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2972037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16836-3C53-4108-8445-17D14D969E3D}"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9150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17464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1409684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168870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16836-3C53-4108-8445-17D14D969E3D}"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788172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16836-3C53-4108-8445-17D14D969E3D}" type="datetimeFigureOut">
              <a:rPr lang="en-US" smtClean="0"/>
              <a:t>7/29/2024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4015116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144760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71610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315065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216836-3C53-4108-8445-17D14D969E3D}"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3342139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D216836-3C53-4108-8445-17D14D969E3D}"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5428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D216836-3C53-4108-8445-17D14D969E3D}"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2284244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D216836-3C53-4108-8445-17D14D969E3D}"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399802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16836-3C53-4108-8445-17D14D969E3D}"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295969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16836-3C53-4108-8445-17D14D969E3D}"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104317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D216836-3C53-4108-8445-17D14D969E3D}"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688929-1394-4AAA-9234-8E8903514E67}" type="slidenum">
              <a:rPr lang="en-US" smtClean="0"/>
              <a:t>‹#›</a:t>
            </a:fld>
            <a:endParaRPr lang="en-US"/>
          </a:p>
        </p:txBody>
      </p:sp>
    </p:spTree>
    <p:extLst>
      <p:ext uri="{BB962C8B-B14F-4D97-AF65-F5344CB8AC3E}">
        <p14:creationId xmlns:p14="http://schemas.microsoft.com/office/powerpoint/2010/main" val="310977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D216836-3C53-4108-8445-17D14D969E3D}" type="datetimeFigureOut">
              <a:rPr lang="en-US" smtClean="0"/>
              <a:t>7/29/2024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688929-1394-4AAA-9234-8E8903514E67}" type="slidenum">
              <a:rPr lang="en-US" smtClean="0"/>
              <a:t>‹#›</a:t>
            </a:fld>
            <a:endParaRPr lang="en-US"/>
          </a:p>
        </p:txBody>
      </p:sp>
    </p:spTree>
    <p:extLst>
      <p:ext uri="{BB962C8B-B14F-4D97-AF65-F5344CB8AC3E}">
        <p14:creationId xmlns:p14="http://schemas.microsoft.com/office/powerpoint/2010/main" val="386469527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latin typeface="Times New Roman" panose="02020603050405020304" pitchFamily="18" charset="0"/>
                <a:cs typeface="Times New Roman" panose="02020603050405020304" pitchFamily="18" charset="0"/>
              </a:rPr>
              <a:t>Enhancing Account Sales Performance through Data-Driven Insights</a:t>
            </a:r>
            <a:endParaRPr lang="en-US" sz="5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smtClean="0">
                <a:solidFill>
                  <a:srgbClr val="FFC000"/>
                </a:solidFill>
              </a:rPr>
              <a:t>  </a:t>
            </a:r>
            <a:endParaRPr lang="en-US" dirty="0">
              <a:solidFill>
                <a:srgbClr val="FFC000"/>
              </a:solidFill>
            </a:endParaRPr>
          </a:p>
        </p:txBody>
      </p:sp>
    </p:spTree>
    <p:extLst>
      <p:ext uri="{BB962C8B-B14F-4D97-AF65-F5344CB8AC3E}">
        <p14:creationId xmlns:p14="http://schemas.microsoft.com/office/powerpoint/2010/main" val="822997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149" y="1201782"/>
            <a:ext cx="9535885" cy="809897"/>
          </a:xfrm>
        </p:spPr>
        <p:txBody>
          <a:bodyPr/>
          <a:lstStyle/>
          <a:p>
            <a:r>
              <a:rPr lang="en-US" sz="2800" dirty="0">
                <a:solidFill>
                  <a:srgbClr val="FFC000"/>
                </a:solidFill>
              </a:rPr>
              <a:t>Uncovering Opportunities and Optimizing Sales Strategies</a:t>
            </a:r>
            <a:br>
              <a:rPr lang="en-US" sz="2800" dirty="0">
                <a:solidFill>
                  <a:srgbClr val="FFC000"/>
                </a:solidFill>
              </a:rPr>
            </a:br>
            <a:endParaRPr lang="en-US" sz="2800" dirty="0"/>
          </a:p>
        </p:txBody>
      </p:sp>
      <p:sp>
        <p:nvSpPr>
          <p:cNvPr id="3" name="Content Placeholder 2"/>
          <p:cNvSpPr>
            <a:spLocks noGrp="1"/>
          </p:cNvSpPr>
          <p:nvPr>
            <p:ph idx="1"/>
          </p:nvPr>
        </p:nvSpPr>
        <p:spPr>
          <a:xfrm>
            <a:off x="1154954" y="3056708"/>
            <a:ext cx="9243080" cy="2963091"/>
          </a:xfrm>
        </p:spPr>
        <p:txBody>
          <a:bodyPr>
            <a:normAutofit/>
          </a:bodyPr>
          <a:lstStyle/>
          <a:p>
            <a:pPr algn="just"/>
            <a:r>
              <a:rPr lang="en-US" sz="2400" dirty="0">
                <a:latin typeface="Times New Roman" panose="02020603050405020304" pitchFamily="18" charset="0"/>
                <a:cs typeface="Times New Roman" panose="02020603050405020304" pitchFamily="18" charset="0"/>
              </a:rPr>
              <a:t>This presentation will explore key insights from our account sales analysis, highlighting areas for improvement and providing actionable recommendations to boost sales performance.</a:t>
            </a:r>
          </a:p>
        </p:txBody>
      </p:sp>
    </p:spTree>
    <p:extLst>
      <p:ext uri="{BB962C8B-B14F-4D97-AF65-F5344CB8AC3E}">
        <p14:creationId xmlns:p14="http://schemas.microsoft.com/office/powerpoint/2010/main" val="2075348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6394" y="699348"/>
            <a:ext cx="8761413" cy="502435"/>
          </a:xfrm>
        </p:spPr>
        <p:txBody>
          <a:bodyPr/>
          <a:lstStyle/>
          <a:p>
            <a:pPr algn="ctr"/>
            <a:r>
              <a:rPr lang="en-US" sz="3200" b="1" dirty="0" smtClean="0">
                <a:latin typeface="Times New Roman" panose="02020603050405020304" pitchFamily="18" charset="0"/>
                <a:cs typeface="Times New Roman" panose="02020603050405020304" pitchFamily="18" charset="0"/>
              </a:rPr>
              <a:t>Sales Over 5 Years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154953" y="4167051"/>
            <a:ext cx="10327298" cy="2351315"/>
          </a:xfrm>
        </p:spPr>
        <p:txBody>
          <a:bodyPr>
            <a:noAutofit/>
          </a:bodyPr>
          <a:lstStyle/>
          <a:p>
            <a:pPr algn="just"/>
            <a:r>
              <a:rPr lang="en-US" dirty="0">
                <a:latin typeface="Times New Roman" panose="02020603050405020304" pitchFamily="18" charset="0"/>
                <a:cs typeface="Times New Roman" panose="02020603050405020304" pitchFamily="18" charset="0"/>
              </a:rPr>
              <a:t>The bar graph depicts a clear upward trend in sales from 2017 to 2021. Sales experienced a significant jump between 2017 and 2018, followed by a steady increase until 2021, where they reached a peak</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Recommendations-</a:t>
            </a:r>
          </a:p>
          <a:p>
            <a:pPr lvl="1" algn="just"/>
            <a:r>
              <a:rPr lang="en-US" b="1" dirty="0">
                <a:latin typeface="Times New Roman" panose="02020603050405020304" pitchFamily="18" charset="0"/>
                <a:cs typeface="Times New Roman" panose="02020603050405020304" pitchFamily="18" charset="0"/>
              </a:rPr>
              <a:t>Maintain Growth Momentum:</a:t>
            </a:r>
            <a:r>
              <a:rPr lang="en-US" dirty="0">
                <a:latin typeface="Times New Roman" panose="02020603050405020304" pitchFamily="18" charset="0"/>
                <a:cs typeface="Times New Roman" panose="02020603050405020304" pitchFamily="18" charset="0"/>
              </a:rPr>
              <a:t> Continue implementing strategies that drove the impressive sales growth in 2021.</a:t>
            </a:r>
          </a:p>
          <a:p>
            <a:pPr lvl="1" algn="just"/>
            <a:r>
              <a:rPr lang="en-US" dirty="0">
                <a:latin typeface="Times New Roman" panose="02020603050405020304" pitchFamily="18" charset="0"/>
                <a:cs typeface="Times New Roman" panose="02020603050405020304" pitchFamily="18" charset="0"/>
              </a:rPr>
              <a:t>Explore opportunities to expand into new product lines or markets to reduce reliance on a single year's performance.</a:t>
            </a:r>
          </a:p>
          <a:p>
            <a:pPr lvl="1" algn="just"/>
            <a:r>
              <a:rPr lang="en-US" dirty="0">
                <a:latin typeface="Times New Roman" panose="02020603050405020304" pitchFamily="18" charset="0"/>
                <a:cs typeface="Times New Roman" panose="02020603050405020304" pitchFamily="18" charset="0"/>
              </a:rPr>
              <a:t>Focus on building strong customer relationships and loyalty to ensure continued sales growth in the coming </a:t>
            </a:r>
            <a:r>
              <a:rPr lang="en-US" dirty="0" smtClean="0">
                <a:latin typeface="Times New Roman" panose="02020603050405020304" pitchFamily="18" charset="0"/>
                <a:cs typeface="Times New Roman" panose="02020603050405020304" pitchFamily="18" charset="0"/>
              </a:rPr>
              <a:t>years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2793797" y="1345474"/>
            <a:ext cx="6066230" cy="2677886"/>
          </a:xfrm>
          <a:prstGeom prst="rect">
            <a:avLst/>
          </a:prstGeom>
          <a:ln>
            <a:solidFill>
              <a:schemeClr val="tx1"/>
            </a:solidFill>
          </a:ln>
        </p:spPr>
      </p:pic>
    </p:spTree>
    <p:extLst>
      <p:ext uri="{BB962C8B-B14F-4D97-AF65-F5344CB8AC3E}">
        <p14:creationId xmlns:p14="http://schemas.microsoft.com/office/powerpoint/2010/main" val="1212350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61703"/>
            <a:ext cx="8761413" cy="541299"/>
          </a:xfrm>
        </p:spPr>
        <p:txBody>
          <a:bodyPr/>
          <a:lstStyle/>
          <a:p>
            <a:pPr algn="ctr"/>
            <a:r>
              <a:rPr lang="en-US" b="1" dirty="0" smtClean="0">
                <a:latin typeface="Times New Roman" panose="02020603050405020304" pitchFamily="18" charset="0"/>
                <a:cs typeface="Times New Roman" panose="02020603050405020304" pitchFamily="18" charset="0"/>
              </a:rPr>
              <a:t>Sales Performance 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70263" y="4144420"/>
            <a:ext cx="11129553" cy="2596014"/>
          </a:xfrm>
        </p:spPr>
        <p:txBody>
          <a:bodyPr>
            <a:normAutofit/>
          </a:bodyPr>
          <a:lstStyle/>
          <a:p>
            <a:pPr algn="just"/>
            <a:r>
              <a:rPr lang="en-US" dirty="0">
                <a:latin typeface="Times New Roman" panose="02020603050405020304" pitchFamily="18" charset="0"/>
                <a:cs typeface="Times New Roman" panose="02020603050405020304" pitchFamily="18" charset="0"/>
              </a:rPr>
              <a:t>The graph shows sales trends from 2017 to 2021 for four account types: Medium Business, Online Retailer, Small Business, and Wholesale Distributor. Online Retailer consistently generated the highest sales, followed by Medium Business. Small Business sales fluctuated, while Wholesale Distributor sales showed moderate growth</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Recommendations-</a:t>
            </a:r>
          </a:p>
          <a:p>
            <a:pPr lvl="1" algn="just"/>
            <a:r>
              <a:rPr lang="en-US" b="1" dirty="0">
                <a:latin typeface="Times New Roman" panose="02020603050405020304" pitchFamily="18" charset="0"/>
                <a:cs typeface="Times New Roman" panose="02020603050405020304" pitchFamily="18" charset="0"/>
              </a:rPr>
              <a:t>Focus on Online Retailers:</a:t>
            </a:r>
            <a:r>
              <a:rPr lang="en-US" dirty="0">
                <a:latin typeface="Times New Roman" panose="02020603050405020304" pitchFamily="18" charset="0"/>
                <a:cs typeface="Times New Roman" panose="02020603050405020304" pitchFamily="18" charset="0"/>
              </a:rPr>
              <a:t> Further analyze factors driving online retailer success to replicate strategies across other account types</a:t>
            </a:r>
            <a:r>
              <a:rPr lang="en-US" dirty="0" smtClean="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Address Wholesale Distributor Challenges:</a:t>
            </a:r>
            <a:r>
              <a:rPr lang="en-US" dirty="0">
                <a:latin typeface="Times New Roman" panose="02020603050405020304" pitchFamily="18" charset="0"/>
                <a:cs typeface="Times New Roman" panose="02020603050405020304" pitchFamily="18" charset="0"/>
              </a:rPr>
              <a:t> Investigate reasons for low sales in this segment and implement targeted strategies to boost performance.</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2"/>
          </p:nvPr>
        </p:nvPicPr>
        <p:blipFill>
          <a:blip r:embed="rId2"/>
          <a:stretch>
            <a:fillRect/>
          </a:stretch>
        </p:blipFill>
        <p:spPr>
          <a:xfrm>
            <a:off x="1892239" y="1224060"/>
            <a:ext cx="7286842" cy="2799302"/>
          </a:xfrm>
          <a:prstGeom prst="rect">
            <a:avLst/>
          </a:prstGeom>
          <a:ln>
            <a:solidFill>
              <a:schemeClr val="tx1"/>
            </a:solidFill>
          </a:ln>
        </p:spPr>
      </p:pic>
    </p:spTree>
    <p:extLst>
      <p:ext uri="{BB962C8B-B14F-4D97-AF65-F5344CB8AC3E}">
        <p14:creationId xmlns:p14="http://schemas.microsoft.com/office/powerpoint/2010/main" val="6924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74766"/>
            <a:ext cx="8761413" cy="496388"/>
          </a:xfrm>
        </p:spPr>
        <p:txBody>
          <a:bodyPr/>
          <a:lstStyle/>
          <a:p>
            <a:pPr algn="ctr"/>
            <a:r>
              <a:rPr lang="en-US" b="1" dirty="0" smtClean="0">
                <a:latin typeface="Times New Roman" panose="02020603050405020304" pitchFamily="18" charset="0"/>
                <a:cs typeface="Times New Roman" panose="02020603050405020304" pitchFamily="18" charset="0"/>
              </a:rPr>
              <a:t>Account by the sale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44137" y="4075610"/>
            <a:ext cx="11090366" cy="2625635"/>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graph shows the top 10 accounts by Compound Annual Growth Rate (CAGR) over a 5-year period. The x-axis represents the account names, while the y-axis represents the CAGR in percentage. Account SB 13 has the highest CAGR at 334.98%, followed by MB 5 at 224.56%. The remaining accounts show varying levels of growth, with OR 9 having the lowest CAGR at 108.41</a:t>
            </a:r>
            <a:r>
              <a:rPr lang="en-US" dirty="0" smtClean="0">
                <a:latin typeface="Times New Roman" panose="02020603050405020304" pitchFamily="18" charset="0"/>
                <a:cs typeface="Times New Roman" panose="02020603050405020304" pitchFamily="18" charset="0"/>
              </a:rPr>
              <a:t>%.</a:t>
            </a:r>
          </a:p>
          <a:p>
            <a:pPr algn="just"/>
            <a:r>
              <a:rPr lang="en-US" b="1" dirty="0" smtClean="0">
                <a:latin typeface="Times New Roman" panose="02020603050405020304" pitchFamily="18" charset="0"/>
                <a:cs typeface="Times New Roman" panose="02020603050405020304" pitchFamily="18" charset="0"/>
              </a:rPr>
              <a:t>Recommendations-</a:t>
            </a:r>
          </a:p>
          <a:p>
            <a:pPr lvl="1" algn="just"/>
            <a:r>
              <a:rPr lang="en-US" b="1" dirty="0"/>
              <a:t>Analyze High-Performing Accounts:</a:t>
            </a:r>
            <a:r>
              <a:rPr lang="en-US" dirty="0"/>
              <a:t> Conduct a detailed analysis of SB 13 and MB 5 to understand the factors driving their exceptional growth. Identify replicable strategies for other accounts</a:t>
            </a:r>
            <a:r>
              <a:rPr lang="en-US" dirty="0" smtClean="0"/>
              <a:t>.</a:t>
            </a:r>
          </a:p>
          <a:p>
            <a:pPr lvl="1" algn="just"/>
            <a:r>
              <a:rPr lang="en-US" b="1" dirty="0"/>
              <a:t>Address Underperforming Accounts:</a:t>
            </a:r>
            <a:r>
              <a:rPr lang="en-US" dirty="0"/>
              <a:t> Investigate the reasons for lower CAGRs in accounts like OR 9 and OR 15. Develop targeted improvement plans to enhance their performance.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2535568" y="1177803"/>
            <a:ext cx="6317548" cy="2791159"/>
          </a:xfrm>
          <a:prstGeom prst="rect">
            <a:avLst/>
          </a:prstGeom>
        </p:spPr>
      </p:pic>
    </p:spTree>
    <p:extLst>
      <p:ext uri="{BB962C8B-B14F-4D97-AF65-F5344CB8AC3E}">
        <p14:creationId xmlns:p14="http://schemas.microsoft.com/office/powerpoint/2010/main" val="845792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587830"/>
            <a:ext cx="8761413" cy="587828"/>
          </a:xfrm>
        </p:spPr>
        <p:txBody>
          <a:bodyPr/>
          <a:lstStyle/>
          <a:p>
            <a:pPr algn="ctr"/>
            <a:r>
              <a:rPr lang="en-US" sz="3200" dirty="0" smtClean="0">
                <a:latin typeface="Times New Roman" panose="02020603050405020304" pitchFamily="18" charset="0"/>
                <a:cs typeface="Times New Roman" panose="02020603050405020304" pitchFamily="18" charset="0"/>
              </a:rPr>
              <a:t>Performance of Marketing Campaign by sales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75211" y="4227888"/>
            <a:ext cx="10724606" cy="2447232"/>
          </a:xfrm>
        </p:spPr>
        <p:txBody>
          <a:bodyPr>
            <a:normAutofit lnSpcReduction="10000"/>
          </a:bodyPr>
          <a:lstStyle/>
          <a:p>
            <a:r>
              <a:rPr lang="en-US" dirty="0">
                <a:latin typeface="Times New Roman" panose="02020603050405020304" pitchFamily="18" charset="0"/>
                <a:cs typeface="Times New Roman" panose="02020603050405020304" pitchFamily="18" charset="0"/>
              </a:rPr>
              <a:t>The graph shows the effectiveness of different marketing campaigns (Catalog Inclusion, Coupons, Social Media, and Posters) on sales from 2017 to 2021. Sales generally increased with marketing campaigns, especially with Social Media and Posters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Recommendations- </a:t>
            </a:r>
          </a:p>
          <a:p>
            <a:pPr lvl="1" algn="just"/>
            <a:r>
              <a:rPr lang="en-US" b="1" dirty="0">
                <a:latin typeface="Times New Roman" panose="02020603050405020304" pitchFamily="18" charset="0"/>
                <a:cs typeface="Times New Roman" panose="02020603050405020304" pitchFamily="18" charset="0"/>
              </a:rPr>
              <a:t>Prioritize Social Media and Posters:</a:t>
            </a:r>
            <a:r>
              <a:rPr lang="en-US" dirty="0">
                <a:latin typeface="Times New Roman" panose="02020603050405020304" pitchFamily="18" charset="0"/>
                <a:cs typeface="Times New Roman" panose="02020603050405020304" pitchFamily="18" charset="0"/>
              </a:rPr>
              <a:t> Increase investment in Social Media and Poster campaigns as they have shown the highest impact on sales</a:t>
            </a:r>
            <a:r>
              <a:rPr lang="en-US" dirty="0" smtClean="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Evaluate Catalog Inclusion and Coupons:</a:t>
            </a:r>
            <a:r>
              <a:rPr lang="en-US" dirty="0">
                <a:latin typeface="Times New Roman" panose="02020603050405020304" pitchFamily="18" charset="0"/>
                <a:cs typeface="Times New Roman" panose="02020603050405020304" pitchFamily="18" charset="0"/>
              </a:rPr>
              <a:t> Analyze the cost-effectiveness of Catalog Inclusion and Coupons. Consider reducing spending if their impact on sales is not significant.</a:t>
            </a:r>
          </a:p>
        </p:txBody>
      </p:sp>
      <p:pic>
        <p:nvPicPr>
          <p:cNvPr id="5" name="Content Placeholder 4"/>
          <p:cNvPicPr>
            <a:picLocks noGrp="1" noChangeAspect="1"/>
          </p:cNvPicPr>
          <p:nvPr>
            <p:ph sz="half" idx="2"/>
          </p:nvPr>
        </p:nvPicPr>
        <p:blipFill>
          <a:blip r:embed="rId2"/>
          <a:stretch>
            <a:fillRect/>
          </a:stretch>
        </p:blipFill>
        <p:spPr>
          <a:xfrm>
            <a:off x="3212474" y="1314872"/>
            <a:ext cx="5535276" cy="2773802"/>
          </a:xfrm>
          <a:prstGeom prst="rect">
            <a:avLst/>
          </a:prstGeom>
        </p:spPr>
      </p:pic>
    </p:spTree>
    <p:extLst>
      <p:ext uri="{BB962C8B-B14F-4D97-AF65-F5344CB8AC3E}">
        <p14:creationId xmlns:p14="http://schemas.microsoft.com/office/powerpoint/2010/main" val="194683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7"/>
            <a:ext cx="8761413" cy="4969933"/>
          </a:xfrm>
        </p:spPr>
        <p:txBody>
          <a:bodyPr/>
          <a:lstStyle/>
          <a:p>
            <a:pPr algn="ctr"/>
            <a:r>
              <a:rPr lang="en-US" sz="11500" dirty="0">
                <a:solidFill>
                  <a:schemeClr val="accent1">
                    <a:lumMod val="50000"/>
                  </a:schemeClr>
                </a:solidFill>
                <a:latin typeface="Monotype Corsiva" panose="03010101010201010101" pitchFamily="66" charset="0"/>
              </a:rPr>
              <a:t>Thank </a:t>
            </a:r>
            <a:r>
              <a:rPr lang="en-US" sz="11500" dirty="0" smtClean="0">
                <a:solidFill>
                  <a:schemeClr val="accent1">
                    <a:lumMod val="50000"/>
                  </a:schemeClr>
                </a:solidFill>
                <a:latin typeface="Monotype Corsiva" panose="03010101010201010101" pitchFamily="66" charset="0"/>
              </a:rPr>
              <a:t>You</a:t>
            </a:r>
            <a:endParaRPr lang="en-US" sz="11500" dirty="0">
              <a:solidFill>
                <a:schemeClr val="accent1">
                  <a:lumMod val="50000"/>
                </a:schemeClr>
              </a:solidFill>
              <a:latin typeface="Monotype Corsiva" panose="03010101010201010101" pitchFamily="66" charset="0"/>
            </a:endParaRPr>
          </a:p>
        </p:txBody>
      </p:sp>
    </p:spTree>
    <p:extLst>
      <p:ext uri="{BB962C8B-B14F-4D97-AF65-F5344CB8AC3E}">
        <p14:creationId xmlns:p14="http://schemas.microsoft.com/office/powerpoint/2010/main" val="681394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TotalTime>
  <Words>471</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Monotype Corsiva</vt:lpstr>
      <vt:lpstr>Times New Roman</vt:lpstr>
      <vt:lpstr>Wingdings 3</vt:lpstr>
      <vt:lpstr>Ion Boardroom</vt:lpstr>
      <vt:lpstr>Enhancing Account Sales Performance through Data-Driven Insights</vt:lpstr>
      <vt:lpstr>Uncovering Opportunities and Optimizing Sales Strategies </vt:lpstr>
      <vt:lpstr>Sales Over 5 Years</vt:lpstr>
      <vt:lpstr>Sales Performance Overview</vt:lpstr>
      <vt:lpstr>Account by the sale</vt:lpstr>
      <vt:lpstr>Performance of Marketing Campaign by sales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Account Sales Performance through Data-Driven Insights</dc:title>
  <dc:creator>Admin</dc:creator>
  <cp:lastModifiedBy>Admin</cp:lastModifiedBy>
  <cp:revision>9</cp:revision>
  <dcterms:created xsi:type="dcterms:W3CDTF">2024-07-28T19:14:58Z</dcterms:created>
  <dcterms:modified xsi:type="dcterms:W3CDTF">2024-07-28T20:31:02Z</dcterms:modified>
</cp:coreProperties>
</file>