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61" r:id="rId8"/>
    <p:sldId id="262" r:id="rId9"/>
    <p:sldId id="263" r:id="rId10"/>
    <p:sldId id="264" r:id="rId11"/>
    <p:sldId id="265" r:id="rId12"/>
    <p:sldId id="267" r:id="rId13"/>
    <p:sldId id="269"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24" autoAdjust="0"/>
  </p:normalViewPr>
  <p:slideViewPr>
    <p:cSldViewPr snapToGrid="0">
      <p:cViewPr varScale="1">
        <p:scale>
          <a:sx n="72" d="100"/>
          <a:sy n="72" d="100"/>
        </p:scale>
        <p:origin x="10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3518007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rohinitatipamula2003@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html/html_css.asp"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2048275"/>
          </a:xfrm>
        </p:spPr>
        <p:txBody>
          <a:bodyPr>
            <a:noAutofit/>
          </a:bodyPr>
          <a:lstStyle/>
          <a:p>
            <a:r>
              <a:rPr lang="en-GB" sz="1400" b="1" dirty="0">
                <a:solidFill>
                  <a:schemeClr val="accent2">
                    <a:lumMod val="75000"/>
                  </a:schemeClr>
                </a:solidFill>
              </a:rPr>
              <a:t>Name </a:t>
            </a:r>
            <a:r>
              <a:rPr lang="en-GB" sz="1400" dirty="0">
                <a:solidFill>
                  <a:schemeClr val="accent2">
                    <a:lumMod val="75000"/>
                  </a:schemeClr>
                </a:solidFill>
              </a:rPr>
              <a:t>: </a:t>
            </a:r>
            <a:r>
              <a:rPr lang="en-GB" sz="1400" dirty="0" err="1">
                <a:solidFill>
                  <a:srgbClr val="C00000"/>
                </a:solidFill>
              </a:rPr>
              <a:t>tatipamula</a:t>
            </a:r>
            <a:r>
              <a:rPr lang="en-GB" sz="1400" dirty="0">
                <a:solidFill>
                  <a:srgbClr val="C00000"/>
                </a:solidFill>
              </a:rPr>
              <a:t> </a:t>
            </a:r>
            <a:r>
              <a:rPr lang="en-GB" sz="1400" dirty="0" err="1">
                <a:solidFill>
                  <a:srgbClr val="C00000"/>
                </a:solidFill>
              </a:rPr>
              <a:t>rohini</a:t>
            </a:r>
            <a:r>
              <a:rPr lang="en-GB" sz="1400" dirty="0">
                <a:solidFill>
                  <a:srgbClr val="C00000"/>
                </a:solidFill>
              </a:rPr>
              <a:t> devi</a:t>
            </a:r>
          </a:p>
          <a:p>
            <a:r>
              <a:rPr lang="en-GB" sz="1400" b="1" dirty="0" err="1">
                <a:solidFill>
                  <a:schemeClr val="accent2">
                    <a:lumMod val="75000"/>
                  </a:schemeClr>
                </a:solidFill>
              </a:rPr>
              <a:t>Skillsbuild</a:t>
            </a:r>
            <a:r>
              <a:rPr lang="en-GB" sz="1400" b="1" dirty="0">
                <a:solidFill>
                  <a:schemeClr val="accent2">
                    <a:lumMod val="75000"/>
                  </a:schemeClr>
                </a:solidFill>
              </a:rPr>
              <a:t> email id </a:t>
            </a:r>
            <a:r>
              <a:rPr lang="en-GB" sz="1400" dirty="0">
                <a:solidFill>
                  <a:srgbClr val="C00000"/>
                </a:solidFill>
              </a:rPr>
              <a:t>: </a:t>
            </a:r>
            <a:r>
              <a:rPr lang="en-GB" sz="1400" dirty="0">
                <a:solidFill>
                  <a:srgbClr val="C00000"/>
                </a:solidFill>
                <a:hlinkClick r:id="rId2">
                  <a:extLst>
                    <a:ext uri="{A12FA001-AC4F-418D-AE19-62706E023703}">
                      <ahyp:hlinkClr xmlns:ahyp="http://schemas.microsoft.com/office/drawing/2018/hyperlinkcolor" val="tx"/>
                    </a:ext>
                  </a:extLst>
                </a:hlinkClick>
              </a:rPr>
              <a:t>rohinitatipamula2003@gmail.com</a:t>
            </a:r>
            <a:endParaRPr lang="en-GB" sz="1400" dirty="0">
              <a:solidFill>
                <a:srgbClr val="C00000"/>
              </a:solidFill>
            </a:endParaRPr>
          </a:p>
          <a:p>
            <a:r>
              <a:rPr lang="en-GB" sz="1400" b="1" dirty="0">
                <a:solidFill>
                  <a:schemeClr val="accent2">
                    <a:lumMod val="75000"/>
                  </a:schemeClr>
                </a:solidFill>
              </a:rPr>
              <a:t>College name </a:t>
            </a:r>
            <a:r>
              <a:rPr lang="en-GB" sz="1400" dirty="0">
                <a:solidFill>
                  <a:srgbClr val="C00000"/>
                </a:solidFill>
              </a:rPr>
              <a:t>: Lakireddy </a:t>
            </a:r>
            <a:r>
              <a:rPr lang="en-GB" sz="1400" dirty="0" err="1">
                <a:solidFill>
                  <a:srgbClr val="C00000"/>
                </a:solidFill>
              </a:rPr>
              <a:t>Balireddy</a:t>
            </a:r>
            <a:r>
              <a:rPr lang="en-GB" sz="1400" dirty="0">
                <a:solidFill>
                  <a:srgbClr val="C00000"/>
                </a:solidFill>
              </a:rPr>
              <a:t> college of engineering</a:t>
            </a:r>
          </a:p>
          <a:p>
            <a:r>
              <a:rPr lang="en-GB" sz="1400" b="1" dirty="0">
                <a:solidFill>
                  <a:schemeClr val="accent2">
                    <a:lumMod val="75000"/>
                  </a:schemeClr>
                </a:solidFill>
              </a:rPr>
              <a:t>College state : </a:t>
            </a:r>
            <a:r>
              <a:rPr lang="en-GB" sz="1400" dirty="0" err="1">
                <a:solidFill>
                  <a:srgbClr val="C00000"/>
                </a:solidFill>
              </a:rPr>
              <a:t>Andhrapradesh</a:t>
            </a:r>
            <a:endParaRPr lang="en-GB" sz="1400" dirty="0">
              <a:solidFill>
                <a:srgbClr val="C00000"/>
              </a:solidFill>
            </a:endParaRPr>
          </a:p>
          <a:p>
            <a:r>
              <a:rPr lang="en-GB" sz="1400" b="1" dirty="0">
                <a:solidFill>
                  <a:schemeClr val="accent2">
                    <a:lumMod val="75000"/>
                  </a:schemeClr>
                </a:solidFill>
              </a:rPr>
              <a:t>Internship domain : </a:t>
            </a:r>
            <a:r>
              <a:rPr lang="en-GB" sz="1400" dirty="0">
                <a:solidFill>
                  <a:srgbClr val="C00000"/>
                </a:solidFill>
              </a:rPr>
              <a:t>front end development</a:t>
            </a:r>
          </a:p>
          <a:p>
            <a:r>
              <a:rPr lang="en-GB" sz="1400" b="1" dirty="0">
                <a:solidFill>
                  <a:schemeClr val="accent2">
                    <a:lumMod val="75000"/>
                  </a:schemeClr>
                </a:solidFill>
              </a:rPr>
              <a:t>Internship start &amp; end date :</a:t>
            </a:r>
            <a:r>
              <a:rPr lang="en-GB" sz="1400" dirty="0">
                <a:solidFill>
                  <a:schemeClr val="accent2">
                    <a:lumMod val="75000"/>
                  </a:schemeClr>
                </a:solidFill>
              </a:rPr>
              <a:t> </a:t>
            </a:r>
            <a:r>
              <a:rPr lang="en-GB" sz="1400" dirty="0">
                <a:solidFill>
                  <a:srgbClr val="C00000"/>
                </a:solidFill>
              </a:rPr>
              <a:t>5</a:t>
            </a:r>
            <a:r>
              <a:rPr lang="en-GB" sz="1400" baseline="30000" dirty="0">
                <a:solidFill>
                  <a:srgbClr val="C00000"/>
                </a:solidFill>
              </a:rPr>
              <a:t>th</a:t>
            </a:r>
            <a:r>
              <a:rPr lang="en-GB" sz="1400" dirty="0">
                <a:solidFill>
                  <a:srgbClr val="C00000"/>
                </a:solidFill>
              </a:rPr>
              <a:t> June 2023 to  28</a:t>
            </a:r>
            <a:r>
              <a:rPr lang="en-GB" sz="1400" baseline="30000" dirty="0">
                <a:solidFill>
                  <a:srgbClr val="C00000"/>
                </a:solidFill>
              </a:rPr>
              <a:t>th</a:t>
            </a:r>
            <a:r>
              <a:rPr lang="en-GB" sz="1400" dirty="0">
                <a:solidFill>
                  <a:srgbClr val="C00000"/>
                </a:solidFill>
              </a:rPr>
              <a:t> July 2023</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4917319"/>
            <a:ext cx="11260667" cy="1475013"/>
          </a:xfrm>
          <a:prstGeom prst="rect">
            <a:avLst/>
          </a:prstGeom>
        </p:spPr>
      </p:pic>
      <p:pic>
        <p:nvPicPr>
          <p:cNvPr id="5" name="Picture 4">
            <a:extLst>
              <a:ext uri="{FF2B5EF4-FFF2-40B4-BE49-F238E27FC236}">
                <a16:creationId xmlns:a16="http://schemas.microsoft.com/office/drawing/2014/main" id="{ABB2D5ED-D89F-383B-78BF-5CF135154CF1}"/>
              </a:ext>
            </a:extLst>
          </p:cNvPr>
          <p:cNvPicPr>
            <a:picLocks noChangeAspect="1"/>
          </p:cNvPicPr>
          <p:nvPr/>
        </p:nvPicPr>
        <p:blipFill>
          <a:blip r:embed="rId4"/>
          <a:stretch>
            <a:fillRect/>
          </a:stretch>
        </p:blipFill>
        <p:spPr>
          <a:xfrm>
            <a:off x="8042147" y="1940681"/>
            <a:ext cx="2534728" cy="2603039"/>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3DAF6566-AFEF-5FDD-1019-63EF3D6C24FC}"/>
              </a:ext>
            </a:extLst>
          </p:cNvPr>
          <p:cNvPicPr>
            <a:picLocks noChangeAspect="1"/>
          </p:cNvPicPr>
          <p:nvPr/>
        </p:nvPicPr>
        <p:blipFill rotWithShape="1">
          <a:blip r:embed="rId2"/>
          <a:srcRect t="4348" b="6116"/>
          <a:stretch/>
        </p:blipFill>
        <p:spPr>
          <a:xfrm>
            <a:off x="356685" y="1799490"/>
            <a:ext cx="5608182" cy="3995254"/>
          </a:xfrm>
          <a:prstGeom prst="rect">
            <a:avLst/>
          </a:prstGeom>
        </p:spPr>
      </p:pic>
      <p:pic>
        <p:nvPicPr>
          <p:cNvPr id="5" name="Picture 4">
            <a:extLst>
              <a:ext uri="{FF2B5EF4-FFF2-40B4-BE49-F238E27FC236}">
                <a16:creationId xmlns:a16="http://schemas.microsoft.com/office/drawing/2014/main" id="{74541D30-79C0-7C7C-3914-65DA53C5E067}"/>
              </a:ext>
            </a:extLst>
          </p:cNvPr>
          <p:cNvPicPr>
            <a:picLocks noChangeAspect="1"/>
          </p:cNvPicPr>
          <p:nvPr/>
        </p:nvPicPr>
        <p:blipFill rotWithShape="1">
          <a:blip r:embed="rId3"/>
          <a:srcRect t="4323" b="6086"/>
          <a:stretch/>
        </p:blipFill>
        <p:spPr>
          <a:xfrm>
            <a:off x="6227133" y="1799490"/>
            <a:ext cx="5608182" cy="3995254"/>
          </a:xfrm>
          <a:prstGeom prst="rect">
            <a:avLst/>
          </a:prstGeom>
        </p:spPr>
      </p:pic>
    </p:spTree>
    <p:extLst>
      <p:ext uri="{BB962C8B-B14F-4D97-AF65-F5344CB8AC3E}">
        <p14:creationId xmlns:p14="http://schemas.microsoft.com/office/powerpoint/2010/main" val="172675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58F0D-D773-6A3E-8FE8-4E111F2C78C6}"/>
              </a:ext>
            </a:extLst>
          </p:cNvPr>
          <p:cNvPicPr>
            <a:picLocks noChangeAspect="1"/>
          </p:cNvPicPr>
          <p:nvPr/>
        </p:nvPicPr>
        <p:blipFill rotWithShape="1">
          <a:blip r:embed="rId3"/>
          <a:srcRect t="3719" b="6199"/>
          <a:stretch/>
        </p:blipFill>
        <p:spPr>
          <a:xfrm>
            <a:off x="194929" y="1244009"/>
            <a:ext cx="5901071" cy="3987210"/>
          </a:xfrm>
          <a:prstGeom prst="rect">
            <a:avLst/>
          </a:prstGeom>
        </p:spPr>
      </p:pic>
      <p:pic>
        <p:nvPicPr>
          <p:cNvPr id="5" name="Picture 4">
            <a:extLst>
              <a:ext uri="{FF2B5EF4-FFF2-40B4-BE49-F238E27FC236}">
                <a16:creationId xmlns:a16="http://schemas.microsoft.com/office/drawing/2014/main" id="{4DF87942-B765-F234-3CD5-61D913F7681F}"/>
              </a:ext>
            </a:extLst>
          </p:cNvPr>
          <p:cNvPicPr>
            <a:picLocks noChangeAspect="1"/>
          </p:cNvPicPr>
          <p:nvPr/>
        </p:nvPicPr>
        <p:blipFill rotWithShape="1">
          <a:blip r:embed="rId4"/>
          <a:srcRect t="4640" b="6728"/>
          <a:stretch/>
        </p:blipFill>
        <p:spPr>
          <a:xfrm>
            <a:off x="6315739" y="1244009"/>
            <a:ext cx="5769935" cy="4061638"/>
          </a:xfrm>
          <a:prstGeom prst="rect">
            <a:avLst/>
          </a:prstGeom>
        </p:spPr>
      </p:pic>
    </p:spTree>
    <p:extLst>
      <p:ext uri="{BB962C8B-B14F-4D97-AF65-F5344CB8AC3E}">
        <p14:creationId xmlns:p14="http://schemas.microsoft.com/office/powerpoint/2010/main" val="18427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1507" y="-1233377"/>
            <a:ext cx="11249299" cy="6942509"/>
          </a:xfrm>
        </p:spPr>
        <p:txBody>
          <a:bodyPr/>
          <a:lstStyle/>
          <a:p>
            <a:r>
              <a:rPr lang="en-US" dirty="0">
                <a:hlinkClick r:id="rId2"/>
              </a:rPr>
              <a:t>https://www.w3schools.com/html/default.asp</a:t>
            </a:r>
            <a:endParaRPr lang="en-US" dirty="0"/>
          </a:p>
          <a:p>
            <a:r>
              <a:rPr lang="en-US" dirty="0">
                <a:hlinkClick r:id="rId3"/>
              </a:rPr>
              <a:t>https://www.w3schools.com/html/html_css.asp</a:t>
            </a:r>
            <a:endParaRPr lang="en-US" dirty="0"/>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508289"/>
            <a:ext cx="11029615" cy="4100659"/>
          </a:xfrm>
        </p:spPr>
        <p:txBody>
          <a:bodyPr/>
          <a:lstStyle/>
          <a:p>
            <a:pPr marL="0" indent="0">
              <a:buNone/>
            </a:pPr>
            <a:r>
              <a:rPr lang="en-US" sz="4000" dirty="0"/>
              <a:t>                        </a:t>
            </a:r>
            <a:r>
              <a:rPr lang="en-US" sz="4000" dirty="0">
                <a:solidFill>
                  <a:srgbClr val="FF0000"/>
                </a:solidFill>
                <a:latin typeface="Times New Roman" panose="02020603050405020304" pitchFamily="18" charset="0"/>
                <a:cs typeface="Times New Roman" panose="02020603050405020304" pitchFamily="18" charset="0"/>
              </a:rPr>
              <a:t>MY PORTIFOLIO </a:t>
            </a:r>
            <a:endParaRPr lang="en-US" sz="4000"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78466" y="-255181"/>
            <a:ext cx="11132342" cy="8793125"/>
          </a:xfrm>
        </p:spPr>
        <p:txBody>
          <a:bodyPr/>
          <a:lstStyle/>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Problem Statement/Project Topic</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Project Overview</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Who are the End Users</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Your Solution and its Value Proposition</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How did you customize the project and make it your own</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Modelling</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Results</a:t>
            </a:r>
          </a:p>
          <a:p>
            <a:pPr marL="342900" indent="-342900">
              <a:lnSpc>
                <a:spcPct val="150000"/>
              </a:lnSpc>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Links</a:t>
            </a: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66254" y="792403"/>
            <a:ext cx="10582994" cy="5273194"/>
          </a:xfrm>
        </p:spPr>
        <p:txBody>
          <a:bodyPr>
            <a:noAutofit/>
          </a:bodyPr>
          <a:lstStyle/>
          <a:p>
            <a:r>
              <a:rPr lang="en-US" sz="2000" dirty="0">
                <a:solidFill>
                  <a:srgbClr val="374151"/>
                </a:solidFill>
                <a:latin typeface="Times New Roman" panose="02020603050405020304" pitchFamily="18" charset="0"/>
                <a:cs typeface="Times New Roman" panose="02020603050405020304" pitchFamily="18" charset="0"/>
              </a:rPr>
              <a:t>The purpose of a portfolio website is to showcase an individual's or a company's work, skills, and achievements in a visually appealing and organized manner. It serves as an online representation of their professional identity and acts as a platform for potential clients, employers, or collaborators to explore their work and capabilities.</a:t>
            </a:r>
          </a:p>
          <a:p>
            <a:r>
              <a:rPr lang="en-US" sz="2000" dirty="0">
                <a:solidFill>
                  <a:srgbClr val="374151"/>
                </a:solidFill>
                <a:latin typeface="Times New Roman" panose="02020603050405020304" pitchFamily="18" charset="0"/>
                <a:cs typeface="Times New Roman" panose="02020603050405020304" pitchFamily="18" charset="0"/>
              </a:rPr>
              <a:t>Focus on creating a positive user experience to ensure that visitors can easily navigate the website and find the desired information. The website should be intuitive, responsive, and accessible across different devices and screen sizes.</a:t>
            </a:r>
            <a:endParaRPr lang="en-US" sz="2000" dirty="0"/>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26781"/>
            <a:ext cx="11029615" cy="4348569"/>
          </a:xfrm>
        </p:spPr>
        <p:txBody>
          <a:bodyPr>
            <a:normAutofit/>
          </a:bodyPr>
          <a:lstStyle/>
          <a:p>
            <a:pPr marL="0" indent="0">
              <a:buNone/>
            </a:pPr>
            <a:r>
              <a:rPr lang="en-US" sz="2000" b="0" i="0" dirty="0">
                <a:solidFill>
                  <a:srgbClr val="374151"/>
                </a:solidFill>
                <a:effectLst/>
                <a:latin typeface="Times New Roman" panose="02020603050405020304" pitchFamily="18" charset="0"/>
                <a:cs typeface="Times New Roman" panose="02020603050405020304" pitchFamily="18" charset="0"/>
              </a:rPr>
              <a:t>The end users of a portfolio website can vary depending on the purpose and focus of the website. Here are some potential end users for a portfolio website:</a:t>
            </a:r>
          </a:p>
          <a:p>
            <a:r>
              <a:rPr lang="en-IN" sz="2000" b="0" i="0" dirty="0">
                <a:solidFill>
                  <a:srgbClr val="374151"/>
                </a:solidFill>
                <a:effectLst/>
                <a:latin typeface="Times New Roman" panose="02020603050405020304" pitchFamily="18" charset="0"/>
                <a:cs typeface="Times New Roman" panose="02020603050405020304" pitchFamily="18" charset="0"/>
              </a:rPr>
              <a:t>Clients : </a:t>
            </a:r>
            <a:r>
              <a:rPr lang="en-US" sz="2000" b="0" i="0" dirty="0">
                <a:solidFill>
                  <a:srgbClr val="374151"/>
                </a:solidFill>
                <a:effectLst/>
                <a:latin typeface="Times New Roman" panose="02020603050405020304" pitchFamily="18" charset="0"/>
                <a:cs typeface="Times New Roman" panose="02020603050405020304" pitchFamily="18" charset="0"/>
              </a:rPr>
              <a:t>These clients may be individuals, businesses, or organizations looking to hire a professional or engage in a business relationship.</a:t>
            </a:r>
          </a:p>
          <a:p>
            <a:r>
              <a:rPr lang="en-US" sz="2000" dirty="0">
                <a:solidFill>
                  <a:srgbClr val="374151"/>
                </a:solidFill>
                <a:latin typeface="Times New Roman" panose="02020603050405020304" pitchFamily="18" charset="0"/>
                <a:cs typeface="Times New Roman" panose="02020603050405020304" pitchFamily="18" charset="0"/>
              </a:rPr>
              <a:t>Employers : A portfolio website can be valuable for job seekers, as it allows them to present their skills, experience, and projects to potential employers.</a:t>
            </a:r>
          </a:p>
          <a:p>
            <a:r>
              <a:rPr lang="en-IN" sz="2000" dirty="0">
                <a:solidFill>
                  <a:srgbClr val="374151"/>
                </a:solidFill>
                <a:latin typeface="Times New Roman" panose="02020603050405020304" pitchFamily="18" charset="0"/>
                <a:cs typeface="Times New Roman" panose="02020603050405020304" pitchFamily="18" charset="0"/>
              </a:rPr>
              <a:t>Recruiters: </a:t>
            </a:r>
            <a:r>
              <a:rPr lang="en-US" sz="2000" dirty="0">
                <a:solidFill>
                  <a:srgbClr val="374151"/>
                </a:solidFill>
                <a:latin typeface="Times New Roman" panose="02020603050405020304" pitchFamily="18" charset="0"/>
                <a:cs typeface="Times New Roman" panose="02020603050405020304" pitchFamily="18" charset="0"/>
              </a:rPr>
              <a:t>A portfolio website can attract the attention of recruiters who are looking for specific skills or talents.</a:t>
            </a:r>
          </a:p>
          <a:p>
            <a:r>
              <a:rPr lang="en-US" sz="2000" dirty="0">
                <a:solidFill>
                  <a:srgbClr val="374151"/>
                </a:solidFill>
                <a:latin typeface="Times New Roman" panose="02020603050405020304" pitchFamily="18" charset="0"/>
                <a:cs typeface="Times New Roman" panose="02020603050405020304" pitchFamily="18" charset="0"/>
              </a:rPr>
              <a:t>Students : Your portfolio website can also inspire and provide guidance to students or individuals who are starting their careers in your field.</a:t>
            </a:r>
            <a:endParaRPr lang="en-IN" sz="2000" dirty="0">
              <a:solidFill>
                <a:srgbClr val="37415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493812"/>
            <a:ext cx="11029615" cy="5215320"/>
          </a:xfrm>
        </p:spPr>
        <p:txBody>
          <a:bodyPr/>
          <a:lstStyle/>
          <a:p>
            <a:r>
              <a:rPr lang="en-US" sz="2000" dirty="0">
                <a:latin typeface="Times New Roman" panose="02020603050405020304" pitchFamily="18" charset="0"/>
                <a:ea typeface="+mj-ea"/>
                <a:cs typeface="Times New Roman" panose="02020603050405020304" pitchFamily="18" charset="0"/>
              </a:rPr>
              <a:t>The value proposition of a portfolio website lies in its ability to effectively showcase your skills, work, and achievements to a wide audience, including potential clients, employers, and collaborators.</a:t>
            </a:r>
          </a:p>
          <a:p>
            <a:r>
              <a:rPr lang="en-US" sz="2000" dirty="0">
                <a:solidFill>
                  <a:srgbClr val="374151"/>
                </a:solidFill>
                <a:latin typeface="Times New Roman" panose="02020603050405020304" pitchFamily="18" charset="0"/>
                <a:cs typeface="Times New Roman" panose="02020603050405020304" pitchFamily="18" charset="0"/>
              </a:rPr>
              <a:t>Personal branding: </a:t>
            </a:r>
            <a:r>
              <a:rPr lang="en-US" sz="2000" dirty="0">
                <a:latin typeface="Times New Roman" panose="02020603050405020304" pitchFamily="18" charset="0"/>
                <a:ea typeface="+mj-ea"/>
                <a:cs typeface="Times New Roman" panose="02020603050405020304" pitchFamily="18" charset="0"/>
              </a:rPr>
              <a:t>Your portfolio website is an opportunity to build and showcase your personal brand. Through thoughtful design choices, content creation, and messaging, you can communicate your unique style, values, and strengths.</a:t>
            </a:r>
          </a:p>
          <a:p>
            <a:endParaRPr lang="en-US" dirty="0"/>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40243" y="0"/>
            <a:ext cx="11270564" cy="5709132"/>
          </a:xfrm>
        </p:spPr>
        <p:txBody>
          <a:bodyPr/>
          <a:lstStyle/>
          <a:p>
            <a:r>
              <a:rPr lang="en-US" sz="2000" b="0" i="0" dirty="0">
                <a:solidFill>
                  <a:srgbClr val="374151"/>
                </a:solidFill>
                <a:effectLst/>
                <a:latin typeface="Times New Roman" panose="02020603050405020304" pitchFamily="18" charset="0"/>
                <a:cs typeface="Times New Roman" panose="02020603050405020304" pitchFamily="18" charset="0"/>
              </a:rPr>
              <a:t>Customizing a project portfolio website involves tailoring the design, content, and functionality to reflect your </a:t>
            </a:r>
            <a:r>
              <a:rPr lang="en-US" sz="2000" b="0" i="0" dirty="0" err="1">
                <a:solidFill>
                  <a:srgbClr val="374151"/>
                </a:solidFill>
                <a:effectLst/>
                <a:latin typeface="Times New Roman" panose="02020603050405020304" pitchFamily="18" charset="0"/>
                <a:cs typeface="Times New Roman" panose="02020603050405020304" pitchFamily="18" charset="0"/>
              </a:rPr>
              <a:t>unque</a:t>
            </a:r>
            <a:r>
              <a:rPr lang="en-US" sz="2000" b="0" i="0" dirty="0">
                <a:solidFill>
                  <a:srgbClr val="374151"/>
                </a:solidFill>
                <a:effectLst/>
                <a:latin typeface="Times New Roman" panose="02020603050405020304" pitchFamily="18" charset="0"/>
                <a:cs typeface="Times New Roman" panose="02020603050405020304" pitchFamily="18" charset="0"/>
              </a:rPr>
              <a:t> brand.</a:t>
            </a:r>
          </a:p>
          <a:p>
            <a:r>
              <a:rPr lang="en-US" sz="2000" b="0" i="0" dirty="0">
                <a:solidFill>
                  <a:srgbClr val="374151"/>
                </a:solidFill>
                <a:effectLst/>
                <a:latin typeface="Times New Roman" panose="02020603050405020304" pitchFamily="18" charset="0"/>
                <a:cs typeface="Times New Roman" panose="02020603050405020304" pitchFamily="18" charset="0"/>
              </a:rPr>
              <a:t>Consider incorporating your logo or a unique visual element to enhance brand recognition. Customize the navigation menu to reflect the sections and pages relevant to your projects.</a:t>
            </a:r>
          </a:p>
          <a:p>
            <a:r>
              <a:rPr lang="en-US" sz="2000" b="0" i="0" dirty="0">
                <a:solidFill>
                  <a:srgbClr val="374151"/>
                </a:solidFill>
                <a:effectLst/>
                <a:latin typeface="Times New Roman" panose="02020603050405020304" pitchFamily="18" charset="0"/>
                <a:cs typeface="Times New Roman" panose="02020603050405020304" pitchFamily="18" charset="0"/>
              </a:rPr>
              <a:t>Choose a color scheme, typography, and layout that align with your personal or professional aesthetics.</a:t>
            </a:r>
            <a:endParaRPr lang="en-IN"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361507" y="-478465"/>
            <a:ext cx="11249299" cy="6570921"/>
          </a:xfrm>
        </p:spPr>
        <p:txBody>
          <a:bodyPr/>
          <a:lstStyle/>
          <a:p>
            <a:r>
              <a:rPr lang="en-US" sz="2000" dirty="0">
                <a:solidFill>
                  <a:srgbClr val="374151"/>
                </a:solidFill>
                <a:latin typeface="Times New Roman" panose="02020603050405020304" pitchFamily="18" charset="0"/>
                <a:cs typeface="Times New Roman" panose="02020603050405020304" pitchFamily="18" charset="0"/>
              </a:rPr>
              <a:t>To model a portfolio website, you can follow a structured approach that includes defining the website's purpose, identifying key sections and pages, and organizing the content effectively.</a:t>
            </a:r>
          </a:p>
          <a:p>
            <a:r>
              <a:rPr lang="en-US" sz="2000" dirty="0">
                <a:solidFill>
                  <a:srgbClr val="374151"/>
                </a:solidFill>
                <a:latin typeface="Times New Roman" panose="02020603050405020304" pitchFamily="18" charset="0"/>
                <a:cs typeface="Times New Roman" panose="02020603050405020304" pitchFamily="18" charset="0"/>
              </a:rPr>
              <a:t>S</a:t>
            </a:r>
            <a:r>
              <a:rPr lang="en-US" sz="2000" b="0" i="0" dirty="0">
                <a:solidFill>
                  <a:srgbClr val="374151"/>
                </a:solidFill>
                <a:effectLst/>
                <a:latin typeface="Times New Roman" panose="02020603050405020304" pitchFamily="18" charset="0"/>
                <a:cs typeface="Times New Roman" panose="02020603050405020304" pitchFamily="18" charset="0"/>
              </a:rPr>
              <a:t>ections are Home, About, Portfolio, Services, Testimonials, Blog, and Contact.</a:t>
            </a:r>
          </a:p>
          <a:p>
            <a:r>
              <a:rPr lang="en-US" sz="2000" b="0" i="0" dirty="0">
                <a:solidFill>
                  <a:srgbClr val="374151"/>
                </a:solidFill>
                <a:effectLst/>
                <a:latin typeface="Söhne"/>
              </a:rPr>
              <a:t>Include your bio, background, skills, and experience. Highlight your unique selling points and what sets you apart from others in your field.</a:t>
            </a:r>
            <a:endParaRPr lang="en-IN" sz="2000" dirty="0">
              <a:solidFill>
                <a:srgbClr val="37415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9" name="Content Placeholder 8">
            <a:extLst>
              <a:ext uri="{FF2B5EF4-FFF2-40B4-BE49-F238E27FC236}">
                <a16:creationId xmlns:a16="http://schemas.microsoft.com/office/drawing/2014/main" id="{983A4278-5553-DE54-BBE5-CF2D4EDDFDD6}"/>
              </a:ext>
            </a:extLst>
          </p:cNvPr>
          <p:cNvSpPr>
            <a:spLocks noGrp="1"/>
          </p:cNvSpPr>
          <p:nvPr>
            <p:ph idx="1"/>
          </p:nvPr>
        </p:nvSpPr>
        <p:spPr>
          <a:xfrm>
            <a:off x="329610" y="170121"/>
            <a:ext cx="11281198" cy="5805229"/>
          </a:xfrm>
        </p:spPr>
        <p:txBody>
          <a:bodyPr/>
          <a:lstStyle/>
          <a:p>
            <a:r>
              <a:rPr lang="en-US" sz="2000" b="0" i="0" dirty="0">
                <a:solidFill>
                  <a:srgbClr val="374151"/>
                </a:solidFill>
                <a:effectLst/>
                <a:latin typeface="Times New Roman" panose="02020603050405020304" pitchFamily="18" charset="0"/>
                <a:cs typeface="Times New Roman" panose="02020603050405020304" pitchFamily="18" charset="0"/>
              </a:rPr>
              <a:t>The result of a portfolio website is a professional and visually appealing online presence that effectively showcases your skills, expertise, and accomplishments.</a:t>
            </a:r>
          </a:p>
          <a:p>
            <a:r>
              <a:rPr lang="en-US" sz="2000" b="0" i="0" dirty="0">
                <a:solidFill>
                  <a:srgbClr val="374151"/>
                </a:solidFill>
                <a:effectLst/>
                <a:latin typeface="Times New Roman" panose="02020603050405020304" pitchFamily="18" charset="0"/>
                <a:cs typeface="Times New Roman" panose="02020603050405020304" pitchFamily="18" charset="0"/>
              </a:rPr>
              <a:t>A well-designed and informative portfolio website enhances your credibility and professionalism. </a:t>
            </a:r>
            <a:endParaRPr lang="en-US" sz="2000" dirty="0">
              <a:solidFill>
                <a:srgbClr val="374151"/>
              </a:solidFill>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A well-crafted portfolio website can lead to new opportunities. It can attract potential clients, employers, or collaborators who are impressed by your </a:t>
            </a:r>
            <a:r>
              <a:rPr lang="en-US" sz="2000" dirty="0">
                <a:solidFill>
                  <a:srgbClr val="374151"/>
                </a:solidFill>
                <a:latin typeface="Times New Roman" panose="02020603050405020304" pitchFamily="18" charset="0"/>
                <a:cs typeface="Times New Roman" panose="02020603050405020304" pitchFamily="18" charset="0"/>
              </a:rPr>
              <a:t>work</a:t>
            </a:r>
            <a:r>
              <a:rPr lang="en-US" sz="2000" b="0" i="0" dirty="0">
                <a:solidFill>
                  <a:srgbClr val="374151"/>
                </a:solidFill>
                <a:effectLst/>
                <a:latin typeface="Söhne"/>
              </a:rPr>
              <a:t> </a:t>
            </a:r>
            <a:r>
              <a:rPr lang="en-US" sz="2000" dirty="0">
                <a:solidFill>
                  <a:srgbClr val="374151"/>
                </a:solidFill>
                <a:latin typeface="Times New Roman" panose="02020603050405020304" pitchFamily="18" charset="0"/>
                <a:cs typeface="Times New Roman" panose="02020603050405020304" pitchFamily="18" charset="0"/>
              </a:rPr>
              <a:t>and want to engage with you.</a:t>
            </a:r>
            <a:endParaRPr lang="en-IN" sz="20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127</TotalTime>
  <Words>661</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Franklin Gothic Book</vt:lpstr>
      <vt:lpstr>Franklin Gothic Demi</vt:lpstr>
      <vt:lpstr>Söhne</vt:lpstr>
      <vt:lpstr>Times New Roman</vt:lpstr>
      <vt:lpstr>Wingdings</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ROHINI TATIPAMULA</cp:lastModifiedBy>
  <cp:revision>7</cp:revision>
  <dcterms:created xsi:type="dcterms:W3CDTF">2021-05-26T16:50:10Z</dcterms:created>
  <dcterms:modified xsi:type="dcterms:W3CDTF">2023-07-15T12:15:17Z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