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Proxima Nova"/>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slideMaster" Target="slideMasters/slideMaster2.xml"/><Relationship Id="rId19" Type="http://schemas.openxmlformats.org/officeDocument/2006/relationships/font" Target="fonts/ProximaNova-boldItalic.fntdata"/><Relationship Id="rId6" Type="http://schemas.openxmlformats.org/officeDocument/2006/relationships/notesMaster" Target="notesMasters/notesMaster1.xml"/><Relationship Id="rId18" Type="http://schemas.openxmlformats.org/officeDocument/2006/relationships/font" Target="fonts/ProximaNova-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42e3e7cd_1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42e3e7c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65af23fc653f4ee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5af23fc653f4ee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4400e73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4400e73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65af23fc653f4ee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5af23fc653f4ee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5f4b554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d5f4b55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rotWithShape="1">
          <a:blip r:embed="rId3">
            <a:alphaModFix/>
          </a:blip>
          <a:srcRect b="4987" l="0" r="0" t="4978"/>
          <a:stretch/>
        </p:blipFill>
        <p:spPr>
          <a:xfrm>
            <a:off x="-506150" y="0"/>
            <a:ext cx="11736248" cy="5933650"/>
          </a:xfrm>
          <a:prstGeom prst="rect">
            <a:avLst/>
          </a:prstGeom>
          <a:noFill/>
          <a:ln>
            <a:noFill/>
          </a:ln>
        </p:spPr>
      </p:pic>
      <p:sp>
        <p:nvSpPr>
          <p:cNvPr id="105" name="Google Shape;105;p25"/>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NAAN MUDHALVAN </a:t>
            </a:r>
            <a:endParaRPr sz="6000"/>
          </a:p>
        </p:txBody>
      </p:sp>
      <p:sp>
        <p:nvSpPr>
          <p:cNvPr id="106" name="Google Shape;106;p25"/>
          <p:cNvSpPr txBox="1"/>
          <p:nvPr>
            <p:ph idx="1" type="subTitle"/>
          </p:nvPr>
        </p:nvSpPr>
        <p:spPr>
          <a:xfrm>
            <a:off x="510450" y="3182325"/>
            <a:ext cx="55329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JEPPIAAR </a:t>
            </a:r>
            <a:r>
              <a:rPr lang="en"/>
              <a:t>ENGINEERING COLLEGE </a:t>
            </a:r>
            <a:endParaRPr/>
          </a:p>
        </p:txBody>
      </p:sp>
      <p:sp>
        <p:nvSpPr>
          <p:cNvPr id="107" name="Google Shape;107;p25"/>
          <p:cNvSpPr txBox="1"/>
          <p:nvPr>
            <p:ph idx="1" type="subTitle"/>
          </p:nvPr>
        </p:nvSpPr>
        <p:spPr>
          <a:xfrm>
            <a:off x="510450" y="4370775"/>
            <a:ext cx="4320600" cy="5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 Tech Biotechnology Department </a:t>
            </a:r>
            <a:endParaRPr sz="1800"/>
          </a:p>
        </p:txBody>
      </p:sp>
      <p:cxnSp>
        <p:nvCxnSpPr>
          <p:cNvPr id="108" name="Google Shape;108;p25"/>
          <p:cNvCxnSpPr/>
          <p:nvPr/>
        </p:nvCxnSpPr>
        <p:spPr>
          <a:xfrm>
            <a:off x="615150" y="2998025"/>
            <a:ext cx="500400" cy="0"/>
          </a:xfrm>
          <a:prstGeom prst="straightConnector1">
            <a:avLst/>
          </a:prstGeom>
          <a:noFill/>
          <a:ln cap="flat" cmpd="sng" w="19050">
            <a:solidFill>
              <a:schemeClr val="lt1"/>
            </a:solidFill>
            <a:prstDash val="solid"/>
            <a:round/>
            <a:headEnd len="med" w="med" type="none"/>
            <a:tailEnd len="med" w="med" type="none"/>
          </a:ln>
        </p:spPr>
      </p:cxnSp>
      <p:pic>
        <p:nvPicPr>
          <p:cNvPr id="109" name="Google Shape;109;p25"/>
          <p:cNvPicPr preferRelativeResize="0"/>
          <p:nvPr/>
        </p:nvPicPr>
        <p:blipFill>
          <a:blip r:embed="rId4">
            <a:alphaModFix/>
          </a:blip>
          <a:stretch>
            <a:fillRect/>
          </a:stretch>
        </p:blipFill>
        <p:spPr>
          <a:xfrm>
            <a:off x="2411697" y="357495"/>
            <a:ext cx="4320623" cy="1114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1870425" y="265050"/>
            <a:ext cx="7378800" cy="654000"/>
          </a:xfrm>
          <a:prstGeom prst="rect">
            <a:avLst/>
          </a:prstGeom>
          <a:solidFill>
            <a:schemeClr val="lt1"/>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sz="3600"/>
              <a:t>TEAM MEMBERS</a:t>
            </a:r>
            <a:endParaRPr b="1" sz="3600"/>
          </a:p>
        </p:txBody>
      </p:sp>
      <p:sp>
        <p:nvSpPr>
          <p:cNvPr id="115" name="Google Shape;115;p26"/>
          <p:cNvSpPr txBox="1"/>
          <p:nvPr/>
        </p:nvSpPr>
        <p:spPr>
          <a:xfrm>
            <a:off x="2137798" y="919047"/>
            <a:ext cx="4868400" cy="12813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Proxima Nova"/>
              <a:buAutoNum type="arabicPeriod"/>
            </a:pPr>
            <a:r>
              <a:rPr lang="en" sz="2400">
                <a:latin typeface="Proxima Nova"/>
                <a:ea typeface="Proxima Nova"/>
                <a:cs typeface="Proxima Nova"/>
                <a:sym typeface="Proxima Nova"/>
              </a:rPr>
              <a:t>CHRISTINA SHALOM R</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AutoNum type="arabicPeriod"/>
            </a:pPr>
            <a:r>
              <a:rPr lang="en" sz="2400">
                <a:latin typeface="Proxima Nova"/>
                <a:ea typeface="Proxima Nova"/>
                <a:cs typeface="Proxima Nova"/>
                <a:sym typeface="Proxima Nova"/>
              </a:rPr>
              <a:t>GOKUL </a:t>
            </a:r>
            <a:endParaRPr sz="2400">
              <a:latin typeface="Proxima Nova"/>
              <a:ea typeface="Proxima Nova"/>
              <a:cs typeface="Proxima Nova"/>
              <a:sym typeface="Proxima Nova"/>
            </a:endParaRPr>
          </a:p>
          <a:p>
            <a:pPr indent="-381000" lvl="0" marL="457200" rtl="0" algn="l">
              <a:spcBef>
                <a:spcPts val="0"/>
              </a:spcBef>
              <a:spcAft>
                <a:spcPts val="0"/>
              </a:spcAft>
              <a:buSzPts val="2400"/>
              <a:buFont typeface="Proxima Nova"/>
              <a:buAutoNum type="arabicPeriod"/>
            </a:pPr>
            <a:r>
              <a:rPr lang="en" sz="2400">
                <a:latin typeface="Proxima Nova"/>
                <a:ea typeface="Proxima Nova"/>
                <a:cs typeface="Proxima Nova"/>
                <a:sym typeface="Proxima Nova"/>
              </a:rPr>
              <a:t>RISHI VARMA </a:t>
            </a:r>
            <a:endParaRPr sz="2400">
              <a:latin typeface="Proxima Nova"/>
              <a:ea typeface="Proxima Nova"/>
              <a:cs typeface="Proxima Nova"/>
              <a:sym typeface="Proxima Nova"/>
            </a:endParaRPr>
          </a:p>
        </p:txBody>
      </p:sp>
      <p:sp>
        <p:nvSpPr>
          <p:cNvPr id="116" name="Google Shape;116;p26"/>
          <p:cNvSpPr txBox="1"/>
          <p:nvPr/>
        </p:nvSpPr>
        <p:spPr>
          <a:xfrm>
            <a:off x="-105375" y="2200350"/>
            <a:ext cx="6173100" cy="742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Proxima Nova"/>
                <a:ea typeface="Proxima Nova"/>
                <a:cs typeface="Proxima Nova"/>
                <a:sym typeface="Proxima Nova"/>
              </a:rPr>
              <a:t>TEAM LEADER</a:t>
            </a:r>
            <a:endParaRPr b="1" sz="3600">
              <a:latin typeface="Proxima Nova"/>
              <a:ea typeface="Proxima Nova"/>
              <a:cs typeface="Proxima Nova"/>
              <a:sym typeface="Proxima Nova"/>
            </a:endParaRPr>
          </a:p>
        </p:txBody>
      </p:sp>
      <p:sp>
        <p:nvSpPr>
          <p:cNvPr id="117" name="Google Shape;117;p26"/>
          <p:cNvSpPr txBox="1"/>
          <p:nvPr/>
        </p:nvSpPr>
        <p:spPr>
          <a:xfrm>
            <a:off x="2137807" y="3014324"/>
            <a:ext cx="41748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4. ROHINI L</a:t>
            </a:r>
            <a:endParaRPr sz="2400">
              <a:latin typeface="Proxima Nova"/>
              <a:ea typeface="Proxima Nova"/>
              <a:cs typeface="Proxima Nova"/>
              <a:sym typeface="Proxima Nova"/>
            </a:endParaRPr>
          </a:p>
        </p:txBody>
      </p:sp>
      <p:sp>
        <p:nvSpPr>
          <p:cNvPr id="118" name="Google Shape;118;p26"/>
          <p:cNvSpPr txBox="1"/>
          <p:nvPr/>
        </p:nvSpPr>
        <p:spPr>
          <a:xfrm>
            <a:off x="1870425" y="3635675"/>
            <a:ext cx="7378800" cy="742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latin typeface="Proxima Nova"/>
                <a:ea typeface="Proxima Nova"/>
                <a:cs typeface="Proxima Nova"/>
                <a:sym typeface="Proxima Nova"/>
              </a:rPr>
              <a:t>TEAM MENTOR</a:t>
            </a:r>
            <a:endParaRPr b="1" sz="3600">
              <a:latin typeface="Proxima Nova"/>
              <a:ea typeface="Proxima Nova"/>
              <a:cs typeface="Proxima Nova"/>
              <a:sym typeface="Proxima Nova"/>
            </a:endParaRPr>
          </a:p>
        </p:txBody>
      </p:sp>
      <p:sp>
        <p:nvSpPr>
          <p:cNvPr id="119" name="Google Shape;119;p26"/>
          <p:cNvSpPr txBox="1"/>
          <p:nvPr/>
        </p:nvSpPr>
        <p:spPr>
          <a:xfrm>
            <a:off x="2137800" y="4378463"/>
            <a:ext cx="23751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Proxima Nova"/>
                <a:ea typeface="Proxima Nova"/>
                <a:cs typeface="Proxima Nova"/>
                <a:sym typeface="Proxima Nova"/>
              </a:rPr>
              <a:t>GOPI ANAND </a:t>
            </a:r>
            <a:endParaRPr sz="24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7"/>
          <p:cNvSpPr txBox="1"/>
          <p:nvPr>
            <p:ph type="title"/>
          </p:nvPr>
        </p:nvSpPr>
        <p:spPr>
          <a:xfrm>
            <a:off x="311700" y="445025"/>
            <a:ext cx="8832300" cy="6810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3600"/>
              <a:t>OUR PROJECT TITLE </a:t>
            </a:r>
            <a:endParaRPr b="1" sz="3600"/>
          </a:p>
        </p:txBody>
      </p:sp>
      <p:sp>
        <p:nvSpPr>
          <p:cNvPr id="125" name="Google Shape;125;p27"/>
          <p:cNvSpPr txBox="1"/>
          <p:nvPr>
            <p:ph idx="1" type="body"/>
          </p:nvPr>
        </p:nvSpPr>
        <p:spPr>
          <a:xfrm>
            <a:off x="311700" y="1380162"/>
            <a:ext cx="8520600" cy="317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How to Create a Brand Name, Brand Mail and Brand Logo by using Canva.</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400">
                <a:solidFill>
                  <a:srgbClr val="000000"/>
                </a:solidFill>
                <a:latin typeface="Times New Roman"/>
                <a:ea typeface="Times New Roman"/>
                <a:cs typeface="Times New Roman"/>
                <a:sym typeface="Times New Roman"/>
              </a:rPr>
              <a:t>Category: DIGITAL MARKETING </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400">
                <a:solidFill>
                  <a:srgbClr val="000000"/>
                </a:solidFill>
                <a:latin typeface="Times New Roman"/>
                <a:ea typeface="Times New Roman"/>
                <a:cs typeface="Times New Roman"/>
                <a:sym typeface="Times New Roman"/>
              </a:rPr>
              <a:t>Skills Required: DIGITAL MARKETING </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rPr lang="en" sz="2400">
                <a:solidFill>
                  <a:srgbClr val="000000"/>
                </a:solidFill>
                <a:latin typeface="Times New Roman"/>
                <a:ea typeface="Times New Roman"/>
                <a:cs typeface="Times New Roman"/>
                <a:sym typeface="Times New Roman"/>
              </a:rPr>
              <a:t>Our  Product for this project: SUNSCREEN LOTION</a:t>
            </a:r>
            <a:endParaRPr sz="24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265500" y="1816950"/>
            <a:ext cx="4045200" cy="150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OUR  TARGET AUDIENCE</a:t>
            </a:r>
            <a:endParaRPr/>
          </a:p>
        </p:txBody>
      </p:sp>
      <p:sp>
        <p:nvSpPr>
          <p:cNvPr id="131" name="Google Shape;131;p28"/>
          <p:cNvSpPr txBox="1"/>
          <p:nvPr/>
        </p:nvSpPr>
        <p:spPr>
          <a:xfrm flipH="1">
            <a:off x="4805318" y="323985"/>
            <a:ext cx="4045200" cy="550200"/>
          </a:xfrm>
          <a:prstGeom prst="rect">
            <a:avLst/>
          </a:prstGeom>
          <a:solidFill>
            <a:srgbClr val="00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2"/>
                </a:solidFill>
                <a:latin typeface="Proxima Nova"/>
                <a:ea typeface="Proxima Nova"/>
                <a:cs typeface="Proxima Nova"/>
                <a:sym typeface="Proxima Nova"/>
              </a:rPr>
              <a:t>Our Product Description:</a:t>
            </a:r>
            <a:endParaRPr sz="2400">
              <a:solidFill>
                <a:schemeClr val="lt2"/>
              </a:solidFill>
              <a:latin typeface="Proxima Nova"/>
              <a:ea typeface="Proxima Nova"/>
              <a:cs typeface="Proxima Nova"/>
              <a:sym typeface="Proxima Nova"/>
            </a:endParaRPr>
          </a:p>
        </p:txBody>
      </p:sp>
      <p:sp>
        <p:nvSpPr>
          <p:cNvPr id="132" name="Google Shape;132;p28"/>
          <p:cNvSpPr txBox="1"/>
          <p:nvPr/>
        </p:nvSpPr>
        <p:spPr>
          <a:xfrm>
            <a:off x="4766775" y="763524"/>
            <a:ext cx="4122300" cy="378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One of the best ways to understand the target market for sunscreen is to understand the reasons why people need and use the product. Not everyone needs sunscreen. And most people who need it do not need it all the time.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Such a needs-based analysis gives us the following segments of the target market for sunscreen: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who work outdoors in the sun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with skin that is over-sensitive to the sun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who want to avoid getting a sunburn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heading on vacation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going to the beach</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People who live in sunny climates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Children (they are in a category of their own)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9"/>
          <p:cNvSpPr txBox="1"/>
          <p:nvPr>
            <p:ph type="title"/>
          </p:nvPr>
        </p:nvSpPr>
        <p:spPr>
          <a:xfrm>
            <a:off x="0" y="309125"/>
            <a:ext cx="9144000" cy="594600"/>
          </a:xfrm>
          <a:prstGeom prst="rect">
            <a:avLst/>
          </a:prstGeom>
          <a:solidFill>
            <a:srgbClr val="FFFFFF"/>
          </a:solidFill>
        </p:spPr>
        <p:txBody>
          <a:bodyPr anchorCtr="0" anchor="ctr" bIns="91425" lIns="91425" spcFirstLastPara="1" rIns="91425" wrap="square" tIns="91425">
            <a:noAutofit/>
          </a:bodyPr>
          <a:lstStyle/>
          <a:p>
            <a:pPr indent="0" lvl="0" marL="0" rtl="0" algn="ctr">
              <a:spcBef>
                <a:spcPts val="0"/>
              </a:spcBef>
              <a:spcAft>
                <a:spcPts val="0"/>
              </a:spcAft>
              <a:buNone/>
            </a:pPr>
            <a:r>
              <a:rPr b="1" lang="en" sz="3700"/>
              <a:t>Our Brand personality</a:t>
            </a:r>
            <a:endParaRPr b="1" sz="3700"/>
          </a:p>
        </p:txBody>
      </p:sp>
      <p:sp>
        <p:nvSpPr>
          <p:cNvPr id="138" name="Google Shape;138;p29"/>
          <p:cNvSpPr txBox="1"/>
          <p:nvPr/>
        </p:nvSpPr>
        <p:spPr>
          <a:xfrm>
            <a:off x="588906" y="903725"/>
            <a:ext cx="79662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Check the label for products that are lotion-based (instead of spray), water-resistant, and are broad-spectrum (protect from both UVA and UVB rays).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Look for products that are at least SPF 15 but no higher than SPF 50. Sunscreen that is higher than SPF 50 is not proven to be more effective than lower SPF sunscreen, and an i</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Look for mineral based sunscreens such as zinc oxide and titanium dioxide. These block UV rays better than chemical sunscreens, and have less adverse health and environmental effects. </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Check the ingredient label and try to avoid products that: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contain Oxybenzone or Octinoxate, which are hormone disrupting chemicals and are known to cause damage to coral reefs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contain Vitamin A  (also known as retinyl palmitate or retinol) which may speed the development of skin tumors and lesions</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Char char="●"/>
            </a:pPr>
            <a:r>
              <a:rPr lang="en" sz="1500">
                <a:latin typeface="Times New Roman"/>
                <a:ea typeface="Times New Roman"/>
                <a:cs typeface="Times New Roman"/>
                <a:sym typeface="Times New Roman"/>
              </a:rPr>
              <a:t>contain methylparaben or ethylparaben (also known as parabens) or fragrance. Parabens are a class of chemicals that may have estrogenic activity (can affect your hormones) and may also react with UVB rays, resulting in DNA damage</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0"/>
          <p:cNvSpPr txBox="1"/>
          <p:nvPr>
            <p:ph type="title"/>
          </p:nvPr>
        </p:nvSpPr>
        <p:spPr>
          <a:xfrm>
            <a:off x="311700" y="445025"/>
            <a:ext cx="8832300" cy="5727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3600"/>
              <a:t>OUR BRAND NAME</a:t>
            </a:r>
            <a:endParaRPr b="1" sz="3600"/>
          </a:p>
        </p:txBody>
      </p:sp>
      <p:sp>
        <p:nvSpPr>
          <p:cNvPr id="144" name="Google Shape;144;p30"/>
          <p:cNvSpPr txBox="1"/>
          <p:nvPr>
            <p:ph idx="1" type="body"/>
          </p:nvPr>
        </p:nvSpPr>
        <p:spPr>
          <a:xfrm>
            <a:off x="1754900" y="1331725"/>
            <a:ext cx="5190900" cy="15663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1600"/>
              </a:spcAft>
              <a:buNone/>
            </a:pPr>
            <a:r>
              <a:rPr b="1" lang="en" sz="7200">
                <a:solidFill>
                  <a:schemeClr val="dk1"/>
                </a:solidFill>
              </a:rPr>
              <a:t>“protecto”</a:t>
            </a:r>
            <a:endParaRPr b="1" sz="7200">
              <a:solidFill>
                <a:schemeClr val="dk1"/>
              </a:solidFill>
            </a:endParaRPr>
          </a:p>
        </p:txBody>
      </p:sp>
      <p:sp>
        <p:nvSpPr>
          <p:cNvPr id="145" name="Google Shape;145;p30"/>
          <p:cNvSpPr txBox="1"/>
          <p:nvPr/>
        </p:nvSpPr>
        <p:spPr>
          <a:xfrm>
            <a:off x="1447050" y="2898025"/>
            <a:ext cx="6561600" cy="19644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b="1" lang="en" sz="2300">
                <a:latin typeface="Times New Roman"/>
                <a:ea typeface="Times New Roman"/>
                <a:cs typeface="Times New Roman"/>
                <a:sym typeface="Times New Roman"/>
              </a:rPr>
              <a:t>Our product is based on the sunscreen protection lotion from UV rays like UVA &amp; UVB rays.</a:t>
            </a:r>
            <a:endParaRPr b="1"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b="1" lang="en" sz="2300">
                <a:latin typeface="Times New Roman"/>
                <a:ea typeface="Times New Roman"/>
                <a:cs typeface="Times New Roman"/>
                <a:sym typeface="Times New Roman"/>
              </a:rPr>
              <a:t>“PROTECTO”- It means a protective layer from the lotion for the sun rays.</a:t>
            </a:r>
            <a:endParaRPr b="1"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4294967295" type="title"/>
          </p:nvPr>
        </p:nvSpPr>
        <p:spPr>
          <a:xfrm>
            <a:off x="2400" y="481504"/>
            <a:ext cx="4703100" cy="6378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400"/>
              <a:t>OUR MAIL ID:</a:t>
            </a:r>
            <a:endParaRPr b="1" sz="3600"/>
          </a:p>
        </p:txBody>
      </p:sp>
      <p:sp>
        <p:nvSpPr>
          <p:cNvPr id="151" name="Google Shape;151;p31"/>
          <p:cNvSpPr txBox="1"/>
          <p:nvPr>
            <p:ph idx="4294967295" type="body"/>
          </p:nvPr>
        </p:nvSpPr>
        <p:spPr>
          <a:xfrm>
            <a:off x="267000" y="1686075"/>
            <a:ext cx="4305000" cy="6378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1600"/>
              </a:spcAft>
              <a:buNone/>
            </a:pPr>
            <a:r>
              <a:rPr b="1" lang="en" sz="2100">
                <a:solidFill>
                  <a:srgbClr val="000000"/>
                </a:solidFill>
              </a:rPr>
              <a:t>protectosunscreens@gmail.com</a:t>
            </a:r>
            <a:endParaRPr b="1" sz="2100">
              <a:solidFill>
                <a:srgbClr val="000000"/>
              </a:solidFill>
            </a:endParaRPr>
          </a:p>
        </p:txBody>
      </p:sp>
      <p:pic>
        <p:nvPicPr>
          <p:cNvPr id="152" name="Google Shape;152;p31"/>
          <p:cNvPicPr preferRelativeResize="0"/>
          <p:nvPr/>
        </p:nvPicPr>
        <p:blipFill>
          <a:blip r:embed="rId3">
            <a:alphaModFix/>
          </a:blip>
          <a:stretch>
            <a:fillRect/>
          </a:stretch>
        </p:blipFill>
        <p:spPr>
          <a:xfrm>
            <a:off x="4705500" y="1119300"/>
            <a:ext cx="4438500" cy="4024199"/>
          </a:xfrm>
          <a:prstGeom prst="rect">
            <a:avLst/>
          </a:prstGeom>
          <a:noFill/>
          <a:ln>
            <a:noFill/>
          </a:ln>
        </p:spPr>
      </p:pic>
      <p:pic>
        <p:nvPicPr>
          <p:cNvPr id="153" name="Google Shape;153;p31"/>
          <p:cNvPicPr preferRelativeResize="0"/>
          <p:nvPr/>
        </p:nvPicPr>
        <p:blipFill rotWithShape="1">
          <a:blip r:embed="rId4">
            <a:alphaModFix/>
          </a:blip>
          <a:srcRect b="33298" l="7549" r="5577" t="33298"/>
          <a:stretch/>
        </p:blipFill>
        <p:spPr>
          <a:xfrm>
            <a:off x="4960637" y="378500"/>
            <a:ext cx="3624000" cy="843800"/>
          </a:xfrm>
          <a:prstGeom prst="rect">
            <a:avLst/>
          </a:prstGeom>
          <a:noFill/>
          <a:ln>
            <a:noFill/>
          </a:ln>
        </p:spPr>
      </p:pic>
      <p:sp>
        <p:nvSpPr>
          <p:cNvPr id="154" name="Google Shape;154;p31"/>
          <p:cNvSpPr txBox="1"/>
          <p:nvPr/>
        </p:nvSpPr>
        <p:spPr>
          <a:xfrm>
            <a:off x="741300" y="2890650"/>
            <a:ext cx="3225300" cy="19644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SzPts val="2300"/>
              <a:buFont typeface="Times New Roman"/>
              <a:buChar char="●"/>
            </a:pPr>
            <a:r>
              <a:rPr b="1" lang="en" sz="2300">
                <a:latin typeface="Times New Roman"/>
                <a:ea typeface="Times New Roman"/>
                <a:cs typeface="Times New Roman"/>
                <a:sym typeface="Times New Roman"/>
              </a:rPr>
              <a:t>Our email is based on the name of our brand which is Protecto </a:t>
            </a:r>
            <a:endParaRPr b="1" sz="23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832300" cy="5727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2900"/>
              <a:t>OUR LOGO</a:t>
            </a:r>
            <a:endParaRPr b="1" sz="2900"/>
          </a:p>
        </p:txBody>
      </p:sp>
      <p:sp>
        <p:nvSpPr>
          <p:cNvPr id="160" name="Google Shape;160;p32"/>
          <p:cNvSpPr txBox="1"/>
          <p:nvPr>
            <p:ph idx="1" type="body"/>
          </p:nvPr>
        </p:nvSpPr>
        <p:spPr>
          <a:xfrm>
            <a:off x="5237225" y="1136550"/>
            <a:ext cx="3906900" cy="572700"/>
          </a:xfrm>
          <a:prstGeom prst="rect">
            <a:avLst/>
          </a:prstGeom>
          <a:solidFill>
            <a:schemeClr val="lt2"/>
          </a:solidFill>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chemeClr val="dk1"/>
                </a:solidFill>
              </a:rPr>
              <a:t>LOGO DESCRIPTION</a:t>
            </a:r>
            <a:r>
              <a:rPr lang="en" sz="2400"/>
              <a:t>:</a:t>
            </a:r>
            <a:endParaRPr sz="2400">
              <a:solidFill>
                <a:srgbClr val="000000"/>
              </a:solidFill>
            </a:endParaRPr>
          </a:p>
        </p:txBody>
      </p:sp>
      <p:pic>
        <p:nvPicPr>
          <p:cNvPr id="161" name="Google Shape;161;p32"/>
          <p:cNvPicPr preferRelativeResize="0"/>
          <p:nvPr/>
        </p:nvPicPr>
        <p:blipFill>
          <a:blip r:embed="rId3">
            <a:alphaModFix/>
          </a:blip>
          <a:stretch>
            <a:fillRect/>
          </a:stretch>
        </p:blipFill>
        <p:spPr>
          <a:xfrm>
            <a:off x="311700" y="1828085"/>
            <a:ext cx="3906900" cy="2741089"/>
          </a:xfrm>
          <a:prstGeom prst="rect">
            <a:avLst/>
          </a:prstGeom>
          <a:noFill/>
          <a:ln>
            <a:noFill/>
          </a:ln>
        </p:spPr>
      </p:pic>
      <p:sp>
        <p:nvSpPr>
          <p:cNvPr id="162" name="Google Shape;162;p32"/>
          <p:cNvSpPr txBox="1"/>
          <p:nvPr/>
        </p:nvSpPr>
        <p:spPr>
          <a:xfrm>
            <a:off x="4218600" y="1828063"/>
            <a:ext cx="4809600" cy="3186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The </a:t>
            </a:r>
            <a:r>
              <a:rPr lang="en" sz="1600">
                <a:solidFill>
                  <a:srgbClr val="F1C232"/>
                </a:solidFill>
                <a:latin typeface="Trebuchet MS"/>
                <a:ea typeface="Trebuchet MS"/>
                <a:cs typeface="Trebuchet MS"/>
                <a:sym typeface="Trebuchet MS"/>
              </a:rPr>
              <a:t>YELLOW</a:t>
            </a:r>
            <a:r>
              <a:rPr lang="en" sz="1600">
                <a:latin typeface="Trebuchet MS"/>
                <a:ea typeface="Trebuchet MS"/>
                <a:cs typeface="Trebuchet MS"/>
                <a:sym typeface="Trebuchet MS"/>
              </a:rPr>
              <a:t> colour on the background depicts the rays of the Sunlight which is Ultraviolet Rays.</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Proxima Nova"/>
              <a:buChar char="●"/>
            </a:pPr>
            <a:r>
              <a:rPr lang="en" sz="1600">
                <a:latin typeface="Trebuchet MS"/>
                <a:ea typeface="Trebuchet MS"/>
                <a:cs typeface="Trebuchet MS"/>
                <a:sym typeface="Trebuchet MS"/>
              </a:rPr>
              <a:t>The </a:t>
            </a:r>
            <a:r>
              <a:rPr b="1" lang="en" sz="1600">
                <a:latin typeface="Trebuchet MS"/>
                <a:ea typeface="Trebuchet MS"/>
                <a:cs typeface="Trebuchet MS"/>
                <a:sym typeface="Trebuchet MS"/>
              </a:rPr>
              <a:t>BLACK</a:t>
            </a:r>
            <a:r>
              <a:rPr lang="en" sz="1600">
                <a:latin typeface="Trebuchet MS"/>
                <a:ea typeface="Trebuchet MS"/>
                <a:cs typeface="Trebuchet MS"/>
                <a:sym typeface="Trebuchet MS"/>
              </a:rPr>
              <a:t> on the logo which is in the circle like shape depicts the protection layer of our product (SUNSCREEN LOTION).</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The KNOT- depicts how strong our product is on the skin.</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SPF- Sun protection factor, our product has 60++ protection.</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Proxima Nova"/>
              <a:buChar char="●"/>
            </a:pPr>
            <a:r>
              <a:rPr lang="en" sz="1600">
                <a:latin typeface="Trebuchet MS"/>
                <a:ea typeface="Trebuchet MS"/>
                <a:cs typeface="Trebuchet MS"/>
                <a:sym typeface="Trebuchet MS"/>
              </a:rPr>
              <a:t> </a:t>
            </a:r>
            <a:r>
              <a:rPr b="1" lang="en" sz="1600">
                <a:latin typeface="Trebuchet MS"/>
                <a:ea typeface="Trebuchet MS"/>
                <a:cs typeface="Trebuchet MS"/>
                <a:sym typeface="Trebuchet MS"/>
              </a:rPr>
              <a:t>SPF 60</a:t>
            </a:r>
            <a:r>
              <a:rPr lang="en" sz="1600">
                <a:latin typeface="Trebuchet MS"/>
                <a:ea typeface="Trebuchet MS"/>
                <a:cs typeface="Trebuchet MS"/>
                <a:sym typeface="Trebuchet MS"/>
              </a:rPr>
              <a:t> sunscreen absorbs 98.3%,</a:t>
            </a:r>
            <a:endParaRPr sz="1600">
              <a:latin typeface="Trebuchet MS"/>
              <a:ea typeface="Trebuchet MS"/>
              <a:cs typeface="Trebuchet MS"/>
              <a:sym typeface="Trebuchet MS"/>
            </a:endParaRPr>
          </a:p>
          <a:p>
            <a:pPr indent="-330200" lvl="0" marL="457200" rtl="0" algn="l">
              <a:spcBef>
                <a:spcPts val="0"/>
              </a:spcBef>
              <a:spcAft>
                <a:spcPts val="0"/>
              </a:spcAft>
              <a:buSzPts val="1600"/>
              <a:buFont typeface="Trebuchet MS"/>
              <a:buChar char="●"/>
            </a:pPr>
            <a:r>
              <a:rPr lang="en" sz="1600">
                <a:latin typeface="Trebuchet MS"/>
                <a:ea typeface="Trebuchet MS"/>
                <a:cs typeface="Trebuchet MS"/>
                <a:sym typeface="Trebuchet MS"/>
              </a:rPr>
              <a:t>++- Protects from UVA &amp; UVB layers </a:t>
            </a:r>
            <a:endParaRPr sz="16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idx="4294967295" type="title"/>
          </p:nvPr>
        </p:nvSpPr>
        <p:spPr>
          <a:xfrm>
            <a:off x="701091" y="1531349"/>
            <a:ext cx="4079400" cy="20808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sz="4100">
                <a:solidFill>
                  <a:srgbClr val="000000"/>
                </a:solidFill>
                <a:latin typeface="Times New Roman"/>
                <a:ea typeface="Times New Roman"/>
                <a:cs typeface="Times New Roman"/>
                <a:sym typeface="Times New Roman"/>
              </a:rPr>
              <a:t>THANK YOU</a:t>
            </a:r>
            <a:endParaRPr b="1" sz="4100">
              <a:solidFill>
                <a:srgbClr val="000000"/>
              </a:solidFill>
              <a:latin typeface="Times New Roman"/>
              <a:ea typeface="Times New Roman"/>
              <a:cs typeface="Times New Roman"/>
              <a:sym typeface="Times New Roman"/>
            </a:endParaRPr>
          </a:p>
        </p:txBody>
      </p:sp>
      <p:pic>
        <p:nvPicPr>
          <p:cNvPr id="168" name="Google Shape;168;p33"/>
          <p:cNvPicPr preferRelativeResize="0"/>
          <p:nvPr/>
        </p:nvPicPr>
        <p:blipFill rotWithShape="1">
          <a:blip r:embed="rId3">
            <a:alphaModFix/>
          </a:blip>
          <a:srcRect b="0" l="0" r="37826" t="0"/>
          <a:stretch/>
        </p:blipFill>
        <p:spPr>
          <a:xfrm>
            <a:off x="4548455" y="0"/>
            <a:ext cx="4595550" cy="5143500"/>
          </a:xfrm>
          <a:prstGeom prst="rect">
            <a:avLst/>
          </a:prstGeom>
          <a:noFill/>
          <a:ln>
            <a:noFill/>
          </a:ln>
        </p:spPr>
      </p:pic>
      <p:sp>
        <p:nvSpPr>
          <p:cNvPr id="169" name="Google Shape;169;p33"/>
          <p:cNvSpPr txBox="1"/>
          <p:nvPr/>
        </p:nvSpPr>
        <p:spPr>
          <a:xfrm>
            <a:off x="184800" y="4029427"/>
            <a:ext cx="4595700" cy="8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100">
                <a:solidFill>
                  <a:srgbClr val="CC0000"/>
                </a:solidFill>
                <a:latin typeface="Times New Roman"/>
                <a:ea typeface="Times New Roman"/>
                <a:cs typeface="Times New Roman"/>
                <a:sym typeface="Times New Roman"/>
              </a:rPr>
              <a:t>protectosunscreens@gmail.com</a:t>
            </a:r>
            <a:endParaRPr i="1" sz="2100">
              <a:solidFill>
                <a:srgbClr val="CC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