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C:\Users\admin\Desktop\3-C%20NM%20PROJECT%201-4,9\PROJECT%20EXCEL\Project%20-%205%20EXCEL.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 - 5 EXCEL.xlsx]Sheet5!PivotTable2</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Sheet5!$B$3:$B$5</c:f>
              <c:strCache>
                <c:ptCount val="1"/>
                <c:pt idx="0">
                  <c:v>3 - Executive Office</c:v>
                </c:pt>
              </c:strCache>
            </c:strRef>
          </c:tx>
          <c:spPr>
            <a:solidFill>
              <a:schemeClr val="accent1"/>
            </a:solidFill>
            <a:ln>
              <a:noFill/>
            </a:ln>
            <a:effectLst/>
          </c:spPr>
          <c:invertIfNegative val="0"/>
          <c:cat>
            <c:strRef>
              <c:f>Sheet5!$A$6:$A$17</c:f>
              <c:strCache>
                <c:ptCount val="11"/>
                <c:pt idx="0">
                  <c:v>Cassidy</c:v>
                </c:pt>
                <c:pt idx="1">
                  <c:v>Dereon</c:v>
                </c:pt>
                <c:pt idx="2">
                  <c:v>Edgar</c:v>
                </c:pt>
                <c:pt idx="3">
                  <c:v>Jaiden</c:v>
                </c:pt>
                <c:pt idx="4">
                  <c:v>Kyla</c:v>
                </c:pt>
                <c:pt idx="5">
                  <c:v>Marcos</c:v>
                </c:pt>
                <c:pt idx="6">
                  <c:v>Meadow</c:v>
                </c:pt>
                <c:pt idx="7">
                  <c:v>Mia</c:v>
                </c:pt>
                <c:pt idx="8">
                  <c:v>Paris</c:v>
                </c:pt>
                <c:pt idx="9">
                  <c:v>Tanya</c:v>
                </c:pt>
                <c:pt idx="10">
                  <c:v>(blank)</c:v>
                </c:pt>
              </c:strCache>
            </c:strRef>
          </c:cat>
          <c:val>
            <c:numRef>
              <c:f>Sheet5!$B$6:$B$17</c:f>
              <c:numCache>
                <c:formatCode>General</c:formatCode>
                <c:ptCount val="11"/>
                <c:pt idx="2">
                  <c:v>3844</c:v>
                </c:pt>
                <c:pt idx="3">
                  <c:v>3845</c:v>
                </c:pt>
              </c:numCache>
            </c:numRef>
          </c:val>
          <c:extLst>
            <c:ext xmlns:c16="http://schemas.microsoft.com/office/drawing/2014/chart" uri="{C3380CC4-5D6E-409C-BE32-E72D297353CC}">
              <c16:uniqueId val="{00000000-898F-47DE-85A1-5895607DFF66}"/>
            </c:ext>
          </c:extLst>
        </c:ser>
        <c:ser>
          <c:idx val="1"/>
          <c:order val="1"/>
          <c:tx>
            <c:strRef>
              <c:f>Sheet5!$C$3:$C$5</c:f>
              <c:strCache>
                <c:ptCount val="1"/>
                <c:pt idx="0">
                  <c:v>3 - IT/IS</c:v>
                </c:pt>
              </c:strCache>
            </c:strRef>
          </c:tx>
          <c:spPr>
            <a:solidFill>
              <a:schemeClr val="accent2"/>
            </a:solidFill>
            <a:ln>
              <a:noFill/>
            </a:ln>
            <a:effectLst/>
          </c:spPr>
          <c:invertIfNegative val="0"/>
          <c:trendline>
            <c:spPr>
              <a:ln w="19050" cap="rnd">
                <a:solidFill>
                  <a:schemeClr val="accent2"/>
                </a:solidFill>
                <a:prstDash val="sysDot"/>
              </a:ln>
              <a:effectLst/>
            </c:spPr>
            <c:trendlineType val="movingAvg"/>
            <c:period val="2"/>
            <c:dispRSqr val="0"/>
            <c:dispEq val="0"/>
          </c:trendline>
          <c:trendline>
            <c:spPr>
              <a:ln w="19050" cap="rnd">
                <a:solidFill>
                  <a:schemeClr val="accent2"/>
                </a:solidFill>
                <a:prstDash val="sysDot"/>
              </a:ln>
              <a:effectLst/>
            </c:spPr>
            <c:trendlineType val="linear"/>
            <c:dispRSqr val="0"/>
            <c:dispEq val="0"/>
          </c:trendline>
          <c:cat>
            <c:strRef>
              <c:f>Sheet5!$A$6:$A$17</c:f>
              <c:strCache>
                <c:ptCount val="11"/>
                <c:pt idx="0">
                  <c:v>Cassidy</c:v>
                </c:pt>
                <c:pt idx="1">
                  <c:v>Dereon</c:v>
                </c:pt>
                <c:pt idx="2">
                  <c:v>Edgar</c:v>
                </c:pt>
                <c:pt idx="3">
                  <c:v>Jaiden</c:v>
                </c:pt>
                <c:pt idx="4">
                  <c:v>Kyla</c:v>
                </c:pt>
                <c:pt idx="5">
                  <c:v>Marcos</c:v>
                </c:pt>
                <c:pt idx="6">
                  <c:v>Meadow</c:v>
                </c:pt>
                <c:pt idx="7">
                  <c:v>Mia</c:v>
                </c:pt>
                <c:pt idx="8">
                  <c:v>Paris</c:v>
                </c:pt>
                <c:pt idx="9">
                  <c:v>Tanya</c:v>
                </c:pt>
                <c:pt idx="10">
                  <c:v>(blank)</c:v>
                </c:pt>
              </c:strCache>
            </c:strRef>
          </c:cat>
          <c:val>
            <c:numRef>
              <c:f>Sheet5!$C$6:$C$17</c:f>
              <c:numCache>
                <c:formatCode>General</c:formatCode>
                <c:ptCount val="11"/>
                <c:pt idx="0">
                  <c:v>3843</c:v>
                </c:pt>
                <c:pt idx="1">
                  <c:v>3839</c:v>
                </c:pt>
                <c:pt idx="4">
                  <c:v>3842</c:v>
                </c:pt>
                <c:pt idx="5">
                  <c:v>3836</c:v>
                </c:pt>
                <c:pt idx="6">
                  <c:v>3840</c:v>
                </c:pt>
                <c:pt idx="7">
                  <c:v>3837</c:v>
                </c:pt>
                <c:pt idx="8">
                  <c:v>3841</c:v>
                </c:pt>
                <c:pt idx="9">
                  <c:v>3838</c:v>
                </c:pt>
              </c:numCache>
            </c:numRef>
          </c:val>
          <c:extLst>
            <c:ext xmlns:c16="http://schemas.microsoft.com/office/drawing/2014/chart" uri="{C3380CC4-5D6E-409C-BE32-E72D297353CC}">
              <c16:uniqueId val="{00000002-898F-47DE-85A1-5895607DFF66}"/>
            </c:ext>
          </c:extLst>
        </c:ser>
        <c:ser>
          <c:idx val="2"/>
          <c:order val="2"/>
          <c:tx>
            <c:strRef>
              <c:f>Sheet5!$E$3:$E$5</c:f>
              <c:strCache>
                <c:ptCount val="1"/>
                <c:pt idx="0">
                  <c:v>(blank) - (blank)</c:v>
                </c:pt>
              </c:strCache>
            </c:strRef>
          </c:tx>
          <c:spPr>
            <a:solidFill>
              <a:schemeClr val="accent3"/>
            </a:solidFill>
            <a:ln>
              <a:noFill/>
            </a:ln>
            <a:effectLst/>
          </c:spPr>
          <c:invertIfNegative val="0"/>
          <c:cat>
            <c:strRef>
              <c:f>Sheet5!$A$6:$A$17</c:f>
              <c:strCache>
                <c:ptCount val="11"/>
                <c:pt idx="0">
                  <c:v>Cassidy</c:v>
                </c:pt>
                <c:pt idx="1">
                  <c:v>Dereon</c:v>
                </c:pt>
                <c:pt idx="2">
                  <c:v>Edgar</c:v>
                </c:pt>
                <c:pt idx="3">
                  <c:v>Jaiden</c:v>
                </c:pt>
                <c:pt idx="4">
                  <c:v>Kyla</c:v>
                </c:pt>
                <c:pt idx="5">
                  <c:v>Marcos</c:v>
                </c:pt>
                <c:pt idx="6">
                  <c:v>Meadow</c:v>
                </c:pt>
                <c:pt idx="7">
                  <c:v>Mia</c:v>
                </c:pt>
                <c:pt idx="8">
                  <c:v>Paris</c:v>
                </c:pt>
                <c:pt idx="9">
                  <c:v>Tanya</c:v>
                </c:pt>
                <c:pt idx="10">
                  <c:v>(blank)</c:v>
                </c:pt>
              </c:strCache>
            </c:strRef>
          </c:cat>
          <c:val>
            <c:numRef>
              <c:f>Sheet5!$E$6:$E$17</c:f>
              <c:numCache>
                <c:formatCode>General</c:formatCode>
                <c:ptCount val="11"/>
              </c:numCache>
            </c:numRef>
          </c:val>
          <c:extLst>
            <c:ext xmlns:c16="http://schemas.microsoft.com/office/drawing/2014/chart" uri="{C3380CC4-5D6E-409C-BE32-E72D297353CC}">
              <c16:uniqueId val="{00000003-898F-47DE-85A1-5895607DFF66}"/>
            </c:ext>
          </c:extLst>
        </c:ser>
        <c:dLbls>
          <c:showLegendKey val="0"/>
          <c:showVal val="0"/>
          <c:showCatName val="0"/>
          <c:showSerName val="0"/>
          <c:showPercent val="0"/>
          <c:showBubbleSize val="0"/>
        </c:dLbls>
        <c:gapWidth val="219"/>
        <c:overlap val="-27"/>
        <c:axId val="367251288"/>
        <c:axId val="392567720"/>
      </c:barChart>
      <c:catAx>
        <c:axId val="367251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2567720"/>
        <c:crosses val="autoZero"/>
        <c:auto val="1"/>
        <c:lblAlgn val="ctr"/>
        <c:lblOffset val="100"/>
        <c:noMultiLvlLbl val="0"/>
      </c:catAx>
      <c:valAx>
        <c:axId val="392567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251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2"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2"/>
    <dgm:cxn modelId="{787A2EE2-F54B-429C-937D-DBC8D42E9222}" type="presOf" srcId="{01B2341F-660A-420A-BCFD-BC0DF69DB203}" destId="{3AAFCA47-C0DE-48AD-B404-94F8257DDC50}" srcOrd="0" destOrd="0" presId="urn:microsoft.com/office/officeart/2005/8/layout/target3#2"/>
    <dgm:cxn modelId="{557C28E6-D16A-447F-820C-B6F228743AA2}" type="presOf" srcId="{D12BC7DB-DA74-4C98-85AD-7640BD8B8AA0}" destId="{4D50A400-A1F8-49CD-B33C-C5376B2701F1}" srcOrd="1" destOrd="0" presId="urn:microsoft.com/office/officeart/2005/8/layout/target3#2"/>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2"/>
    <dgm:cxn modelId="{0C7A2BE7-7E74-4177-AEEC-0AF05913F459}" type="presParOf" srcId="{3AAFCA47-C0DE-48AD-B404-94F8257DDC50}" destId="{1D44C9C1-EE53-423D-8B7E-498819AD7E73}" srcOrd="1" destOrd="0" presId="urn:microsoft.com/office/officeart/2005/8/layout/target3#2"/>
    <dgm:cxn modelId="{9BE453F2-DDFB-4C14-8EB9-35395451BA2E}" type="presParOf" srcId="{3AAFCA47-C0DE-48AD-B404-94F8257DDC50}" destId="{220E02D8-68AA-4C0E-BF51-BA594B8BAF6D}" srcOrd="2" destOrd="0" presId="urn:microsoft.com/office/officeart/2005/8/layout/target3#2"/>
    <dgm:cxn modelId="{D64F14F2-9B6B-4D57-AE30-10021370C853}" type="presParOf" srcId="{3AAFCA47-C0DE-48AD-B404-94F8257DDC50}" destId="{4D50A400-A1F8-49CD-B33C-C5376B2701F1}" srcOrd="3" destOrd="0" presId="urn:microsoft.com/office/officeart/2005/8/layout/targe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2">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465667" y="2999619"/>
            <a:ext cx="1023861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a:t>
            </a:r>
            <a:r>
              <a:rPr lang="en-GB" sz="2400" dirty="0">
                <a:latin typeface="Times New Roman" panose="02020603050405020304" pitchFamily="18" charset="0"/>
                <a:cs typeface="Times New Roman" panose="02020603050405020304" pitchFamily="18" charset="0"/>
              </a:rPr>
              <a:t>ROHINI.R.P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GB" sz="2400" dirty="0">
                <a:latin typeface="Times New Roman" panose="02020603050405020304" pitchFamily="18" charset="0"/>
                <a:cs typeface="Times New Roman" panose="02020603050405020304" pitchFamily="18" charset="0"/>
              </a:rPr>
              <a:t>312204612, 69E26A08C110039AA7B48617A7AAE6F8</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GB" sz="2400" dirty="0">
                <a:latin typeface="Times New Roman" panose="02020603050405020304" pitchFamily="18" charset="0"/>
                <a:cs typeface="Times New Roman" panose="02020603050405020304" pitchFamily="18" charset="0"/>
              </a:rPr>
              <a:t>K.C.S.KASI NADAR COLLEGE OF ARTS &amp; SCIENCE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4" name="Chart 3">
            <a:extLst>
              <a:ext uri="{FF2B5EF4-FFF2-40B4-BE49-F238E27FC236}">
                <a16:creationId xmlns:a16="http://schemas.microsoft.com/office/drawing/2014/main" id="{7C9FA04B-F970-42B9-B700-125D30855202}"/>
              </a:ext>
            </a:extLst>
          </p:cNvPr>
          <p:cNvGraphicFramePr>
            <a:graphicFrameLocks/>
          </p:cNvGraphicFramePr>
          <p:nvPr>
            <p:extLst>
              <p:ext uri="{D42A27DB-BD31-4B8C-83A1-F6EECF244321}">
                <p14:modId xmlns:p14="http://schemas.microsoft.com/office/powerpoint/2010/main" val="1656903593"/>
              </p:ext>
            </p:extLst>
          </p:nvPr>
        </p:nvGraphicFramePr>
        <p:xfrm>
          <a:off x="783129" y="1336182"/>
          <a:ext cx="7665412" cy="44464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516423" y="569371"/>
            <a:ext cx="5499652" cy="646331"/>
          </a:xfrm>
          <a:prstGeom prst="rect">
            <a:avLst/>
          </a:prstGeom>
          <a:noFill/>
        </p:spPr>
        <p:txBody>
          <a:bodyPr wrap="square" rtlCol="0">
            <a:spAutoFit/>
          </a:bodyPr>
          <a:lstStyle/>
          <a:p>
            <a:r>
              <a:rPr lang="en-US" sz="3600" dirty="0">
                <a:latin typeface="Times New Roman" panose="02020603050405020304"/>
              </a:rPr>
              <a:t>REFERENCE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00" y="1447522"/>
            <a:ext cx="7691572" cy="4738490"/>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328</TotalTime>
  <Words>565</Words>
  <Application>Microsoft Office PowerPoint</Application>
  <PresentationFormat>Widescreen</PresentationFormat>
  <Paragraphs>76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roshini092004@gmail.com</cp:lastModifiedBy>
  <cp:revision>36</cp:revision>
  <dcterms:created xsi:type="dcterms:W3CDTF">2024-08-21T00:32:52Z</dcterms:created>
  <dcterms:modified xsi:type="dcterms:W3CDTF">2024-08-28T08:44:47Z</dcterms:modified>
</cp:coreProperties>
</file>