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Bold" charset="1" panose="020008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rebuchet MS Bold Italics" charset="1" panose="020B070302020209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6.png" Type="http://schemas.openxmlformats.org/officeDocument/2006/relationships/image"/><Relationship Id="rId4" Target="../media/image1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6.png" Type="http://schemas.openxmlformats.org/officeDocument/2006/relationships/image"/><Relationship Id="rId4" Target="../media/image1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2.jpeg" Type="http://schemas.openxmlformats.org/officeDocument/2006/relationships/image"/><Relationship Id="rId5"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jpeg" Type="http://schemas.openxmlformats.org/officeDocument/2006/relationships/image"/><Relationship Id="rId4"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 Id="rId4"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603345" y="0"/>
            <a:ext cx="6684655" cy="10287000"/>
          </a:xfrm>
          <a:custGeom>
            <a:avLst/>
            <a:gdLst/>
            <a:ahLst/>
            <a:cxnLst/>
            <a:rect r="r" b="b" t="t" l="l"/>
            <a:pathLst>
              <a:path h="10287000" w="6684655">
                <a:moveTo>
                  <a:pt x="0" y="0"/>
                </a:moveTo>
                <a:lnTo>
                  <a:pt x="6684655" y="0"/>
                </a:lnTo>
                <a:lnTo>
                  <a:pt x="6684655" y="10287000"/>
                </a:lnTo>
                <a:lnTo>
                  <a:pt x="0" y="10287000"/>
                </a:lnTo>
                <a:lnTo>
                  <a:pt x="0" y="0"/>
                </a:lnTo>
                <a:close/>
              </a:path>
            </a:pathLst>
          </a:custGeom>
          <a:blipFill>
            <a:blip r:embed="rId2"/>
            <a:stretch>
              <a:fillRect l="0" t="-623" r="-8435" b="-580"/>
            </a:stretch>
          </a:blipFill>
        </p:spPr>
      </p:sp>
      <p:sp>
        <p:nvSpPr>
          <p:cNvPr name="Freeform 5" id="5"/>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3"/>
            <a:stretch>
              <a:fillRect l="-66568" t="0" r="-66568" b="0"/>
            </a:stretch>
          </a:blipFill>
        </p:spPr>
      </p:sp>
      <p:sp>
        <p:nvSpPr>
          <p:cNvPr name="TextBox 6" id="6"/>
          <p:cNvSpPr txBox="true"/>
          <p:nvPr/>
        </p:nvSpPr>
        <p:spPr>
          <a:xfrm rot="0">
            <a:off x="1657350" y="1486271"/>
            <a:ext cx="12843024" cy="1182338"/>
          </a:xfrm>
          <a:prstGeom prst="rect">
            <a:avLst/>
          </a:prstGeom>
        </p:spPr>
        <p:txBody>
          <a:bodyPr anchor="t" rtlCol="false" tIns="0" lIns="0" bIns="0" rIns="0">
            <a:spAutoFit/>
          </a:bodyPr>
          <a:lstStyle/>
          <a:p>
            <a:pPr algn="l">
              <a:lnSpc>
                <a:spcPts val="8959"/>
              </a:lnSpc>
            </a:pPr>
            <a:r>
              <a:rPr lang="en-US" sz="6399">
                <a:solidFill>
                  <a:srgbClr val="0F0F0F"/>
                </a:solidFill>
                <a:latin typeface="Times New Roman Bold"/>
                <a:ea typeface="Times New Roman Bold"/>
                <a:cs typeface="Times New Roman Bold"/>
                <a:sym typeface="Times New Roman Bold"/>
              </a:rPr>
              <a:t>Employee Data Analysis using Excel </a:t>
            </a:r>
          </a:p>
        </p:txBody>
      </p:sp>
      <p:sp>
        <p:nvSpPr>
          <p:cNvPr name="TextBox 7" id="7"/>
          <p:cNvSpPr txBox="true"/>
          <p:nvPr/>
        </p:nvSpPr>
        <p:spPr>
          <a:xfrm rot="0">
            <a:off x="170301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8" id="8"/>
          <p:cNvSpPr txBox="true"/>
          <p:nvPr/>
        </p:nvSpPr>
        <p:spPr>
          <a:xfrm rot="0">
            <a:off x="1560586" y="3326625"/>
            <a:ext cx="13327199" cy="2710586"/>
          </a:xfrm>
          <a:prstGeom prst="rect">
            <a:avLst/>
          </a:prstGeom>
        </p:spPr>
        <p:txBody>
          <a:bodyPr anchor="t" rtlCol="false" tIns="0" lIns="0" bIns="0" rIns="0">
            <a:spAutoFit/>
          </a:bodyPr>
          <a:lstStyle/>
          <a:p>
            <a:pPr algn="l">
              <a:lnSpc>
                <a:spcPts val="4276"/>
              </a:lnSpc>
            </a:pPr>
            <a:r>
              <a:rPr lang="en-US" sz="3600" spc="32">
                <a:solidFill>
                  <a:srgbClr val="000000"/>
                </a:solidFill>
                <a:latin typeface="TT Rounds Condensed Bold"/>
                <a:ea typeface="TT Rounds Condensed Bold"/>
                <a:cs typeface="TT Rounds Condensed Bold"/>
                <a:sym typeface="TT Rounds Condensed Bold"/>
              </a:rPr>
              <a:t>STUDENT NAME: ROHINI J REGISTERNO:02C04992FE88F7A82564CB0DEDE3D381,122201847 DEPARTMENT: B.COM(CORPORATE SECRETARYSHIP) </a:t>
            </a:r>
          </a:p>
          <a:p>
            <a:pPr algn="l">
              <a:lnSpc>
                <a:spcPts val="4276"/>
              </a:lnSpc>
            </a:pPr>
            <a:r>
              <a:rPr lang="en-US" sz="3600" spc="32">
                <a:solidFill>
                  <a:srgbClr val="000000"/>
                </a:solidFill>
                <a:latin typeface="TT Rounds Condensed Bold"/>
                <a:ea typeface="TT Rounds Condensed Bold"/>
                <a:cs typeface="TT Rounds Condensed Bold"/>
                <a:sym typeface="TT Rounds Condensed Bold"/>
              </a:rPr>
              <a:t>COLLEGE: MEENAKSHI COLLEGE FOR WOMEN</a:t>
            </a:r>
          </a:p>
          <a:p>
            <a:pPr algn="l">
              <a:lnSpc>
                <a:spcPts val="4276"/>
              </a:lnSpc>
            </a:pPr>
            <a:r>
              <a:rPr lang="en-US" sz="3600">
                <a:solidFill>
                  <a:srgbClr val="000000"/>
                </a:solidFill>
                <a:latin typeface="TT Rounds Condensed Bold"/>
                <a:ea typeface="TT Rounds Condensed Bold"/>
                <a:cs typeface="TT Rounds Condensed Bold"/>
                <a:sym typeface="TT Rounds Condensed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21" cy="485775"/>
            <a:chOff x="0" y="0"/>
            <a:chExt cx="471424" cy="485775"/>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Freeform 7" id="7"/>
          <p:cNvSpPr/>
          <p:nvPr/>
        </p:nvSpPr>
        <p:spPr>
          <a:xfrm flipH="false" flipV="false" rot="0">
            <a:off x="100012" y="5072062"/>
            <a:ext cx="3705225" cy="5133975"/>
          </a:xfrm>
          <a:custGeom>
            <a:avLst/>
            <a:gdLst/>
            <a:ahLst/>
            <a:cxnLst/>
            <a:rect r="r" b="b" t="t" l="l"/>
            <a:pathLst>
              <a:path h="5133975" w="3705225">
                <a:moveTo>
                  <a:pt x="0" y="0"/>
                </a:moveTo>
                <a:lnTo>
                  <a:pt x="3705226" y="0"/>
                </a:lnTo>
                <a:lnTo>
                  <a:pt x="3705226" y="5133976"/>
                </a:lnTo>
                <a:lnTo>
                  <a:pt x="0" y="5133976"/>
                </a:lnTo>
                <a:lnTo>
                  <a:pt x="0" y="0"/>
                </a:lnTo>
                <a:close/>
              </a:path>
            </a:pathLst>
          </a:custGeom>
          <a:blipFill>
            <a:blip r:embed="rId3"/>
            <a:stretch>
              <a:fillRect l="0" t="-1427" r="0" b="-1355"/>
            </a:stretch>
          </a:blipFill>
        </p:spPr>
      </p:sp>
      <p:sp>
        <p:nvSpPr>
          <p:cNvPr name="TextBox 8" id="8"/>
          <p:cNvSpPr txBox="true"/>
          <p:nvPr/>
        </p:nvSpPr>
        <p:spPr>
          <a:xfrm rot="0">
            <a:off x="1128712" y="9691487"/>
            <a:ext cx="2633510"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sz="1650" spc="29">
                <a:solidFill>
                  <a:srgbClr val="2D83C3"/>
                </a:solidFill>
                <a:latin typeface="Trebuchet MS Bold"/>
                <a:ea typeface="Trebuchet MS Bold"/>
                <a:cs typeface="Trebuchet MS Bold"/>
                <a:sym typeface="Trebuchet MS Bold"/>
              </a:rPr>
              <a:t>Annual Review</a:t>
            </a:r>
          </a:p>
        </p:txBody>
      </p:sp>
      <p:sp>
        <p:nvSpPr>
          <p:cNvPr name="TextBox 9" id="9"/>
          <p:cNvSpPr txBox="true"/>
          <p:nvPr/>
        </p:nvSpPr>
        <p:spPr>
          <a:xfrm rot="0">
            <a:off x="169158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9</a:t>
            </a:r>
          </a:p>
        </p:txBody>
      </p:sp>
      <p:sp>
        <p:nvSpPr>
          <p:cNvPr name="TextBox 10" id="10"/>
          <p:cNvSpPr txBox="true"/>
          <p:nvPr/>
        </p:nvSpPr>
        <p:spPr>
          <a:xfrm rot="0">
            <a:off x="1109662" y="936527"/>
            <a:ext cx="11591592" cy="1097032"/>
          </a:xfrm>
          <a:prstGeom prst="rect">
            <a:avLst/>
          </a:prstGeom>
        </p:spPr>
        <p:txBody>
          <a:bodyPr anchor="t" rtlCol="false" tIns="0" lIns="0" bIns="0" rIns="0">
            <a:spAutoFit/>
          </a:bodyPr>
          <a:lstStyle/>
          <a:p>
            <a:pPr algn="l">
              <a:lnSpc>
                <a:spcPts val="8925"/>
              </a:lnSpc>
            </a:pPr>
            <a:r>
              <a:rPr lang="en-US" sz="6375" spc="31">
                <a:solidFill>
                  <a:srgbClr val="000000"/>
                </a:solidFill>
                <a:latin typeface="Trebuchet MS Bold"/>
                <a:ea typeface="Trebuchet MS Bold"/>
                <a:cs typeface="Trebuchet MS Bold"/>
                <a:sym typeface="Trebuchet MS Bold"/>
              </a:rPr>
              <a:t>THE "WOW" IN OUR SOLUTION</a:t>
            </a:r>
          </a:p>
        </p:txBody>
      </p:sp>
      <p:sp>
        <p:nvSpPr>
          <p:cNvPr name="TextBox 11" id="11"/>
          <p:cNvSpPr txBox="true"/>
          <p:nvPr/>
        </p:nvSpPr>
        <p:spPr>
          <a:xfrm rot="0">
            <a:off x="3805238" y="2359619"/>
            <a:ext cx="11337246" cy="5907310"/>
          </a:xfrm>
          <a:prstGeom prst="rect">
            <a:avLst/>
          </a:prstGeom>
        </p:spPr>
        <p:txBody>
          <a:bodyPr anchor="t" rtlCol="false" tIns="0" lIns="0" bIns="0" rIns="0">
            <a:spAutoFit/>
          </a:bodyPr>
          <a:lstStyle/>
          <a:p>
            <a:pPr algn="l">
              <a:lnSpc>
                <a:spcPts val="6673"/>
              </a:lnSpc>
            </a:pPr>
            <a:r>
              <a:rPr lang="en-US" sz="4800" spc="19">
                <a:solidFill>
                  <a:srgbClr val="000000"/>
                </a:solidFill>
                <a:latin typeface="Trebuchet MS Bold"/>
                <a:ea typeface="Trebuchet MS Bold"/>
                <a:cs typeface="Trebuchet MS Bold"/>
                <a:sym typeface="Trebuchet MS Bold"/>
              </a:rPr>
              <a:t>Empirical results demonstrate that work-life balance positively influences jobsatisfaction and performance. Our empirical findings also revealed that jobsatisfaction partially mediates the relationship between work-life balance and job performance.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Freeform 5" id="5"/>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0" b="0"/>
            </a:stretch>
          </a:blipFill>
        </p:spPr>
      </p:sp>
      <p:grpSp>
        <p:nvGrpSpPr>
          <p:cNvPr name="Group 6" id="6"/>
          <p:cNvGrpSpPr>
            <a:grpSpLocks noChangeAspect="true"/>
          </p:cNvGrpSpPr>
          <p:nvPr/>
        </p:nvGrpSpPr>
        <p:grpSpPr>
          <a:xfrm rot="0">
            <a:off x="15087600" y="787708"/>
            <a:ext cx="685800" cy="685800"/>
            <a:chOff x="0" y="0"/>
            <a:chExt cx="685800" cy="685800"/>
          </a:xfrm>
        </p:grpSpPr>
        <p:sp>
          <p:nvSpPr>
            <p:cNvPr name="Freeform 7" id="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8" id="8"/>
          <p:cNvSpPr txBox="true"/>
          <p:nvPr/>
        </p:nvSpPr>
        <p:spPr>
          <a:xfrm rot="0">
            <a:off x="16915828" y="9684668"/>
            <a:ext cx="22610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9" id="9"/>
          <p:cNvSpPr txBox="true"/>
          <p:nvPr/>
        </p:nvSpPr>
        <p:spPr>
          <a:xfrm rot="0">
            <a:off x="1198969" y="669874"/>
            <a:ext cx="11410321" cy="8200263"/>
          </a:xfrm>
          <a:prstGeom prst="rect">
            <a:avLst/>
          </a:prstGeom>
        </p:spPr>
        <p:txBody>
          <a:bodyPr anchor="t" rtlCol="false" tIns="0" lIns="0" bIns="0" rIns="0">
            <a:spAutoFit/>
          </a:bodyPr>
          <a:lstStyle/>
          <a:p>
            <a:pPr algn="l">
              <a:lnSpc>
                <a:spcPts val="10080"/>
              </a:lnSpc>
            </a:pPr>
            <a:r>
              <a:rPr lang="en-US" sz="7200">
                <a:solidFill>
                  <a:srgbClr val="000000"/>
                </a:solidFill>
                <a:latin typeface="Trebuchet MS Bold"/>
                <a:ea typeface="Trebuchet MS Bold"/>
                <a:cs typeface="Trebuchet MS Bold"/>
                <a:sym typeface="Trebuchet MS Bold"/>
              </a:rPr>
              <a:t>MODELLING</a:t>
            </a:r>
          </a:p>
          <a:p>
            <a:pPr algn="l">
              <a:lnSpc>
                <a:spcPts val="5399"/>
              </a:lnSpc>
            </a:pPr>
            <a:r>
              <a:rPr lang="en-US" sz="4598">
                <a:solidFill>
                  <a:srgbClr val="000000"/>
                </a:solidFill>
                <a:latin typeface="Trebuchet MS Bold"/>
                <a:ea typeface="Trebuchet MS Bold"/>
                <a:cs typeface="Trebuchet MS Bold"/>
                <a:sym typeface="Trebuchet MS Bold"/>
              </a:rPr>
              <a:t>● STEP-1 THE EMPLOYEE DATASET HAVE BE DOWNLOADED FROM KAGGLE WEBSITE.  ● STEP-2 OPEN THE EMPLOYEE DATASET IN THIS EXCEL.  ● STEP-3 FILTER FTP FROMAT ORDER. ● STEP-4 SELECT THE ENTIRE DATA AND CLICK ON INSERT AND CLICK ON PIVOT TABLE TO CREATE PIVOT TABLE.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Freeform 5" id="5"/>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0" b="0"/>
            </a:stretch>
          </a:blipFill>
        </p:spPr>
      </p:sp>
      <p:grpSp>
        <p:nvGrpSpPr>
          <p:cNvPr name="Group 6" id="6"/>
          <p:cNvGrpSpPr>
            <a:grpSpLocks noChangeAspect="true"/>
          </p:cNvGrpSpPr>
          <p:nvPr/>
        </p:nvGrpSpPr>
        <p:grpSpPr>
          <a:xfrm rot="0">
            <a:off x="15087600" y="787708"/>
            <a:ext cx="685800" cy="685800"/>
            <a:chOff x="0" y="0"/>
            <a:chExt cx="685800" cy="685800"/>
          </a:xfrm>
        </p:grpSpPr>
        <p:sp>
          <p:nvSpPr>
            <p:cNvPr name="Freeform 7" id="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8" id="8"/>
          <p:cNvSpPr txBox="true"/>
          <p:nvPr/>
        </p:nvSpPr>
        <p:spPr>
          <a:xfrm rot="0">
            <a:off x="16915828" y="9684668"/>
            <a:ext cx="22610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9" id="9"/>
          <p:cNvSpPr txBox="true"/>
          <p:nvPr/>
        </p:nvSpPr>
        <p:spPr>
          <a:xfrm rot="0">
            <a:off x="1212190" y="1593742"/>
            <a:ext cx="13381720" cy="6563516"/>
          </a:xfrm>
          <a:prstGeom prst="rect">
            <a:avLst/>
          </a:prstGeom>
        </p:spPr>
        <p:txBody>
          <a:bodyPr anchor="t" rtlCol="false" tIns="0" lIns="0" bIns="0" rIns="0">
            <a:spAutoFit/>
          </a:bodyPr>
          <a:lstStyle/>
          <a:p>
            <a:pPr algn="l">
              <a:lnSpc>
                <a:spcPts val="7426"/>
              </a:lnSpc>
            </a:pPr>
            <a:r>
              <a:rPr lang="en-US" sz="4856">
                <a:solidFill>
                  <a:srgbClr val="000000"/>
                </a:solidFill>
                <a:latin typeface="Trebuchet MS Bold"/>
                <a:ea typeface="Trebuchet MS Bold"/>
                <a:cs typeface="Trebuchet MS Bold"/>
                <a:sym typeface="Trebuchet MS Bold"/>
              </a:rPr>
              <a:t>● STEP-5 DRAG THE NEED END DATA AND CREATE A PIVOT TABLE. ● STEP-6 SELECT THE PIVOT TABLE AND CLICK ON INSERT. ● STEP-7 NOW CLICK ON THE CHART THAT YOU WANT. ● STEP-8 THE CHART IS CREATED.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21" cy="485775"/>
            <a:chOff x="0" y="0"/>
            <a:chExt cx="471424" cy="485775"/>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233442" y="293684"/>
            <a:ext cx="7054558" cy="9993316"/>
          </a:xfrm>
          <a:custGeom>
            <a:avLst/>
            <a:gdLst/>
            <a:ahLst/>
            <a:cxnLst/>
            <a:rect r="r" b="b" t="t" l="l"/>
            <a:pathLst>
              <a:path h="9993316" w="7054558">
                <a:moveTo>
                  <a:pt x="0" y="0"/>
                </a:moveTo>
                <a:lnTo>
                  <a:pt x="7054558" y="0"/>
                </a:lnTo>
                <a:lnTo>
                  <a:pt x="7054558" y="9993316"/>
                </a:lnTo>
                <a:lnTo>
                  <a:pt x="0" y="9993316"/>
                </a:lnTo>
                <a:lnTo>
                  <a:pt x="0" y="0"/>
                </a:lnTo>
                <a:close/>
              </a:path>
            </a:pathLst>
          </a:custGeom>
          <a:blipFill>
            <a:blip r:embed="rId2"/>
            <a:stretch>
              <a:fillRect l="0" t="0" r="-2749" b="-4177"/>
            </a:stretch>
          </a:blipFill>
        </p:spPr>
      </p:sp>
      <p:sp>
        <p:nvSpPr>
          <p:cNvPr name="Freeform 7" id="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0" b="0"/>
            </a:stretch>
          </a:blipFill>
        </p:spPr>
      </p:sp>
      <p:sp>
        <p:nvSpPr>
          <p:cNvPr name="Freeform 8" id="8"/>
          <p:cNvSpPr/>
          <p:nvPr/>
        </p:nvSpPr>
        <p:spPr>
          <a:xfrm flipH="false" flipV="false" rot="0">
            <a:off x="2500312" y="3028950"/>
            <a:ext cx="9505950" cy="6943725"/>
          </a:xfrm>
          <a:custGeom>
            <a:avLst/>
            <a:gdLst/>
            <a:ahLst/>
            <a:cxnLst/>
            <a:rect r="r" b="b" t="t" l="l"/>
            <a:pathLst>
              <a:path h="6943725" w="9505950">
                <a:moveTo>
                  <a:pt x="0" y="0"/>
                </a:moveTo>
                <a:lnTo>
                  <a:pt x="9505950" y="0"/>
                </a:lnTo>
                <a:lnTo>
                  <a:pt x="9505950" y="6943725"/>
                </a:lnTo>
                <a:lnTo>
                  <a:pt x="0" y="6943725"/>
                </a:lnTo>
                <a:lnTo>
                  <a:pt x="0" y="0"/>
                </a:lnTo>
                <a:close/>
              </a:path>
            </a:pathLst>
          </a:custGeom>
          <a:blipFill>
            <a:blip r:embed="rId4"/>
            <a:stretch>
              <a:fillRect l="-3493" t="0" r="-200514" b="-99725"/>
            </a:stretch>
          </a:blipFill>
        </p:spPr>
      </p:sp>
      <p:sp>
        <p:nvSpPr>
          <p:cNvPr name="TextBox 9" id="9"/>
          <p:cNvSpPr txBox="true"/>
          <p:nvPr/>
        </p:nvSpPr>
        <p:spPr>
          <a:xfrm rot="0">
            <a:off x="1028700" y="-104851"/>
            <a:ext cx="3772195" cy="3155318"/>
          </a:xfrm>
          <a:prstGeom prst="rect">
            <a:avLst/>
          </a:prstGeom>
        </p:spPr>
        <p:txBody>
          <a:bodyPr anchor="t" rtlCol="false" tIns="0" lIns="0" bIns="0" rIns="0">
            <a:spAutoFit/>
          </a:bodyPr>
          <a:lstStyle/>
          <a:p>
            <a:pPr algn="l">
              <a:lnSpc>
                <a:spcPts val="12902"/>
              </a:lnSpc>
            </a:pPr>
            <a:r>
              <a:rPr lang="en-US" sz="7200">
                <a:solidFill>
                  <a:srgbClr val="000000"/>
                </a:solidFill>
                <a:latin typeface="Trebuchet MS Bold"/>
                <a:ea typeface="Trebuchet MS Bold"/>
                <a:cs typeface="Trebuchet MS Bold"/>
                <a:sym typeface="Trebuchet MS Bold"/>
              </a:rPr>
              <a:t>RESULTS 1.TABLE</a:t>
            </a:r>
          </a:p>
        </p:txBody>
      </p:sp>
      <p:sp>
        <p:nvSpPr>
          <p:cNvPr name="TextBox 10" id="10"/>
          <p:cNvSpPr txBox="true"/>
          <p:nvPr/>
        </p:nvSpPr>
        <p:spPr>
          <a:xfrm rot="0">
            <a:off x="16915828" y="9684668"/>
            <a:ext cx="22610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21" cy="485775"/>
            <a:chOff x="0" y="0"/>
            <a:chExt cx="471424" cy="485775"/>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Freeform 7" id="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0" b="0"/>
            </a:stretch>
          </a:blipFill>
        </p:spPr>
      </p:sp>
      <p:sp>
        <p:nvSpPr>
          <p:cNvPr name="Freeform 8" id="8"/>
          <p:cNvSpPr/>
          <p:nvPr/>
        </p:nvSpPr>
        <p:spPr>
          <a:xfrm flipH="false" flipV="false" rot="0">
            <a:off x="1916030" y="2386632"/>
            <a:ext cx="11115675" cy="6648450"/>
          </a:xfrm>
          <a:custGeom>
            <a:avLst/>
            <a:gdLst/>
            <a:ahLst/>
            <a:cxnLst/>
            <a:rect r="r" b="b" t="t" l="l"/>
            <a:pathLst>
              <a:path h="6648450" w="11115675">
                <a:moveTo>
                  <a:pt x="0" y="0"/>
                </a:moveTo>
                <a:lnTo>
                  <a:pt x="11115675" y="0"/>
                </a:lnTo>
                <a:lnTo>
                  <a:pt x="11115675" y="6648450"/>
                </a:lnTo>
                <a:lnTo>
                  <a:pt x="0" y="6648450"/>
                </a:lnTo>
                <a:lnTo>
                  <a:pt x="0" y="0"/>
                </a:lnTo>
                <a:close/>
              </a:path>
            </a:pathLst>
          </a:custGeom>
          <a:blipFill>
            <a:blip r:embed="rId4"/>
            <a:stretch>
              <a:fillRect l="-91363" t="-38990" r="-10950" b="-23330"/>
            </a:stretch>
          </a:blipFill>
        </p:spPr>
      </p:sp>
      <p:sp>
        <p:nvSpPr>
          <p:cNvPr name="TextBox 9" id="9"/>
          <p:cNvSpPr txBox="true"/>
          <p:nvPr/>
        </p:nvSpPr>
        <p:spPr>
          <a:xfrm rot="0">
            <a:off x="1132999" y="509721"/>
            <a:ext cx="6816642" cy="1240793"/>
          </a:xfrm>
          <a:prstGeom prst="rect">
            <a:avLst/>
          </a:prstGeom>
        </p:spPr>
        <p:txBody>
          <a:bodyPr anchor="t" rtlCol="false" tIns="0" lIns="0" bIns="0" rIns="0">
            <a:spAutoFit/>
          </a:bodyPr>
          <a:lstStyle/>
          <a:p>
            <a:pPr algn="l">
              <a:lnSpc>
                <a:spcPts val="10080"/>
              </a:lnSpc>
            </a:pPr>
            <a:r>
              <a:rPr lang="en-US" sz="7200">
                <a:solidFill>
                  <a:srgbClr val="000000"/>
                </a:solidFill>
                <a:latin typeface="Trebuchet MS Bold"/>
                <a:ea typeface="Trebuchet MS Bold"/>
                <a:cs typeface="Trebuchet MS Bold"/>
                <a:sym typeface="Trebuchet MS Bold"/>
              </a:rPr>
              <a:t>2.BAR DIAGRAM</a:t>
            </a:r>
          </a:p>
        </p:txBody>
      </p:sp>
      <p:sp>
        <p:nvSpPr>
          <p:cNvPr name="TextBox 10" id="10"/>
          <p:cNvSpPr txBox="true"/>
          <p:nvPr/>
        </p:nvSpPr>
        <p:spPr>
          <a:xfrm rot="0">
            <a:off x="16915828" y="9684668"/>
            <a:ext cx="22610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TextBox 5" id="5"/>
          <p:cNvSpPr txBox="true"/>
          <p:nvPr/>
        </p:nvSpPr>
        <p:spPr>
          <a:xfrm rot="0">
            <a:off x="1132999" y="393687"/>
            <a:ext cx="8885311" cy="8190033"/>
          </a:xfrm>
          <a:prstGeom prst="rect">
            <a:avLst/>
          </a:prstGeom>
        </p:spPr>
        <p:txBody>
          <a:bodyPr anchor="t" rtlCol="false" tIns="0" lIns="0" bIns="0" rIns="0">
            <a:spAutoFit/>
          </a:bodyPr>
          <a:lstStyle/>
          <a:p>
            <a:pPr algn="l">
              <a:lnSpc>
                <a:spcPts val="10080"/>
              </a:lnSpc>
            </a:pPr>
            <a:r>
              <a:rPr lang="en-US" sz="7200">
                <a:solidFill>
                  <a:srgbClr val="000000"/>
                </a:solidFill>
                <a:latin typeface="Times New Roman Bold"/>
                <a:ea typeface="Times New Roman Bold"/>
                <a:cs typeface="Times New Roman Bold"/>
                <a:sym typeface="Times New Roman Bold"/>
              </a:rPr>
              <a:t>Conclusion</a:t>
            </a:r>
          </a:p>
          <a:p>
            <a:pPr algn="l">
              <a:lnSpc>
                <a:spcPts val="4426"/>
              </a:lnSpc>
            </a:pPr>
            <a:r>
              <a:rPr lang="en-US" sz="3799">
                <a:solidFill>
                  <a:srgbClr val="000000"/>
                </a:solidFill>
                <a:latin typeface="Times New Roman Bold"/>
                <a:ea typeface="Times New Roman Bold"/>
                <a:cs typeface="Times New Roman Bold"/>
                <a:sym typeface="Times New Roman Bold"/>
              </a:rPr>
              <a:t>The service sector, especially thebanking sector, has issues relatedtowork-life balance.Given its importance, we collected datafromthe local privatebanks on the different aspects of work-lifebalance. We foundthatwork-life balance promotes jobsatisfaction andpsychological well-being. Andjobsatisfaction and psychological well- beingare precursors ofjob performance.Psychological well-being mediateswork-life balance andjob performance.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21" cy="485775"/>
            <a:chOff x="0" y="0"/>
            <a:chExt cx="471424" cy="485775"/>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2273" y="0"/>
            <a:ext cx="7185727" cy="10287000"/>
          </a:xfrm>
          <a:custGeom>
            <a:avLst/>
            <a:gdLst/>
            <a:ahLst/>
            <a:cxnLst/>
            <a:rect r="r" b="b" t="t" l="l"/>
            <a:pathLst>
              <a:path h="10287000" w="7185727">
                <a:moveTo>
                  <a:pt x="0" y="0"/>
                </a:moveTo>
                <a:lnTo>
                  <a:pt x="7185727" y="0"/>
                </a:lnTo>
                <a:lnTo>
                  <a:pt x="7185727" y="10287000"/>
                </a:lnTo>
                <a:lnTo>
                  <a:pt x="0" y="10287000"/>
                </a:lnTo>
                <a:lnTo>
                  <a:pt x="0" y="0"/>
                </a:lnTo>
                <a:close/>
              </a:path>
            </a:pathLst>
          </a:custGeom>
          <a:blipFill>
            <a:blip r:embed="rId2"/>
            <a:stretch>
              <a:fillRect l="0" t="-617" r="-873" b="-586"/>
            </a:stretch>
          </a:blipFill>
        </p:spPr>
      </p:sp>
      <p:sp>
        <p:nvSpPr>
          <p:cNvPr name="Freeform 7" id="7"/>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3"/>
            <a:stretch>
              <a:fillRect l="-66568" t="0" r="-66568" b="0"/>
            </a:stretch>
          </a:blipFill>
        </p:spPr>
      </p:sp>
      <p:grpSp>
        <p:nvGrpSpPr>
          <p:cNvPr name="Group 8" id="8"/>
          <p:cNvGrpSpPr>
            <a:grpSpLocks noChangeAspect="true"/>
          </p:cNvGrpSpPr>
          <p:nvPr/>
        </p:nvGrpSpPr>
        <p:grpSpPr>
          <a:xfrm rot="0">
            <a:off x="700088" y="9614935"/>
            <a:ext cx="5562600" cy="447675"/>
            <a:chOff x="0" y="0"/>
            <a:chExt cx="5562600" cy="447675"/>
          </a:xfrm>
        </p:grpSpPr>
        <p:sp>
          <p:nvSpPr>
            <p:cNvPr name="Freeform 9" id="9"/>
            <p:cNvSpPr/>
            <p:nvPr/>
          </p:nvSpPr>
          <p:spPr>
            <a:xfrm flipH="false" flipV="false" rot="0">
              <a:off x="0" y="0"/>
              <a:ext cx="5562600" cy="447675"/>
            </a:xfrm>
            <a:custGeom>
              <a:avLst/>
              <a:gdLst/>
              <a:ahLst/>
              <a:cxnLst/>
              <a:rect r="r" b="b" t="t" l="l"/>
              <a:pathLst>
                <a:path h="447675" w="5562600">
                  <a:moveTo>
                    <a:pt x="0" y="0"/>
                  </a:moveTo>
                  <a:lnTo>
                    <a:pt x="0" y="447675"/>
                  </a:lnTo>
                  <a:lnTo>
                    <a:pt x="5562600" y="447675"/>
                  </a:lnTo>
                  <a:lnTo>
                    <a:pt x="5562600" y="0"/>
                  </a:lnTo>
                  <a:close/>
                </a:path>
              </a:pathLst>
            </a:custGeom>
            <a:solidFill>
              <a:srgbClr val="F2F2F2"/>
            </a:solidFill>
          </p:spPr>
        </p:sp>
      </p:grpSp>
      <p:sp>
        <p:nvSpPr>
          <p:cNvPr name="TextBox 10" id="10"/>
          <p:cNvSpPr txBox="true"/>
          <p:nvPr/>
        </p:nvSpPr>
        <p:spPr>
          <a:xfrm rot="0">
            <a:off x="1109662" y="1198559"/>
            <a:ext cx="5915235" cy="1097032"/>
          </a:xfrm>
          <a:prstGeom prst="rect">
            <a:avLst/>
          </a:prstGeom>
        </p:spPr>
        <p:txBody>
          <a:bodyPr anchor="t" rtlCol="false" tIns="0" lIns="0" bIns="0" rIns="0">
            <a:spAutoFit/>
          </a:bodyPr>
          <a:lstStyle/>
          <a:p>
            <a:pPr algn="l">
              <a:lnSpc>
                <a:spcPts val="8925"/>
              </a:lnSpc>
            </a:pPr>
            <a:r>
              <a:rPr lang="en-US" sz="6375" spc="6">
                <a:solidFill>
                  <a:srgbClr val="000000"/>
                </a:solidFill>
                <a:latin typeface="Trebuchet MS Bold"/>
                <a:ea typeface="Trebuchet MS Bold"/>
                <a:cs typeface="Trebuchet MS Bold"/>
                <a:sym typeface="Trebuchet MS Bold"/>
              </a:rPr>
              <a:t>PROJECT TITLE</a:t>
            </a:r>
          </a:p>
        </p:txBody>
      </p:sp>
      <p:sp>
        <p:nvSpPr>
          <p:cNvPr name="TextBox 11" id="11"/>
          <p:cNvSpPr txBox="true"/>
          <p:nvPr/>
        </p:nvSpPr>
        <p:spPr>
          <a:xfrm rot="0">
            <a:off x="170301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2" id="12"/>
          <p:cNvSpPr txBox="true"/>
          <p:nvPr/>
        </p:nvSpPr>
        <p:spPr>
          <a:xfrm rot="0">
            <a:off x="1917725" y="3198276"/>
            <a:ext cx="12125106" cy="4059555"/>
          </a:xfrm>
          <a:prstGeom prst="rect">
            <a:avLst/>
          </a:prstGeom>
        </p:spPr>
        <p:txBody>
          <a:bodyPr anchor="t" rtlCol="false" tIns="0" lIns="0" bIns="0" rIns="0">
            <a:spAutoFit/>
          </a:bodyPr>
          <a:lstStyle/>
          <a:p>
            <a:pPr algn="l">
              <a:lnSpc>
                <a:spcPts val="7801"/>
              </a:lnSpc>
            </a:pPr>
            <a:r>
              <a:rPr lang="en-US" sz="6600">
                <a:solidFill>
                  <a:srgbClr val="0F0F0F"/>
                </a:solidFill>
                <a:latin typeface="Times New Roman Bold"/>
                <a:ea typeface="Times New Roman Bold"/>
                <a:cs typeface="Times New Roman Bold"/>
                <a:sym typeface="Times New Roman Bold"/>
              </a:rPr>
              <a:t>EMPLOYEE PERFORMANCE BASED ON JOB LEVEL AND WORK LIFE BALANCE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78675" cy="10287000"/>
          </a:xfrm>
          <a:custGeom>
            <a:avLst/>
            <a:gdLst/>
            <a:ahLst/>
            <a:cxnLst/>
            <a:rect r="r" b="b" t="t" l="l"/>
            <a:pathLst>
              <a:path h="10287000" w="18278675">
                <a:moveTo>
                  <a:pt x="0" y="0"/>
                </a:moveTo>
                <a:lnTo>
                  <a:pt x="18278675" y="0"/>
                </a:lnTo>
                <a:lnTo>
                  <a:pt x="18278675" y="10287000"/>
                </a:lnTo>
                <a:lnTo>
                  <a:pt x="0" y="10287000"/>
                </a:lnTo>
                <a:lnTo>
                  <a:pt x="0" y="0"/>
                </a:lnTo>
                <a:close/>
              </a:path>
            </a:pathLst>
          </a:custGeom>
          <a:blipFill>
            <a:blip r:embed="rId2"/>
            <a:stretch>
              <a:fillRect l="-728" t="0" r="0" b="-1203"/>
            </a:stretch>
          </a:blipFill>
        </p:spPr>
      </p:sp>
      <p:sp>
        <p:nvSpPr>
          <p:cNvPr name="Freeform 3" id="3"/>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700088" y="9614935"/>
            <a:ext cx="5562600" cy="447675"/>
            <a:chOff x="0" y="0"/>
            <a:chExt cx="5562600" cy="447675"/>
          </a:xfrm>
        </p:grpSpPr>
        <p:sp>
          <p:nvSpPr>
            <p:cNvPr name="Freeform 5" id="5"/>
            <p:cNvSpPr/>
            <p:nvPr/>
          </p:nvSpPr>
          <p:spPr>
            <a:xfrm flipH="false" flipV="false" rot="0">
              <a:off x="0" y="0"/>
              <a:ext cx="5562600" cy="447675"/>
            </a:xfrm>
            <a:custGeom>
              <a:avLst/>
              <a:gdLst/>
              <a:ahLst/>
              <a:cxnLst/>
              <a:rect r="r" b="b" t="t" l="l"/>
              <a:pathLst>
                <a:path h="447675" w="5562600">
                  <a:moveTo>
                    <a:pt x="0" y="0"/>
                  </a:moveTo>
                  <a:lnTo>
                    <a:pt x="0" y="447675"/>
                  </a:lnTo>
                  <a:lnTo>
                    <a:pt x="5562600" y="447675"/>
                  </a:lnTo>
                  <a:lnTo>
                    <a:pt x="5562600" y="0"/>
                  </a:lnTo>
                  <a:close/>
                </a:path>
              </a:pathLst>
            </a:custGeom>
            <a:solidFill>
              <a:srgbClr val="F2F2F2"/>
            </a:solidFill>
          </p:spPr>
        </p:sp>
      </p:grpSp>
      <p:sp>
        <p:nvSpPr>
          <p:cNvPr name="Freeform 6" id="6"/>
          <p:cNvSpPr/>
          <p:nvPr/>
        </p:nvSpPr>
        <p:spPr>
          <a:xfrm flipH="false" flipV="false" rot="0">
            <a:off x="71438" y="5162445"/>
            <a:ext cx="2600325" cy="5086350"/>
          </a:xfrm>
          <a:custGeom>
            <a:avLst/>
            <a:gdLst/>
            <a:ahLst/>
            <a:cxnLst/>
            <a:rect r="r" b="b" t="t" l="l"/>
            <a:pathLst>
              <a:path h="5086350" w="2600325">
                <a:moveTo>
                  <a:pt x="0" y="0"/>
                </a:moveTo>
                <a:lnTo>
                  <a:pt x="2600324" y="0"/>
                </a:lnTo>
                <a:lnTo>
                  <a:pt x="2600324" y="5086350"/>
                </a:lnTo>
                <a:lnTo>
                  <a:pt x="0" y="5086350"/>
                </a:lnTo>
                <a:lnTo>
                  <a:pt x="0" y="0"/>
                </a:lnTo>
                <a:close/>
              </a:path>
            </a:pathLst>
          </a:custGeom>
          <a:blipFill>
            <a:blip r:embed="rId4"/>
            <a:stretch>
              <a:fillRect l="-6280" t="0" r="-6173" b="0"/>
            </a:stretch>
          </a:blipFill>
        </p:spPr>
      </p:sp>
      <p:sp>
        <p:nvSpPr>
          <p:cNvPr name="TextBox 7" id="7"/>
          <p:cNvSpPr txBox="true"/>
          <p:nvPr/>
        </p:nvSpPr>
        <p:spPr>
          <a:xfrm rot="0">
            <a:off x="1128712" y="9691487"/>
            <a:ext cx="2633510"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sz="1650" spc="29">
                <a:solidFill>
                  <a:srgbClr val="2D83C3"/>
                </a:solidFill>
                <a:latin typeface="Trebuchet MS Bold"/>
                <a:ea typeface="Trebuchet MS Bold"/>
                <a:cs typeface="Trebuchet MS Bold"/>
                <a:sym typeface="Trebuchet MS Bold"/>
              </a:rPr>
              <a:t>Annual Review</a:t>
            </a:r>
          </a:p>
        </p:txBody>
      </p:sp>
      <p:sp>
        <p:nvSpPr>
          <p:cNvPr name="TextBox 8" id="8"/>
          <p:cNvSpPr txBox="true"/>
          <p:nvPr/>
        </p:nvSpPr>
        <p:spPr>
          <a:xfrm rot="0">
            <a:off x="170301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9" id="9"/>
          <p:cNvSpPr txBox="true"/>
          <p:nvPr/>
        </p:nvSpPr>
        <p:spPr>
          <a:xfrm rot="0">
            <a:off x="1109662" y="599637"/>
            <a:ext cx="3559969" cy="1240793"/>
          </a:xfrm>
          <a:prstGeom prst="rect">
            <a:avLst/>
          </a:prstGeom>
        </p:spPr>
        <p:txBody>
          <a:bodyPr anchor="t" rtlCol="false" tIns="0" lIns="0" bIns="0" rIns="0">
            <a:spAutoFit/>
          </a:bodyPr>
          <a:lstStyle/>
          <a:p>
            <a:pPr algn="l">
              <a:lnSpc>
                <a:spcPts val="10080"/>
              </a:lnSpc>
            </a:pPr>
            <a:r>
              <a:rPr lang="en-US" sz="7200">
                <a:solidFill>
                  <a:srgbClr val="000000"/>
                </a:solidFill>
                <a:latin typeface="Trebuchet MS Bold"/>
                <a:ea typeface="Trebuchet MS Bold"/>
                <a:cs typeface="Trebuchet MS Bold"/>
                <a:sym typeface="Trebuchet MS Bold"/>
              </a:rPr>
              <a:t>AGENDA</a:t>
            </a:r>
          </a:p>
        </p:txBody>
      </p:sp>
      <p:sp>
        <p:nvSpPr>
          <p:cNvPr name="TextBox 10" id="10"/>
          <p:cNvSpPr txBox="true"/>
          <p:nvPr/>
        </p:nvSpPr>
        <p:spPr>
          <a:xfrm rot="0">
            <a:off x="4151576" y="2378212"/>
            <a:ext cx="4927082" cy="2566035"/>
          </a:xfrm>
          <a:prstGeom prst="rect">
            <a:avLst/>
          </a:prstGeom>
        </p:spPr>
        <p:txBody>
          <a:bodyPr anchor="t" rtlCol="false" tIns="0" lIns="0" bIns="0" rIns="0">
            <a:spAutoFit/>
          </a:bodyPr>
          <a:lstStyle/>
          <a:p>
            <a:pPr algn="l">
              <a:lnSpc>
                <a:spcPts val="4804"/>
              </a:lnSpc>
            </a:pPr>
            <a:r>
              <a:rPr lang="en-US" sz="4200" spc="25">
                <a:solidFill>
                  <a:srgbClr val="0D0D0D"/>
                </a:solidFill>
                <a:latin typeface="Times New Roman"/>
                <a:ea typeface="Times New Roman"/>
                <a:cs typeface="Times New Roman"/>
                <a:sym typeface="Times New Roman"/>
              </a:rPr>
              <a:t>1.Problem Statement 2.Project Overview 3.End Users 4.Our Solution and</a:t>
            </a:r>
          </a:p>
        </p:txBody>
      </p:sp>
      <p:sp>
        <p:nvSpPr>
          <p:cNvPr name="TextBox 11" id="11"/>
          <p:cNvSpPr txBox="true"/>
          <p:nvPr/>
        </p:nvSpPr>
        <p:spPr>
          <a:xfrm rot="0">
            <a:off x="4616215" y="4846977"/>
            <a:ext cx="2725236" cy="680085"/>
          </a:xfrm>
          <a:prstGeom prst="rect">
            <a:avLst/>
          </a:prstGeom>
        </p:spPr>
        <p:txBody>
          <a:bodyPr anchor="t" rtlCol="false" tIns="0" lIns="0" bIns="0" rIns="0">
            <a:spAutoFit/>
          </a:bodyPr>
          <a:lstStyle/>
          <a:p>
            <a:pPr algn="l">
              <a:lnSpc>
                <a:spcPts val="4804"/>
              </a:lnSpc>
            </a:pPr>
            <a:r>
              <a:rPr lang="en-US" sz="4200">
                <a:solidFill>
                  <a:srgbClr val="0D0D0D"/>
                </a:solidFill>
                <a:latin typeface="Times New Roman"/>
                <a:ea typeface="Times New Roman"/>
                <a:cs typeface="Times New Roman"/>
                <a:sym typeface="Times New Roman"/>
              </a:rPr>
              <a:t>Proposition</a:t>
            </a:r>
          </a:p>
        </p:txBody>
      </p:sp>
      <p:sp>
        <p:nvSpPr>
          <p:cNvPr name="TextBox 12" id="12"/>
          <p:cNvSpPr txBox="true"/>
          <p:nvPr/>
        </p:nvSpPr>
        <p:spPr>
          <a:xfrm rot="0">
            <a:off x="4151576" y="5389902"/>
            <a:ext cx="5842749" cy="2661285"/>
          </a:xfrm>
          <a:prstGeom prst="rect">
            <a:avLst/>
          </a:prstGeom>
        </p:spPr>
        <p:txBody>
          <a:bodyPr anchor="t" rtlCol="false" tIns="0" lIns="0" bIns="0" rIns="0">
            <a:spAutoFit/>
          </a:bodyPr>
          <a:lstStyle/>
          <a:p>
            <a:pPr algn="l">
              <a:lnSpc>
                <a:spcPts val="5821"/>
              </a:lnSpc>
            </a:pPr>
            <a:r>
              <a:rPr lang="en-US" sz="4200" spc="21">
                <a:solidFill>
                  <a:srgbClr val="0D0D0D"/>
                </a:solidFill>
                <a:latin typeface="Times New Roman"/>
                <a:ea typeface="Times New Roman"/>
                <a:cs typeface="Times New Roman"/>
                <a:sym typeface="Times New Roman"/>
              </a:rPr>
              <a:t>5.Dataset Description</a:t>
            </a:r>
          </a:p>
          <a:p>
            <a:pPr algn="l">
              <a:lnSpc>
                <a:spcPts val="4078"/>
              </a:lnSpc>
            </a:pPr>
            <a:r>
              <a:rPr lang="en-US" sz="4200" spc="21">
                <a:solidFill>
                  <a:srgbClr val="0D0D0D"/>
                </a:solidFill>
                <a:latin typeface="Times New Roman"/>
                <a:ea typeface="Times New Roman"/>
                <a:cs typeface="Times New Roman"/>
                <a:sym typeface="Times New Roman"/>
              </a:rPr>
              <a:t>6.Modelling Approach</a:t>
            </a:r>
          </a:p>
          <a:p>
            <a:pPr algn="l">
              <a:lnSpc>
                <a:spcPts val="5821"/>
              </a:lnSpc>
            </a:pPr>
            <a:r>
              <a:rPr lang="en-US" sz="4200" spc="21">
                <a:solidFill>
                  <a:srgbClr val="0D0D0D"/>
                </a:solidFill>
                <a:latin typeface="Times New Roman"/>
                <a:ea typeface="Times New Roman"/>
                <a:cs typeface="Times New Roman"/>
                <a:sym typeface="Times New Roman"/>
              </a:rPr>
              <a:t>7.Results and Discussion</a:t>
            </a:r>
          </a:p>
          <a:p>
            <a:pPr algn="l">
              <a:lnSpc>
                <a:spcPts val="4078"/>
              </a:lnSpc>
            </a:pPr>
            <a:r>
              <a:rPr lang="en-US" sz="4200" spc="21">
                <a:solidFill>
                  <a:srgbClr val="0D0D0D"/>
                </a:solidFill>
                <a:latin typeface="Times New Roman"/>
                <a:ea typeface="Times New Roman"/>
                <a:cs typeface="Times New Roman"/>
                <a:sym typeface="Times New Roman"/>
              </a:rPr>
              <a:t>8.</a:t>
            </a:r>
            <a:r>
              <a:rPr lang="en-US" sz="4200" spc="21">
                <a:solidFill>
                  <a:srgbClr val="000000"/>
                </a:solidFill>
                <a:latin typeface="Times New Roman"/>
                <a:ea typeface="Times New Roman"/>
                <a:cs typeface="Times New Roman"/>
                <a:sym typeface="Times New Roman"/>
              </a:rPr>
              <a:t> </a:t>
            </a:r>
            <a:r>
              <a:rPr lang="en-US" sz="4200" spc="21">
                <a:solidFill>
                  <a:srgbClr val="0D0D0D"/>
                </a:solidFill>
                <a:latin typeface="Times New Roman"/>
                <a:ea typeface="Times New Roman"/>
                <a:cs typeface="Times New Roman"/>
                <a:sym typeface="Times New Roman"/>
              </a:rPr>
              <a:t>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Freeform 5" id="5"/>
          <p:cNvSpPr/>
          <p:nvPr/>
        </p:nvSpPr>
        <p:spPr>
          <a:xfrm flipH="false" flipV="false" rot="0">
            <a:off x="11987212" y="4400550"/>
            <a:ext cx="4142489" cy="4886325"/>
          </a:xfrm>
          <a:custGeom>
            <a:avLst/>
            <a:gdLst/>
            <a:ahLst/>
            <a:cxnLst/>
            <a:rect r="r" b="b" t="t" l="l"/>
            <a:pathLst>
              <a:path h="4886325" w="4142489">
                <a:moveTo>
                  <a:pt x="0" y="0"/>
                </a:moveTo>
                <a:lnTo>
                  <a:pt x="4142490" y="0"/>
                </a:lnTo>
                <a:lnTo>
                  <a:pt x="4142490" y="4886325"/>
                </a:lnTo>
                <a:lnTo>
                  <a:pt x="0" y="4886325"/>
                </a:lnTo>
                <a:lnTo>
                  <a:pt x="0" y="0"/>
                </a:lnTo>
                <a:close/>
              </a:path>
            </a:pathLst>
          </a:custGeom>
          <a:blipFill>
            <a:blip r:embed="rId3"/>
            <a:stretch>
              <a:fillRect l="-21" t="0" r="0" b="0"/>
            </a:stretch>
          </a:blipFill>
        </p:spPr>
      </p:sp>
      <p:grpSp>
        <p:nvGrpSpPr>
          <p:cNvPr name="Group 6" id="6"/>
          <p:cNvGrpSpPr>
            <a:grpSpLocks noChangeAspect="true"/>
          </p:cNvGrpSpPr>
          <p:nvPr/>
        </p:nvGrpSpPr>
        <p:grpSpPr>
          <a:xfrm rot="0">
            <a:off x="10044112" y="2543175"/>
            <a:ext cx="471421" cy="485775"/>
            <a:chOff x="0" y="0"/>
            <a:chExt cx="471424" cy="485775"/>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4"/>
            <a:stretch>
              <a:fillRect l="-66568" t="0" r="-66568" b="0"/>
            </a:stretch>
          </a:blipFill>
        </p:spPr>
      </p:sp>
      <p:sp>
        <p:nvSpPr>
          <p:cNvPr name="Freeform 9" id="9"/>
          <p:cNvSpPr/>
          <p:nvPr/>
        </p:nvSpPr>
        <p:spPr>
          <a:xfrm flipH="false" flipV="false" rot="0">
            <a:off x="1090098" y="6658385"/>
            <a:ext cx="5972175" cy="2981325"/>
          </a:xfrm>
          <a:custGeom>
            <a:avLst/>
            <a:gdLst/>
            <a:ahLst/>
            <a:cxnLst/>
            <a:rect r="r" b="b" t="t" l="l"/>
            <a:pathLst>
              <a:path h="2981325" w="5972175">
                <a:moveTo>
                  <a:pt x="0" y="0"/>
                </a:moveTo>
                <a:lnTo>
                  <a:pt x="5972175" y="0"/>
                </a:lnTo>
                <a:lnTo>
                  <a:pt x="5972175" y="2981325"/>
                </a:lnTo>
                <a:lnTo>
                  <a:pt x="0" y="2981325"/>
                </a:lnTo>
                <a:lnTo>
                  <a:pt x="0" y="0"/>
                </a:lnTo>
                <a:close/>
              </a:path>
            </a:pathLst>
          </a:custGeom>
          <a:blipFill>
            <a:blip r:embed="rId5"/>
            <a:stretch>
              <a:fillRect l="0" t="0" r="0" b="0"/>
            </a:stretch>
          </a:blipFill>
        </p:spPr>
      </p:sp>
      <p:sp>
        <p:nvSpPr>
          <p:cNvPr name="TextBox 10" id="10"/>
          <p:cNvSpPr txBox="true"/>
          <p:nvPr/>
        </p:nvSpPr>
        <p:spPr>
          <a:xfrm rot="0">
            <a:off x="170301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1297648" y="364560"/>
            <a:ext cx="9567824" cy="1240793"/>
          </a:xfrm>
          <a:prstGeom prst="rect">
            <a:avLst/>
          </a:prstGeom>
        </p:spPr>
        <p:txBody>
          <a:bodyPr anchor="t" rtlCol="false" tIns="0" lIns="0" bIns="0" rIns="0">
            <a:spAutoFit/>
          </a:bodyPr>
          <a:lstStyle/>
          <a:p>
            <a:pPr algn="l">
              <a:lnSpc>
                <a:spcPts val="10080"/>
              </a:lnSpc>
            </a:pPr>
            <a:r>
              <a:rPr lang="en-US" sz="7200" spc="28">
                <a:solidFill>
                  <a:srgbClr val="000000"/>
                </a:solidFill>
                <a:latin typeface="Trebuchet MS Bold"/>
                <a:ea typeface="Trebuchet MS Bold"/>
                <a:cs typeface="Trebuchet MS Bold"/>
                <a:sym typeface="Trebuchet MS Bold"/>
              </a:rPr>
              <a:t>PROBLEM STATEMENT</a:t>
            </a:r>
          </a:p>
        </p:txBody>
      </p:sp>
      <p:sp>
        <p:nvSpPr>
          <p:cNvPr name="TextBox 12" id="12"/>
          <p:cNvSpPr txBox="true"/>
          <p:nvPr/>
        </p:nvSpPr>
        <p:spPr>
          <a:xfrm rot="0">
            <a:off x="1104338" y="2070992"/>
            <a:ext cx="12150671" cy="4109295"/>
          </a:xfrm>
          <a:prstGeom prst="rect">
            <a:avLst/>
          </a:prstGeom>
        </p:spPr>
        <p:txBody>
          <a:bodyPr anchor="t" rtlCol="false" tIns="0" lIns="0" bIns="0" rIns="0">
            <a:spAutoFit/>
          </a:bodyPr>
          <a:lstStyle/>
          <a:p>
            <a:pPr algn="ctr">
              <a:lnSpc>
                <a:spcPts val="5408"/>
              </a:lnSpc>
            </a:pPr>
            <a:r>
              <a:rPr lang="en-US" sz="3902">
                <a:solidFill>
                  <a:srgbClr val="000000"/>
                </a:solidFill>
                <a:latin typeface="Trebuchet MS Bold"/>
                <a:ea typeface="Trebuchet MS Bold"/>
                <a:cs typeface="Trebuchet MS Bold"/>
                <a:sym typeface="Trebuchet MS Bold"/>
              </a:rPr>
              <a:t>Analyze Data in Excel empowers you to understand your data through natural language queries that allow you to ask questions about your data without having to write complicated formulas. In addition, Analyze Data provides high-level visual summaries, trends, and patterns.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grpSp>
        <p:nvGrpSpPr>
          <p:cNvPr name="Group 5" id="5"/>
          <p:cNvGrpSpPr>
            <a:grpSpLocks noChangeAspect="true"/>
          </p:cNvGrpSpPr>
          <p:nvPr/>
        </p:nvGrpSpPr>
        <p:grpSpPr>
          <a:xfrm rot="0">
            <a:off x="10044112" y="2543175"/>
            <a:ext cx="471421" cy="485775"/>
            <a:chOff x="0" y="0"/>
            <a:chExt cx="471424" cy="485775"/>
          </a:xfrm>
        </p:grpSpPr>
        <p:sp>
          <p:nvSpPr>
            <p:cNvPr name="Freeform 6" id="6"/>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7" id="7"/>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3"/>
            <a:stretch>
              <a:fillRect l="-66568" t="0" r="-66568" b="0"/>
            </a:stretch>
          </a:blipFill>
        </p:spPr>
      </p:sp>
      <p:sp>
        <p:nvSpPr>
          <p:cNvPr name="Freeform 8" id="8"/>
          <p:cNvSpPr/>
          <p:nvPr/>
        </p:nvSpPr>
        <p:spPr>
          <a:xfrm flipH="false" flipV="false" rot="0">
            <a:off x="12141127" y="6906549"/>
            <a:ext cx="4200525" cy="2790825"/>
          </a:xfrm>
          <a:custGeom>
            <a:avLst/>
            <a:gdLst/>
            <a:ahLst/>
            <a:cxnLst/>
            <a:rect r="r" b="b" t="t" l="l"/>
            <a:pathLst>
              <a:path h="2790825" w="4200525">
                <a:moveTo>
                  <a:pt x="0" y="0"/>
                </a:moveTo>
                <a:lnTo>
                  <a:pt x="4200525" y="0"/>
                </a:lnTo>
                <a:lnTo>
                  <a:pt x="4200525" y="2790825"/>
                </a:lnTo>
                <a:lnTo>
                  <a:pt x="0" y="2790825"/>
                </a:lnTo>
                <a:lnTo>
                  <a:pt x="0" y="0"/>
                </a:lnTo>
                <a:close/>
              </a:path>
            </a:pathLst>
          </a:custGeom>
          <a:blipFill>
            <a:blip r:embed="rId4"/>
            <a:stretch>
              <a:fillRect l="0" t="0" r="0" b="0"/>
            </a:stretch>
          </a:blipFill>
        </p:spPr>
      </p:sp>
      <p:sp>
        <p:nvSpPr>
          <p:cNvPr name="TextBox 9" id="9"/>
          <p:cNvSpPr txBox="true"/>
          <p:nvPr/>
        </p:nvSpPr>
        <p:spPr>
          <a:xfrm rot="0">
            <a:off x="1014412" y="1086669"/>
            <a:ext cx="12975803" cy="5850379"/>
          </a:xfrm>
          <a:prstGeom prst="rect">
            <a:avLst/>
          </a:prstGeom>
        </p:spPr>
        <p:txBody>
          <a:bodyPr anchor="t" rtlCol="false" tIns="0" lIns="0" bIns="0" rIns="0">
            <a:spAutoFit/>
          </a:bodyPr>
          <a:lstStyle/>
          <a:p>
            <a:pPr algn="ctr">
              <a:lnSpc>
                <a:spcPts val="9211"/>
              </a:lnSpc>
            </a:pPr>
            <a:r>
              <a:rPr lang="en-US" sz="6579" spc="6">
                <a:solidFill>
                  <a:srgbClr val="000000"/>
                </a:solidFill>
                <a:latin typeface="Trebuchet MS Bold"/>
                <a:ea typeface="Trebuchet MS Bold"/>
                <a:cs typeface="Trebuchet MS Bold"/>
                <a:sym typeface="Trebuchet MS Bold"/>
              </a:rPr>
              <a:t>PROJECT OVERVIEW</a:t>
            </a:r>
          </a:p>
          <a:p>
            <a:pPr algn="ctr">
              <a:lnSpc>
                <a:spcPts val="5568"/>
              </a:lnSpc>
            </a:pPr>
            <a:r>
              <a:rPr lang="en-US" sz="4012">
                <a:solidFill>
                  <a:srgbClr val="000000"/>
                </a:solidFill>
                <a:latin typeface="Trebuchet MS Bold"/>
                <a:ea typeface="Trebuchet MS Bold"/>
                <a:cs typeface="Trebuchet MS Bold"/>
                <a:sym typeface="Trebuchet MS Bold"/>
              </a:rPr>
              <a:t>An employee performance review summary is a brief overview of an employee's performance, strengths, and areas for improvement. It should include a brief explanation of what the employee does well and what they could improve, along with advice on how to improve.</a:t>
            </a:r>
          </a:p>
        </p:txBody>
      </p:sp>
      <p:sp>
        <p:nvSpPr>
          <p:cNvPr name="TextBox 10" id="10"/>
          <p:cNvSpPr txBox="true"/>
          <p:nvPr/>
        </p:nvSpPr>
        <p:spPr>
          <a:xfrm rot="0">
            <a:off x="170301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85850" y="9258300"/>
            <a:ext cx="3276600" cy="733425"/>
            <a:chOff x="0" y="0"/>
            <a:chExt cx="3276600" cy="733425"/>
          </a:xfrm>
        </p:grpSpPr>
        <p:sp>
          <p:nvSpPr>
            <p:cNvPr name="Freeform 5" id="5"/>
            <p:cNvSpPr/>
            <p:nvPr/>
          </p:nvSpPr>
          <p:spPr>
            <a:xfrm flipH="false" flipV="false" rot="0">
              <a:off x="0" y="0"/>
              <a:ext cx="3276600" cy="733425"/>
            </a:xfrm>
            <a:custGeom>
              <a:avLst/>
              <a:gdLst/>
              <a:ahLst/>
              <a:cxnLst/>
              <a:rect r="r" b="b" t="t" l="l"/>
              <a:pathLst>
                <a:path h="733425" w="3276600">
                  <a:moveTo>
                    <a:pt x="0" y="0"/>
                  </a:moveTo>
                  <a:lnTo>
                    <a:pt x="0" y="733425"/>
                  </a:lnTo>
                  <a:lnTo>
                    <a:pt x="3276600" y="733425"/>
                  </a:lnTo>
                  <a:lnTo>
                    <a:pt x="3276600" y="0"/>
                  </a:lnTo>
                  <a:close/>
                </a:path>
              </a:pathLst>
            </a:custGeom>
            <a:solidFill>
              <a:srgbClr val="FFFFFF"/>
            </a:solidFill>
          </p:spPr>
        </p:sp>
      </p:grpSp>
      <p:grpSp>
        <p:nvGrpSpPr>
          <p:cNvPr name="Group 6" id="6"/>
          <p:cNvGrpSpPr>
            <a:grpSpLocks noChangeAspect="true"/>
          </p:cNvGrpSpPr>
          <p:nvPr/>
        </p:nvGrpSpPr>
        <p:grpSpPr>
          <a:xfrm rot="0">
            <a:off x="10044112" y="2543175"/>
            <a:ext cx="471421" cy="485775"/>
            <a:chOff x="0" y="0"/>
            <a:chExt cx="471424" cy="485775"/>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Freeform 9" id="9"/>
          <p:cNvSpPr/>
          <p:nvPr/>
        </p:nvSpPr>
        <p:spPr>
          <a:xfrm flipH="false" flipV="false" rot="0">
            <a:off x="13744556" y="4893326"/>
            <a:ext cx="2600325" cy="5086350"/>
          </a:xfrm>
          <a:custGeom>
            <a:avLst/>
            <a:gdLst/>
            <a:ahLst/>
            <a:cxnLst/>
            <a:rect r="r" b="b" t="t" l="l"/>
            <a:pathLst>
              <a:path h="5086350" w="2600325">
                <a:moveTo>
                  <a:pt x="0" y="0"/>
                </a:moveTo>
                <a:lnTo>
                  <a:pt x="2600325" y="0"/>
                </a:lnTo>
                <a:lnTo>
                  <a:pt x="2600325" y="5086350"/>
                </a:lnTo>
                <a:lnTo>
                  <a:pt x="0" y="5086350"/>
                </a:lnTo>
                <a:lnTo>
                  <a:pt x="0" y="0"/>
                </a:lnTo>
                <a:close/>
              </a:path>
            </a:pathLst>
          </a:custGeom>
          <a:blipFill>
            <a:blip r:embed="rId3"/>
            <a:stretch>
              <a:fillRect l="-6280" t="0" r="-6173" b="0"/>
            </a:stretch>
          </a:blipFill>
        </p:spPr>
      </p:sp>
      <p:sp>
        <p:nvSpPr>
          <p:cNvPr name="TextBox 10" id="10"/>
          <p:cNvSpPr txBox="true"/>
          <p:nvPr/>
        </p:nvSpPr>
        <p:spPr>
          <a:xfrm rot="0">
            <a:off x="1404852" y="3054191"/>
            <a:ext cx="11257121" cy="5803649"/>
          </a:xfrm>
          <a:prstGeom prst="rect">
            <a:avLst/>
          </a:prstGeom>
        </p:spPr>
        <p:txBody>
          <a:bodyPr anchor="t" rtlCol="false" tIns="0" lIns="0" bIns="0" rIns="0">
            <a:spAutoFit/>
          </a:bodyPr>
          <a:lstStyle/>
          <a:p>
            <a:pPr algn="l">
              <a:lnSpc>
                <a:spcPts val="6524"/>
              </a:lnSpc>
            </a:pPr>
            <a:r>
              <a:rPr lang="en-US" sz="5501">
                <a:solidFill>
                  <a:srgbClr val="000000"/>
                </a:solidFill>
                <a:latin typeface="Trebuchet MS"/>
                <a:ea typeface="Trebuchet MS"/>
                <a:cs typeface="Trebuchet MS"/>
                <a:sym typeface="Trebuchet MS"/>
              </a:rPr>
              <a:t>● HUMAN RESOURCE DEPARTMENTS ● MANAGEMENT AND LEADERSHIP ● TEAM LEADERS AND SUPERVISORS ● EMPLOYEES ● EXECUTIVE LEADERSHIP ● BUSINESS ANALYSTS ● RECRUITERS</a:t>
            </a:r>
          </a:p>
        </p:txBody>
      </p:sp>
      <p:sp>
        <p:nvSpPr>
          <p:cNvPr name="TextBox 11" id="11"/>
          <p:cNvSpPr txBox="true"/>
          <p:nvPr/>
        </p:nvSpPr>
        <p:spPr>
          <a:xfrm rot="0">
            <a:off x="1085850" y="947442"/>
            <a:ext cx="9757972" cy="1045902"/>
          </a:xfrm>
          <a:prstGeom prst="rect">
            <a:avLst/>
          </a:prstGeom>
        </p:spPr>
        <p:txBody>
          <a:bodyPr anchor="t" rtlCol="false" tIns="0" lIns="0" bIns="0" rIns="0">
            <a:spAutoFit/>
          </a:bodyPr>
          <a:lstStyle/>
          <a:p>
            <a:pPr algn="l">
              <a:lnSpc>
                <a:spcPts val="8539"/>
              </a:lnSpc>
            </a:pPr>
            <a:r>
              <a:rPr lang="en-US" sz="6099">
                <a:solidFill>
                  <a:srgbClr val="000000"/>
                </a:solidFill>
                <a:latin typeface="Trebuchet MS Bold"/>
                <a:ea typeface="Trebuchet MS Bold"/>
                <a:cs typeface="Trebuchet MS Bold"/>
                <a:sym typeface="Trebuchet MS Bold"/>
              </a:rPr>
              <a:t>WHO ARE THE END USERS?</a:t>
            </a:r>
          </a:p>
        </p:txBody>
      </p:sp>
      <p:sp>
        <p:nvSpPr>
          <p:cNvPr name="TextBox 12" id="12"/>
          <p:cNvSpPr txBox="true"/>
          <p:nvPr/>
        </p:nvSpPr>
        <p:spPr>
          <a:xfrm rot="0">
            <a:off x="170301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5417" y="0"/>
            <a:ext cx="7182583" cy="10287000"/>
          </a:xfrm>
          <a:custGeom>
            <a:avLst/>
            <a:gdLst/>
            <a:ahLst/>
            <a:cxnLst/>
            <a:rect r="r" b="b" t="t" l="l"/>
            <a:pathLst>
              <a:path h="10287000" w="7182583">
                <a:moveTo>
                  <a:pt x="0" y="0"/>
                </a:moveTo>
                <a:lnTo>
                  <a:pt x="7182583" y="0"/>
                </a:lnTo>
                <a:lnTo>
                  <a:pt x="7182583" y="10287000"/>
                </a:lnTo>
                <a:lnTo>
                  <a:pt x="0" y="10287000"/>
                </a:lnTo>
                <a:lnTo>
                  <a:pt x="0" y="0"/>
                </a:lnTo>
                <a:close/>
              </a:path>
            </a:pathLst>
          </a:custGeom>
          <a:blipFill>
            <a:blip r:embed="rId2"/>
            <a:stretch>
              <a:fillRect l="0" t="-617" r="-918" b="-586"/>
            </a:stretch>
          </a:blipFill>
        </p:spPr>
      </p:sp>
      <p:sp>
        <p:nvSpPr>
          <p:cNvPr name="Freeform 5" id="5"/>
          <p:cNvSpPr/>
          <p:nvPr/>
        </p:nvSpPr>
        <p:spPr>
          <a:xfrm flipH="false" flipV="false" rot="0">
            <a:off x="0" y="2214562"/>
            <a:ext cx="4038600" cy="4876800"/>
          </a:xfrm>
          <a:custGeom>
            <a:avLst/>
            <a:gdLst/>
            <a:ahLst/>
            <a:cxnLst/>
            <a:rect r="r" b="b" t="t" l="l"/>
            <a:pathLst>
              <a:path h="4876800" w="4038600">
                <a:moveTo>
                  <a:pt x="0" y="0"/>
                </a:moveTo>
                <a:lnTo>
                  <a:pt x="4038600" y="0"/>
                </a:lnTo>
                <a:lnTo>
                  <a:pt x="4038600" y="4876800"/>
                </a:lnTo>
                <a:lnTo>
                  <a:pt x="0" y="4876800"/>
                </a:lnTo>
                <a:lnTo>
                  <a:pt x="0" y="0"/>
                </a:lnTo>
                <a:close/>
              </a:path>
            </a:pathLst>
          </a:custGeom>
          <a:blipFill>
            <a:blip r:embed="rId3"/>
            <a:stretch>
              <a:fillRect l="-13" t="0" r="-221" b="0"/>
            </a:stretch>
          </a:blipFill>
        </p:spPr>
      </p:sp>
      <p:grpSp>
        <p:nvGrpSpPr>
          <p:cNvPr name="Group 6" id="6"/>
          <p:cNvGrpSpPr>
            <a:grpSpLocks noChangeAspect="true"/>
          </p:cNvGrpSpPr>
          <p:nvPr/>
        </p:nvGrpSpPr>
        <p:grpSpPr>
          <a:xfrm rot="0">
            <a:off x="10044112" y="2543175"/>
            <a:ext cx="471421" cy="485775"/>
            <a:chOff x="0" y="0"/>
            <a:chExt cx="471424" cy="485775"/>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grpSp>
        <p:nvGrpSpPr>
          <p:cNvPr name="Group 8" id="8"/>
          <p:cNvGrpSpPr>
            <a:grpSpLocks noChangeAspect="true"/>
          </p:cNvGrpSpPr>
          <p:nvPr/>
        </p:nvGrpSpPr>
        <p:grpSpPr>
          <a:xfrm rot="0">
            <a:off x="13966822" y="7980359"/>
            <a:ext cx="812797" cy="1198493"/>
            <a:chOff x="0" y="0"/>
            <a:chExt cx="812800" cy="1198499"/>
          </a:xfrm>
        </p:grpSpPr>
        <p:sp>
          <p:nvSpPr>
            <p:cNvPr name="Freeform 9" id="9"/>
            <p:cNvSpPr/>
            <p:nvPr/>
          </p:nvSpPr>
          <p:spPr>
            <a:xfrm flipH="false" flipV="false" rot="0">
              <a:off x="63500" y="63500"/>
              <a:ext cx="685800" cy="685800"/>
            </a:xfrm>
            <a:custGeom>
              <a:avLst/>
              <a:gdLst/>
              <a:ahLst/>
              <a:cxnLst/>
              <a:rect r="r" b="b" t="t" l="l"/>
              <a:pathLst>
                <a:path h="685800" w="685800">
                  <a:moveTo>
                    <a:pt x="0" y="0"/>
                  </a:moveTo>
                  <a:lnTo>
                    <a:pt x="0" y="685800"/>
                  </a:lnTo>
                  <a:lnTo>
                    <a:pt x="685800" y="685800"/>
                  </a:lnTo>
                  <a:lnTo>
                    <a:pt x="685800" y="0"/>
                  </a:lnTo>
                  <a:close/>
                </a:path>
              </a:pathLst>
            </a:custGeom>
            <a:solidFill>
              <a:srgbClr val="42AF51"/>
            </a:solidFill>
          </p:spPr>
        </p:sp>
        <p:sp>
          <p:nvSpPr>
            <p:cNvPr name="Freeform 10" id="10"/>
            <p:cNvSpPr/>
            <p:nvPr/>
          </p:nvSpPr>
          <p:spPr>
            <a:xfrm flipH="false" flipV="false" rot="0">
              <a:off x="63500" y="863600"/>
              <a:ext cx="271526" cy="271399"/>
            </a:xfrm>
            <a:custGeom>
              <a:avLst/>
              <a:gdLst/>
              <a:ahLst/>
              <a:cxnLst/>
              <a:rect r="r" b="b" t="t" l="l"/>
              <a:pathLst>
                <a:path h="271399" w="271526">
                  <a:moveTo>
                    <a:pt x="0" y="0"/>
                  </a:moveTo>
                  <a:lnTo>
                    <a:pt x="0" y="271399"/>
                  </a:lnTo>
                  <a:lnTo>
                    <a:pt x="271526" y="271399"/>
                  </a:lnTo>
                  <a:lnTo>
                    <a:pt x="271526" y="0"/>
                  </a:lnTo>
                  <a:close/>
                </a:path>
              </a:pathLst>
            </a:custGeom>
            <a:solidFill>
              <a:srgbClr val="2D936B"/>
            </a:solidFill>
          </p:spPr>
        </p:sp>
      </p:grpSp>
      <p:sp>
        <p:nvSpPr>
          <p:cNvPr name="Freeform 11" id="11"/>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4"/>
            <a:stretch>
              <a:fillRect l="-66568" t="0" r="-66568" b="0"/>
            </a:stretch>
          </a:blipFill>
        </p:spPr>
      </p:sp>
      <p:sp>
        <p:nvSpPr>
          <p:cNvPr name="TextBox 12" id="12"/>
          <p:cNvSpPr txBox="true"/>
          <p:nvPr/>
        </p:nvSpPr>
        <p:spPr>
          <a:xfrm rot="0">
            <a:off x="837248" y="1255490"/>
            <a:ext cx="14761721" cy="930593"/>
          </a:xfrm>
          <a:prstGeom prst="rect">
            <a:avLst/>
          </a:prstGeom>
        </p:spPr>
        <p:txBody>
          <a:bodyPr anchor="t" rtlCol="false" tIns="0" lIns="0" bIns="0" rIns="0">
            <a:spAutoFit/>
          </a:bodyPr>
          <a:lstStyle/>
          <a:p>
            <a:pPr algn="l">
              <a:lnSpc>
                <a:spcPts val="7559"/>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TextBox 13" id="13"/>
          <p:cNvSpPr txBox="true"/>
          <p:nvPr/>
        </p:nvSpPr>
        <p:spPr>
          <a:xfrm rot="0">
            <a:off x="17030128" y="9684668"/>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4" id="14"/>
          <p:cNvSpPr txBox="true"/>
          <p:nvPr/>
        </p:nvSpPr>
        <p:spPr>
          <a:xfrm rot="0">
            <a:off x="4789408" y="3449774"/>
            <a:ext cx="10153831" cy="3235985"/>
          </a:xfrm>
          <a:prstGeom prst="rect">
            <a:avLst/>
          </a:prstGeom>
        </p:spPr>
        <p:txBody>
          <a:bodyPr anchor="t" rtlCol="false" tIns="0" lIns="0" bIns="0" rIns="0">
            <a:spAutoFit/>
          </a:bodyPr>
          <a:lstStyle/>
          <a:p>
            <a:pPr algn="just">
              <a:lnSpc>
                <a:spcPts val="6375"/>
              </a:lnSpc>
            </a:pPr>
            <a:r>
              <a:rPr lang="en-US" sz="5339" spc="32">
                <a:solidFill>
                  <a:srgbClr val="000000"/>
                </a:solidFill>
                <a:latin typeface="Trebuchet MS"/>
                <a:ea typeface="Trebuchet MS"/>
                <a:cs typeface="Trebuchet MS"/>
                <a:sym typeface="Trebuchet MS"/>
              </a:rPr>
              <a:t>FILTERING - REMOVEVALUES PIVOT TABLE - SUMMARY OF WORK LIFE BALANCE ANALYSIS FLOW DIAGRAM - FINAL REPORT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86903" y="0"/>
            <a:ext cx="7101097" cy="10287000"/>
          </a:xfrm>
          <a:custGeom>
            <a:avLst/>
            <a:gdLst/>
            <a:ahLst/>
            <a:cxnLst/>
            <a:rect r="r" b="b" t="t" l="l"/>
            <a:pathLst>
              <a:path h="10287000" w="7101097">
                <a:moveTo>
                  <a:pt x="0" y="0"/>
                </a:moveTo>
                <a:lnTo>
                  <a:pt x="7101097" y="0"/>
                </a:lnTo>
                <a:lnTo>
                  <a:pt x="7101097" y="10287000"/>
                </a:lnTo>
                <a:lnTo>
                  <a:pt x="0" y="10287000"/>
                </a:lnTo>
                <a:lnTo>
                  <a:pt x="0" y="0"/>
                </a:lnTo>
                <a:close/>
              </a:path>
            </a:pathLst>
          </a:custGeom>
          <a:blipFill>
            <a:blip r:embed="rId2"/>
            <a:stretch>
              <a:fillRect l="0" t="0" r="0" b="0"/>
            </a:stretch>
          </a:blipFill>
        </p:spPr>
      </p:sp>
      <p:sp>
        <p:nvSpPr>
          <p:cNvPr name="TextBox 5" id="5"/>
          <p:cNvSpPr txBox="true"/>
          <p:nvPr/>
        </p:nvSpPr>
        <p:spPr>
          <a:xfrm rot="0">
            <a:off x="335756" y="452295"/>
            <a:ext cx="8706507" cy="694144"/>
          </a:xfrm>
          <a:prstGeom prst="rect">
            <a:avLst/>
          </a:prstGeom>
        </p:spPr>
        <p:txBody>
          <a:bodyPr anchor="t" rtlCol="false" tIns="0" lIns="0" bIns="0" rIns="0">
            <a:spAutoFit/>
          </a:bodyPr>
          <a:lstStyle/>
          <a:p>
            <a:pPr algn="l">
              <a:lnSpc>
                <a:spcPts val="4322"/>
              </a:lnSpc>
            </a:pPr>
            <a:r>
              <a:rPr lang="en-US" sz="7364">
                <a:solidFill>
                  <a:srgbClr val="000000"/>
                </a:solidFill>
                <a:latin typeface="Trebuchet MS Bold"/>
                <a:ea typeface="Trebuchet MS Bold"/>
                <a:cs typeface="Trebuchet MS Bold"/>
                <a:sym typeface="Trebuchet MS Bold"/>
              </a:rPr>
              <a:t>Dataset Description</a:t>
            </a:r>
          </a:p>
        </p:txBody>
      </p:sp>
      <p:sp>
        <p:nvSpPr>
          <p:cNvPr name="TextBox 6" id="6"/>
          <p:cNvSpPr txBox="true"/>
          <p:nvPr/>
        </p:nvSpPr>
        <p:spPr>
          <a:xfrm rot="0">
            <a:off x="879719" y="852202"/>
            <a:ext cx="8443732" cy="7345623"/>
          </a:xfrm>
          <a:prstGeom prst="rect">
            <a:avLst/>
          </a:prstGeom>
        </p:spPr>
        <p:txBody>
          <a:bodyPr anchor="t" rtlCol="false" tIns="0" lIns="0" bIns="0" rIns="0">
            <a:spAutoFit/>
          </a:bodyPr>
          <a:lstStyle/>
          <a:p>
            <a:pPr algn="l">
              <a:lnSpc>
                <a:spcPts val="7346"/>
              </a:lnSpc>
            </a:pPr>
            <a:r>
              <a:rPr lang="en-US" sz="2938">
                <a:solidFill>
                  <a:srgbClr val="000000"/>
                </a:solidFill>
                <a:latin typeface="Trebuchet MS Bold Italics"/>
                <a:ea typeface="Trebuchet MS Bold Italics"/>
                <a:cs typeface="Trebuchet MS Bold Italics"/>
                <a:sym typeface="Trebuchet MS Bold Italics"/>
              </a:rPr>
              <a:t>EMPLOYEE DATA SET- KAGGLE</a:t>
            </a:r>
          </a:p>
          <a:p>
            <a:pPr algn="l">
              <a:lnSpc>
                <a:spcPts val="3675"/>
              </a:lnSpc>
            </a:pPr>
            <a:r>
              <a:rPr lang="en-US" sz="2638">
                <a:solidFill>
                  <a:srgbClr val="000000"/>
                </a:solidFill>
                <a:latin typeface="Trebuchet MS Bold"/>
                <a:ea typeface="Trebuchet MS Bold"/>
                <a:cs typeface="Trebuchet MS Bold"/>
                <a:sym typeface="Trebuchet MS Bold"/>
              </a:rPr>
              <a:t>● 20 FEATURES IN EXCEL: EMPLOYEE ID- ALPHANUMERIC(TEXT) NAME- ALPHABETICAL(TEXT) AGE-NUMERICAL(TEXT) GENDER- ALPHABETICAL(TEXT) MONTHLY INCOME -NUMERICAL(TEXT) JOB ROLE - ALPHABETICAL(TEXT) WORK-LIFE BALANCE -ALPHABETICAL(TEXT) JOB SATISFACTION-ALPHABETICAL(TEXT) PERFORMANCE RATING- ALPHABETICAL(TEXT) NUMBER OF PROMOTIONS - ALPHANUMERICAL (TEXT) DISTANCE FROM HOME - ALPHABETICAL(TEXT) EDUCATIONAL LEVEL - ALPHABETICAL(TEXT) MARITUAL STATUS - ALPHABETICAL(TEXT)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446" cy="4271896"/>
            <a:chOff x="0" y="0"/>
            <a:chExt cx="671449" cy="4271899"/>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86903" y="0"/>
            <a:ext cx="7101097" cy="10287000"/>
          </a:xfrm>
          <a:custGeom>
            <a:avLst/>
            <a:gdLst/>
            <a:ahLst/>
            <a:cxnLst/>
            <a:rect r="r" b="b" t="t" l="l"/>
            <a:pathLst>
              <a:path h="10287000" w="7101097">
                <a:moveTo>
                  <a:pt x="0" y="0"/>
                </a:moveTo>
                <a:lnTo>
                  <a:pt x="7101097" y="0"/>
                </a:lnTo>
                <a:lnTo>
                  <a:pt x="7101097" y="10287000"/>
                </a:lnTo>
                <a:lnTo>
                  <a:pt x="0" y="10287000"/>
                </a:lnTo>
                <a:lnTo>
                  <a:pt x="0" y="0"/>
                </a:lnTo>
                <a:close/>
              </a:path>
            </a:pathLst>
          </a:custGeom>
          <a:blipFill>
            <a:blip r:embed="rId2"/>
            <a:stretch>
              <a:fillRect l="0" t="0" r="0" b="0"/>
            </a:stretch>
          </a:blipFill>
        </p:spPr>
      </p:sp>
      <p:sp>
        <p:nvSpPr>
          <p:cNvPr name="TextBox 5" id="5"/>
          <p:cNvSpPr txBox="true"/>
          <p:nvPr/>
        </p:nvSpPr>
        <p:spPr>
          <a:xfrm rot="0">
            <a:off x="1288732" y="3479159"/>
            <a:ext cx="8957967" cy="1962531"/>
          </a:xfrm>
          <a:prstGeom prst="rect">
            <a:avLst/>
          </a:prstGeom>
        </p:spPr>
        <p:txBody>
          <a:bodyPr anchor="t" rtlCol="false" tIns="0" lIns="0" bIns="0" rIns="0">
            <a:spAutoFit/>
          </a:bodyPr>
          <a:lstStyle/>
          <a:p>
            <a:pPr algn="l">
              <a:lnSpc>
                <a:spcPts val="3899"/>
              </a:lnSpc>
            </a:pPr>
            <a:r>
              <a:rPr lang="en-US" sz="2838">
                <a:solidFill>
                  <a:srgbClr val="000000"/>
                </a:solidFill>
                <a:latin typeface="Trebuchet MS Bold"/>
                <a:ea typeface="Trebuchet MS Bold"/>
                <a:cs typeface="Trebuchet MS Bold"/>
                <a:sym typeface="Trebuchet MS Bold"/>
              </a:rPr>
              <a:t>LEADERSHIP OPPORTUNITIES - ALPHABETICAL(TEXT) INNOVATION OPPORTUNITIES- ALPHABETICAL(TEXT) COMPANY REPUTATION - ALPHABETICAL(TEXT) EMPLOYEE RECOGINITION - ALPHABETICAL (TEXT).</a:t>
            </a:r>
          </a:p>
        </p:txBody>
      </p:sp>
      <p:sp>
        <p:nvSpPr>
          <p:cNvPr name="TextBox 6" id="6"/>
          <p:cNvSpPr txBox="true"/>
          <p:nvPr/>
        </p:nvSpPr>
        <p:spPr>
          <a:xfrm rot="0">
            <a:off x="1288732" y="5955659"/>
            <a:ext cx="8024632" cy="1962531"/>
          </a:xfrm>
          <a:prstGeom prst="rect">
            <a:avLst/>
          </a:prstGeom>
        </p:spPr>
        <p:txBody>
          <a:bodyPr anchor="t" rtlCol="false" tIns="0" lIns="0" bIns="0" rIns="0">
            <a:spAutoFit/>
          </a:bodyPr>
          <a:lstStyle/>
          <a:p>
            <a:pPr algn="l">
              <a:lnSpc>
                <a:spcPts val="3899"/>
              </a:lnSpc>
            </a:pPr>
            <a:r>
              <a:rPr lang="en-US" sz="2838">
                <a:solidFill>
                  <a:srgbClr val="000000"/>
                </a:solidFill>
                <a:latin typeface="Trebuchet MS Bold"/>
                <a:ea typeface="Trebuchet MS Bold"/>
                <a:cs typeface="Trebuchet MS Bold"/>
                <a:sym typeface="Trebuchet MS Bold"/>
              </a:rPr>
              <a:t>3 FEATURES USED: SUM OF COMPANY TENURE - NUMERICAL(TEXT) JOB LEVEL - ALPHABETICAL(TEXT) WORK-IN BALANCE - ALPHABETICAL(TEXT)</a:t>
            </a:r>
          </a:p>
        </p:txBody>
      </p:sp>
      <p:sp>
        <p:nvSpPr>
          <p:cNvPr name="TextBox 7" id="7"/>
          <p:cNvSpPr txBox="true"/>
          <p:nvPr/>
        </p:nvSpPr>
        <p:spPr>
          <a:xfrm rot="0">
            <a:off x="1288732" y="1441018"/>
            <a:ext cx="7572061" cy="2089080"/>
          </a:xfrm>
          <a:prstGeom prst="rect">
            <a:avLst/>
          </a:prstGeom>
        </p:spPr>
        <p:txBody>
          <a:bodyPr anchor="t" rtlCol="false" tIns="0" lIns="0" bIns="0" rIns="0">
            <a:spAutoFit/>
          </a:bodyPr>
          <a:lstStyle/>
          <a:p>
            <a:pPr algn="l">
              <a:lnSpc>
                <a:spcPts val="4124"/>
              </a:lnSpc>
            </a:pPr>
            <a:r>
              <a:rPr lang="en-US" sz="2981">
                <a:solidFill>
                  <a:srgbClr val="000000"/>
                </a:solidFill>
                <a:latin typeface="Trebuchet MS Bold"/>
                <a:ea typeface="Trebuchet MS Bold"/>
                <a:cs typeface="Trebuchet MS Bold"/>
                <a:sym typeface="Trebuchet MS Bold"/>
              </a:rPr>
              <a:t>JOB LEVEL - ALPHABETICAL(TEXT) COMPANY SIZE-ALPHABETICAL(TEXT) COMPANY TENURE - ALPHABETICAL(TEXT) REMOTE WORK - ALPHABETICAL(TEXT)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DAGPbCNa3pg</dc:identifier>
  <dcterms:modified xsi:type="dcterms:W3CDTF">2011-08-01T06:04:30Z</dcterms:modified>
  <cp:revision>1</cp:revision>
  <dc:title>Employee_Data_Analysis nan mudalvan.pdf</dc:title>
</cp:coreProperties>
</file>