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4"/>
  </p:notesMasterIdLst>
  <p:sldIdLst>
    <p:sldId id="256" r:id="rId2"/>
    <p:sldId id="261" r:id="rId3"/>
    <p:sldId id="262" r:id="rId4"/>
    <p:sldId id="264" r:id="rId5"/>
    <p:sldId id="265" r:id="rId6"/>
    <p:sldId id="266" r:id="rId7"/>
    <p:sldId id="273" r:id="rId8"/>
    <p:sldId id="274" r:id="rId9"/>
    <p:sldId id="275" r:id="rId10"/>
    <p:sldId id="270" r:id="rId11"/>
    <p:sldId id="272" r:id="rId12"/>
    <p:sldId id="276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8DCE2-9132-4D85-B495-67F9D6650459}" v="169" dt="2023-11-29T10:21:28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5" autoAdjust="0"/>
    <p:restoredTop sz="94320" autoAdjust="0"/>
  </p:normalViewPr>
  <p:slideViewPr>
    <p:cSldViewPr snapToGrid="0">
      <p:cViewPr varScale="1">
        <p:scale>
          <a:sx n="68" d="100"/>
          <a:sy n="68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D5111-15B3-484C-9C7B-9B840BAFA7A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AF89-06E1-452C-8C57-9265FDA4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6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27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50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12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2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23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8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13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0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83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0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C4D1-9D61-456F-AA16-26AEC6A14E80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D0A4F-79E9-42DA-A0D5-E33397FE1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16D0-C228-2B81-371D-6F991D456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302" y="925218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i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Project Of Data Science</a:t>
            </a:r>
            <a:endParaRPr lang="en-IN" sz="4000" b="1" i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06C6-C416-76AC-F315-165DC07A6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0743" y="3068154"/>
            <a:ext cx="11632367" cy="2387600"/>
          </a:xfrm>
        </p:spPr>
        <p:txBody>
          <a:bodyPr>
            <a:noAutofit/>
          </a:bodyPr>
          <a:lstStyle/>
          <a:p>
            <a:r>
              <a:rPr lang="en-IN" sz="60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Bankruptcy Prevention</a:t>
            </a:r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806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4721BD-B596-7A59-55C2-9709B90A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34" y="317661"/>
            <a:ext cx="4868880" cy="42346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Industrial risk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risk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Financial flexibility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credibility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competitiveness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risk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 type: int64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4DA18-DFF0-4654-6FA5-CAA586140D6E}"/>
              </a:ext>
            </a:extLst>
          </p:cNvPr>
          <p:cNvSpPr txBox="1"/>
          <p:nvPr/>
        </p:nvSpPr>
        <p:spPr>
          <a:xfrm>
            <a:off x="420511" y="4726000"/>
            <a:ext cx="6101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No Null Values is in given dataset</a:t>
            </a:r>
          </a:p>
        </p:txBody>
      </p:sp>
    </p:spTree>
    <p:extLst>
      <p:ext uri="{BB962C8B-B14F-4D97-AF65-F5344CB8AC3E}">
        <p14:creationId xmlns:p14="http://schemas.microsoft.com/office/powerpoint/2010/main" val="6946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F855DD-9ADC-D893-133E-55DD37140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65132"/>
              </p:ext>
            </p:extLst>
          </p:nvPr>
        </p:nvGraphicFramePr>
        <p:xfrm>
          <a:off x="471241" y="462541"/>
          <a:ext cx="7846560" cy="4157066"/>
        </p:xfrm>
        <a:graphic>
          <a:graphicData uri="http://schemas.openxmlformats.org/drawingml/2006/table">
            <a:tbl>
              <a:tblPr/>
              <a:tblGrid>
                <a:gridCol w="871840">
                  <a:extLst>
                    <a:ext uri="{9D8B030D-6E8A-4147-A177-3AD203B41FA5}">
                      <a16:colId xmlns:a16="http://schemas.microsoft.com/office/drawing/2014/main" val="1738553382"/>
                    </a:ext>
                  </a:extLst>
                </a:gridCol>
                <a:gridCol w="871840">
                  <a:extLst>
                    <a:ext uri="{9D8B030D-6E8A-4147-A177-3AD203B41FA5}">
                      <a16:colId xmlns:a16="http://schemas.microsoft.com/office/drawing/2014/main" val="1899325801"/>
                    </a:ext>
                  </a:extLst>
                </a:gridCol>
                <a:gridCol w="871840">
                  <a:extLst>
                    <a:ext uri="{9D8B030D-6E8A-4147-A177-3AD203B41FA5}">
                      <a16:colId xmlns:a16="http://schemas.microsoft.com/office/drawing/2014/main" val="820181961"/>
                    </a:ext>
                  </a:extLst>
                </a:gridCol>
                <a:gridCol w="871840">
                  <a:extLst>
                    <a:ext uri="{9D8B030D-6E8A-4147-A177-3AD203B41FA5}">
                      <a16:colId xmlns:a16="http://schemas.microsoft.com/office/drawing/2014/main" val="76049999"/>
                    </a:ext>
                  </a:extLst>
                </a:gridCol>
                <a:gridCol w="871840">
                  <a:extLst>
                    <a:ext uri="{9D8B030D-6E8A-4147-A177-3AD203B41FA5}">
                      <a16:colId xmlns:a16="http://schemas.microsoft.com/office/drawing/2014/main" val="2647353341"/>
                    </a:ext>
                  </a:extLst>
                </a:gridCol>
                <a:gridCol w="871840">
                  <a:extLst>
                    <a:ext uri="{9D8B030D-6E8A-4147-A177-3AD203B41FA5}">
                      <a16:colId xmlns:a16="http://schemas.microsoft.com/office/drawing/2014/main" val="2922250515"/>
                    </a:ext>
                  </a:extLst>
                </a:gridCol>
                <a:gridCol w="871840">
                  <a:extLst>
                    <a:ext uri="{9D8B030D-6E8A-4147-A177-3AD203B41FA5}">
                      <a16:colId xmlns:a16="http://schemas.microsoft.com/office/drawing/2014/main" val="3792321238"/>
                    </a:ext>
                  </a:extLst>
                </a:gridCol>
                <a:gridCol w="871840">
                  <a:extLst>
                    <a:ext uri="{9D8B030D-6E8A-4147-A177-3AD203B41FA5}">
                      <a16:colId xmlns:a16="http://schemas.microsoft.com/office/drawing/2014/main" val="3059477096"/>
                    </a:ext>
                  </a:extLst>
                </a:gridCol>
                <a:gridCol w="871840">
                  <a:extLst>
                    <a:ext uri="{9D8B030D-6E8A-4147-A177-3AD203B41FA5}">
                      <a16:colId xmlns:a16="http://schemas.microsoft.com/office/drawing/2014/main" val="975662331"/>
                    </a:ext>
                  </a:extLst>
                </a:gridCol>
              </a:tblGrid>
              <a:tr h="417879">
                <a:tc>
                  <a:txBody>
                    <a:bodyPr/>
                    <a:lstStyle/>
                    <a:p>
                      <a:pPr algn="r" fontAlgn="ctr"/>
                      <a:endParaRPr lang="en-IN" sz="800" b="1">
                        <a:effectLst/>
                      </a:endParaRP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1" dirty="0" err="1">
                          <a:effectLst/>
                        </a:rPr>
                        <a:t>industrial_risk</a:t>
                      </a:r>
                      <a:endParaRPr lang="en-IN" sz="1200" b="1" i="1" dirty="0">
                        <a:effectLst/>
                      </a:endParaRP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1" dirty="0" err="1">
                          <a:effectLst/>
                        </a:rPr>
                        <a:t>management_risk</a:t>
                      </a:r>
                      <a:endParaRPr lang="en-IN" sz="1200" b="1" i="1" dirty="0">
                        <a:effectLst/>
                      </a:endParaRP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1" dirty="0" err="1">
                          <a:effectLst/>
                        </a:rPr>
                        <a:t>financial_flexibility</a:t>
                      </a:r>
                      <a:endParaRPr lang="en-IN" sz="1200" b="1" i="1" dirty="0">
                        <a:effectLst/>
                      </a:endParaRP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1" dirty="0">
                          <a:effectLst/>
                        </a:rPr>
                        <a:t>credibility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1" dirty="0">
                          <a:effectLst/>
                        </a:rPr>
                        <a:t>competitiveness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1" dirty="0" err="1">
                          <a:effectLst/>
                        </a:rPr>
                        <a:t>operating_risk</a:t>
                      </a:r>
                      <a:endParaRPr lang="en-IN" sz="1200" b="1" i="1" dirty="0">
                        <a:effectLst/>
                      </a:endParaRP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1" dirty="0">
                          <a:effectLst/>
                        </a:rPr>
                        <a:t>class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1" dirty="0" err="1">
                          <a:effectLst/>
                        </a:rPr>
                        <a:t>class_y</a:t>
                      </a:r>
                      <a:r>
                        <a:rPr lang="en-IN" sz="1200" b="1" i="1" dirty="0">
                          <a:effectLst/>
                        </a:rPr>
                        <a:t>/n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9947"/>
                  </a:ext>
                </a:extLst>
              </a:tr>
              <a:tr h="2925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072745"/>
                  </a:ext>
                </a:extLst>
              </a:tr>
              <a:tr h="2925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32216"/>
                  </a:ext>
                </a:extLst>
              </a:tr>
              <a:tr h="2925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87469"/>
                  </a:ext>
                </a:extLst>
              </a:tr>
              <a:tr h="2925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3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25151"/>
                  </a:ext>
                </a:extLst>
              </a:tr>
              <a:tr h="2925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4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66782"/>
                  </a:ext>
                </a:extLst>
              </a:tr>
              <a:tr h="17173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48294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245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486694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246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970456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247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10795"/>
                  </a:ext>
                </a:extLst>
              </a:tr>
              <a:tr h="41787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248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2442"/>
                  </a:ext>
                </a:extLst>
              </a:tr>
              <a:tr h="39824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249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20478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636CF26-6DE0-C470-4EE4-7EE592CB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025" y="0"/>
            <a:ext cx="242093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E381E-EE02-B505-C193-DD0B89B59AFE}"/>
              </a:ext>
            </a:extLst>
          </p:cNvPr>
          <p:cNvSpPr txBox="1"/>
          <p:nvPr/>
        </p:nvSpPr>
        <p:spPr>
          <a:xfrm>
            <a:off x="471241" y="4584496"/>
            <a:ext cx="131893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ffectLst/>
              </a:rPr>
              <a:t>250 rows × 8 columns</a:t>
            </a:r>
          </a:p>
          <a:p>
            <a:pPr algn="r"/>
            <a:endParaRPr lang="en-US" b="0" i="0" dirty="0">
              <a:solidFill>
                <a:srgbClr val="303F9F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2BE93-B408-5779-34B0-1A95274D9FA0}"/>
              </a:ext>
            </a:extLst>
          </p:cNvPr>
          <p:cNvSpPr txBox="1"/>
          <p:nvPr/>
        </p:nvSpPr>
        <p:spPr>
          <a:xfrm>
            <a:off x="471241" y="4953828"/>
            <a:ext cx="131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/>
              <a:t>Make target column numeric</a:t>
            </a:r>
          </a:p>
        </p:txBody>
      </p:sp>
    </p:spTree>
    <p:extLst>
      <p:ext uri="{BB962C8B-B14F-4D97-AF65-F5344CB8AC3E}">
        <p14:creationId xmlns:p14="http://schemas.microsoft.com/office/powerpoint/2010/main" val="360721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DE0000-6FB4-63AA-F151-19B8F957A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85285"/>
              </p:ext>
            </p:extLst>
          </p:nvPr>
        </p:nvGraphicFramePr>
        <p:xfrm>
          <a:off x="110265" y="227057"/>
          <a:ext cx="9191776" cy="4661032"/>
        </p:xfrm>
        <a:graphic>
          <a:graphicData uri="http://schemas.openxmlformats.org/drawingml/2006/table">
            <a:tbl>
              <a:tblPr/>
              <a:tblGrid>
                <a:gridCol w="1148972">
                  <a:extLst>
                    <a:ext uri="{9D8B030D-6E8A-4147-A177-3AD203B41FA5}">
                      <a16:colId xmlns:a16="http://schemas.microsoft.com/office/drawing/2014/main" val="1461245579"/>
                    </a:ext>
                  </a:extLst>
                </a:gridCol>
                <a:gridCol w="1148972">
                  <a:extLst>
                    <a:ext uri="{9D8B030D-6E8A-4147-A177-3AD203B41FA5}">
                      <a16:colId xmlns:a16="http://schemas.microsoft.com/office/drawing/2014/main" val="600276523"/>
                    </a:ext>
                  </a:extLst>
                </a:gridCol>
                <a:gridCol w="1148972">
                  <a:extLst>
                    <a:ext uri="{9D8B030D-6E8A-4147-A177-3AD203B41FA5}">
                      <a16:colId xmlns:a16="http://schemas.microsoft.com/office/drawing/2014/main" val="1082159153"/>
                    </a:ext>
                  </a:extLst>
                </a:gridCol>
                <a:gridCol w="1148972">
                  <a:extLst>
                    <a:ext uri="{9D8B030D-6E8A-4147-A177-3AD203B41FA5}">
                      <a16:colId xmlns:a16="http://schemas.microsoft.com/office/drawing/2014/main" val="2367407804"/>
                    </a:ext>
                  </a:extLst>
                </a:gridCol>
                <a:gridCol w="1148972">
                  <a:extLst>
                    <a:ext uri="{9D8B030D-6E8A-4147-A177-3AD203B41FA5}">
                      <a16:colId xmlns:a16="http://schemas.microsoft.com/office/drawing/2014/main" val="2801862517"/>
                    </a:ext>
                  </a:extLst>
                </a:gridCol>
                <a:gridCol w="1148972">
                  <a:extLst>
                    <a:ext uri="{9D8B030D-6E8A-4147-A177-3AD203B41FA5}">
                      <a16:colId xmlns:a16="http://schemas.microsoft.com/office/drawing/2014/main" val="609240848"/>
                    </a:ext>
                  </a:extLst>
                </a:gridCol>
                <a:gridCol w="1148972">
                  <a:extLst>
                    <a:ext uri="{9D8B030D-6E8A-4147-A177-3AD203B41FA5}">
                      <a16:colId xmlns:a16="http://schemas.microsoft.com/office/drawing/2014/main" val="3239580980"/>
                    </a:ext>
                  </a:extLst>
                </a:gridCol>
                <a:gridCol w="1148972">
                  <a:extLst>
                    <a:ext uri="{9D8B030D-6E8A-4147-A177-3AD203B41FA5}">
                      <a16:colId xmlns:a16="http://schemas.microsoft.com/office/drawing/2014/main" val="2697641828"/>
                    </a:ext>
                  </a:extLst>
                </a:gridCol>
              </a:tblGrid>
              <a:tr h="582629">
                <a:tc>
                  <a:txBody>
                    <a:bodyPr/>
                    <a:lstStyle/>
                    <a:p>
                      <a:pPr algn="r" fontAlgn="ctr"/>
                      <a:endParaRPr lang="en-IN" sz="1000" b="1">
                        <a:effectLst/>
                      </a:endParaRP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i="1" dirty="0" err="1">
                          <a:effectLst/>
                        </a:rPr>
                        <a:t>industrial_risk</a:t>
                      </a:r>
                      <a:endParaRPr lang="en-IN" sz="1000" b="1" i="1" dirty="0">
                        <a:effectLst/>
                      </a:endParaRP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i="1" dirty="0" err="1">
                          <a:effectLst/>
                        </a:rPr>
                        <a:t>management_risk</a:t>
                      </a:r>
                      <a:endParaRPr lang="en-IN" sz="1000" b="1" i="1" dirty="0">
                        <a:effectLst/>
                      </a:endParaRP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i="1" dirty="0" err="1">
                          <a:effectLst/>
                        </a:rPr>
                        <a:t>financial_flexibility</a:t>
                      </a:r>
                      <a:endParaRPr lang="en-IN" sz="1000" b="1" i="1" dirty="0">
                        <a:effectLst/>
                      </a:endParaRP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i="1" dirty="0">
                          <a:effectLst/>
                        </a:rPr>
                        <a:t>credibility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i="1" dirty="0">
                          <a:effectLst/>
                        </a:rPr>
                        <a:t>competitiveness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i="1" dirty="0" err="1">
                          <a:effectLst/>
                        </a:rPr>
                        <a:t>operating_risk</a:t>
                      </a:r>
                      <a:endParaRPr lang="en-IN" sz="1000" b="1" i="1" dirty="0">
                        <a:effectLst/>
                      </a:endParaRP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i="1" dirty="0" err="1">
                          <a:effectLst/>
                        </a:rPr>
                        <a:t>class_y</a:t>
                      </a:r>
                      <a:r>
                        <a:rPr lang="en-IN" sz="1000" b="1" i="1" dirty="0">
                          <a:effectLst/>
                        </a:rPr>
                        <a:t>/n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48606"/>
                  </a:ext>
                </a:extLst>
              </a:tr>
              <a:tr h="58262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industrial_risk</a:t>
                      </a:r>
                      <a:endParaRPr lang="en-IN" sz="1100" b="1" dirty="0">
                        <a:effectLst/>
                      </a:endParaRP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1.000000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0.255127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-0.162624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-0.014438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-0.257814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0.144507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0.227823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58810"/>
                  </a:ext>
                </a:extLst>
              </a:tr>
              <a:tr h="58262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management_risk</a:t>
                      </a:r>
                      <a:endParaRPr lang="en-IN" sz="1100" b="1" dirty="0">
                        <a:effectLst/>
                      </a:endParaRP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0.255127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1.000000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-0.254845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-0.303341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-0.306568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0.213874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0.370838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311138"/>
                  </a:ext>
                </a:extLst>
              </a:tr>
              <a:tr h="58262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financial_flexibility</a:t>
                      </a:r>
                      <a:endParaRPr lang="en-IN" sz="1100" b="1" dirty="0">
                        <a:effectLst/>
                      </a:endParaRP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-0.162624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-0.254845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1.000000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0.524951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0.686612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-0.116903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-0.751020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69009"/>
                  </a:ext>
                </a:extLst>
              </a:tr>
              <a:tr h="58262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credibility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-0.014438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-0.303341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0.524951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1.000000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0.675689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-0.288458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-0.755909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477657"/>
                  </a:ext>
                </a:extLst>
              </a:tr>
              <a:tr h="58262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competitiveness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-0.257814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-0.306568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0.686612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0.675689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1.000000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-0.211383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-0.899452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062305"/>
                  </a:ext>
                </a:extLst>
              </a:tr>
              <a:tr h="58262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operating_risk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0.144507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0.213874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-0.116903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-0.288458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-0.211383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1.000000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0.279786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21352"/>
                  </a:ext>
                </a:extLst>
              </a:tr>
              <a:tr h="58262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class_y/n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0.227823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0.370838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-0.751020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-0.755909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-0.899452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0.279786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1.000000</a:t>
                      </a:r>
                    </a:p>
                  </a:txBody>
                  <a:tcPr marL="48518" marR="48518" marT="24259" marB="24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675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5988AA-9FB2-EF4D-5CCC-8EA1C798EEC8}"/>
              </a:ext>
            </a:extLst>
          </p:cNvPr>
          <p:cNvSpPr txBox="1"/>
          <p:nvPr/>
        </p:nvSpPr>
        <p:spPr>
          <a:xfrm>
            <a:off x="409222" y="5109823"/>
            <a:ext cx="668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/>
              <a:t>Correlation between target and features</a:t>
            </a:r>
          </a:p>
        </p:txBody>
      </p:sp>
    </p:spTree>
    <p:extLst>
      <p:ext uri="{BB962C8B-B14F-4D97-AF65-F5344CB8AC3E}">
        <p14:creationId xmlns:p14="http://schemas.microsoft.com/office/powerpoint/2010/main" val="130832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4539E2-74F7-AD27-50C3-371F9627A28D}"/>
              </a:ext>
            </a:extLst>
          </p:cNvPr>
          <p:cNvSpPr txBox="1"/>
          <p:nvPr/>
        </p:nvSpPr>
        <p:spPr>
          <a:xfrm>
            <a:off x="2462389" y="2690336"/>
            <a:ext cx="72672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Presenting Here</a:t>
            </a:r>
            <a:br>
              <a:rPr lang="en-IN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IN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N" sz="5400" b="1" i="1" u="sng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Visualization</a:t>
            </a:r>
            <a:endParaRPr lang="en-IN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4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EEE90C39-6659-723B-E829-DE789B8F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0" y="264868"/>
            <a:ext cx="8542868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9ED4F5F-AD8F-FEDF-F5E0-6EA96ABE3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622" y="264868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BC12-8CAF-C87E-744E-FA884E376417}"/>
              </a:ext>
            </a:extLst>
          </p:cNvPr>
          <p:cNvSpPr txBox="1"/>
          <p:nvPr/>
        </p:nvSpPr>
        <p:spPr>
          <a:xfrm>
            <a:off x="578556" y="5389318"/>
            <a:ext cx="6101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/>
              <a:t>Heatmap with 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89611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495B1EF8-BB6B-CB80-5D83-ADD223B8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" y="98008"/>
            <a:ext cx="8331200" cy="48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A893CC-7F02-D595-59FA-60898E256ABD}"/>
              </a:ext>
            </a:extLst>
          </p:cNvPr>
          <p:cNvSpPr txBox="1"/>
          <p:nvPr/>
        </p:nvSpPr>
        <p:spPr>
          <a:xfrm>
            <a:off x="490220" y="4957038"/>
            <a:ext cx="57277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The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countplot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shows that there are more instances of non-bankruptcy (class 0) compared to bankruptcy (class 1), indicating a potential class imbalance in the dataset, which may impact the accuracy of a predictive model.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78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376028B1-38F3-1AD7-E640-230DDBEE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16" y="144770"/>
            <a:ext cx="7589520" cy="48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48EA4E4-718D-2805-B31E-8AB4D456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116" y="-261610"/>
            <a:ext cx="806358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67934-9394-3BC3-CAE7-7A26081338E3}"/>
              </a:ext>
            </a:extLst>
          </p:cNvPr>
          <p:cNvSpPr txBox="1"/>
          <p:nvPr/>
        </p:nvSpPr>
        <p:spPr>
          <a:xfrm>
            <a:off x="515620" y="4864090"/>
            <a:ext cx="6111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countplot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suggests that the financial flexibility tends to vary among the instances in the dataset, providing an overview of the distribution of this feature.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56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C87647-48DA-1661-41E4-DEB268566D2A}"/>
              </a:ext>
            </a:extLst>
          </p:cNvPr>
          <p:cNvSpPr txBox="1"/>
          <p:nvPr/>
        </p:nvSpPr>
        <p:spPr>
          <a:xfrm>
            <a:off x="436880" y="1409114"/>
            <a:ext cx="999744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Presenting Here</a:t>
            </a:r>
            <a:br>
              <a:rPr lang="en-IN" sz="36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IN" sz="36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N" sz="5400" b="1" i="1" u="sng" dirty="0">
                <a:solidFill>
                  <a:srgbClr val="040C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Building</a:t>
            </a:r>
          </a:p>
          <a:p>
            <a:endParaRPr lang="en-IN" sz="2400" b="1" i="1" dirty="0">
              <a:solidFill>
                <a:srgbClr val="040C28"/>
              </a:solidFill>
              <a:latin typeface="Google Sans"/>
            </a:endParaRPr>
          </a:p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Google Sans"/>
              </a:rPr>
              <a:t>KNN</a:t>
            </a:r>
          </a:p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Google Sans"/>
              </a:rPr>
              <a:t>SVM</a:t>
            </a:r>
          </a:p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Google Sans"/>
              </a:rPr>
              <a:t>Naïve Bayes</a:t>
            </a:r>
          </a:p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Google Sans"/>
              </a:rPr>
              <a:t>Logistic Regression</a:t>
            </a:r>
          </a:p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Google Sans"/>
              </a:rPr>
              <a:t>Decision Tree</a:t>
            </a:r>
          </a:p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Google Sans"/>
              </a:rPr>
              <a:t>Boosting</a:t>
            </a:r>
          </a:p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Google Sans"/>
              </a:rPr>
              <a:t>Random Forest</a:t>
            </a:r>
            <a:endParaRPr lang="en-I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0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CEC14A4B-D30B-DF61-1F33-0ABC118B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9" y="89357"/>
            <a:ext cx="6725921" cy="46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C6158F4-90C3-F8A1-57C5-5832E1156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3997"/>
            <a:ext cx="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3B885-7BCB-38BF-6036-A8053BE4DD49}"/>
              </a:ext>
            </a:extLst>
          </p:cNvPr>
          <p:cNvSpPr txBox="1"/>
          <p:nvPr/>
        </p:nvSpPr>
        <p:spPr>
          <a:xfrm>
            <a:off x="680718" y="5039360"/>
            <a:ext cx="7782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/>
              <a:t>Confusion Matrix Using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32524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C4586A4-AF4F-6AE5-35F2-CD4F8773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-101600"/>
            <a:ext cx="8105140" cy="58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F6EF34-F37E-4599-CAD3-0DFF6F7CC3B0}"/>
              </a:ext>
            </a:extLst>
          </p:cNvPr>
          <p:cNvSpPr txBox="1"/>
          <p:nvPr/>
        </p:nvSpPr>
        <p:spPr>
          <a:xfrm>
            <a:off x="480060" y="5791047"/>
            <a:ext cx="9182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/>
              <a:t>Make a decision tree with particular features nodes</a:t>
            </a:r>
          </a:p>
        </p:txBody>
      </p:sp>
    </p:spTree>
    <p:extLst>
      <p:ext uri="{BB962C8B-B14F-4D97-AF65-F5344CB8AC3E}">
        <p14:creationId xmlns:p14="http://schemas.microsoft.com/office/powerpoint/2010/main" val="282504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956C-BDE4-63BA-78D5-C0F60C37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035"/>
            <a:ext cx="11659889" cy="1320800"/>
          </a:xfrm>
        </p:spPr>
        <p:txBody>
          <a:bodyPr>
            <a:noAutofit/>
          </a:bodyPr>
          <a:lstStyle/>
          <a:p>
            <a:r>
              <a:rPr lang="en-IN" sz="5400" b="1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Presented by Rohini Weldode</a:t>
            </a:r>
          </a:p>
        </p:txBody>
      </p:sp>
    </p:spTree>
    <p:extLst>
      <p:ext uri="{BB962C8B-B14F-4D97-AF65-F5344CB8AC3E}">
        <p14:creationId xmlns:p14="http://schemas.microsoft.com/office/powerpoint/2010/main" val="3495770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53CAA7-A1F5-AF2E-5CB7-5D1C8DEF5517}"/>
              </a:ext>
            </a:extLst>
          </p:cNvPr>
          <p:cNvSpPr txBox="1"/>
          <p:nvPr/>
        </p:nvSpPr>
        <p:spPr>
          <a:xfrm>
            <a:off x="199103" y="2794509"/>
            <a:ext cx="114127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Evaluating the models</a:t>
            </a:r>
          </a:p>
        </p:txBody>
      </p:sp>
    </p:spTree>
    <p:extLst>
      <p:ext uri="{BB962C8B-B14F-4D97-AF65-F5344CB8AC3E}">
        <p14:creationId xmlns:p14="http://schemas.microsoft.com/office/powerpoint/2010/main" val="155894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F6CB23-872D-4948-A875-D15C0A600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76096"/>
              </p:ext>
            </p:extLst>
          </p:nvPr>
        </p:nvGraphicFramePr>
        <p:xfrm>
          <a:off x="522980" y="489303"/>
          <a:ext cx="6635268" cy="3893632"/>
        </p:xfrm>
        <a:graphic>
          <a:graphicData uri="http://schemas.openxmlformats.org/drawingml/2006/table">
            <a:tbl>
              <a:tblPr/>
              <a:tblGrid>
                <a:gridCol w="2211756">
                  <a:extLst>
                    <a:ext uri="{9D8B030D-6E8A-4147-A177-3AD203B41FA5}">
                      <a16:colId xmlns:a16="http://schemas.microsoft.com/office/drawing/2014/main" val="414380128"/>
                    </a:ext>
                  </a:extLst>
                </a:gridCol>
                <a:gridCol w="2211756">
                  <a:extLst>
                    <a:ext uri="{9D8B030D-6E8A-4147-A177-3AD203B41FA5}">
                      <a16:colId xmlns:a16="http://schemas.microsoft.com/office/drawing/2014/main" val="3019026587"/>
                    </a:ext>
                  </a:extLst>
                </a:gridCol>
                <a:gridCol w="2211756">
                  <a:extLst>
                    <a:ext uri="{9D8B030D-6E8A-4147-A177-3AD203B41FA5}">
                      <a16:colId xmlns:a16="http://schemas.microsoft.com/office/drawing/2014/main" val="4021866035"/>
                    </a:ext>
                  </a:extLst>
                </a:gridCol>
              </a:tblGrid>
              <a:tr h="242590">
                <a:tc>
                  <a:txBody>
                    <a:bodyPr/>
                    <a:lstStyle/>
                    <a:p>
                      <a:pPr algn="r" fontAlgn="ctr"/>
                      <a:endParaRPr lang="en-IN" sz="1200" b="1">
                        <a:effectLst/>
                      </a:endParaRP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Model_Name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Accuracy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11958"/>
                  </a:ext>
                </a:extLst>
              </a:tr>
              <a:tr h="24259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0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KNN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0.984127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53823"/>
                  </a:ext>
                </a:extLst>
              </a:tr>
              <a:tr h="24259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1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SVM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1.000000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376736"/>
                  </a:ext>
                </a:extLst>
              </a:tr>
              <a:tr h="4245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2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Naive Bayes Multinomial Model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0.967914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94131"/>
                  </a:ext>
                </a:extLst>
              </a:tr>
              <a:tr h="4245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3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Naive Bayes Gaussian Model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0.973262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416850"/>
                  </a:ext>
                </a:extLst>
              </a:tr>
              <a:tr h="4245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4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Naive Bayes Categorical Model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0.898396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55476"/>
                  </a:ext>
                </a:extLst>
              </a:tr>
              <a:tr h="24259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5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Bernoulli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0.989305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517507"/>
                  </a:ext>
                </a:extLst>
              </a:tr>
              <a:tr h="4245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6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Naive Bayes Complement Model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0.994652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61570"/>
                  </a:ext>
                </a:extLst>
              </a:tr>
              <a:tr h="24259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7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Logistic Regression Model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1.000000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25563"/>
                  </a:ext>
                </a:extLst>
              </a:tr>
              <a:tr h="24259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8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Decision Tree Model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1.000000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26190"/>
                  </a:ext>
                </a:extLst>
              </a:tr>
              <a:tr h="24259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9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Adaboost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1.000000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265005"/>
                  </a:ext>
                </a:extLst>
              </a:tr>
              <a:tr h="24259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10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Xgboost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1.000000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61377"/>
                  </a:ext>
                </a:extLst>
              </a:tr>
              <a:tr h="24259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11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Random Forest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0.960000</a:t>
                      </a:r>
                    </a:p>
                  </a:txBody>
                  <a:tcPr marL="60647" marR="60647" marT="30324" marB="303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47100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124B4C0-0A42-D5D3-1C01-47EC4E4D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560" y="489303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B506D-2331-EDD8-B8C9-7D2AA8EF7277}"/>
              </a:ext>
            </a:extLst>
          </p:cNvPr>
          <p:cNvSpPr txBox="1"/>
          <p:nvPr/>
        </p:nvSpPr>
        <p:spPr>
          <a:xfrm>
            <a:off x="522980" y="4530534"/>
            <a:ext cx="89371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/>
              <a:t>After evaluating the model we can see machine learned three models 100%.Thus I choose Logistic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409327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48694A-4633-C1F9-468E-CA3C6EE3C613}"/>
              </a:ext>
            </a:extLst>
          </p:cNvPr>
          <p:cNvSpPr txBox="1"/>
          <p:nvPr/>
        </p:nvSpPr>
        <p:spPr>
          <a:xfrm>
            <a:off x="1709871" y="3044279"/>
            <a:ext cx="833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“Thank you for your attention.” </a:t>
            </a:r>
            <a:endParaRPr lang="en-IN" sz="44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2D58-A9F8-02DE-7BD4-60793704F9BB}"/>
              </a:ext>
            </a:extLst>
          </p:cNvPr>
          <p:cNvSpPr txBox="1"/>
          <p:nvPr/>
        </p:nvSpPr>
        <p:spPr>
          <a:xfrm>
            <a:off x="2317750" y="3666236"/>
            <a:ext cx="7556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4D51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 “I hope you found this presentation informative.” 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128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D7F-A6D2-8697-10AD-E9D168A9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129" y="2768600"/>
            <a:ext cx="7023852" cy="1320800"/>
          </a:xfrm>
        </p:spPr>
        <p:txBody>
          <a:bodyPr>
            <a:normAutofit/>
          </a:bodyPr>
          <a:lstStyle/>
          <a:p>
            <a:r>
              <a:rPr lang="en-IN" sz="6000" b="1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89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105F-D20B-E41F-9C61-151A8AD2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97" y="583473"/>
            <a:ext cx="8596668" cy="5908767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IN" sz="1800" u="none" strike="noStrike" dirty="0">
                <a:solidFill>
                  <a:srgbClr val="40315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b="1" i="1" u="sng" dirty="0">
                <a:solidFill>
                  <a:srgbClr val="4031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rial" panose="020B0604020202020204" pitchFamily="34" charset="0"/>
              </a:rPr>
              <a:t>Business Objective:</a:t>
            </a:r>
            <a:b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is a classification project, since the variable to predict is binary (bankruptcy or non-bankruptcy). The goal here is to model the probability that a business goes bankrupt from different features.</a:t>
            </a:r>
            <a:b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data file contains 7 features about 250 companies</a:t>
            </a:r>
            <a:b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data set includes the following variables:</a:t>
            </a:r>
            <a:b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industrial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risk: 0=low risk, 0.5=medium risk, 1=high risk.</a:t>
            </a:r>
            <a:b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Management risk: 0=low risk, 0.5=medium risk, 1=high risk.</a:t>
            </a:r>
            <a:b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financial flexibility: 0=low flexibility, 0.5=medium flexibility, 1=high flexibility.</a:t>
            </a:r>
            <a:b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credibility: 0=low credibility, 0.5=medium credibility, 1=high credibility.</a:t>
            </a:r>
            <a:b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competitiveness: 0=low competitiveness, 0.5=medium competitiveness, 1=high competitiveness.</a:t>
            </a:r>
            <a:b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Operating risk: 0=low risk, 0.5=medium risk, 1=high risk.</a:t>
            </a:r>
            <a:b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class: bankruptcy, non-bankruptcy (target variable).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12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9B22-D751-B1F7-6BF8-88A4DFFD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206"/>
          </a:xfrm>
        </p:spPr>
        <p:txBody>
          <a:bodyPr/>
          <a:lstStyle/>
          <a:p>
            <a:br>
              <a:rPr lang="en-IN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b="1" i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Task Of The Project </a:t>
            </a:r>
            <a:br>
              <a:rPr lang="en-IN" b="1" i="1" u="sng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</a:rPr>
            </a:br>
            <a:br>
              <a:rPr lang="en-IN" b="1" i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</a:br>
            <a: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EDA</a:t>
            </a:r>
            <a:b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Visualization</a:t>
            </a:r>
            <a:b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Model Building </a:t>
            </a:r>
            <a:b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Model Evaluation</a:t>
            </a:r>
            <a:b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Deployment </a:t>
            </a:r>
            <a:b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PPT</a:t>
            </a:r>
          </a:p>
        </p:txBody>
      </p:sp>
    </p:spTree>
    <p:extLst>
      <p:ext uri="{BB962C8B-B14F-4D97-AF65-F5344CB8AC3E}">
        <p14:creationId xmlns:p14="http://schemas.microsoft.com/office/powerpoint/2010/main" val="126391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98B6-1E60-514E-79F6-397AE66A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5" y="2581043"/>
            <a:ext cx="11856075" cy="2950029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Presenting Here</a:t>
            </a:r>
            <a:br>
              <a:rPr lang="en-IN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IN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N" sz="4400" b="1" i="1" u="sng" dirty="0">
                <a:solidFill>
                  <a:srgbClr val="040C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Exploratory data analysis</a:t>
            </a:r>
            <a:r>
              <a:rPr lang="en-IN" sz="4400" b="1" i="1" u="sng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 (EDA)</a:t>
            </a:r>
            <a:endParaRPr lang="en-IN" sz="4400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7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41B50-A3E1-538A-CD7E-E0CDBF30C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18309"/>
              </p:ext>
            </p:extLst>
          </p:nvPr>
        </p:nvGraphicFramePr>
        <p:xfrm>
          <a:off x="532436" y="767512"/>
          <a:ext cx="8426376" cy="4186452"/>
        </p:xfrm>
        <a:graphic>
          <a:graphicData uri="http://schemas.openxmlformats.org/drawingml/2006/table">
            <a:tbl>
              <a:tblPr/>
              <a:tblGrid>
                <a:gridCol w="1053297">
                  <a:extLst>
                    <a:ext uri="{9D8B030D-6E8A-4147-A177-3AD203B41FA5}">
                      <a16:colId xmlns:a16="http://schemas.microsoft.com/office/drawing/2014/main" val="1496517637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3239739754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1904289537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1247658044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3771760050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4224408706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3556156852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3702453528"/>
                    </a:ext>
                  </a:extLst>
                </a:gridCol>
              </a:tblGrid>
              <a:tr h="422406">
                <a:tc>
                  <a:txBody>
                    <a:bodyPr/>
                    <a:lstStyle/>
                    <a:p>
                      <a:pPr algn="r" fontAlgn="ctr"/>
                      <a:endParaRPr lang="en-IN" sz="800" b="1">
                        <a:effectLst/>
                      </a:endParaRP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industrial_risk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management_risk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financial_flexibility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credibility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competitiveness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operating_risk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class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40310"/>
                  </a:ext>
                </a:extLst>
              </a:tr>
              <a:tr h="2956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769959"/>
                  </a:ext>
                </a:extLst>
              </a:tr>
              <a:tr h="2956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1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08641"/>
                  </a:ext>
                </a:extLst>
              </a:tr>
              <a:tr h="2956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581798"/>
                  </a:ext>
                </a:extLst>
              </a:tr>
              <a:tr h="2956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3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24613"/>
                  </a:ext>
                </a:extLst>
              </a:tr>
              <a:tr h="2956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4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498397"/>
                  </a:ext>
                </a:extLst>
              </a:tr>
              <a:tr h="1735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7518"/>
                  </a:ext>
                </a:extLst>
              </a:tr>
              <a:tr h="42240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245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61809"/>
                  </a:ext>
                </a:extLst>
              </a:tr>
              <a:tr h="42240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246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90667"/>
                  </a:ext>
                </a:extLst>
              </a:tr>
              <a:tr h="42240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247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54915"/>
                  </a:ext>
                </a:extLst>
              </a:tr>
              <a:tr h="42240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248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835667"/>
                  </a:ext>
                </a:extLst>
              </a:tr>
              <a:tr h="422406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249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818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6EFAD2E-52C9-612E-495A-05401975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184" y="725209"/>
            <a:ext cx="3685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27B01-D995-F267-122D-111F4A6797F2}"/>
              </a:ext>
            </a:extLst>
          </p:cNvPr>
          <p:cNvSpPr txBox="1"/>
          <p:nvPr/>
        </p:nvSpPr>
        <p:spPr>
          <a:xfrm>
            <a:off x="798654" y="4993374"/>
            <a:ext cx="6105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>
                <a:solidFill>
                  <a:srgbClr val="000000"/>
                </a:solidFill>
                <a:effectLst/>
              </a:rPr>
              <a:t>250 rows × 7 columns</a:t>
            </a:r>
          </a:p>
          <a:p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35B50-6B24-0798-0CED-631FCF90B8CB}"/>
              </a:ext>
            </a:extLst>
          </p:cNvPr>
          <p:cNvSpPr txBox="1"/>
          <p:nvPr/>
        </p:nvSpPr>
        <p:spPr>
          <a:xfrm>
            <a:off x="532436" y="5393484"/>
            <a:ext cx="6105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/>
              <a:t>This is our given dataset</a:t>
            </a:r>
          </a:p>
        </p:txBody>
      </p:sp>
    </p:spTree>
    <p:extLst>
      <p:ext uri="{BB962C8B-B14F-4D97-AF65-F5344CB8AC3E}">
        <p14:creationId xmlns:p14="http://schemas.microsoft.com/office/powerpoint/2010/main" val="138531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E12112-2A5D-F02D-496C-75AF5C539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13129"/>
              </p:ext>
            </p:extLst>
          </p:nvPr>
        </p:nvGraphicFramePr>
        <p:xfrm>
          <a:off x="316088" y="303298"/>
          <a:ext cx="8342488" cy="4031624"/>
        </p:xfrm>
        <a:graphic>
          <a:graphicData uri="http://schemas.openxmlformats.org/drawingml/2006/table">
            <a:tbl>
              <a:tblPr/>
              <a:tblGrid>
                <a:gridCol w="1042811">
                  <a:extLst>
                    <a:ext uri="{9D8B030D-6E8A-4147-A177-3AD203B41FA5}">
                      <a16:colId xmlns:a16="http://schemas.microsoft.com/office/drawing/2014/main" val="234025491"/>
                    </a:ext>
                  </a:extLst>
                </a:gridCol>
                <a:gridCol w="1042811">
                  <a:extLst>
                    <a:ext uri="{9D8B030D-6E8A-4147-A177-3AD203B41FA5}">
                      <a16:colId xmlns:a16="http://schemas.microsoft.com/office/drawing/2014/main" val="2395089968"/>
                    </a:ext>
                  </a:extLst>
                </a:gridCol>
                <a:gridCol w="1042811">
                  <a:extLst>
                    <a:ext uri="{9D8B030D-6E8A-4147-A177-3AD203B41FA5}">
                      <a16:colId xmlns:a16="http://schemas.microsoft.com/office/drawing/2014/main" val="3839101183"/>
                    </a:ext>
                  </a:extLst>
                </a:gridCol>
                <a:gridCol w="1042811">
                  <a:extLst>
                    <a:ext uri="{9D8B030D-6E8A-4147-A177-3AD203B41FA5}">
                      <a16:colId xmlns:a16="http://schemas.microsoft.com/office/drawing/2014/main" val="1799723076"/>
                    </a:ext>
                  </a:extLst>
                </a:gridCol>
                <a:gridCol w="1042811">
                  <a:extLst>
                    <a:ext uri="{9D8B030D-6E8A-4147-A177-3AD203B41FA5}">
                      <a16:colId xmlns:a16="http://schemas.microsoft.com/office/drawing/2014/main" val="1493849736"/>
                    </a:ext>
                  </a:extLst>
                </a:gridCol>
                <a:gridCol w="1042811">
                  <a:extLst>
                    <a:ext uri="{9D8B030D-6E8A-4147-A177-3AD203B41FA5}">
                      <a16:colId xmlns:a16="http://schemas.microsoft.com/office/drawing/2014/main" val="3659781544"/>
                    </a:ext>
                  </a:extLst>
                </a:gridCol>
                <a:gridCol w="1042811">
                  <a:extLst>
                    <a:ext uri="{9D8B030D-6E8A-4147-A177-3AD203B41FA5}">
                      <a16:colId xmlns:a16="http://schemas.microsoft.com/office/drawing/2014/main" val="1767047003"/>
                    </a:ext>
                  </a:extLst>
                </a:gridCol>
                <a:gridCol w="1042811">
                  <a:extLst>
                    <a:ext uri="{9D8B030D-6E8A-4147-A177-3AD203B41FA5}">
                      <a16:colId xmlns:a16="http://schemas.microsoft.com/office/drawing/2014/main" val="2429419347"/>
                    </a:ext>
                  </a:extLst>
                </a:gridCol>
              </a:tblGrid>
              <a:tr h="406784">
                <a:tc>
                  <a:txBody>
                    <a:bodyPr/>
                    <a:lstStyle/>
                    <a:p>
                      <a:pPr algn="r" fontAlgn="ctr"/>
                      <a:endParaRPr lang="en-IN" sz="800" b="1">
                        <a:effectLst/>
                      </a:endParaRP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industrial_risk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management_risk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financial_flexibility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credibility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competitiveness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operating_risk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class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04166"/>
                  </a:ext>
                </a:extLst>
              </a:tr>
              <a:tr h="284749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11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29079"/>
                  </a:ext>
                </a:extLst>
              </a:tr>
              <a:tr h="284749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13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76233"/>
                  </a:ext>
                </a:extLst>
              </a:tr>
              <a:tr h="284749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15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031169"/>
                  </a:ext>
                </a:extLst>
              </a:tr>
              <a:tr h="284749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16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991281"/>
                  </a:ext>
                </a:extLst>
              </a:tr>
              <a:tr h="284749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18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13429"/>
                  </a:ext>
                </a:extLst>
              </a:tr>
              <a:tr h="167175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...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31695"/>
                  </a:ext>
                </a:extLst>
              </a:tr>
              <a:tr h="4067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245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837076"/>
                  </a:ext>
                </a:extLst>
              </a:tr>
              <a:tr h="4067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246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74249"/>
                  </a:ext>
                </a:extLst>
              </a:tr>
              <a:tr h="4067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247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56819"/>
                  </a:ext>
                </a:extLst>
              </a:tr>
              <a:tr h="4067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248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43952"/>
                  </a:ext>
                </a:extLst>
              </a:tr>
              <a:tr h="4067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249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non-bankruptcy</a:t>
                      </a:r>
                    </a:p>
                  </a:txBody>
                  <a:tcPr marL="39206" marR="39206" marT="19603" marB="196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7990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D73EF5E-29E9-3553-301D-57AA8D885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2098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6F5BD-651D-59D4-E5F0-875CD32B2CD7}"/>
              </a:ext>
            </a:extLst>
          </p:cNvPr>
          <p:cNvSpPr txBox="1"/>
          <p:nvPr/>
        </p:nvSpPr>
        <p:spPr>
          <a:xfrm>
            <a:off x="316088" y="4334922"/>
            <a:ext cx="6101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ffectLst/>
              </a:rPr>
              <a:t>147 rows × 7 columns</a:t>
            </a:r>
          </a:p>
          <a:p>
            <a:pPr algn="r"/>
            <a:endParaRPr lang="en-US" b="0" i="0" dirty="0">
              <a:solidFill>
                <a:srgbClr val="303F9F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90F2B-56F2-04C3-A3A2-4936E5608B3E}"/>
              </a:ext>
            </a:extLst>
          </p:cNvPr>
          <p:cNvSpPr txBox="1"/>
          <p:nvPr/>
        </p:nvSpPr>
        <p:spPr>
          <a:xfrm>
            <a:off x="316088" y="4750420"/>
            <a:ext cx="6101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/>
              <a:t>In this data 147 rows are duplicate</a:t>
            </a:r>
          </a:p>
        </p:txBody>
      </p:sp>
    </p:spTree>
    <p:extLst>
      <p:ext uri="{BB962C8B-B14F-4D97-AF65-F5344CB8AC3E}">
        <p14:creationId xmlns:p14="http://schemas.microsoft.com/office/powerpoint/2010/main" val="162707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E72CA4-50FD-5E74-BCD4-E3C444879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45340"/>
              </p:ext>
            </p:extLst>
          </p:nvPr>
        </p:nvGraphicFramePr>
        <p:xfrm>
          <a:off x="470782" y="850444"/>
          <a:ext cx="8108793" cy="3885246"/>
        </p:xfrm>
        <a:graphic>
          <a:graphicData uri="http://schemas.openxmlformats.org/drawingml/2006/table">
            <a:tbl>
              <a:tblPr/>
              <a:tblGrid>
                <a:gridCol w="1158399">
                  <a:extLst>
                    <a:ext uri="{9D8B030D-6E8A-4147-A177-3AD203B41FA5}">
                      <a16:colId xmlns:a16="http://schemas.microsoft.com/office/drawing/2014/main" val="3456230774"/>
                    </a:ext>
                  </a:extLst>
                </a:gridCol>
                <a:gridCol w="1158399">
                  <a:extLst>
                    <a:ext uri="{9D8B030D-6E8A-4147-A177-3AD203B41FA5}">
                      <a16:colId xmlns:a16="http://schemas.microsoft.com/office/drawing/2014/main" val="2292030993"/>
                    </a:ext>
                  </a:extLst>
                </a:gridCol>
                <a:gridCol w="1158399">
                  <a:extLst>
                    <a:ext uri="{9D8B030D-6E8A-4147-A177-3AD203B41FA5}">
                      <a16:colId xmlns:a16="http://schemas.microsoft.com/office/drawing/2014/main" val="4119933275"/>
                    </a:ext>
                  </a:extLst>
                </a:gridCol>
                <a:gridCol w="1158399">
                  <a:extLst>
                    <a:ext uri="{9D8B030D-6E8A-4147-A177-3AD203B41FA5}">
                      <a16:colId xmlns:a16="http://schemas.microsoft.com/office/drawing/2014/main" val="4215397971"/>
                    </a:ext>
                  </a:extLst>
                </a:gridCol>
                <a:gridCol w="1158399">
                  <a:extLst>
                    <a:ext uri="{9D8B030D-6E8A-4147-A177-3AD203B41FA5}">
                      <a16:colId xmlns:a16="http://schemas.microsoft.com/office/drawing/2014/main" val="2070359687"/>
                    </a:ext>
                  </a:extLst>
                </a:gridCol>
                <a:gridCol w="1158399">
                  <a:extLst>
                    <a:ext uri="{9D8B030D-6E8A-4147-A177-3AD203B41FA5}">
                      <a16:colId xmlns:a16="http://schemas.microsoft.com/office/drawing/2014/main" val="4020581025"/>
                    </a:ext>
                  </a:extLst>
                </a:gridCol>
                <a:gridCol w="1158399">
                  <a:extLst>
                    <a:ext uri="{9D8B030D-6E8A-4147-A177-3AD203B41FA5}">
                      <a16:colId xmlns:a16="http://schemas.microsoft.com/office/drawing/2014/main" val="4225249938"/>
                    </a:ext>
                  </a:extLst>
                </a:gridCol>
              </a:tblGrid>
              <a:tr h="862542">
                <a:tc>
                  <a:txBody>
                    <a:bodyPr/>
                    <a:lstStyle/>
                    <a:p>
                      <a:pPr algn="r" fontAlgn="ctr"/>
                      <a:endParaRPr lang="en-IN" sz="1700" b="1">
                        <a:effectLst/>
                      </a:endParaRP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industrial_risk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management_risk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financial_flexibility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credibility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competitiveness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operating_risk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750463"/>
                  </a:ext>
                </a:extLst>
              </a:tr>
              <a:tr h="60377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count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250.000000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250.000000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250.000000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250.000000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250.000000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250.000000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13141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mean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0.518000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0.614000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0.376000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0.470000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0.476000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0.570000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301540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std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0.411526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0.410705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0.401583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0.415682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0.440682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0.434575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37419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min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719163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25%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0.500000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92980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50%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0.500000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0.500000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0.500000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0.500000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0.500000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dirty="0">
                          <a:effectLst/>
                        </a:rPr>
                        <a:t>0.500000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6176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75%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0.500000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02364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max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dirty="0">
                          <a:effectLst/>
                        </a:rPr>
                        <a:t>1.000000</a:t>
                      </a:r>
                    </a:p>
                  </a:txBody>
                  <a:tcPr marL="86254" marR="86254" marT="43127" marB="43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7353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EFDA8C6-DFBB-3D70-CDB5-310085F1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82" y="419557"/>
            <a:ext cx="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C8CEB-C6B3-3CA3-A164-959DD19745D7}"/>
              </a:ext>
            </a:extLst>
          </p:cNvPr>
          <p:cNvSpPr txBox="1"/>
          <p:nvPr/>
        </p:nvSpPr>
        <p:spPr>
          <a:xfrm>
            <a:off x="470782" y="4935744"/>
            <a:ext cx="9076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/>
              <a:t>After describing a data we got the values between 0 to 1</a:t>
            </a:r>
          </a:p>
        </p:txBody>
      </p:sp>
    </p:spTree>
    <p:extLst>
      <p:ext uri="{BB962C8B-B14F-4D97-AF65-F5344CB8AC3E}">
        <p14:creationId xmlns:p14="http://schemas.microsoft.com/office/powerpoint/2010/main" val="2258969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</TotalTime>
  <Words>1041</Words>
  <Application>Microsoft Office PowerPoint</Application>
  <PresentationFormat>Widescreen</PresentationFormat>
  <Paragraphs>526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Google Sans</vt:lpstr>
      <vt:lpstr>Helvetica Neue</vt:lpstr>
      <vt:lpstr>Trebuchet MS</vt:lpstr>
      <vt:lpstr>Wingdings 3</vt:lpstr>
      <vt:lpstr>Facet</vt:lpstr>
      <vt:lpstr>Project Of Data Science</vt:lpstr>
      <vt:lpstr>Presented by Rohini Weldode</vt:lpstr>
      <vt:lpstr>INTRODUCTION</vt:lpstr>
      <vt:lpstr>  Business Objective:   This is a classification project, since the variable to predict is binary (bankruptcy or non-bankruptcy). The goal here is to model the probability that a business goes bankrupt from different features. The data file contains 7 features about 250 companies The data set includes the following variables: industrial risk: 0=low risk, 0.5=medium risk, 1=high risk. Management risk: 0=low risk, 0.5=medium risk, 1=high risk. financial flexibility: 0=low flexibility, 0.5=medium flexibility, 1=high flexibility. credibility: 0=low credibility, 0.5=medium credibility, 1=high credibility. competitiveness: 0=low competitiveness, 0.5=medium competitiveness, 1=high competitiveness. Operating risk: 0=low risk, 0.5=medium risk, 1=high risk. class: bankruptcy, non-bankruptcy (target variable). </vt:lpstr>
      <vt:lpstr> Task Of The Project   1. EDA 2. Visualization 3. Model Building  4. Model Evaluation 5. Deployment  6. PPT</vt:lpstr>
      <vt:lpstr>Presenting Here  Exploratory data analysis 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Of Data Science</dc:title>
  <dc:creator>Rohini Weldode</dc:creator>
  <cp:lastModifiedBy>Rohini Weldode</cp:lastModifiedBy>
  <cp:revision>5</cp:revision>
  <dcterms:created xsi:type="dcterms:W3CDTF">2023-11-21T16:49:09Z</dcterms:created>
  <dcterms:modified xsi:type="dcterms:W3CDTF">2023-12-01T09:49:36Z</dcterms:modified>
</cp:coreProperties>
</file>