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sldIdLst>
    <p:sldId id="256" r:id="rId2"/>
    <p:sldId id="257" r:id="rId3"/>
    <p:sldId id="258" r:id="rId4"/>
    <p:sldId id="281" r:id="rId5"/>
    <p:sldId id="276" r:id="rId6"/>
    <p:sldId id="283"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7" r:id="rId22"/>
    <p:sldId id="273" r:id="rId23"/>
    <p:sldId id="274" r:id="rId24"/>
    <p:sldId id="275" r:id="rId25"/>
    <p:sldId id="278" r:id="rId26"/>
    <p:sldId id="279" r:id="rId27"/>
    <p:sldId id="280" r:id="rId28"/>
    <p:sldId id="284" r:id="rId29"/>
    <p:sldId id="285" r:id="rId30"/>
    <p:sldId id="286"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4078B8-6C25-4173-91C4-E399F5188F43}" type="datetimeFigureOut">
              <a:rPr lang="en-IN" smtClean="0"/>
              <a:t>08-02-2024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5AD132-812A-4F78-A3DF-23FDCB9CDBB3}" type="slidenum">
              <a:rPr lang="en-IN" smtClean="0"/>
              <a:t>‹#›</a:t>
            </a:fld>
            <a:endParaRPr lang="en-IN"/>
          </a:p>
        </p:txBody>
      </p:sp>
    </p:spTree>
    <p:extLst>
      <p:ext uri="{BB962C8B-B14F-4D97-AF65-F5344CB8AC3E}">
        <p14:creationId xmlns:p14="http://schemas.microsoft.com/office/powerpoint/2010/main" val="1784727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4078B8-6C25-4173-91C4-E399F5188F43}" type="datetimeFigureOut">
              <a:rPr lang="en-IN" smtClean="0"/>
              <a:t>08-02-2024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5AD132-812A-4F78-A3DF-23FDCB9CDBB3}" type="slidenum">
              <a:rPr lang="en-IN" smtClean="0"/>
              <a:t>‹#›</a:t>
            </a:fld>
            <a:endParaRPr lang="en-IN"/>
          </a:p>
        </p:txBody>
      </p:sp>
    </p:spTree>
    <p:extLst>
      <p:ext uri="{BB962C8B-B14F-4D97-AF65-F5344CB8AC3E}">
        <p14:creationId xmlns:p14="http://schemas.microsoft.com/office/powerpoint/2010/main" val="2398541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4078B8-6C25-4173-91C4-E399F5188F43}" type="datetimeFigureOut">
              <a:rPr lang="en-IN" smtClean="0"/>
              <a:t>08-02-2024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5AD132-812A-4F78-A3DF-23FDCB9CDBB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510289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4078B8-6C25-4173-91C4-E399F5188F43}" type="datetimeFigureOut">
              <a:rPr lang="en-IN" smtClean="0"/>
              <a:t>08-02-2024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5AD132-812A-4F78-A3DF-23FDCB9CDBB3}" type="slidenum">
              <a:rPr lang="en-IN" smtClean="0"/>
              <a:t>‹#›</a:t>
            </a:fld>
            <a:endParaRPr lang="en-IN"/>
          </a:p>
        </p:txBody>
      </p:sp>
    </p:spTree>
    <p:extLst>
      <p:ext uri="{BB962C8B-B14F-4D97-AF65-F5344CB8AC3E}">
        <p14:creationId xmlns:p14="http://schemas.microsoft.com/office/powerpoint/2010/main" val="32036413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4078B8-6C25-4173-91C4-E399F5188F43}" type="datetimeFigureOut">
              <a:rPr lang="en-IN" smtClean="0"/>
              <a:t>08-02-2024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5AD132-812A-4F78-A3DF-23FDCB9CDBB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777577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4078B8-6C25-4173-91C4-E399F5188F43}" type="datetimeFigureOut">
              <a:rPr lang="en-IN" smtClean="0"/>
              <a:t>08-02-2024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5AD132-812A-4F78-A3DF-23FDCB9CDBB3}" type="slidenum">
              <a:rPr lang="en-IN" smtClean="0"/>
              <a:t>‹#›</a:t>
            </a:fld>
            <a:endParaRPr lang="en-IN"/>
          </a:p>
        </p:txBody>
      </p:sp>
    </p:spTree>
    <p:extLst>
      <p:ext uri="{BB962C8B-B14F-4D97-AF65-F5344CB8AC3E}">
        <p14:creationId xmlns:p14="http://schemas.microsoft.com/office/powerpoint/2010/main" val="34680563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4078B8-6C25-4173-91C4-E399F5188F43}" type="datetimeFigureOut">
              <a:rPr lang="en-IN" smtClean="0"/>
              <a:t>08-02-2024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5AD132-812A-4F78-A3DF-23FDCB9CDBB3}" type="slidenum">
              <a:rPr lang="en-IN" smtClean="0"/>
              <a:t>‹#›</a:t>
            </a:fld>
            <a:endParaRPr lang="en-IN"/>
          </a:p>
        </p:txBody>
      </p:sp>
    </p:spTree>
    <p:extLst>
      <p:ext uri="{BB962C8B-B14F-4D97-AF65-F5344CB8AC3E}">
        <p14:creationId xmlns:p14="http://schemas.microsoft.com/office/powerpoint/2010/main" val="26432710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4078B8-6C25-4173-91C4-E399F5188F43}" type="datetimeFigureOut">
              <a:rPr lang="en-IN" smtClean="0"/>
              <a:t>08-02-2024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5AD132-812A-4F78-A3DF-23FDCB9CDBB3}" type="slidenum">
              <a:rPr lang="en-IN" smtClean="0"/>
              <a:t>‹#›</a:t>
            </a:fld>
            <a:endParaRPr lang="en-IN"/>
          </a:p>
        </p:txBody>
      </p:sp>
    </p:spTree>
    <p:extLst>
      <p:ext uri="{BB962C8B-B14F-4D97-AF65-F5344CB8AC3E}">
        <p14:creationId xmlns:p14="http://schemas.microsoft.com/office/powerpoint/2010/main" val="1285448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4078B8-6C25-4173-91C4-E399F5188F43}" type="datetimeFigureOut">
              <a:rPr lang="en-IN" smtClean="0"/>
              <a:t>08-02-2024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5AD132-812A-4F78-A3DF-23FDCB9CDBB3}" type="slidenum">
              <a:rPr lang="en-IN" smtClean="0"/>
              <a:t>‹#›</a:t>
            </a:fld>
            <a:endParaRPr lang="en-IN"/>
          </a:p>
        </p:txBody>
      </p:sp>
    </p:spTree>
    <p:extLst>
      <p:ext uri="{BB962C8B-B14F-4D97-AF65-F5344CB8AC3E}">
        <p14:creationId xmlns:p14="http://schemas.microsoft.com/office/powerpoint/2010/main" val="782698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4078B8-6C25-4173-91C4-E399F5188F43}" type="datetimeFigureOut">
              <a:rPr lang="en-IN" smtClean="0"/>
              <a:t>08-02-2024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5AD132-812A-4F78-A3DF-23FDCB9CDBB3}" type="slidenum">
              <a:rPr lang="en-IN" smtClean="0"/>
              <a:t>‹#›</a:t>
            </a:fld>
            <a:endParaRPr lang="en-IN"/>
          </a:p>
        </p:txBody>
      </p:sp>
    </p:spTree>
    <p:extLst>
      <p:ext uri="{BB962C8B-B14F-4D97-AF65-F5344CB8AC3E}">
        <p14:creationId xmlns:p14="http://schemas.microsoft.com/office/powerpoint/2010/main" val="3545041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4078B8-6C25-4173-91C4-E399F5188F43}" type="datetimeFigureOut">
              <a:rPr lang="en-IN" smtClean="0"/>
              <a:t>08-02-2024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5AD132-812A-4F78-A3DF-23FDCB9CDBB3}" type="slidenum">
              <a:rPr lang="en-IN" smtClean="0"/>
              <a:t>‹#›</a:t>
            </a:fld>
            <a:endParaRPr lang="en-IN"/>
          </a:p>
        </p:txBody>
      </p:sp>
    </p:spTree>
    <p:extLst>
      <p:ext uri="{BB962C8B-B14F-4D97-AF65-F5344CB8AC3E}">
        <p14:creationId xmlns:p14="http://schemas.microsoft.com/office/powerpoint/2010/main" val="3149464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4078B8-6C25-4173-91C4-E399F5188F43}" type="datetimeFigureOut">
              <a:rPr lang="en-IN" smtClean="0"/>
              <a:t>08-02-2024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D5AD132-812A-4F78-A3DF-23FDCB9CDBB3}" type="slidenum">
              <a:rPr lang="en-IN" smtClean="0"/>
              <a:t>‹#›</a:t>
            </a:fld>
            <a:endParaRPr lang="en-IN"/>
          </a:p>
        </p:txBody>
      </p:sp>
    </p:spTree>
    <p:extLst>
      <p:ext uri="{BB962C8B-B14F-4D97-AF65-F5344CB8AC3E}">
        <p14:creationId xmlns:p14="http://schemas.microsoft.com/office/powerpoint/2010/main" val="411184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4078B8-6C25-4173-91C4-E399F5188F43}" type="datetimeFigureOut">
              <a:rPr lang="en-IN" smtClean="0"/>
              <a:t>08-02-2024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D5AD132-812A-4F78-A3DF-23FDCB9CDBB3}" type="slidenum">
              <a:rPr lang="en-IN" smtClean="0"/>
              <a:t>‹#›</a:t>
            </a:fld>
            <a:endParaRPr lang="en-IN"/>
          </a:p>
        </p:txBody>
      </p:sp>
    </p:spTree>
    <p:extLst>
      <p:ext uri="{BB962C8B-B14F-4D97-AF65-F5344CB8AC3E}">
        <p14:creationId xmlns:p14="http://schemas.microsoft.com/office/powerpoint/2010/main" val="4066169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4078B8-6C25-4173-91C4-E399F5188F43}" type="datetimeFigureOut">
              <a:rPr lang="en-IN" smtClean="0"/>
              <a:t>08-02-2024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D5AD132-812A-4F78-A3DF-23FDCB9CDBB3}" type="slidenum">
              <a:rPr lang="en-IN" smtClean="0"/>
              <a:t>‹#›</a:t>
            </a:fld>
            <a:endParaRPr lang="en-IN"/>
          </a:p>
        </p:txBody>
      </p:sp>
    </p:spTree>
    <p:extLst>
      <p:ext uri="{BB962C8B-B14F-4D97-AF65-F5344CB8AC3E}">
        <p14:creationId xmlns:p14="http://schemas.microsoft.com/office/powerpoint/2010/main" val="613290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4078B8-6C25-4173-91C4-E399F5188F43}" type="datetimeFigureOut">
              <a:rPr lang="en-IN" smtClean="0"/>
              <a:t>08-02-2024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5AD132-812A-4F78-A3DF-23FDCB9CDBB3}" type="slidenum">
              <a:rPr lang="en-IN" smtClean="0"/>
              <a:t>‹#›</a:t>
            </a:fld>
            <a:endParaRPr lang="en-IN"/>
          </a:p>
        </p:txBody>
      </p:sp>
    </p:spTree>
    <p:extLst>
      <p:ext uri="{BB962C8B-B14F-4D97-AF65-F5344CB8AC3E}">
        <p14:creationId xmlns:p14="http://schemas.microsoft.com/office/powerpoint/2010/main" val="874021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5AD132-812A-4F78-A3DF-23FDCB9CDBB3}" type="slidenum">
              <a:rPr lang="en-IN" smtClean="0"/>
              <a:t>‹#›</a:t>
            </a:fld>
            <a:endParaRPr lang="en-IN"/>
          </a:p>
        </p:txBody>
      </p:sp>
      <p:sp>
        <p:nvSpPr>
          <p:cNvPr id="5" name="Date Placeholder 4"/>
          <p:cNvSpPr>
            <a:spLocks noGrp="1"/>
          </p:cNvSpPr>
          <p:nvPr>
            <p:ph type="dt" sz="half" idx="10"/>
          </p:nvPr>
        </p:nvSpPr>
        <p:spPr/>
        <p:txBody>
          <a:bodyPr/>
          <a:lstStyle/>
          <a:p>
            <a:fld id="{954078B8-6C25-4173-91C4-E399F5188F43}" type="datetimeFigureOut">
              <a:rPr lang="en-IN" smtClean="0"/>
              <a:t>08-02-2024</a:t>
            </a:fld>
            <a:endParaRPr lang="en-IN"/>
          </a:p>
        </p:txBody>
      </p:sp>
    </p:spTree>
    <p:extLst>
      <p:ext uri="{BB962C8B-B14F-4D97-AF65-F5344CB8AC3E}">
        <p14:creationId xmlns:p14="http://schemas.microsoft.com/office/powerpoint/2010/main" val="2406937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54078B8-6C25-4173-91C4-E399F5188F43}" type="datetimeFigureOut">
              <a:rPr lang="en-IN" smtClean="0"/>
              <a:t>08-02-2024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D5AD132-812A-4F78-A3DF-23FDCB9CDBB3}" type="slidenum">
              <a:rPr lang="en-IN" smtClean="0"/>
              <a:t>‹#›</a:t>
            </a:fld>
            <a:endParaRPr lang="en-IN"/>
          </a:p>
        </p:txBody>
      </p:sp>
    </p:spTree>
    <p:extLst>
      <p:ext uri="{BB962C8B-B14F-4D97-AF65-F5344CB8AC3E}">
        <p14:creationId xmlns:p14="http://schemas.microsoft.com/office/powerpoint/2010/main" val="4007298701"/>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5F1F5-2F74-6D3F-2F98-8EBD7E8B4563}"/>
              </a:ext>
            </a:extLst>
          </p:cNvPr>
          <p:cNvSpPr>
            <a:spLocks noGrp="1"/>
          </p:cNvSpPr>
          <p:nvPr>
            <p:ph type="title"/>
          </p:nvPr>
        </p:nvSpPr>
        <p:spPr>
          <a:xfrm>
            <a:off x="1625601" y="2573867"/>
            <a:ext cx="8596668" cy="1320800"/>
          </a:xfrm>
        </p:spPr>
        <p:txBody>
          <a:bodyPr>
            <a:normAutofit fontScale="90000"/>
          </a:bodyPr>
          <a:lstStyle/>
          <a:p>
            <a:r>
              <a:rPr lang="en-US" sz="3600" b="1" i="1" u="sng" dirty="0">
                <a:solidFill>
                  <a:schemeClr val="accent2">
                    <a:lumMod val="50000"/>
                  </a:schemeClr>
                </a:solidFill>
                <a:effectLst>
                  <a:outerShdw blurRad="38100" dist="38100" dir="2700000" algn="tl">
                    <a:srgbClr val="000000">
                      <a:alpha val="43137"/>
                    </a:srgbClr>
                  </a:outerShdw>
                </a:effectLst>
                <a:latin typeface="Arial Black" panose="020B0A04020102020204" pitchFamily="34" charset="0"/>
              </a:rPr>
              <a:t>Project Of Data Science</a:t>
            </a:r>
            <a:br>
              <a:rPr lang="en-US" sz="3600" b="1" i="1" u="sng" dirty="0">
                <a:solidFill>
                  <a:schemeClr val="accent2">
                    <a:lumMod val="50000"/>
                  </a:schemeClr>
                </a:solidFill>
                <a:effectLst>
                  <a:outerShdw blurRad="38100" dist="38100" dir="2700000" algn="tl">
                    <a:srgbClr val="000000">
                      <a:alpha val="43137"/>
                    </a:srgbClr>
                  </a:outerShdw>
                </a:effectLst>
                <a:latin typeface="Arial Black" panose="020B0A04020102020204" pitchFamily="34" charset="0"/>
              </a:rPr>
            </a:br>
            <a:r>
              <a:rPr lang="en-US" sz="6600" b="1" i="1" u="sng" dirty="0">
                <a:solidFill>
                  <a:schemeClr val="tx1"/>
                </a:solidFill>
                <a:effectLst>
                  <a:outerShdw blurRad="38100" dist="38100" dir="2700000" algn="tl">
                    <a:srgbClr val="000000">
                      <a:alpha val="43137"/>
                    </a:srgbClr>
                  </a:outerShdw>
                </a:effectLst>
                <a:latin typeface="Arial Black" panose="020B0A04020102020204" pitchFamily="34" charset="0"/>
              </a:rPr>
              <a:t>Oil Price Prediction </a:t>
            </a:r>
            <a:endParaRPr lang="en-IN" sz="6600" i="1" dirty="0">
              <a:solidFill>
                <a:schemeClr val="tx1"/>
              </a:solidFill>
            </a:endParaRPr>
          </a:p>
        </p:txBody>
      </p:sp>
    </p:spTree>
    <p:extLst>
      <p:ext uri="{BB962C8B-B14F-4D97-AF65-F5344CB8AC3E}">
        <p14:creationId xmlns:p14="http://schemas.microsoft.com/office/powerpoint/2010/main" val="14638991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5C3D86-32CE-33EC-AF4F-C54A873C19C3}"/>
              </a:ext>
            </a:extLst>
          </p:cNvPr>
          <p:cNvSpPr txBox="1"/>
          <p:nvPr/>
        </p:nvSpPr>
        <p:spPr>
          <a:xfrm>
            <a:off x="326572" y="1040563"/>
            <a:ext cx="5019869" cy="1107996"/>
          </a:xfrm>
          <a:prstGeom prst="rect">
            <a:avLst/>
          </a:prstGeom>
          <a:noFill/>
        </p:spPr>
        <p:txBody>
          <a:bodyPr wrap="square">
            <a:spAutoFit/>
          </a:bodyPr>
          <a:lstStyle/>
          <a:p>
            <a:r>
              <a:rPr lang="en-IN" sz="1600" b="1" dirty="0"/>
              <a:t>The boxplot of the 'Price' column in the dataset indicates the presence of potential outliers, with the majority of oil prices clustered within a relatively narrow range</a:t>
            </a:r>
            <a:r>
              <a:rPr lang="en-IN" dirty="0"/>
              <a:t>.</a:t>
            </a:r>
          </a:p>
        </p:txBody>
      </p:sp>
      <p:pic>
        <p:nvPicPr>
          <p:cNvPr id="3074" name="Picture 2">
            <a:extLst>
              <a:ext uri="{FF2B5EF4-FFF2-40B4-BE49-F238E27FC236}">
                <a16:creationId xmlns:a16="http://schemas.microsoft.com/office/drawing/2014/main" id="{BA911E7C-9B40-5F92-C87C-83F25B5D3B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4432" y="1259699"/>
            <a:ext cx="6149652" cy="460109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9779A21-2785-F1C8-4720-C71229309821}"/>
              </a:ext>
            </a:extLst>
          </p:cNvPr>
          <p:cNvSpPr txBox="1"/>
          <p:nvPr/>
        </p:nvSpPr>
        <p:spPr>
          <a:xfrm>
            <a:off x="326572" y="320313"/>
            <a:ext cx="1875453" cy="584775"/>
          </a:xfrm>
          <a:prstGeom prst="rect">
            <a:avLst/>
          </a:prstGeom>
          <a:noFill/>
        </p:spPr>
        <p:txBody>
          <a:bodyPr wrap="square">
            <a:spAutoFit/>
          </a:bodyPr>
          <a:lstStyle/>
          <a:p>
            <a:r>
              <a:rPr lang="en-IN" sz="3200" b="1" i="1" u="sng" dirty="0"/>
              <a:t>Box Plot</a:t>
            </a:r>
          </a:p>
        </p:txBody>
      </p:sp>
      <p:sp>
        <p:nvSpPr>
          <p:cNvPr id="7" name="TextBox 6">
            <a:extLst>
              <a:ext uri="{FF2B5EF4-FFF2-40B4-BE49-F238E27FC236}">
                <a16:creationId xmlns:a16="http://schemas.microsoft.com/office/drawing/2014/main" id="{88F7FEEB-A4ED-7324-D667-412939FEDD2F}"/>
              </a:ext>
            </a:extLst>
          </p:cNvPr>
          <p:cNvSpPr txBox="1"/>
          <p:nvPr/>
        </p:nvSpPr>
        <p:spPr>
          <a:xfrm>
            <a:off x="237930" y="2629267"/>
            <a:ext cx="5197151" cy="2893100"/>
          </a:xfrm>
          <a:prstGeom prst="rect">
            <a:avLst/>
          </a:prstGeom>
          <a:noFill/>
        </p:spPr>
        <p:txBody>
          <a:bodyPr wrap="square">
            <a:spAutoFit/>
          </a:bodyPr>
          <a:lstStyle/>
          <a:p>
            <a:r>
              <a:rPr lang="en-IN" sz="1400" b="1" dirty="0"/>
              <a:t>Outliers Detection: The boxplot reveals the presence of potential outliers in the 'Price' data, as indicated by points beyond the whiskers. </a:t>
            </a:r>
          </a:p>
          <a:p>
            <a:endParaRPr lang="en-IN" sz="1400" b="1" dirty="0"/>
          </a:p>
          <a:p>
            <a:endParaRPr lang="en-IN" sz="1400" b="1" dirty="0"/>
          </a:p>
          <a:p>
            <a:r>
              <a:rPr lang="en-IN" sz="1400" b="1" dirty="0"/>
              <a:t>Central Tendency: The box represents the interquartile range (IQR), with the median line inside. It shows where the central tendency of the data lies.  </a:t>
            </a:r>
          </a:p>
          <a:p>
            <a:endParaRPr lang="en-IN" sz="1400" b="1" dirty="0"/>
          </a:p>
          <a:p>
            <a:endParaRPr lang="en-IN" sz="1400" b="1" dirty="0"/>
          </a:p>
          <a:p>
            <a:r>
              <a:rPr lang="en-IN" sz="1400" b="1" dirty="0"/>
              <a:t>Skewness and Spread: The asymmetry of the boxplot provides insights into the skewness of the distribution. A skewed distribution may have a longer whisker on one side.</a:t>
            </a:r>
          </a:p>
        </p:txBody>
      </p:sp>
    </p:spTree>
    <p:extLst>
      <p:ext uri="{BB962C8B-B14F-4D97-AF65-F5344CB8AC3E}">
        <p14:creationId xmlns:p14="http://schemas.microsoft.com/office/powerpoint/2010/main" val="3787445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45E8ECF4-70CE-CB42-A84E-5D884FC548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2405" y="637109"/>
            <a:ext cx="6681041" cy="562373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351FD6C-FA9C-33D1-D397-506689154EEA}"/>
              </a:ext>
            </a:extLst>
          </p:cNvPr>
          <p:cNvSpPr txBox="1"/>
          <p:nvPr/>
        </p:nvSpPr>
        <p:spPr>
          <a:xfrm>
            <a:off x="121299" y="2508001"/>
            <a:ext cx="4731106" cy="1323439"/>
          </a:xfrm>
          <a:prstGeom prst="rect">
            <a:avLst/>
          </a:prstGeom>
          <a:noFill/>
        </p:spPr>
        <p:txBody>
          <a:bodyPr wrap="square">
            <a:spAutoFit/>
          </a:bodyPr>
          <a:lstStyle/>
          <a:p>
            <a:r>
              <a:rPr lang="en-IN" sz="1600" b="1" dirty="0"/>
              <a:t>The heatmap visually represents the average 'Price' of a dataset (data4) across different 'Years' and 'Months', showcasing any discernible patterns or trends in a clear and structured manner.</a:t>
            </a:r>
          </a:p>
        </p:txBody>
      </p:sp>
      <p:sp>
        <p:nvSpPr>
          <p:cNvPr id="7" name="TextBox 6">
            <a:extLst>
              <a:ext uri="{FF2B5EF4-FFF2-40B4-BE49-F238E27FC236}">
                <a16:creationId xmlns:a16="http://schemas.microsoft.com/office/drawing/2014/main" id="{B3D1F7D6-CA9E-1D02-8B57-48CBC58C24FA}"/>
              </a:ext>
            </a:extLst>
          </p:cNvPr>
          <p:cNvSpPr txBox="1"/>
          <p:nvPr/>
        </p:nvSpPr>
        <p:spPr>
          <a:xfrm>
            <a:off x="121299" y="481332"/>
            <a:ext cx="6102220" cy="523220"/>
          </a:xfrm>
          <a:prstGeom prst="rect">
            <a:avLst/>
          </a:prstGeom>
          <a:noFill/>
        </p:spPr>
        <p:txBody>
          <a:bodyPr wrap="square">
            <a:spAutoFit/>
          </a:bodyPr>
          <a:lstStyle/>
          <a:p>
            <a:r>
              <a:rPr lang="en-IN" sz="2800" b="1" i="1" u="sng" dirty="0"/>
              <a:t>Heatmap</a:t>
            </a:r>
          </a:p>
        </p:txBody>
      </p:sp>
      <p:sp>
        <p:nvSpPr>
          <p:cNvPr id="9" name="TextBox 8">
            <a:extLst>
              <a:ext uri="{FF2B5EF4-FFF2-40B4-BE49-F238E27FC236}">
                <a16:creationId xmlns:a16="http://schemas.microsoft.com/office/drawing/2014/main" id="{38194E46-3342-07C6-37DE-C8FE53F9F81F}"/>
              </a:ext>
            </a:extLst>
          </p:cNvPr>
          <p:cNvSpPr txBox="1"/>
          <p:nvPr/>
        </p:nvSpPr>
        <p:spPr>
          <a:xfrm>
            <a:off x="121299" y="2313998"/>
            <a:ext cx="5047861" cy="369332"/>
          </a:xfrm>
          <a:prstGeom prst="rect">
            <a:avLst/>
          </a:prstGeom>
          <a:noFill/>
        </p:spPr>
        <p:txBody>
          <a:bodyPr wrap="square">
            <a:spAutoFit/>
          </a:bodyPr>
          <a:lstStyle/>
          <a:p>
            <a:pPr algn="l"/>
            <a:endParaRPr lang="en-US" b="1" dirty="0">
              <a:solidFill>
                <a:srgbClr val="D1D5DB"/>
              </a:solidFill>
              <a:effectLst/>
              <a:latin typeface="Arial Black" panose="020B0A04020102020204" pitchFamily="34" charset="0"/>
            </a:endParaRPr>
          </a:p>
        </p:txBody>
      </p:sp>
    </p:spTree>
    <p:extLst>
      <p:ext uri="{BB962C8B-B14F-4D97-AF65-F5344CB8AC3E}">
        <p14:creationId xmlns:p14="http://schemas.microsoft.com/office/powerpoint/2010/main" val="114557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Picture 1">
            <a:extLst>
              <a:ext uri="{FF2B5EF4-FFF2-40B4-BE49-F238E27FC236}">
                <a16:creationId xmlns:a16="http://schemas.microsoft.com/office/drawing/2014/main" id="{DC4E54F5-617B-62BF-03F2-7D83DC7DDC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48314"/>
            <a:ext cx="12192000" cy="370968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9466551-6540-0BA5-7CE8-3F5001D779C9}"/>
              </a:ext>
            </a:extLst>
          </p:cNvPr>
          <p:cNvSpPr txBox="1"/>
          <p:nvPr/>
        </p:nvSpPr>
        <p:spPr>
          <a:xfrm>
            <a:off x="228600" y="1871032"/>
            <a:ext cx="9293147" cy="1015663"/>
          </a:xfrm>
          <a:prstGeom prst="rect">
            <a:avLst/>
          </a:prstGeom>
          <a:noFill/>
        </p:spPr>
        <p:txBody>
          <a:bodyPr wrap="square">
            <a:spAutoFit/>
          </a:bodyPr>
          <a:lstStyle/>
          <a:p>
            <a:r>
              <a:rPr lang="en-IN" sz="2000" b="1" dirty="0"/>
              <a:t>The line plot of 'Price' in the dataset (data4) reveals the overall trend, showing periods of both increase and decrease, with a notable spike in prices at certain points.</a:t>
            </a:r>
          </a:p>
        </p:txBody>
      </p:sp>
      <p:sp>
        <p:nvSpPr>
          <p:cNvPr id="6" name="TextBox 5">
            <a:extLst>
              <a:ext uri="{FF2B5EF4-FFF2-40B4-BE49-F238E27FC236}">
                <a16:creationId xmlns:a16="http://schemas.microsoft.com/office/drawing/2014/main" id="{45B83EEB-DBCA-8136-1455-B847D0A20265}"/>
              </a:ext>
            </a:extLst>
          </p:cNvPr>
          <p:cNvSpPr txBox="1"/>
          <p:nvPr/>
        </p:nvSpPr>
        <p:spPr>
          <a:xfrm>
            <a:off x="228600" y="399854"/>
            <a:ext cx="6105644" cy="584775"/>
          </a:xfrm>
          <a:prstGeom prst="rect">
            <a:avLst/>
          </a:prstGeom>
          <a:noFill/>
        </p:spPr>
        <p:txBody>
          <a:bodyPr wrap="square">
            <a:spAutoFit/>
          </a:bodyPr>
          <a:lstStyle/>
          <a:p>
            <a:r>
              <a:rPr lang="en-IN" sz="3200" b="1" i="1" u="sng" dirty="0"/>
              <a:t>Line Plot</a:t>
            </a:r>
          </a:p>
        </p:txBody>
      </p:sp>
    </p:spTree>
    <p:extLst>
      <p:ext uri="{BB962C8B-B14F-4D97-AF65-F5344CB8AC3E}">
        <p14:creationId xmlns:p14="http://schemas.microsoft.com/office/powerpoint/2010/main" val="4268509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5DCE8C0B-B101-2388-D32F-9D07CBB9E0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95959"/>
            <a:ext cx="12192000" cy="446204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B71CBA9-C1A1-7B5D-8257-1CD66A2A6E4F}"/>
              </a:ext>
            </a:extLst>
          </p:cNvPr>
          <p:cNvSpPr txBox="1"/>
          <p:nvPr/>
        </p:nvSpPr>
        <p:spPr>
          <a:xfrm>
            <a:off x="309624" y="1111915"/>
            <a:ext cx="6105644" cy="1200329"/>
          </a:xfrm>
          <a:prstGeom prst="rect">
            <a:avLst/>
          </a:prstGeom>
          <a:noFill/>
        </p:spPr>
        <p:txBody>
          <a:bodyPr wrap="square">
            <a:spAutoFit/>
          </a:bodyPr>
          <a:lstStyle/>
          <a:p>
            <a:r>
              <a:rPr lang="en-IN" b="1" dirty="0"/>
              <a:t>The bar chart illustrates the year-wise variation of 'Price' in the dataset (data4), providing a clear visual representation of the fluctuations and identifying potential trends or anomalies.</a:t>
            </a:r>
          </a:p>
        </p:txBody>
      </p:sp>
      <p:sp>
        <p:nvSpPr>
          <p:cNvPr id="5" name="TextBox 4">
            <a:extLst>
              <a:ext uri="{FF2B5EF4-FFF2-40B4-BE49-F238E27FC236}">
                <a16:creationId xmlns:a16="http://schemas.microsoft.com/office/drawing/2014/main" id="{F2870DAF-903D-3C69-404B-E407877ECAD1}"/>
              </a:ext>
            </a:extLst>
          </p:cNvPr>
          <p:cNvSpPr txBox="1"/>
          <p:nvPr/>
        </p:nvSpPr>
        <p:spPr>
          <a:xfrm>
            <a:off x="309624" y="341981"/>
            <a:ext cx="6105644" cy="584775"/>
          </a:xfrm>
          <a:prstGeom prst="rect">
            <a:avLst/>
          </a:prstGeom>
          <a:noFill/>
        </p:spPr>
        <p:txBody>
          <a:bodyPr wrap="square">
            <a:spAutoFit/>
          </a:bodyPr>
          <a:lstStyle/>
          <a:p>
            <a:r>
              <a:rPr lang="en-IN" sz="3200" b="1" i="1" u="sng" dirty="0"/>
              <a:t>Bar Plot</a:t>
            </a:r>
          </a:p>
        </p:txBody>
      </p:sp>
    </p:spTree>
    <p:extLst>
      <p:ext uri="{BB962C8B-B14F-4D97-AF65-F5344CB8AC3E}">
        <p14:creationId xmlns:p14="http://schemas.microsoft.com/office/powerpoint/2010/main" val="303861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BB9CF0-153A-BCA6-2158-9F97E2D1FECE}"/>
              </a:ext>
            </a:extLst>
          </p:cNvPr>
          <p:cNvSpPr txBox="1"/>
          <p:nvPr/>
        </p:nvSpPr>
        <p:spPr>
          <a:xfrm>
            <a:off x="69485" y="1457378"/>
            <a:ext cx="8997850" cy="1323439"/>
          </a:xfrm>
          <a:prstGeom prst="rect">
            <a:avLst/>
          </a:prstGeom>
          <a:noFill/>
        </p:spPr>
        <p:txBody>
          <a:bodyPr wrap="square">
            <a:spAutoFit/>
          </a:bodyPr>
          <a:lstStyle/>
          <a:p>
            <a:r>
              <a:rPr lang="en-IN" sz="2000" b="1" dirty="0"/>
              <a:t>The top subplot shows monthly variations in oil prices, highlighting potential differences in price distributions among months, while the bottom subplot displays yearly boxplots, offering insights into the distribution of prices across different years in the dataset.</a:t>
            </a:r>
          </a:p>
        </p:txBody>
      </p:sp>
      <p:pic>
        <p:nvPicPr>
          <p:cNvPr id="7170" name="Picture 2">
            <a:extLst>
              <a:ext uri="{FF2B5EF4-FFF2-40B4-BE49-F238E27FC236}">
                <a16:creationId xmlns:a16="http://schemas.microsoft.com/office/drawing/2014/main" id="{57A7133A-C96C-6C61-785A-C540AE9B6E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59889"/>
            <a:ext cx="12191999" cy="369811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5FE411B-2ED3-8850-5377-F65291066DAB}"/>
              </a:ext>
            </a:extLst>
          </p:cNvPr>
          <p:cNvSpPr txBox="1"/>
          <p:nvPr/>
        </p:nvSpPr>
        <p:spPr>
          <a:xfrm>
            <a:off x="123000" y="654498"/>
            <a:ext cx="6105644" cy="584775"/>
          </a:xfrm>
          <a:prstGeom prst="rect">
            <a:avLst/>
          </a:prstGeom>
          <a:noFill/>
        </p:spPr>
        <p:txBody>
          <a:bodyPr wrap="square">
            <a:spAutoFit/>
          </a:bodyPr>
          <a:lstStyle/>
          <a:p>
            <a:r>
              <a:rPr lang="en-IN" sz="3200" b="1" i="1" u="sng" dirty="0"/>
              <a:t>Sub Plot</a:t>
            </a:r>
          </a:p>
        </p:txBody>
      </p:sp>
    </p:spTree>
    <p:extLst>
      <p:ext uri="{BB962C8B-B14F-4D97-AF65-F5344CB8AC3E}">
        <p14:creationId xmlns:p14="http://schemas.microsoft.com/office/powerpoint/2010/main" val="342345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5086B4-B1C1-97A4-DF06-19D5CCB5F56D}"/>
              </a:ext>
            </a:extLst>
          </p:cNvPr>
          <p:cNvSpPr txBox="1"/>
          <p:nvPr/>
        </p:nvSpPr>
        <p:spPr>
          <a:xfrm>
            <a:off x="344348" y="2052450"/>
            <a:ext cx="3185930" cy="3170099"/>
          </a:xfrm>
          <a:prstGeom prst="rect">
            <a:avLst/>
          </a:prstGeom>
          <a:noFill/>
        </p:spPr>
        <p:txBody>
          <a:bodyPr wrap="square">
            <a:spAutoFit/>
          </a:bodyPr>
          <a:lstStyle/>
          <a:p>
            <a:r>
              <a:rPr lang="en-IN" sz="2000" b="1" dirty="0"/>
              <a:t>The additive seasonal decomposition plot of 'Price' in the dataset (data4) reveals underlying trends, seasonality, and residual patterns, providing a comprehensive view of the time series components.</a:t>
            </a:r>
          </a:p>
        </p:txBody>
      </p:sp>
      <p:pic>
        <p:nvPicPr>
          <p:cNvPr id="8194" name="Picture 2">
            <a:extLst>
              <a:ext uri="{FF2B5EF4-FFF2-40B4-BE49-F238E27FC236}">
                <a16:creationId xmlns:a16="http://schemas.microsoft.com/office/drawing/2014/main" id="{833687BC-13A6-7164-DABA-D7B589286C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2656" y="1736203"/>
            <a:ext cx="8499344" cy="512179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B27E24B-6416-68DB-B73E-CE18F91EC26E}"/>
              </a:ext>
            </a:extLst>
          </p:cNvPr>
          <p:cNvSpPr txBox="1"/>
          <p:nvPr/>
        </p:nvSpPr>
        <p:spPr>
          <a:xfrm>
            <a:off x="477456" y="388280"/>
            <a:ext cx="6105644" cy="584775"/>
          </a:xfrm>
          <a:prstGeom prst="rect">
            <a:avLst/>
          </a:prstGeom>
          <a:noFill/>
        </p:spPr>
        <p:txBody>
          <a:bodyPr wrap="square">
            <a:spAutoFit/>
          </a:bodyPr>
          <a:lstStyle/>
          <a:p>
            <a:pPr algn="l"/>
            <a:r>
              <a:rPr lang="en-IN" sz="3200" b="1" i="1" u="sng" dirty="0">
                <a:solidFill>
                  <a:srgbClr val="000000"/>
                </a:solidFill>
                <a:effectLst/>
                <a:latin typeface="Helvetica Neue"/>
              </a:rPr>
              <a:t>Time Series Decomposition</a:t>
            </a:r>
          </a:p>
        </p:txBody>
      </p:sp>
    </p:spTree>
    <p:extLst>
      <p:ext uri="{BB962C8B-B14F-4D97-AF65-F5344CB8AC3E}">
        <p14:creationId xmlns:p14="http://schemas.microsoft.com/office/powerpoint/2010/main" val="33497694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E2D8C2A-7FC9-7950-5E84-68ACDEEC0A09}"/>
              </a:ext>
            </a:extLst>
          </p:cNvPr>
          <p:cNvSpPr txBox="1"/>
          <p:nvPr/>
        </p:nvSpPr>
        <p:spPr>
          <a:xfrm>
            <a:off x="286474" y="2154044"/>
            <a:ext cx="3544746" cy="2862322"/>
          </a:xfrm>
          <a:prstGeom prst="rect">
            <a:avLst/>
          </a:prstGeom>
          <a:noFill/>
        </p:spPr>
        <p:txBody>
          <a:bodyPr wrap="square">
            <a:spAutoFit/>
          </a:bodyPr>
          <a:lstStyle/>
          <a:p>
            <a:r>
              <a:rPr lang="en-IN" sz="2000" b="1" dirty="0"/>
              <a:t>The multiplicative seasonal decomposition plot of 'Price' in the dataset (data4) exposes underlying trends, seasonality, and residual patterns, offering a comprehensive perspective on the various components of the time series.</a:t>
            </a:r>
          </a:p>
        </p:txBody>
      </p:sp>
      <p:pic>
        <p:nvPicPr>
          <p:cNvPr id="9220" name="Picture 4">
            <a:extLst>
              <a:ext uri="{FF2B5EF4-FFF2-40B4-BE49-F238E27FC236}">
                <a16:creationId xmlns:a16="http://schemas.microsoft.com/office/drawing/2014/main" id="{4E4AA226-33D4-9C71-FE78-B493D39CEB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9074" y="1"/>
            <a:ext cx="7832926"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ECF1AB6-F6E2-3261-9A06-3CD2141F19A3}"/>
              </a:ext>
            </a:extLst>
          </p:cNvPr>
          <p:cNvSpPr txBox="1"/>
          <p:nvPr/>
        </p:nvSpPr>
        <p:spPr>
          <a:xfrm>
            <a:off x="124428" y="330407"/>
            <a:ext cx="6105644" cy="954107"/>
          </a:xfrm>
          <a:prstGeom prst="rect">
            <a:avLst/>
          </a:prstGeom>
          <a:noFill/>
        </p:spPr>
        <p:txBody>
          <a:bodyPr wrap="square">
            <a:spAutoFit/>
          </a:bodyPr>
          <a:lstStyle/>
          <a:p>
            <a:r>
              <a:rPr lang="en-IN" sz="2800" b="1" i="1" u="sng" dirty="0"/>
              <a:t>multiplicative seasonal decomposition plot </a:t>
            </a:r>
          </a:p>
        </p:txBody>
      </p:sp>
    </p:spTree>
    <p:extLst>
      <p:ext uri="{BB962C8B-B14F-4D97-AF65-F5344CB8AC3E}">
        <p14:creationId xmlns:p14="http://schemas.microsoft.com/office/powerpoint/2010/main" val="15936198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FC56986-BAEA-AC72-BBFB-A9ABDC91AD4C}"/>
              </a:ext>
            </a:extLst>
          </p:cNvPr>
          <p:cNvSpPr txBox="1"/>
          <p:nvPr/>
        </p:nvSpPr>
        <p:spPr>
          <a:xfrm>
            <a:off x="559924" y="1253504"/>
            <a:ext cx="7584312" cy="1200329"/>
          </a:xfrm>
          <a:prstGeom prst="rect">
            <a:avLst/>
          </a:prstGeom>
          <a:noFill/>
        </p:spPr>
        <p:txBody>
          <a:bodyPr wrap="square">
            <a:spAutoFit/>
          </a:bodyPr>
          <a:lstStyle/>
          <a:p>
            <a:r>
              <a:rPr lang="en-IN" b="1" dirty="0"/>
              <a:t>The plot compares the original 'Price' data with rolling mean trends calculated for different window sizes (2, 8, 14, 20), highlighting how these moving averages smooth out fluctuations and reveal potential patterns or trends over time.</a:t>
            </a:r>
          </a:p>
        </p:txBody>
      </p:sp>
      <p:pic>
        <p:nvPicPr>
          <p:cNvPr id="10242" name="Picture 2">
            <a:extLst>
              <a:ext uri="{FF2B5EF4-FFF2-40B4-BE49-F238E27FC236}">
                <a16:creationId xmlns:a16="http://schemas.microsoft.com/office/drawing/2014/main" id="{6E6E68E9-6391-E433-A6A3-539CB1BED8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453833"/>
            <a:ext cx="12191999" cy="4404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47253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B8D48A-2929-76A7-8CB2-459855CA0A6A}"/>
              </a:ext>
            </a:extLst>
          </p:cNvPr>
          <p:cNvSpPr txBox="1"/>
          <p:nvPr/>
        </p:nvSpPr>
        <p:spPr>
          <a:xfrm>
            <a:off x="182302" y="423005"/>
            <a:ext cx="4239228" cy="584775"/>
          </a:xfrm>
          <a:prstGeom prst="rect">
            <a:avLst/>
          </a:prstGeom>
          <a:noFill/>
        </p:spPr>
        <p:txBody>
          <a:bodyPr wrap="square">
            <a:spAutoFit/>
          </a:bodyPr>
          <a:lstStyle/>
          <a:p>
            <a:pPr algn="l"/>
            <a:r>
              <a:rPr lang="en-IN" sz="3200" b="1" i="1" u="sng" dirty="0">
                <a:solidFill>
                  <a:srgbClr val="000000"/>
                </a:solidFill>
                <a:effectLst/>
                <a:latin typeface="Helvetica Neue"/>
              </a:rPr>
              <a:t>ACF and PACF Plots</a:t>
            </a:r>
          </a:p>
        </p:txBody>
      </p:sp>
      <p:sp>
        <p:nvSpPr>
          <p:cNvPr id="5" name="TextBox 4">
            <a:extLst>
              <a:ext uri="{FF2B5EF4-FFF2-40B4-BE49-F238E27FC236}">
                <a16:creationId xmlns:a16="http://schemas.microsoft.com/office/drawing/2014/main" id="{14665F38-39C7-C831-77FC-0E42F6FEEFC5}"/>
              </a:ext>
            </a:extLst>
          </p:cNvPr>
          <p:cNvSpPr txBox="1"/>
          <p:nvPr/>
        </p:nvSpPr>
        <p:spPr>
          <a:xfrm>
            <a:off x="182302" y="1129060"/>
            <a:ext cx="6105644" cy="369332"/>
          </a:xfrm>
          <a:prstGeom prst="rect">
            <a:avLst/>
          </a:prstGeom>
          <a:noFill/>
        </p:spPr>
        <p:txBody>
          <a:bodyPr wrap="square">
            <a:spAutoFit/>
          </a:bodyPr>
          <a:lstStyle/>
          <a:p>
            <a:pPr algn="l"/>
            <a:r>
              <a:rPr lang="en-US" b="1" i="0" dirty="0">
                <a:solidFill>
                  <a:srgbClr val="000000"/>
                </a:solidFill>
                <a:effectLst/>
                <a:latin typeface="Helvetica Neue"/>
              </a:rPr>
              <a:t>ACF and PACF plots before applying transformations</a:t>
            </a:r>
          </a:p>
        </p:txBody>
      </p:sp>
      <p:sp>
        <p:nvSpPr>
          <p:cNvPr id="7" name="TextBox 6">
            <a:extLst>
              <a:ext uri="{FF2B5EF4-FFF2-40B4-BE49-F238E27FC236}">
                <a16:creationId xmlns:a16="http://schemas.microsoft.com/office/drawing/2014/main" id="{82DBC4F6-1816-D38B-D3B5-E412917F182F}"/>
              </a:ext>
            </a:extLst>
          </p:cNvPr>
          <p:cNvSpPr txBox="1"/>
          <p:nvPr/>
        </p:nvSpPr>
        <p:spPr>
          <a:xfrm>
            <a:off x="182302" y="1448570"/>
            <a:ext cx="5628189" cy="1477328"/>
          </a:xfrm>
          <a:prstGeom prst="rect">
            <a:avLst/>
          </a:prstGeom>
          <a:noFill/>
        </p:spPr>
        <p:txBody>
          <a:bodyPr wrap="square">
            <a:spAutoFit/>
          </a:bodyPr>
          <a:lstStyle/>
          <a:p>
            <a:r>
              <a:rPr lang="en-IN" dirty="0"/>
              <a:t>The autocorrelation function (ACF) plot of 'Price' in the dataset (data3) illustrates the correlation of each data point with its lagged values, aiding in identifying potential patterns or seasonality in the time series data.</a:t>
            </a:r>
          </a:p>
        </p:txBody>
      </p:sp>
      <p:sp>
        <p:nvSpPr>
          <p:cNvPr id="11" name="TextBox 10">
            <a:extLst>
              <a:ext uri="{FF2B5EF4-FFF2-40B4-BE49-F238E27FC236}">
                <a16:creationId xmlns:a16="http://schemas.microsoft.com/office/drawing/2014/main" id="{68820DB2-1B37-ED58-C1D8-BB6BEBBB09A6}"/>
              </a:ext>
            </a:extLst>
          </p:cNvPr>
          <p:cNvSpPr txBox="1"/>
          <p:nvPr/>
        </p:nvSpPr>
        <p:spPr>
          <a:xfrm>
            <a:off x="182302" y="3313417"/>
            <a:ext cx="6311095" cy="3293209"/>
          </a:xfrm>
          <a:prstGeom prst="rect">
            <a:avLst/>
          </a:prstGeom>
          <a:noFill/>
        </p:spPr>
        <p:txBody>
          <a:bodyPr wrap="square">
            <a:spAutoFit/>
          </a:bodyPr>
          <a:lstStyle/>
          <a:p>
            <a:r>
              <a:rPr lang="en-IN" sz="1600" dirty="0"/>
              <a:t>Definition: The ACF plot shows the correlation between a time series and its lagged values at different time lags.</a:t>
            </a:r>
          </a:p>
          <a:p>
            <a:r>
              <a:rPr lang="en-IN" sz="1600" dirty="0"/>
              <a:t>  </a:t>
            </a:r>
          </a:p>
          <a:p>
            <a:r>
              <a:rPr lang="en-IN" sz="1600" dirty="0"/>
              <a:t>Correlation Interpretation: Peaks in the ACF plot represent points where the time series has a high correlation with its past values. </a:t>
            </a:r>
          </a:p>
          <a:p>
            <a:endParaRPr lang="en-IN" sz="1600" dirty="0"/>
          </a:p>
          <a:p>
            <a:r>
              <a:rPr lang="en-IN" sz="1600" dirty="0"/>
              <a:t> Identification of Seasonality: Periodic spikes at specific lags may indicate seasonality, helping identify repeating patterns in the data. </a:t>
            </a:r>
          </a:p>
          <a:p>
            <a:endParaRPr lang="en-IN" sz="1600" dirty="0"/>
          </a:p>
          <a:p>
            <a:r>
              <a:rPr lang="en-IN" sz="1600" dirty="0"/>
              <a:t> Statistical Significance: Significant spikes outside confidence intervals suggest potential autocorrelation, guiding the selection of lag values in time series analysis.</a:t>
            </a:r>
          </a:p>
        </p:txBody>
      </p:sp>
      <p:pic>
        <p:nvPicPr>
          <p:cNvPr id="11276" name="Picture 12">
            <a:extLst>
              <a:ext uri="{FF2B5EF4-FFF2-40B4-BE49-F238E27FC236}">
                <a16:creationId xmlns:a16="http://schemas.microsoft.com/office/drawing/2014/main" id="{007EAA91-C410-A749-D0CF-6B4F17CC25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7651" y="0"/>
            <a:ext cx="5814350" cy="3293209"/>
          </a:xfrm>
          <a:prstGeom prst="rect">
            <a:avLst/>
          </a:prstGeom>
          <a:noFill/>
          <a:extLst>
            <a:ext uri="{909E8E84-426E-40DD-AFC4-6F175D3DCCD1}">
              <a14:hiddenFill xmlns:a14="http://schemas.microsoft.com/office/drawing/2010/main">
                <a:solidFill>
                  <a:srgbClr val="FFFFFF"/>
                </a:solidFill>
              </a14:hiddenFill>
            </a:ext>
          </a:extLst>
        </p:spPr>
      </p:pic>
      <p:pic>
        <p:nvPicPr>
          <p:cNvPr id="11278" name="Picture 14">
            <a:extLst>
              <a:ext uri="{FF2B5EF4-FFF2-40B4-BE49-F238E27FC236}">
                <a16:creationId xmlns:a16="http://schemas.microsoft.com/office/drawing/2014/main" id="{01208211-468A-3766-3E43-667EE99D36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7650" y="3210887"/>
            <a:ext cx="5814351" cy="3647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3629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EA8515-CA8D-25AD-ECF8-DAA86169AD37}"/>
              </a:ext>
            </a:extLst>
          </p:cNvPr>
          <p:cNvSpPr txBox="1"/>
          <p:nvPr/>
        </p:nvSpPr>
        <p:spPr>
          <a:xfrm>
            <a:off x="19291" y="318832"/>
            <a:ext cx="4031848" cy="830997"/>
          </a:xfrm>
          <a:prstGeom prst="rect">
            <a:avLst/>
          </a:prstGeom>
          <a:noFill/>
        </p:spPr>
        <p:txBody>
          <a:bodyPr wrap="square">
            <a:spAutoFit/>
          </a:bodyPr>
          <a:lstStyle/>
          <a:p>
            <a:pPr algn="l"/>
            <a:r>
              <a:rPr lang="en-US" sz="2400" b="1" i="1" u="sng" dirty="0">
                <a:solidFill>
                  <a:srgbClr val="000000"/>
                </a:solidFill>
                <a:effectLst/>
                <a:latin typeface="Helvetica Neue"/>
              </a:rPr>
              <a:t>ACF and PACF plots after applying transformations</a:t>
            </a:r>
          </a:p>
        </p:txBody>
      </p:sp>
      <p:pic>
        <p:nvPicPr>
          <p:cNvPr id="12290" name="Picture 2">
            <a:extLst>
              <a:ext uri="{FF2B5EF4-FFF2-40B4-BE49-F238E27FC236}">
                <a16:creationId xmlns:a16="http://schemas.microsoft.com/office/drawing/2014/main" id="{0CE0863E-D445-F5D8-729B-1241682771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5686" y="1"/>
            <a:ext cx="6177023" cy="3429000"/>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a:extLst>
              <a:ext uri="{FF2B5EF4-FFF2-40B4-BE49-F238E27FC236}">
                <a16:creationId xmlns:a16="http://schemas.microsoft.com/office/drawing/2014/main" id="{302216E8-1548-2AC1-121E-3183AF4D8E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5686" y="3429000"/>
            <a:ext cx="6177023" cy="342899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D151C19-3F90-B4D3-1278-0C050DA2246E}"/>
              </a:ext>
            </a:extLst>
          </p:cNvPr>
          <p:cNvSpPr txBox="1"/>
          <p:nvPr/>
        </p:nvSpPr>
        <p:spPr>
          <a:xfrm>
            <a:off x="19291" y="1454342"/>
            <a:ext cx="5779625" cy="1477328"/>
          </a:xfrm>
          <a:prstGeom prst="rect">
            <a:avLst/>
          </a:prstGeom>
          <a:noFill/>
        </p:spPr>
        <p:txBody>
          <a:bodyPr wrap="square">
            <a:spAutoFit/>
          </a:bodyPr>
          <a:lstStyle/>
          <a:p>
            <a:r>
              <a:rPr lang="en-IN" b="1" dirty="0"/>
              <a:t>The autocorrelation function (ACF) plot of the first differences of 'Price' in the time series indicates a rapid decay in autocorrelation, suggesting that differencing has helped remove significant temporal patterns.</a:t>
            </a:r>
          </a:p>
        </p:txBody>
      </p:sp>
      <p:sp>
        <p:nvSpPr>
          <p:cNvPr id="11" name="TextBox 10">
            <a:extLst>
              <a:ext uri="{FF2B5EF4-FFF2-40B4-BE49-F238E27FC236}">
                <a16:creationId xmlns:a16="http://schemas.microsoft.com/office/drawing/2014/main" id="{AE208540-9D4D-BD9F-DE00-AC96DFC9B4AC}"/>
              </a:ext>
            </a:extLst>
          </p:cNvPr>
          <p:cNvSpPr txBox="1"/>
          <p:nvPr/>
        </p:nvSpPr>
        <p:spPr>
          <a:xfrm>
            <a:off x="0" y="2931670"/>
            <a:ext cx="6146156" cy="3785652"/>
          </a:xfrm>
          <a:prstGeom prst="rect">
            <a:avLst/>
          </a:prstGeom>
          <a:noFill/>
        </p:spPr>
        <p:txBody>
          <a:bodyPr wrap="square">
            <a:spAutoFit/>
          </a:bodyPr>
          <a:lstStyle/>
          <a:p>
            <a:r>
              <a:rPr lang="en-IN" sz="1600" b="1" dirty="0"/>
              <a:t>Differencing Purpose: The ACF plot of first differences is commonly used to transform a non-stationary time series into a stationary one. </a:t>
            </a:r>
          </a:p>
          <a:p>
            <a:r>
              <a:rPr lang="en-IN" sz="1600" b="1" dirty="0"/>
              <a:t> Rapid Decay: The quick decline in autocorrelation values in the ACF plot indicates that differencing has effectively removed the temporal patterns or trends from the original time series.</a:t>
            </a:r>
          </a:p>
          <a:p>
            <a:r>
              <a:rPr lang="en-IN" sz="1600" b="1" dirty="0"/>
              <a:t>  Stationarity Achieved: Differencing aims to make the time series stationary, making it easier to model and </a:t>
            </a:r>
            <a:r>
              <a:rPr lang="en-IN" sz="1600" b="1" dirty="0" err="1"/>
              <a:t>analyze</a:t>
            </a:r>
            <a:r>
              <a:rPr lang="en-IN" sz="1600" b="1" dirty="0"/>
              <a:t> by stabilizing the mean and variance over time. </a:t>
            </a:r>
          </a:p>
          <a:p>
            <a:endParaRPr lang="en-IN" sz="1600" b="1" dirty="0"/>
          </a:p>
          <a:p>
            <a:r>
              <a:rPr lang="en-IN" sz="1600" b="1" dirty="0"/>
              <a:t>Identifying Model Orders: The ACF plot aids in identifying the order of differencing required and helps in determining the lag values for autoregressive (AR) components in time series models.</a:t>
            </a:r>
          </a:p>
        </p:txBody>
      </p:sp>
    </p:spTree>
    <p:extLst>
      <p:ext uri="{BB962C8B-B14F-4D97-AF65-F5344CB8AC3E}">
        <p14:creationId xmlns:p14="http://schemas.microsoft.com/office/powerpoint/2010/main" val="402223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84891-1B2D-C192-685B-68B83AF0C54C}"/>
              </a:ext>
            </a:extLst>
          </p:cNvPr>
          <p:cNvSpPr>
            <a:spLocks noGrp="1"/>
          </p:cNvSpPr>
          <p:nvPr>
            <p:ph type="title"/>
          </p:nvPr>
        </p:nvSpPr>
        <p:spPr>
          <a:xfrm>
            <a:off x="5533053" y="1150379"/>
            <a:ext cx="5663681" cy="886409"/>
          </a:xfrm>
        </p:spPr>
        <p:txBody>
          <a:bodyPr>
            <a:noAutofit/>
          </a:bodyPr>
          <a:lstStyle/>
          <a:p>
            <a:r>
              <a:rPr lang="en-IN" sz="3200" b="1" i="1" u="sng" dirty="0">
                <a:solidFill>
                  <a:schemeClr val="accent2">
                    <a:lumMod val="50000"/>
                  </a:schemeClr>
                </a:solidFill>
                <a:effectLst>
                  <a:outerShdw blurRad="38100" dist="38100" dir="2700000" algn="tl">
                    <a:srgbClr val="000000">
                      <a:alpha val="43137"/>
                    </a:srgbClr>
                  </a:outerShdw>
                </a:effectLst>
                <a:latin typeface="Arial Black" panose="020B0A04020102020204" pitchFamily="34" charset="0"/>
              </a:rPr>
              <a:t>Oil Price Prediction</a:t>
            </a:r>
          </a:p>
        </p:txBody>
      </p:sp>
      <p:sp>
        <p:nvSpPr>
          <p:cNvPr id="4" name="Text Placeholder 3">
            <a:extLst>
              <a:ext uri="{FF2B5EF4-FFF2-40B4-BE49-F238E27FC236}">
                <a16:creationId xmlns:a16="http://schemas.microsoft.com/office/drawing/2014/main" id="{4F023C8A-87B2-0715-1D12-2EC552D05013}"/>
              </a:ext>
            </a:extLst>
          </p:cNvPr>
          <p:cNvSpPr>
            <a:spLocks noGrp="1"/>
          </p:cNvSpPr>
          <p:nvPr>
            <p:ph type="body" sz="half" idx="2"/>
          </p:nvPr>
        </p:nvSpPr>
        <p:spPr>
          <a:xfrm>
            <a:off x="238795" y="842693"/>
            <a:ext cx="5294258" cy="5172613"/>
          </a:xfrm>
        </p:spPr>
        <p:txBody>
          <a:bodyPr>
            <a:normAutofit/>
          </a:bodyPr>
          <a:lstStyle/>
          <a:p>
            <a:r>
              <a:rPr lang="en-IN" sz="2800" b="1" i="1" u="sng" dirty="0">
                <a:solidFill>
                  <a:schemeClr val="accent2">
                    <a:lumMod val="50000"/>
                  </a:schemeClr>
                </a:solidFill>
                <a:latin typeface="Algerian" panose="04020705040A02060702" pitchFamily="82" charset="0"/>
              </a:rPr>
              <a:t>Team Members :</a:t>
            </a:r>
          </a:p>
          <a:p>
            <a:endParaRPr lang="en-IN" sz="2800" b="1" i="1" u="sng" dirty="0">
              <a:solidFill>
                <a:schemeClr val="accent2">
                  <a:lumMod val="50000"/>
                </a:schemeClr>
              </a:solidFill>
              <a:latin typeface="Algerian" panose="04020705040A02060702" pitchFamily="82" charset="0"/>
            </a:endParaRPr>
          </a:p>
          <a:p>
            <a:r>
              <a:rPr lang="en-IN" sz="1800" b="1" i="1" dirty="0">
                <a:solidFill>
                  <a:schemeClr val="tx2">
                    <a:lumMod val="50000"/>
                  </a:schemeClr>
                </a:solidFill>
                <a:latin typeface="Arial" panose="020B0604020202020204" pitchFamily="34" charset="0"/>
                <a:cs typeface="Arial" panose="020B0604020202020204" pitchFamily="34" charset="0"/>
              </a:rPr>
              <a:t>Ms. Rohini Keshav Weldode</a:t>
            </a:r>
          </a:p>
          <a:p>
            <a:r>
              <a:rPr lang="en-IN" sz="1800" b="1" i="1" dirty="0">
                <a:solidFill>
                  <a:schemeClr val="tx2">
                    <a:lumMod val="50000"/>
                  </a:schemeClr>
                </a:solidFill>
                <a:latin typeface="Arial" panose="020B0604020202020204" pitchFamily="34" charset="0"/>
                <a:cs typeface="Arial" panose="020B0604020202020204" pitchFamily="34" charset="0"/>
              </a:rPr>
              <a:t>Ms. </a:t>
            </a:r>
            <a:r>
              <a:rPr lang="en-IN" sz="1800" b="1" i="1" dirty="0" err="1">
                <a:solidFill>
                  <a:schemeClr val="tx2">
                    <a:lumMod val="50000"/>
                  </a:schemeClr>
                </a:solidFill>
                <a:latin typeface="Arial" panose="020B0604020202020204" pitchFamily="34" charset="0"/>
                <a:cs typeface="Arial" panose="020B0604020202020204" pitchFamily="34" charset="0"/>
              </a:rPr>
              <a:t>Dhanya</a:t>
            </a:r>
            <a:r>
              <a:rPr lang="en-IN" sz="1800" b="1" i="1" dirty="0">
                <a:solidFill>
                  <a:schemeClr val="tx2">
                    <a:lumMod val="50000"/>
                  </a:schemeClr>
                </a:solidFill>
                <a:latin typeface="Arial" panose="020B0604020202020204" pitchFamily="34" charset="0"/>
                <a:cs typeface="Arial" panose="020B0604020202020204" pitchFamily="34" charset="0"/>
              </a:rPr>
              <a:t> N</a:t>
            </a:r>
          </a:p>
          <a:p>
            <a:r>
              <a:rPr lang="en-IN" sz="1800" b="1" i="1" dirty="0">
                <a:solidFill>
                  <a:schemeClr val="tx2">
                    <a:lumMod val="50000"/>
                  </a:schemeClr>
                </a:solidFill>
                <a:latin typeface="Arial" panose="020B0604020202020204" pitchFamily="34" charset="0"/>
                <a:cs typeface="Arial" panose="020B0604020202020204" pitchFamily="34" charset="0"/>
              </a:rPr>
              <a:t>Ms. Piyali </a:t>
            </a:r>
            <a:r>
              <a:rPr lang="en-IN" sz="1800" b="1" i="1" dirty="0" err="1">
                <a:solidFill>
                  <a:schemeClr val="tx2">
                    <a:lumMod val="50000"/>
                  </a:schemeClr>
                </a:solidFill>
                <a:latin typeface="Arial" panose="020B0604020202020204" pitchFamily="34" charset="0"/>
                <a:cs typeface="Arial" panose="020B0604020202020204" pitchFamily="34" charset="0"/>
              </a:rPr>
              <a:t>Maiti</a:t>
            </a:r>
            <a:endParaRPr lang="en-IN" sz="1800" b="1" i="1" dirty="0">
              <a:solidFill>
                <a:schemeClr val="tx2">
                  <a:lumMod val="50000"/>
                </a:schemeClr>
              </a:solidFill>
              <a:latin typeface="Arial" panose="020B0604020202020204" pitchFamily="34" charset="0"/>
              <a:cs typeface="Arial" panose="020B0604020202020204" pitchFamily="34" charset="0"/>
            </a:endParaRPr>
          </a:p>
          <a:p>
            <a:r>
              <a:rPr lang="en-IN" sz="1800" b="1" i="1" dirty="0">
                <a:solidFill>
                  <a:schemeClr val="tx2">
                    <a:lumMod val="50000"/>
                  </a:schemeClr>
                </a:solidFill>
                <a:latin typeface="Arial" panose="020B0604020202020204" pitchFamily="34" charset="0"/>
                <a:cs typeface="Arial" panose="020B0604020202020204" pitchFamily="34" charset="0"/>
              </a:rPr>
              <a:t>Mr. </a:t>
            </a:r>
            <a:r>
              <a:rPr lang="en-IN" sz="1800" b="1" i="1" dirty="0" err="1">
                <a:solidFill>
                  <a:schemeClr val="tx2">
                    <a:lumMod val="50000"/>
                  </a:schemeClr>
                </a:solidFill>
                <a:latin typeface="Arial" panose="020B0604020202020204" pitchFamily="34" charset="0"/>
                <a:cs typeface="Arial" panose="020B0604020202020204" pitchFamily="34" charset="0"/>
              </a:rPr>
              <a:t>Jeyasuriya</a:t>
            </a:r>
            <a:endParaRPr lang="en-IN" sz="1800" b="1" i="1" dirty="0">
              <a:solidFill>
                <a:schemeClr val="tx2">
                  <a:lumMod val="50000"/>
                </a:schemeClr>
              </a:solidFill>
              <a:latin typeface="Arial" panose="020B0604020202020204" pitchFamily="34" charset="0"/>
              <a:cs typeface="Arial" panose="020B0604020202020204" pitchFamily="34" charset="0"/>
            </a:endParaRPr>
          </a:p>
          <a:p>
            <a:r>
              <a:rPr lang="en-IN" sz="1800" b="1" i="1" dirty="0">
                <a:solidFill>
                  <a:schemeClr val="tx2">
                    <a:lumMod val="50000"/>
                  </a:schemeClr>
                </a:solidFill>
                <a:latin typeface="Arial" panose="020B0604020202020204" pitchFamily="34" charset="0"/>
                <a:cs typeface="Arial" panose="020B0604020202020204" pitchFamily="34" charset="0"/>
              </a:rPr>
              <a:t>Mr. </a:t>
            </a:r>
            <a:r>
              <a:rPr lang="en-IN" sz="1800" b="1" i="1" dirty="0" err="1">
                <a:solidFill>
                  <a:schemeClr val="tx2">
                    <a:lumMod val="50000"/>
                  </a:schemeClr>
                </a:solidFill>
                <a:latin typeface="Arial" panose="020B0604020202020204" pitchFamily="34" charset="0"/>
                <a:cs typeface="Arial" panose="020B0604020202020204" pitchFamily="34" charset="0"/>
              </a:rPr>
              <a:t>Udhayakumar</a:t>
            </a:r>
            <a:endParaRPr lang="en-IN" sz="1800" b="1" i="1" dirty="0">
              <a:solidFill>
                <a:schemeClr val="tx2">
                  <a:lumMod val="50000"/>
                </a:schemeClr>
              </a:solidFill>
              <a:latin typeface="Arial" panose="020B0604020202020204" pitchFamily="34" charset="0"/>
              <a:cs typeface="Arial" panose="020B0604020202020204" pitchFamily="34" charset="0"/>
            </a:endParaRPr>
          </a:p>
          <a:p>
            <a:r>
              <a:rPr lang="en-IN" sz="1800" b="1" i="1" dirty="0">
                <a:solidFill>
                  <a:schemeClr val="tx2">
                    <a:lumMod val="50000"/>
                  </a:schemeClr>
                </a:solidFill>
                <a:latin typeface="Arial" panose="020B0604020202020204" pitchFamily="34" charset="0"/>
                <a:cs typeface="Arial" panose="020B0604020202020204" pitchFamily="34" charset="0"/>
              </a:rPr>
              <a:t>Mr. Murugan E</a:t>
            </a:r>
          </a:p>
          <a:p>
            <a:r>
              <a:rPr lang="en-IN" sz="1800" b="1" i="1" dirty="0">
                <a:solidFill>
                  <a:schemeClr val="tx2">
                    <a:lumMod val="50000"/>
                  </a:schemeClr>
                </a:solidFill>
                <a:latin typeface="Arial" panose="020B0604020202020204" pitchFamily="34" charset="0"/>
                <a:cs typeface="Arial" panose="020B0604020202020204" pitchFamily="34" charset="0"/>
              </a:rPr>
              <a:t>Mr. Yash </a:t>
            </a:r>
            <a:r>
              <a:rPr lang="en-IN" sz="1800" b="1" i="1" dirty="0" err="1">
                <a:solidFill>
                  <a:schemeClr val="tx2">
                    <a:lumMod val="50000"/>
                  </a:schemeClr>
                </a:solidFill>
                <a:latin typeface="Arial" panose="020B0604020202020204" pitchFamily="34" charset="0"/>
                <a:cs typeface="Arial" panose="020B0604020202020204" pitchFamily="34" charset="0"/>
              </a:rPr>
              <a:t>Shirgaonkar</a:t>
            </a:r>
            <a:endParaRPr lang="en-IN" sz="1800" b="1" i="1" dirty="0">
              <a:solidFill>
                <a:schemeClr val="tx2">
                  <a:lumMod val="50000"/>
                </a:schemeClr>
              </a:solidFill>
              <a:latin typeface="Arial" panose="020B0604020202020204" pitchFamily="34" charset="0"/>
              <a:cs typeface="Arial" panose="020B0604020202020204" pitchFamily="34" charset="0"/>
            </a:endParaRPr>
          </a:p>
          <a:p>
            <a:endParaRPr lang="en-IN" sz="1600" b="1" i="1" u="sng" dirty="0">
              <a:solidFill>
                <a:schemeClr val="tx2">
                  <a:lumMod val="50000"/>
                </a:schemeClr>
              </a:solidFill>
              <a:latin typeface="Arial Black" panose="020B0A04020102020204" pitchFamily="34" charset="0"/>
            </a:endParaRPr>
          </a:p>
          <a:p>
            <a:r>
              <a:rPr lang="en-IN" sz="1800" b="1" i="1" dirty="0">
                <a:solidFill>
                  <a:schemeClr val="tx2">
                    <a:lumMod val="50000"/>
                  </a:schemeClr>
                </a:solidFill>
                <a:latin typeface="Arial Black" panose="020B0A04020102020204" pitchFamily="34" charset="0"/>
              </a:rPr>
              <a:t>Mentor:  Mr. Karthik </a:t>
            </a:r>
            <a:r>
              <a:rPr lang="en-IN" sz="1800" b="1" i="1" dirty="0" err="1">
                <a:solidFill>
                  <a:schemeClr val="tx2">
                    <a:lumMod val="50000"/>
                  </a:schemeClr>
                </a:solidFill>
                <a:latin typeface="Arial Black" panose="020B0A04020102020204" pitchFamily="34" charset="0"/>
              </a:rPr>
              <a:t>Muskula</a:t>
            </a:r>
            <a:endParaRPr lang="en-IN" sz="1800" b="1" i="1" dirty="0">
              <a:solidFill>
                <a:schemeClr val="tx2">
                  <a:lumMod val="50000"/>
                </a:schemeClr>
              </a:solidFill>
              <a:latin typeface="Arial Black" panose="020B0A04020102020204" pitchFamily="34" charset="0"/>
            </a:endParaRPr>
          </a:p>
          <a:p>
            <a:r>
              <a:rPr lang="en-IN" sz="1800" b="1" i="1" dirty="0">
                <a:solidFill>
                  <a:schemeClr val="tx2">
                    <a:lumMod val="50000"/>
                  </a:schemeClr>
                </a:solidFill>
                <a:latin typeface="Arial Black" panose="020B0A04020102020204" pitchFamily="34" charset="0"/>
              </a:rPr>
              <a:t>Co-Mentor : Ms. </a:t>
            </a:r>
            <a:r>
              <a:rPr lang="en-IN" sz="1800" b="1" i="1" dirty="0" err="1">
                <a:solidFill>
                  <a:schemeClr val="tx2">
                    <a:lumMod val="50000"/>
                  </a:schemeClr>
                </a:solidFill>
                <a:latin typeface="Arial Black" panose="020B0A04020102020204" pitchFamily="34" charset="0"/>
              </a:rPr>
              <a:t>Anavadhya</a:t>
            </a:r>
            <a:r>
              <a:rPr lang="en-IN" sz="1800" b="1" i="1" dirty="0">
                <a:solidFill>
                  <a:schemeClr val="tx2">
                    <a:lumMod val="50000"/>
                  </a:schemeClr>
                </a:solidFill>
                <a:latin typeface="Arial Black" panose="020B0A04020102020204" pitchFamily="34" charset="0"/>
              </a:rPr>
              <a:t> C</a:t>
            </a:r>
          </a:p>
          <a:p>
            <a:endParaRPr lang="en-IN" sz="1600" b="1" i="1" u="sng" dirty="0">
              <a:solidFill>
                <a:schemeClr val="tx2">
                  <a:lumMod val="50000"/>
                </a:schemeClr>
              </a:solidFill>
              <a:latin typeface="Arial Black" panose="020B0A04020102020204" pitchFamily="34" charset="0"/>
            </a:endParaRPr>
          </a:p>
          <a:p>
            <a:endParaRPr lang="en-IN" sz="1600" b="1" i="1" u="sng" dirty="0">
              <a:solidFill>
                <a:schemeClr val="tx2">
                  <a:lumMod val="50000"/>
                </a:schemeClr>
              </a:solidFill>
              <a:latin typeface="Arial Black" panose="020B0A04020102020204" pitchFamily="34" charset="0"/>
            </a:endParaRPr>
          </a:p>
          <a:p>
            <a:endParaRPr lang="en-IN" sz="2800" b="1" i="1" u="sng" dirty="0">
              <a:solidFill>
                <a:schemeClr val="accent2">
                  <a:lumMod val="50000"/>
                </a:schemeClr>
              </a:solidFill>
              <a:latin typeface="Algerian" panose="04020705040A02060702" pitchFamily="82" charset="0"/>
            </a:endParaRPr>
          </a:p>
          <a:p>
            <a:endParaRPr lang="en-IN" sz="2800" b="1" i="1" u="sng" dirty="0">
              <a:solidFill>
                <a:schemeClr val="accent2">
                  <a:lumMod val="50000"/>
                </a:schemeClr>
              </a:solidFill>
              <a:latin typeface="Algerian" panose="04020705040A02060702" pitchFamily="82" charset="0"/>
            </a:endParaRPr>
          </a:p>
          <a:p>
            <a:endParaRPr lang="en-IN" sz="2800" b="1" i="1" u="sng" dirty="0">
              <a:solidFill>
                <a:schemeClr val="accent2">
                  <a:lumMod val="50000"/>
                </a:schemeClr>
              </a:solidFill>
              <a:latin typeface="Algerian" panose="04020705040A02060702" pitchFamily="82" charset="0"/>
            </a:endParaRPr>
          </a:p>
          <a:p>
            <a:endParaRPr lang="en-IN" sz="2800" b="1" i="1" u="sng" dirty="0">
              <a:solidFill>
                <a:schemeClr val="accent2">
                  <a:lumMod val="50000"/>
                </a:schemeClr>
              </a:solidFill>
              <a:latin typeface="Algerian" panose="04020705040A02060702" pitchFamily="82" charset="0"/>
            </a:endParaRPr>
          </a:p>
          <a:p>
            <a:endParaRPr lang="en-IN" sz="2800" b="1" i="1" u="sng" dirty="0">
              <a:solidFill>
                <a:schemeClr val="accent2">
                  <a:lumMod val="50000"/>
                </a:schemeClr>
              </a:solidFill>
              <a:latin typeface="Algerian" panose="04020705040A02060702" pitchFamily="82" charset="0"/>
            </a:endParaRPr>
          </a:p>
          <a:p>
            <a:endParaRPr lang="en-IN" sz="2800" b="1" i="1" u="sng" dirty="0">
              <a:solidFill>
                <a:schemeClr val="accent2">
                  <a:lumMod val="50000"/>
                </a:schemeClr>
              </a:solidFill>
              <a:latin typeface="Algerian" panose="04020705040A02060702" pitchFamily="82" charset="0"/>
            </a:endParaRPr>
          </a:p>
          <a:p>
            <a:endParaRPr lang="en-IN" sz="2800" b="1" i="1" u="sng" dirty="0">
              <a:solidFill>
                <a:schemeClr val="accent2">
                  <a:lumMod val="50000"/>
                </a:schemeClr>
              </a:solidFill>
              <a:latin typeface="Algerian" panose="04020705040A02060702" pitchFamily="82" charset="0"/>
            </a:endParaRPr>
          </a:p>
          <a:p>
            <a:endParaRPr lang="en-IN" sz="2800" b="1" i="1" u="sng" dirty="0">
              <a:solidFill>
                <a:schemeClr val="accent2">
                  <a:lumMod val="50000"/>
                </a:schemeClr>
              </a:solidFill>
              <a:latin typeface="Algerian" panose="04020705040A02060702" pitchFamily="82" charset="0"/>
            </a:endParaRPr>
          </a:p>
        </p:txBody>
      </p:sp>
      <p:pic>
        <p:nvPicPr>
          <p:cNvPr id="2050" name="Picture 2" descr="Oil Forecast and Price Predictions 2024, 2025-2030">
            <a:extLst>
              <a:ext uri="{FF2B5EF4-FFF2-40B4-BE49-F238E27FC236}">
                <a16:creationId xmlns:a16="http://schemas.microsoft.com/office/drawing/2014/main" id="{973E9ADF-2DD8-E6B7-1CA5-37A76140232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54352" y="2183364"/>
            <a:ext cx="4573728" cy="3095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7638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63DF74B-5D96-52F2-46E2-8B92274D10C5}"/>
              </a:ext>
            </a:extLst>
          </p:cNvPr>
          <p:cNvSpPr txBox="1"/>
          <p:nvPr/>
        </p:nvSpPr>
        <p:spPr>
          <a:xfrm>
            <a:off x="182301" y="1121496"/>
            <a:ext cx="6820382" cy="1200329"/>
          </a:xfrm>
          <a:prstGeom prst="rect">
            <a:avLst/>
          </a:prstGeom>
          <a:noFill/>
        </p:spPr>
        <p:txBody>
          <a:bodyPr wrap="square">
            <a:spAutoFit/>
          </a:bodyPr>
          <a:lstStyle/>
          <a:p>
            <a:r>
              <a:rPr lang="en-IN" dirty="0"/>
              <a:t>The plot of the original time series alongside its rolling mean and standard deviation suggests that the data has been stabilized through differencing, and the Augmented Dickey-Fuller test confirms stationarity with a significant p-value.</a:t>
            </a:r>
          </a:p>
        </p:txBody>
      </p:sp>
      <p:pic>
        <p:nvPicPr>
          <p:cNvPr id="13314" name="Picture 2">
            <a:extLst>
              <a:ext uri="{FF2B5EF4-FFF2-40B4-BE49-F238E27FC236}">
                <a16:creationId xmlns:a16="http://schemas.microsoft.com/office/drawing/2014/main" id="{500C7414-D516-CE18-66EC-CC6653E647E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31757" y="2321825"/>
            <a:ext cx="6960243" cy="45361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FF7104D-2A28-7D54-41C4-C25367D1D1A8}"/>
              </a:ext>
            </a:extLst>
          </p:cNvPr>
          <p:cNvSpPr txBox="1"/>
          <p:nvPr/>
        </p:nvSpPr>
        <p:spPr>
          <a:xfrm>
            <a:off x="182301" y="356560"/>
            <a:ext cx="6105644" cy="584775"/>
          </a:xfrm>
          <a:prstGeom prst="rect">
            <a:avLst/>
          </a:prstGeom>
          <a:noFill/>
        </p:spPr>
        <p:txBody>
          <a:bodyPr wrap="square">
            <a:spAutoFit/>
          </a:bodyPr>
          <a:lstStyle/>
          <a:p>
            <a:r>
              <a:rPr lang="en-IN" sz="3200" b="1" i="1" u="sng" dirty="0"/>
              <a:t>Time Series</a:t>
            </a:r>
          </a:p>
        </p:txBody>
      </p:sp>
      <p:sp>
        <p:nvSpPr>
          <p:cNvPr id="9" name="TextBox 8">
            <a:extLst>
              <a:ext uri="{FF2B5EF4-FFF2-40B4-BE49-F238E27FC236}">
                <a16:creationId xmlns:a16="http://schemas.microsoft.com/office/drawing/2014/main" id="{A943CC9B-449F-3CD4-90D2-EBAD48857083}"/>
              </a:ext>
            </a:extLst>
          </p:cNvPr>
          <p:cNvSpPr txBox="1"/>
          <p:nvPr/>
        </p:nvSpPr>
        <p:spPr>
          <a:xfrm>
            <a:off x="182302" y="2501986"/>
            <a:ext cx="5153628" cy="3999454"/>
          </a:xfrm>
          <a:prstGeom prst="rect">
            <a:avLst/>
          </a:prstGeom>
          <a:noFill/>
        </p:spPr>
        <p:txBody>
          <a:bodyPr wrap="square">
            <a:spAutoFit/>
          </a:bodyPr>
          <a:lstStyle/>
          <a:p>
            <a:r>
              <a:rPr lang="en-IN" sz="1400" b="1" dirty="0"/>
              <a:t>Stationarity Check (ADF Test):  The Augmented Dickey-Fuller (ADF) test is employed to assess the stationarity of the differenced time series. The test statistic and p-value are crucial outputs, with a low p-value indicating strong evidence against the null hypothesis of non-stationarity.</a:t>
            </a:r>
          </a:p>
          <a:p>
            <a:endParaRPr lang="en-IN" sz="1400" b="1" dirty="0"/>
          </a:p>
          <a:p>
            <a:r>
              <a:rPr lang="en-IN" sz="1400" b="1" dirty="0"/>
              <a:t> Rolling Mean and Standard Deviation:  The rolling mean and standard deviation plots are effective tools for visualizing trends and variability in the time series data. The rolling mean provides insights into overall trends, while the rolling standard deviation indicates changes in variability over time. </a:t>
            </a:r>
          </a:p>
          <a:p>
            <a:endParaRPr lang="en-IN" sz="1400" b="1" dirty="0"/>
          </a:p>
          <a:p>
            <a:r>
              <a:rPr lang="en-IN" sz="1400" b="1" dirty="0"/>
              <a:t>Log Transformation:  The natural logarithm transformation (np.log()) is applied to the differenced data before computing rolling mean and standard deviation. Log transformation is useful for stabilizing variance and revealing relative changes in the data.</a:t>
            </a:r>
          </a:p>
        </p:txBody>
      </p:sp>
    </p:spTree>
    <p:extLst>
      <p:ext uri="{BB962C8B-B14F-4D97-AF65-F5344CB8AC3E}">
        <p14:creationId xmlns:p14="http://schemas.microsoft.com/office/powerpoint/2010/main" val="5230899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C26D829-AF76-1A59-95E4-E0D041AD87B7}"/>
              </a:ext>
            </a:extLst>
          </p:cNvPr>
          <p:cNvSpPr txBox="1"/>
          <p:nvPr/>
        </p:nvSpPr>
        <p:spPr>
          <a:xfrm>
            <a:off x="542108" y="416225"/>
            <a:ext cx="6100354" cy="646331"/>
          </a:xfrm>
          <a:prstGeom prst="rect">
            <a:avLst/>
          </a:prstGeom>
          <a:noFill/>
        </p:spPr>
        <p:txBody>
          <a:bodyPr wrap="square">
            <a:spAutoFit/>
          </a:bodyPr>
          <a:lstStyle/>
          <a:p>
            <a:r>
              <a:rPr lang="en-IN" sz="3600" b="1" i="1" u="sng" dirty="0"/>
              <a:t>Model Building :</a:t>
            </a:r>
          </a:p>
        </p:txBody>
      </p:sp>
      <p:sp>
        <p:nvSpPr>
          <p:cNvPr id="10" name="TextBox 9">
            <a:extLst>
              <a:ext uri="{FF2B5EF4-FFF2-40B4-BE49-F238E27FC236}">
                <a16:creationId xmlns:a16="http://schemas.microsoft.com/office/drawing/2014/main" id="{57FEED77-5BAE-6B1B-A265-705AEA8493E2}"/>
              </a:ext>
            </a:extLst>
          </p:cNvPr>
          <p:cNvSpPr txBox="1"/>
          <p:nvPr/>
        </p:nvSpPr>
        <p:spPr>
          <a:xfrm>
            <a:off x="542108" y="1201783"/>
            <a:ext cx="10051869" cy="3816429"/>
          </a:xfrm>
          <a:prstGeom prst="rect">
            <a:avLst/>
          </a:prstGeom>
          <a:noFill/>
        </p:spPr>
        <p:txBody>
          <a:bodyPr wrap="square">
            <a:spAutoFit/>
          </a:bodyPr>
          <a:lstStyle/>
          <a:p>
            <a:r>
              <a:rPr lang="en-US" sz="1600" dirty="0"/>
              <a:t>Split the dataset into training and testing sets.</a:t>
            </a:r>
          </a:p>
          <a:p>
            <a:endParaRPr lang="en-US" sz="1600" dirty="0"/>
          </a:p>
          <a:p>
            <a:r>
              <a:rPr lang="en-US" sz="1600" dirty="0"/>
              <a:t> We will use the first 80% of the data for training and the remaining 20% for testing:</a:t>
            </a:r>
          </a:p>
          <a:p>
            <a:r>
              <a:rPr lang="en-US" sz="1600" dirty="0"/>
              <a:t> </a:t>
            </a:r>
          </a:p>
          <a:p>
            <a:r>
              <a:rPr lang="en-US" sz="1600" dirty="0"/>
              <a:t>Mean Absolute Error (MAE): </a:t>
            </a:r>
          </a:p>
          <a:p>
            <a:r>
              <a:rPr lang="en-US" sz="1600" dirty="0"/>
              <a:t> ● MAE measures the average absolute difference between predicted and actual values.</a:t>
            </a:r>
          </a:p>
          <a:p>
            <a:r>
              <a:rPr lang="en-US" sz="1600" dirty="0"/>
              <a:t> ● Smaller MAE values indicate better performance. </a:t>
            </a:r>
          </a:p>
          <a:p>
            <a:endParaRPr lang="en-US" sz="1600" dirty="0"/>
          </a:p>
          <a:p>
            <a:r>
              <a:rPr lang="en-US" sz="1600" dirty="0"/>
              <a:t>Mean Squared Error (MSE): </a:t>
            </a:r>
          </a:p>
          <a:p>
            <a:r>
              <a:rPr lang="en-US" sz="1600" dirty="0"/>
              <a:t> ● MSE measures the average squared difference between predicted and actual values.</a:t>
            </a:r>
          </a:p>
          <a:p>
            <a:r>
              <a:rPr lang="en-US" sz="1600" dirty="0"/>
              <a:t> ● Smaller MSE values indicate better performance.</a:t>
            </a:r>
          </a:p>
          <a:p>
            <a:r>
              <a:rPr lang="en-US" sz="1600" dirty="0"/>
              <a:t> </a:t>
            </a:r>
          </a:p>
          <a:p>
            <a:r>
              <a:rPr lang="en-US" sz="1600" dirty="0"/>
              <a:t>Root Mean Squared Error (RMSE):</a:t>
            </a:r>
          </a:p>
          <a:p>
            <a:r>
              <a:rPr lang="en-US" sz="1600" dirty="0"/>
              <a:t> ● RMSE is the square root of the MSE, providing a measure of the average magnitude of the errors. </a:t>
            </a:r>
          </a:p>
          <a:p>
            <a:r>
              <a:rPr lang="en-US" sz="1600" dirty="0"/>
              <a:t> ● Smaller RMSE values indicate better performance</a:t>
            </a:r>
            <a:r>
              <a:rPr lang="en-US" dirty="0"/>
              <a:t>.</a:t>
            </a:r>
            <a:endParaRPr lang="en-IN" dirty="0"/>
          </a:p>
        </p:txBody>
      </p:sp>
    </p:spTree>
    <p:extLst>
      <p:ext uri="{BB962C8B-B14F-4D97-AF65-F5344CB8AC3E}">
        <p14:creationId xmlns:p14="http://schemas.microsoft.com/office/powerpoint/2010/main" val="9364410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3335" y="347729"/>
            <a:ext cx="4546242" cy="461665"/>
          </a:xfrm>
          <a:prstGeom prst="rect">
            <a:avLst/>
          </a:prstGeom>
          <a:noFill/>
        </p:spPr>
        <p:txBody>
          <a:bodyPr wrap="square" rtlCol="0">
            <a:spAutoFit/>
          </a:bodyPr>
          <a:lstStyle/>
          <a:p>
            <a:r>
              <a:rPr lang="en-US" sz="2400" b="1" i="1" u="sng" dirty="0"/>
              <a:t>Time Series Modelling</a:t>
            </a:r>
            <a:endParaRPr lang="en-IN" sz="2400" b="1" i="1" u="sng" dirty="0"/>
          </a:p>
        </p:txBody>
      </p:sp>
      <p:pic>
        <p:nvPicPr>
          <p:cNvPr id="7" name="Picture 6"/>
          <p:cNvPicPr>
            <a:picLocks noChangeAspect="1"/>
          </p:cNvPicPr>
          <p:nvPr/>
        </p:nvPicPr>
        <p:blipFill>
          <a:blip r:embed="rId2"/>
          <a:stretch>
            <a:fillRect/>
          </a:stretch>
        </p:blipFill>
        <p:spPr>
          <a:xfrm>
            <a:off x="6645499" y="1502228"/>
            <a:ext cx="5386316" cy="3478977"/>
          </a:xfrm>
          <a:prstGeom prst="rect">
            <a:avLst/>
          </a:prstGeom>
        </p:spPr>
      </p:pic>
      <p:sp>
        <p:nvSpPr>
          <p:cNvPr id="8" name="TextBox 7"/>
          <p:cNvSpPr txBox="1"/>
          <p:nvPr/>
        </p:nvSpPr>
        <p:spPr>
          <a:xfrm>
            <a:off x="283334" y="1287887"/>
            <a:ext cx="6362165" cy="3693319"/>
          </a:xfrm>
          <a:prstGeom prst="rect">
            <a:avLst/>
          </a:prstGeom>
          <a:noFill/>
        </p:spPr>
        <p:txBody>
          <a:bodyPr wrap="square" rtlCol="0">
            <a:spAutoFit/>
          </a:bodyPr>
          <a:lstStyle/>
          <a:p>
            <a:r>
              <a:rPr lang="en-US" dirty="0"/>
              <a:t>Model Based Method</a:t>
            </a:r>
          </a:p>
          <a:p>
            <a:endParaRPr lang="en-US" dirty="0"/>
          </a:p>
          <a:p>
            <a:r>
              <a:rPr lang="en-US" dirty="0"/>
              <a:t>First we tried Simplest </a:t>
            </a:r>
            <a:r>
              <a:rPr lang="en-US" dirty="0" err="1"/>
              <a:t>forcasting</a:t>
            </a:r>
            <a:r>
              <a:rPr lang="en-US" dirty="0"/>
              <a:t> models like Linear Model,</a:t>
            </a:r>
          </a:p>
          <a:p>
            <a:r>
              <a:rPr lang="en-US" dirty="0"/>
              <a:t>Exponential Model, Quadratic Model, Additive Seasonality Model, Additive Seasonality Quadratic Model, Multiplicative Seasonality Model, Multiplicative Additive Seasonality Model. </a:t>
            </a:r>
          </a:p>
          <a:p>
            <a:endParaRPr lang="en-US" dirty="0"/>
          </a:p>
          <a:p>
            <a:endParaRPr lang="en-US" dirty="0"/>
          </a:p>
          <a:p>
            <a:r>
              <a:rPr lang="en-US" dirty="0"/>
              <a:t>We used Ordinary Least Squares model from stats models.</a:t>
            </a:r>
          </a:p>
          <a:p>
            <a:endParaRPr lang="en-US" dirty="0"/>
          </a:p>
          <a:p>
            <a:endParaRPr lang="en-US" dirty="0"/>
          </a:p>
          <a:p>
            <a:endParaRPr lang="en-IN" dirty="0"/>
          </a:p>
        </p:txBody>
      </p:sp>
    </p:spTree>
    <p:extLst>
      <p:ext uri="{BB962C8B-B14F-4D97-AF65-F5344CB8AC3E}">
        <p14:creationId xmlns:p14="http://schemas.microsoft.com/office/powerpoint/2010/main" val="17024170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2275" y="463639"/>
            <a:ext cx="3602268" cy="523220"/>
          </a:xfrm>
          <a:prstGeom prst="rect">
            <a:avLst/>
          </a:prstGeom>
          <a:noFill/>
        </p:spPr>
        <p:txBody>
          <a:bodyPr wrap="none" rtlCol="0">
            <a:spAutoFit/>
          </a:bodyPr>
          <a:lstStyle/>
          <a:p>
            <a:r>
              <a:rPr lang="en-US" sz="2800" b="1" i="1" u="sng" dirty="0"/>
              <a:t>Data Driven Models </a:t>
            </a:r>
          </a:p>
        </p:txBody>
      </p:sp>
      <p:pic>
        <p:nvPicPr>
          <p:cNvPr id="3" name="Picture 2"/>
          <p:cNvPicPr>
            <a:picLocks noChangeAspect="1"/>
          </p:cNvPicPr>
          <p:nvPr/>
        </p:nvPicPr>
        <p:blipFill>
          <a:blip r:embed="rId2"/>
          <a:stretch>
            <a:fillRect/>
          </a:stretch>
        </p:blipFill>
        <p:spPr>
          <a:xfrm>
            <a:off x="6823041" y="2059992"/>
            <a:ext cx="4674939" cy="1816548"/>
          </a:xfrm>
          <a:prstGeom prst="rect">
            <a:avLst/>
          </a:prstGeom>
        </p:spPr>
      </p:pic>
      <p:sp>
        <p:nvSpPr>
          <p:cNvPr id="4" name="TextBox 3"/>
          <p:cNvSpPr txBox="1"/>
          <p:nvPr/>
        </p:nvSpPr>
        <p:spPr>
          <a:xfrm>
            <a:off x="502275" y="1690660"/>
            <a:ext cx="6320766" cy="2308324"/>
          </a:xfrm>
          <a:prstGeom prst="rect">
            <a:avLst/>
          </a:prstGeom>
          <a:noFill/>
        </p:spPr>
        <p:txBody>
          <a:bodyPr wrap="square" rtlCol="0">
            <a:spAutoFit/>
          </a:bodyPr>
          <a:lstStyle/>
          <a:p>
            <a:r>
              <a:rPr lang="en-US" dirty="0"/>
              <a:t>We have tried Simple Exponential Smoothing,</a:t>
            </a:r>
          </a:p>
          <a:p>
            <a:r>
              <a:rPr lang="en-US" dirty="0"/>
              <a:t>Holts method, Holts Winter with Additive Seasonality &amp; </a:t>
            </a:r>
          </a:p>
          <a:p>
            <a:r>
              <a:rPr lang="en-US" dirty="0"/>
              <a:t>Additive Trend, Holts Winter with Multiplicative Seasonality</a:t>
            </a:r>
          </a:p>
          <a:p>
            <a:r>
              <a:rPr lang="en-US" dirty="0"/>
              <a:t>And Additive Trend. </a:t>
            </a:r>
          </a:p>
          <a:p>
            <a:endParaRPr lang="en-US" dirty="0"/>
          </a:p>
          <a:p>
            <a:endParaRPr lang="en-US" dirty="0"/>
          </a:p>
          <a:p>
            <a:r>
              <a:rPr lang="en-US" dirty="0"/>
              <a:t>Here We got Simple Exponential Model with Least Errors.</a:t>
            </a:r>
          </a:p>
          <a:p>
            <a:r>
              <a:rPr lang="en-US" dirty="0"/>
              <a:t>And less than Model Based Methods.</a:t>
            </a:r>
            <a:endParaRPr lang="en-IN" dirty="0"/>
          </a:p>
        </p:txBody>
      </p:sp>
    </p:spTree>
    <p:extLst>
      <p:ext uri="{BB962C8B-B14F-4D97-AF65-F5344CB8AC3E}">
        <p14:creationId xmlns:p14="http://schemas.microsoft.com/office/powerpoint/2010/main" val="26060490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879748" y="1923634"/>
            <a:ext cx="5054106" cy="2680157"/>
          </a:xfrm>
          <a:prstGeom prst="rect">
            <a:avLst/>
          </a:prstGeom>
        </p:spPr>
      </p:pic>
      <p:sp>
        <p:nvSpPr>
          <p:cNvPr id="3" name="TextBox 2"/>
          <p:cNvSpPr txBox="1"/>
          <p:nvPr/>
        </p:nvSpPr>
        <p:spPr>
          <a:xfrm>
            <a:off x="566670" y="553792"/>
            <a:ext cx="4546437" cy="523220"/>
          </a:xfrm>
          <a:prstGeom prst="rect">
            <a:avLst/>
          </a:prstGeom>
          <a:noFill/>
        </p:spPr>
        <p:txBody>
          <a:bodyPr wrap="none" rtlCol="0">
            <a:spAutoFit/>
          </a:bodyPr>
          <a:lstStyle/>
          <a:p>
            <a:r>
              <a:rPr lang="en-US" sz="2800" b="1" i="1" u="sng" dirty="0"/>
              <a:t>Other Forecasting Models</a:t>
            </a:r>
            <a:endParaRPr lang="en-IN" sz="2800" b="1" i="1" u="sng" dirty="0"/>
          </a:p>
        </p:txBody>
      </p:sp>
      <p:sp>
        <p:nvSpPr>
          <p:cNvPr id="4" name="TextBox 3"/>
          <p:cNvSpPr txBox="1"/>
          <p:nvPr/>
        </p:nvSpPr>
        <p:spPr>
          <a:xfrm>
            <a:off x="566670" y="1755683"/>
            <a:ext cx="6130344" cy="2585323"/>
          </a:xfrm>
          <a:prstGeom prst="rect">
            <a:avLst/>
          </a:prstGeom>
          <a:noFill/>
        </p:spPr>
        <p:txBody>
          <a:bodyPr wrap="square" rtlCol="0">
            <a:spAutoFit/>
          </a:bodyPr>
          <a:lstStyle/>
          <a:p>
            <a:r>
              <a:rPr lang="en-US" dirty="0"/>
              <a:t>We Have also used Models like </a:t>
            </a:r>
            <a:r>
              <a:rPr lang="en-US" dirty="0" err="1"/>
              <a:t>Naive's</a:t>
            </a:r>
            <a:r>
              <a:rPr lang="en-US" dirty="0"/>
              <a:t> Model, Simple Average Method, A</a:t>
            </a:r>
            <a:r>
              <a:rPr lang="en-IN" dirty="0" err="1"/>
              <a:t>uto</a:t>
            </a:r>
            <a:r>
              <a:rPr lang="en-IN" dirty="0"/>
              <a:t> Regressive Integrated Moving Average (</a:t>
            </a:r>
            <a:r>
              <a:rPr lang="en-US" dirty="0"/>
              <a:t>ARIMA), Long Short Term Memory (LSTM) model.</a:t>
            </a:r>
          </a:p>
          <a:p>
            <a:endParaRPr lang="en-US" dirty="0"/>
          </a:p>
          <a:p>
            <a:r>
              <a:rPr lang="en-US" dirty="0"/>
              <a:t>With ARIMA having lowest RSME value among all the models used till now.</a:t>
            </a:r>
          </a:p>
          <a:p>
            <a:endParaRPr lang="en-US" dirty="0"/>
          </a:p>
          <a:p>
            <a:endParaRPr lang="en-US" dirty="0"/>
          </a:p>
          <a:p>
            <a:r>
              <a:rPr lang="en-US" b="1" i="1" dirty="0"/>
              <a:t>We Are finalizing LSTM as our Model for Deployment.</a:t>
            </a:r>
          </a:p>
        </p:txBody>
      </p:sp>
    </p:spTree>
    <p:extLst>
      <p:ext uri="{BB962C8B-B14F-4D97-AF65-F5344CB8AC3E}">
        <p14:creationId xmlns:p14="http://schemas.microsoft.com/office/powerpoint/2010/main" val="39291906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543CF0-475E-8400-F552-2E2A102B75FD}"/>
              </a:ext>
            </a:extLst>
          </p:cNvPr>
          <p:cNvSpPr txBox="1"/>
          <p:nvPr/>
        </p:nvSpPr>
        <p:spPr>
          <a:xfrm>
            <a:off x="176348" y="194156"/>
            <a:ext cx="6100354" cy="646331"/>
          </a:xfrm>
          <a:prstGeom prst="rect">
            <a:avLst/>
          </a:prstGeom>
          <a:noFill/>
        </p:spPr>
        <p:txBody>
          <a:bodyPr wrap="square">
            <a:spAutoFit/>
          </a:bodyPr>
          <a:lstStyle/>
          <a:p>
            <a:r>
              <a:rPr lang="en-IN" sz="3600" b="1" i="1" u="sng" dirty="0"/>
              <a:t>Model Deployment</a:t>
            </a:r>
          </a:p>
        </p:txBody>
      </p:sp>
      <p:sp>
        <p:nvSpPr>
          <p:cNvPr id="5" name="TextBox 4">
            <a:extLst>
              <a:ext uri="{FF2B5EF4-FFF2-40B4-BE49-F238E27FC236}">
                <a16:creationId xmlns:a16="http://schemas.microsoft.com/office/drawing/2014/main" id="{FD9D65C5-FE82-1413-291C-AD89A553B15B}"/>
              </a:ext>
            </a:extLst>
          </p:cNvPr>
          <p:cNvSpPr txBox="1"/>
          <p:nvPr/>
        </p:nvSpPr>
        <p:spPr>
          <a:xfrm>
            <a:off x="2266405" y="2351782"/>
            <a:ext cx="6106886" cy="1077218"/>
          </a:xfrm>
          <a:prstGeom prst="rect">
            <a:avLst/>
          </a:prstGeom>
          <a:noFill/>
        </p:spPr>
        <p:txBody>
          <a:bodyPr wrap="square">
            <a:spAutoFit/>
          </a:bodyPr>
          <a:lstStyle/>
          <a:p>
            <a:r>
              <a:rPr lang="en-US" sz="3200" b="1" dirty="0">
                <a:effectLst>
                  <a:outerShdw blurRad="38100" dist="38100" dir="2700000" algn="tl">
                    <a:srgbClr val="000000">
                      <a:alpha val="43137"/>
                    </a:srgbClr>
                  </a:outerShdw>
                </a:effectLst>
                <a:latin typeface="Arial Black" panose="020B0A04020102020204" pitchFamily="34" charset="0"/>
              </a:rPr>
              <a:t>We used LSTM Model for deployment</a:t>
            </a:r>
            <a:r>
              <a:rPr lang="en-US" sz="3200" b="1" dirty="0"/>
              <a:t>. </a:t>
            </a:r>
            <a:endParaRPr lang="en-IN" sz="3200" b="1" dirty="0"/>
          </a:p>
        </p:txBody>
      </p:sp>
    </p:spTree>
    <p:extLst>
      <p:ext uri="{BB962C8B-B14F-4D97-AF65-F5344CB8AC3E}">
        <p14:creationId xmlns:p14="http://schemas.microsoft.com/office/powerpoint/2010/main" val="18375818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8C5127D-27CF-F9A2-3832-BAA0ECF579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57" y="1678377"/>
            <a:ext cx="6068252" cy="3727047"/>
          </a:xfrm>
          <a:prstGeom prst="rect">
            <a:avLst/>
          </a:prstGeom>
        </p:spPr>
      </p:pic>
      <p:pic>
        <p:nvPicPr>
          <p:cNvPr id="17" name="Picture 16">
            <a:extLst>
              <a:ext uri="{FF2B5EF4-FFF2-40B4-BE49-F238E27FC236}">
                <a16:creationId xmlns:a16="http://schemas.microsoft.com/office/drawing/2014/main" id="{4836F40A-99E8-B7CC-4905-F586DDB7E0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2228" y="0"/>
            <a:ext cx="6342927" cy="3628761"/>
          </a:xfrm>
          <a:prstGeom prst="rect">
            <a:avLst/>
          </a:prstGeom>
        </p:spPr>
      </p:pic>
      <p:pic>
        <p:nvPicPr>
          <p:cNvPr id="19" name="Picture 18">
            <a:extLst>
              <a:ext uri="{FF2B5EF4-FFF2-40B4-BE49-F238E27FC236}">
                <a16:creationId xmlns:a16="http://schemas.microsoft.com/office/drawing/2014/main" id="{B0D54683-2298-0614-CE3C-E2B8CC3C5F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2228" y="3628760"/>
            <a:ext cx="6342927" cy="3229239"/>
          </a:xfrm>
          <a:prstGeom prst="rect">
            <a:avLst/>
          </a:prstGeom>
        </p:spPr>
      </p:pic>
      <p:sp>
        <p:nvSpPr>
          <p:cNvPr id="21" name="TextBox 20">
            <a:extLst>
              <a:ext uri="{FF2B5EF4-FFF2-40B4-BE49-F238E27FC236}">
                <a16:creationId xmlns:a16="http://schemas.microsoft.com/office/drawing/2014/main" id="{369D2800-F4D4-3FD2-9CDD-AE25D9270F82}"/>
              </a:ext>
            </a:extLst>
          </p:cNvPr>
          <p:cNvSpPr txBox="1"/>
          <p:nvPr/>
        </p:nvSpPr>
        <p:spPr>
          <a:xfrm>
            <a:off x="0" y="30190"/>
            <a:ext cx="6105644" cy="584775"/>
          </a:xfrm>
          <a:prstGeom prst="rect">
            <a:avLst/>
          </a:prstGeom>
          <a:noFill/>
        </p:spPr>
        <p:txBody>
          <a:bodyPr wrap="square">
            <a:spAutoFit/>
          </a:bodyPr>
          <a:lstStyle/>
          <a:p>
            <a:r>
              <a:rPr lang="en-IN" sz="3200" b="1" i="1" u="sng" dirty="0">
                <a:latin typeface="Arial Black" panose="020B0A04020102020204" pitchFamily="34" charset="0"/>
              </a:rPr>
              <a:t>Codes For Deployment</a:t>
            </a:r>
          </a:p>
        </p:txBody>
      </p:sp>
    </p:spTree>
    <p:extLst>
      <p:ext uri="{BB962C8B-B14F-4D97-AF65-F5344CB8AC3E}">
        <p14:creationId xmlns:p14="http://schemas.microsoft.com/office/powerpoint/2010/main" val="12079593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01B88B-862C-E5E9-6D8E-197D345E6C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6835" y="1698171"/>
            <a:ext cx="8945166" cy="5029200"/>
          </a:xfrm>
          <a:prstGeom prst="rect">
            <a:avLst/>
          </a:prstGeom>
        </p:spPr>
      </p:pic>
      <p:sp>
        <p:nvSpPr>
          <p:cNvPr id="5" name="TextBox 4">
            <a:extLst>
              <a:ext uri="{FF2B5EF4-FFF2-40B4-BE49-F238E27FC236}">
                <a16:creationId xmlns:a16="http://schemas.microsoft.com/office/drawing/2014/main" id="{B92820AD-9459-D2B0-AB79-DE93DE7A7092}"/>
              </a:ext>
            </a:extLst>
          </p:cNvPr>
          <p:cNvSpPr txBox="1"/>
          <p:nvPr/>
        </p:nvSpPr>
        <p:spPr>
          <a:xfrm>
            <a:off x="333102" y="130628"/>
            <a:ext cx="4774475" cy="584775"/>
          </a:xfrm>
          <a:prstGeom prst="rect">
            <a:avLst/>
          </a:prstGeom>
          <a:noFill/>
        </p:spPr>
        <p:txBody>
          <a:bodyPr wrap="square">
            <a:spAutoFit/>
          </a:bodyPr>
          <a:lstStyle/>
          <a:p>
            <a:r>
              <a:rPr lang="en-IN" sz="3200" b="1" i="1" u="sng" dirty="0">
                <a:latin typeface="Arial Black" panose="020B0A04020102020204" pitchFamily="34" charset="0"/>
              </a:rPr>
              <a:t>Predict the Model</a:t>
            </a:r>
          </a:p>
        </p:txBody>
      </p:sp>
      <p:sp>
        <p:nvSpPr>
          <p:cNvPr id="7" name="TextBox 6">
            <a:extLst>
              <a:ext uri="{FF2B5EF4-FFF2-40B4-BE49-F238E27FC236}">
                <a16:creationId xmlns:a16="http://schemas.microsoft.com/office/drawing/2014/main" id="{CB37AF14-2E42-DBC3-1748-B0D7247BFA1C}"/>
              </a:ext>
            </a:extLst>
          </p:cNvPr>
          <p:cNvSpPr txBox="1"/>
          <p:nvPr/>
        </p:nvSpPr>
        <p:spPr>
          <a:xfrm>
            <a:off x="333102" y="837455"/>
            <a:ext cx="6100354" cy="369332"/>
          </a:xfrm>
          <a:prstGeom prst="rect">
            <a:avLst/>
          </a:prstGeom>
          <a:noFill/>
        </p:spPr>
        <p:txBody>
          <a:bodyPr wrap="square">
            <a:spAutoFit/>
          </a:bodyPr>
          <a:lstStyle/>
          <a:p>
            <a:r>
              <a:rPr lang="en-US" dirty="0"/>
              <a:t> We used LSTM Model for deployment. </a:t>
            </a:r>
            <a:endParaRPr lang="en-IN" dirty="0"/>
          </a:p>
        </p:txBody>
      </p:sp>
    </p:spTree>
    <p:extLst>
      <p:ext uri="{BB962C8B-B14F-4D97-AF65-F5344CB8AC3E}">
        <p14:creationId xmlns:p14="http://schemas.microsoft.com/office/powerpoint/2010/main" val="34152715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223494-6BF5-A640-51D0-F675A8D7EFF9}"/>
              </a:ext>
            </a:extLst>
          </p:cNvPr>
          <p:cNvSpPr txBox="1"/>
          <p:nvPr/>
        </p:nvSpPr>
        <p:spPr>
          <a:xfrm>
            <a:off x="355920" y="135223"/>
            <a:ext cx="10362237" cy="5447645"/>
          </a:xfrm>
          <a:prstGeom prst="rect">
            <a:avLst/>
          </a:prstGeom>
          <a:noFill/>
        </p:spPr>
        <p:txBody>
          <a:bodyPr wrap="square">
            <a:spAutoFit/>
          </a:bodyPr>
          <a:lstStyle/>
          <a:p>
            <a:r>
              <a:rPr lang="en-US" sz="3200" b="1" u="sng" dirty="0">
                <a:effectLst>
                  <a:outerShdw blurRad="38100" dist="38100" dir="2700000" algn="tl">
                    <a:srgbClr val="000000">
                      <a:alpha val="43137"/>
                    </a:srgbClr>
                  </a:outerShdw>
                </a:effectLst>
                <a:latin typeface="Arial Black" panose="020B0A04020102020204" pitchFamily="34" charset="0"/>
              </a:rPr>
              <a:t>Challenges </a:t>
            </a:r>
          </a:p>
          <a:p>
            <a:endParaRPr lang="en-US" sz="3200" b="1" u="sng" dirty="0">
              <a:effectLst>
                <a:outerShdw blurRad="38100" dist="38100" dir="2700000" algn="tl">
                  <a:srgbClr val="000000">
                    <a:alpha val="43137"/>
                  </a:srgbClr>
                </a:outerShdw>
              </a:effectLst>
              <a:latin typeface="Arial Black" panose="020B0A04020102020204" pitchFamily="34" charset="0"/>
            </a:endParaRPr>
          </a:p>
          <a:p>
            <a:endParaRPr lang="en-US" sz="3200" b="1" u="sng" dirty="0">
              <a:effectLst>
                <a:outerShdw blurRad="38100" dist="38100" dir="2700000" algn="tl">
                  <a:srgbClr val="000000">
                    <a:alpha val="43137"/>
                  </a:srgbClr>
                </a:outerShdw>
              </a:effectLst>
              <a:latin typeface="Arial Black" panose="020B0A04020102020204" pitchFamily="34" charset="0"/>
            </a:endParaRPr>
          </a:p>
          <a:p>
            <a:r>
              <a:rPr lang="en-US" sz="2800" dirty="0"/>
              <a:t> ● Installation of Libraries (Different IDEs behaved differently)</a:t>
            </a:r>
          </a:p>
          <a:p>
            <a:endParaRPr lang="en-US" sz="2800" dirty="0"/>
          </a:p>
          <a:p>
            <a:r>
              <a:rPr lang="en-US" sz="2800" dirty="0"/>
              <a:t> ● Ensuring quality and reliability of data</a:t>
            </a:r>
          </a:p>
          <a:p>
            <a:endParaRPr lang="en-US" sz="2800" dirty="0"/>
          </a:p>
          <a:p>
            <a:r>
              <a:rPr lang="en-US" sz="2800" dirty="0"/>
              <a:t> ● Handling missing data &amp; Outliers </a:t>
            </a:r>
          </a:p>
          <a:p>
            <a:endParaRPr lang="en-US" sz="2800" dirty="0"/>
          </a:p>
          <a:p>
            <a:r>
              <a:rPr lang="en-US" sz="2800" dirty="0"/>
              <a:t> ● Looking for data visualizations and </a:t>
            </a:r>
            <a:r>
              <a:rPr lang="en-US" sz="2800" dirty="0" err="1"/>
              <a:t>normalising</a:t>
            </a:r>
            <a:r>
              <a:rPr lang="en-US" sz="2800" dirty="0"/>
              <a:t> it </a:t>
            </a:r>
          </a:p>
          <a:p>
            <a:endParaRPr lang="en-US" sz="2800" dirty="0"/>
          </a:p>
          <a:p>
            <a:r>
              <a:rPr lang="en-US" sz="2800" dirty="0"/>
              <a:t> ● While building model, faced an issue with </a:t>
            </a:r>
            <a:r>
              <a:rPr lang="en-US" sz="2800" dirty="0" err="1"/>
              <a:t>accurac</a:t>
            </a:r>
            <a:endParaRPr lang="en-IN" sz="2800" dirty="0"/>
          </a:p>
        </p:txBody>
      </p:sp>
    </p:spTree>
    <p:extLst>
      <p:ext uri="{BB962C8B-B14F-4D97-AF65-F5344CB8AC3E}">
        <p14:creationId xmlns:p14="http://schemas.microsoft.com/office/powerpoint/2010/main" val="3897463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870F99-63D4-DA6E-082B-4A79EF1D3389}"/>
              </a:ext>
            </a:extLst>
          </p:cNvPr>
          <p:cNvSpPr txBox="1"/>
          <p:nvPr/>
        </p:nvSpPr>
        <p:spPr>
          <a:xfrm>
            <a:off x="379070" y="272533"/>
            <a:ext cx="9007998" cy="646331"/>
          </a:xfrm>
          <a:prstGeom prst="rect">
            <a:avLst/>
          </a:prstGeom>
          <a:noFill/>
        </p:spPr>
        <p:txBody>
          <a:bodyPr wrap="square">
            <a:spAutoFit/>
          </a:bodyPr>
          <a:lstStyle/>
          <a:p>
            <a:r>
              <a:rPr lang="en-IN" sz="3600" b="1" u="sng" dirty="0">
                <a:effectLst>
                  <a:outerShdw blurRad="38100" dist="38100" dir="2700000" algn="tl">
                    <a:srgbClr val="000000">
                      <a:alpha val="43137"/>
                    </a:srgbClr>
                  </a:outerShdw>
                </a:effectLst>
                <a:latin typeface="Arial Black" panose="020B0A04020102020204" pitchFamily="34" charset="0"/>
              </a:rPr>
              <a:t>How Team overcame Challenges</a:t>
            </a:r>
          </a:p>
        </p:txBody>
      </p:sp>
      <p:sp>
        <p:nvSpPr>
          <p:cNvPr id="7" name="TextBox 6">
            <a:extLst>
              <a:ext uri="{FF2B5EF4-FFF2-40B4-BE49-F238E27FC236}">
                <a16:creationId xmlns:a16="http://schemas.microsoft.com/office/drawing/2014/main" id="{528F522D-1B7A-669F-4823-F91E4BFBA37C}"/>
              </a:ext>
            </a:extLst>
          </p:cNvPr>
          <p:cNvSpPr txBox="1"/>
          <p:nvPr/>
        </p:nvSpPr>
        <p:spPr>
          <a:xfrm>
            <a:off x="506391" y="1927051"/>
            <a:ext cx="9505710" cy="3539430"/>
          </a:xfrm>
          <a:prstGeom prst="rect">
            <a:avLst/>
          </a:prstGeom>
          <a:noFill/>
        </p:spPr>
        <p:txBody>
          <a:bodyPr wrap="square">
            <a:spAutoFit/>
          </a:bodyPr>
          <a:lstStyle/>
          <a:p>
            <a:r>
              <a:rPr lang="en-US" sz="2800" dirty="0"/>
              <a:t>● Preformed EDA and feature engineering to make data reliable</a:t>
            </a:r>
          </a:p>
          <a:p>
            <a:endParaRPr lang="en-US" sz="2800" dirty="0"/>
          </a:p>
          <a:p>
            <a:r>
              <a:rPr lang="en-US" sz="2800" dirty="0"/>
              <a:t> ● Tried multiplied IDEs and settled with one </a:t>
            </a:r>
          </a:p>
          <a:p>
            <a:endParaRPr lang="en-US" sz="2800" dirty="0"/>
          </a:p>
          <a:p>
            <a:r>
              <a:rPr lang="en-US" sz="2800" dirty="0"/>
              <a:t> ● For errors, read various articles through google search</a:t>
            </a:r>
          </a:p>
          <a:p>
            <a:endParaRPr lang="en-US" sz="2800" dirty="0"/>
          </a:p>
          <a:p>
            <a:r>
              <a:rPr lang="en-US" sz="2800" dirty="0"/>
              <a:t> ● Tried multiple models and compared the same</a:t>
            </a:r>
            <a:endParaRPr lang="en-IN" sz="2800" dirty="0"/>
          </a:p>
        </p:txBody>
      </p:sp>
    </p:spTree>
    <p:extLst>
      <p:ext uri="{BB962C8B-B14F-4D97-AF65-F5344CB8AC3E}">
        <p14:creationId xmlns:p14="http://schemas.microsoft.com/office/powerpoint/2010/main" val="3433018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13641-4F0C-D599-749E-46F7B878580F}"/>
              </a:ext>
            </a:extLst>
          </p:cNvPr>
          <p:cNvSpPr>
            <a:spLocks noGrp="1"/>
          </p:cNvSpPr>
          <p:nvPr>
            <p:ph type="title"/>
          </p:nvPr>
        </p:nvSpPr>
        <p:spPr>
          <a:xfrm>
            <a:off x="369422" y="1188097"/>
            <a:ext cx="8652933" cy="4149013"/>
          </a:xfrm>
        </p:spPr>
        <p:txBody>
          <a:bodyPr>
            <a:normAutofit fontScale="90000"/>
          </a:bodyPr>
          <a:lstStyle/>
          <a:p>
            <a:r>
              <a:rPr lang="en-US" b="1" i="1" u="sng" dirty="0">
                <a:solidFill>
                  <a:schemeClr val="accent2">
                    <a:lumMod val="50000"/>
                  </a:schemeClr>
                </a:solidFill>
                <a:effectLst/>
                <a:latin typeface="Arial Black" panose="020B0A04020102020204" pitchFamily="34" charset="0"/>
              </a:rPr>
              <a:t>Objective</a:t>
            </a:r>
            <a:r>
              <a:rPr lang="en-US" b="1" i="0" dirty="0">
                <a:solidFill>
                  <a:srgbClr val="000000"/>
                </a:solidFill>
                <a:effectLst/>
                <a:latin typeface="Helvetica Neue"/>
              </a:rPr>
              <a:t>:</a:t>
            </a:r>
            <a:br>
              <a:rPr lang="en-US" b="1" i="0" dirty="0">
                <a:solidFill>
                  <a:srgbClr val="000000"/>
                </a:solidFill>
                <a:effectLst/>
                <a:latin typeface="Helvetica Neue"/>
              </a:rPr>
            </a:br>
            <a:br>
              <a:rPr lang="en-US" b="1" i="0" dirty="0">
                <a:solidFill>
                  <a:srgbClr val="000000"/>
                </a:solidFill>
                <a:effectLst/>
                <a:latin typeface="Helvetica Neue"/>
              </a:rPr>
            </a:br>
            <a:r>
              <a:rPr lang="en-US" sz="2800" b="1" i="0" dirty="0">
                <a:solidFill>
                  <a:srgbClr val="000000"/>
                </a:solidFill>
                <a:effectLst/>
                <a:latin typeface="Helvetica Neue"/>
              </a:rPr>
              <a:t>Oil is a product that goes completely in a different direction for a single market event as the oil prices are rarely based on real-time data, instead, it is driven by externalities making our attempt to forecast it even more challenging As the economy will be highly affected by oil prices our model will help to understand the pattern in prices to help the customers and businesses to make smart decisions.</a:t>
            </a:r>
            <a:br>
              <a:rPr lang="en-US" sz="2800" b="1" i="0" dirty="0">
                <a:solidFill>
                  <a:srgbClr val="000000"/>
                </a:solidFill>
                <a:effectLst/>
                <a:latin typeface="Helvetica Neue"/>
              </a:rPr>
            </a:br>
            <a:endParaRPr lang="en-IN" sz="2800" b="1" dirty="0"/>
          </a:p>
        </p:txBody>
      </p:sp>
    </p:spTree>
    <p:extLst>
      <p:ext uri="{BB962C8B-B14F-4D97-AF65-F5344CB8AC3E}">
        <p14:creationId xmlns:p14="http://schemas.microsoft.com/office/powerpoint/2010/main" val="10115552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09CA2F-AB9A-5F63-6542-74ABCB13EA0D}"/>
              </a:ext>
            </a:extLst>
          </p:cNvPr>
          <p:cNvSpPr txBox="1"/>
          <p:nvPr/>
        </p:nvSpPr>
        <p:spPr>
          <a:xfrm>
            <a:off x="2238253" y="3105834"/>
            <a:ext cx="7565503" cy="707886"/>
          </a:xfrm>
          <a:prstGeom prst="rect">
            <a:avLst/>
          </a:prstGeom>
          <a:noFill/>
        </p:spPr>
        <p:txBody>
          <a:bodyPr wrap="square">
            <a:spAutoFit/>
          </a:bodyPr>
          <a:lstStyle/>
          <a:p>
            <a:r>
              <a:rPr lang="en-US" sz="4000" b="1" i="1" dirty="0">
                <a:solidFill>
                  <a:schemeClr val="tx2">
                    <a:lumMod val="50000"/>
                  </a:schemeClr>
                </a:solidFill>
                <a:effectLst>
                  <a:outerShdw blurRad="38100" dist="38100" dir="2700000" algn="tl">
                    <a:srgbClr val="000000">
                      <a:alpha val="43137"/>
                    </a:srgbClr>
                  </a:outerShdw>
                </a:effectLst>
                <a:latin typeface="Google Sans"/>
              </a:rPr>
              <a:t>“Thank you for your attention.” </a:t>
            </a:r>
            <a:endParaRPr lang="en-IN" sz="4000" b="1" i="1" dirty="0">
              <a:solidFill>
                <a:schemeClr val="tx2">
                  <a:lumMod val="50000"/>
                </a:schemeClr>
              </a:solidFill>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id="{A699E5B8-8970-8796-F7F0-2E66E063CB46}"/>
              </a:ext>
            </a:extLst>
          </p:cNvPr>
          <p:cNvSpPr txBox="1"/>
          <p:nvPr/>
        </p:nvSpPr>
        <p:spPr>
          <a:xfrm>
            <a:off x="3043178" y="3813720"/>
            <a:ext cx="6105644" cy="369332"/>
          </a:xfrm>
          <a:prstGeom prst="rect">
            <a:avLst/>
          </a:prstGeom>
          <a:noFill/>
        </p:spPr>
        <p:txBody>
          <a:bodyPr wrap="square">
            <a:spAutoFit/>
          </a:bodyPr>
          <a:lstStyle/>
          <a:p>
            <a:r>
              <a:rPr lang="en-US" sz="1800" b="1" i="1" dirty="0">
                <a:solidFill>
                  <a:srgbClr val="4D5156"/>
                </a:solidFill>
                <a:effectLst>
                  <a:outerShdw blurRad="38100" dist="38100" dir="2700000" algn="tl">
                    <a:srgbClr val="000000">
                      <a:alpha val="43137"/>
                    </a:srgbClr>
                  </a:outerShdw>
                </a:effectLst>
                <a:latin typeface="Google Sans"/>
              </a:rPr>
              <a:t>“I hope you found this presentation informative.” </a:t>
            </a:r>
            <a:endParaRPr lang="en-IN" dirty="0"/>
          </a:p>
        </p:txBody>
      </p:sp>
    </p:spTree>
    <p:extLst>
      <p:ext uri="{BB962C8B-B14F-4D97-AF65-F5344CB8AC3E}">
        <p14:creationId xmlns:p14="http://schemas.microsoft.com/office/powerpoint/2010/main" val="4159613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DC8631-EDC0-F8FB-F94D-6332B8C542BF}"/>
              </a:ext>
            </a:extLst>
          </p:cNvPr>
          <p:cNvSpPr txBox="1"/>
          <p:nvPr/>
        </p:nvSpPr>
        <p:spPr>
          <a:xfrm>
            <a:off x="320039" y="133537"/>
            <a:ext cx="10900955" cy="5816977"/>
          </a:xfrm>
          <a:prstGeom prst="rect">
            <a:avLst/>
          </a:prstGeom>
          <a:noFill/>
        </p:spPr>
        <p:txBody>
          <a:bodyPr wrap="square">
            <a:spAutoFit/>
          </a:bodyPr>
          <a:lstStyle/>
          <a:p>
            <a:r>
              <a:rPr lang="en-US" sz="3200" b="1" i="1" u="sng" dirty="0">
                <a:latin typeface="Arial Black" panose="020B0A04020102020204" pitchFamily="34" charset="0"/>
              </a:rPr>
              <a:t>Introduction</a:t>
            </a:r>
          </a:p>
          <a:p>
            <a:r>
              <a:rPr lang="en-US" dirty="0"/>
              <a:t> </a:t>
            </a:r>
          </a:p>
          <a:p>
            <a:endParaRPr lang="en-US" dirty="0"/>
          </a:p>
          <a:p>
            <a:r>
              <a:rPr lang="en-US" dirty="0"/>
              <a:t>● </a:t>
            </a:r>
            <a:r>
              <a:rPr lang="en-US" sz="2000" dirty="0"/>
              <a:t>In this Project for Time Series Analysis and Forecasting Each step taken like EDA, Feature Engineering, Model Building, Model Evaluation and Prediction table, and Deployment. Explaining which model to select on basis of metrics like RMSE, MAPE and MAE value for each model. Finally explaining which model we will use for Forecasting.</a:t>
            </a:r>
          </a:p>
          <a:p>
            <a:r>
              <a:rPr lang="en-US" sz="2000" dirty="0"/>
              <a:t> </a:t>
            </a:r>
          </a:p>
          <a:p>
            <a:r>
              <a:rPr lang="en-US" sz="2000" dirty="0"/>
              <a:t>● Better accuracy in short-term forecasting is required for intermediate planning for the target to reduce CO2 emissions. High stake climate change conventions need accurate predictions of the future emission growth path of the participating organization to make informed decisions. Exponential techniques, Linear statistical modeling, Autoregressive models and LSTM model are used to forecast the emissions and the best model will be selected on these</a:t>
            </a:r>
          </a:p>
          <a:p>
            <a:endParaRPr lang="en-US" sz="2000" dirty="0"/>
          </a:p>
          <a:p>
            <a:r>
              <a:rPr lang="en-US" sz="2800" b="1" i="1" u="sng" dirty="0">
                <a:latin typeface="Arial Black" panose="020B0A04020102020204" pitchFamily="34" charset="0"/>
              </a:rPr>
              <a:t>Basis:</a:t>
            </a:r>
            <a:r>
              <a:rPr lang="en-US" dirty="0"/>
              <a:t> </a:t>
            </a:r>
          </a:p>
          <a:p>
            <a:r>
              <a:rPr lang="en-US" dirty="0"/>
              <a:t>                  ○ Minimum error </a:t>
            </a:r>
          </a:p>
          <a:p>
            <a:r>
              <a:rPr lang="en-US" dirty="0"/>
              <a:t>                  ○ Low bias and low variance trade of</a:t>
            </a:r>
            <a:endParaRPr lang="en-IN" dirty="0"/>
          </a:p>
        </p:txBody>
      </p:sp>
    </p:spTree>
    <p:extLst>
      <p:ext uri="{BB962C8B-B14F-4D97-AF65-F5344CB8AC3E}">
        <p14:creationId xmlns:p14="http://schemas.microsoft.com/office/powerpoint/2010/main" val="1044524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7EC7E4-7AE4-8F59-286D-9AFE3BE6CAB1}"/>
              </a:ext>
            </a:extLst>
          </p:cNvPr>
          <p:cNvSpPr txBox="1"/>
          <p:nvPr/>
        </p:nvSpPr>
        <p:spPr>
          <a:xfrm>
            <a:off x="839755" y="727702"/>
            <a:ext cx="7893698" cy="4647426"/>
          </a:xfrm>
          <a:prstGeom prst="rect">
            <a:avLst/>
          </a:prstGeom>
          <a:noFill/>
        </p:spPr>
        <p:txBody>
          <a:bodyPr wrap="square">
            <a:spAutoFit/>
          </a:bodyPr>
          <a:lstStyle/>
          <a:p>
            <a:pPr algn="l"/>
            <a:r>
              <a:rPr lang="en-US" sz="3600" b="1" i="1" u="sng" dirty="0">
                <a:solidFill>
                  <a:srgbClr val="1F2328"/>
                </a:solidFill>
                <a:effectLst/>
                <a:latin typeface="Arial Black" panose="020B0A04020102020204" pitchFamily="34" charset="0"/>
              </a:rPr>
              <a:t>Project motivation</a:t>
            </a:r>
          </a:p>
          <a:p>
            <a:pPr algn="l"/>
            <a:endParaRPr lang="en-US" b="0" i="0" dirty="0">
              <a:solidFill>
                <a:srgbClr val="1F2328"/>
              </a:solidFill>
              <a:effectLst/>
              <a:latin typeface="-apple-system"/>
            </a:endParaRPr>
          </a:p>
          <a:p>
            <a:pPr algn="l"/>
            <a:endParaRPr lang="en-US" dirty="0">
              <a:solidFill>
                <a:srgbClr val="1F2328"/>
              </a:solidFill>
              <a:latin typeface="-apple-system"/>
            </a:endParaRPr>
          </a:p>
          <a:p>
            <a:pPr algn="l"/>
            <a:r>
              <a:rPr lang="en-US" sz="3200" b="0" i="0" dirty="0">
                <a:solidFill>
                  <a:srgbClr val="1F2328"/>
                </a:solidFill>
                <a:effectLst/>
                <a:latin typeface="-apple-system"/>
              </a:rPr>
              <a:t>Crude oil is one of the most important and most traded commodity worldwide which makes crude oil price being considered as an indicator of global economy. Therefore, predicting the price in the future or at least getting an estimate becomes an important problem</a:t>
            </a:r>
            <a:r>
              <a:rPr lang="en-US" b="0" i="0" dirty="0">
                <a:solidFill>
                  <a:srgbClr val="1F2328"/>
                </a:solidFill>
                <a:effectLst/>
                <a:latin typeface="-apple-system"/>
              </a:rPr>
              <a:t>.</a:t>
            </a:r>
          </a:p>
        </p:txBody>
      </p:sp>
    </p:spTree>
    <p:extLst>
      <p:ext uri="{BB962C8B-B14F-4D97-AF65-F5344CB8AC3E}">
        <p14:creationId xmlns:p14="http://schemas.microsoft.com/office/powerpoint/2010/main" val="2449659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7BB793-AFB7-6F03-767F-11E0F9BDDED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F7D3984-5C75-2F76-5E36-1ECFB8E182F4}"/>
              </a:ext>
            </a:extLst>
          </p:cNvPr>
          <p:cNvSpPr txBox="1"/>
          <p:nvPr/>
        </p:nvSpPr>
        <p:spPr>
          <a:xfrm>
            <a:off x="309623" y="203085"/>
            <a:ext cx="6105644" cy="646331"/>
          </a:xfrm>
          <a:prstGeom prst="rect">
            <a:avLst/>
          </a:prstGeom>
          <a:noFill/>
        </p:spPr>
        <p:txBody>
          <a:bodyPr wrap="square">
            <a:spAutoFit/>
          </a:bodyPr>
          <a:lstStyle/>
          <a:p>
            <a:r>
              <a:rPr lang="en-IN" sz="3600" b="1" u="sng" dirty="0">
                <a:effectLst>
                  <a:outerShdw blurRad="38100" dist="38100" dir="2700000" algn="tl">
                    <a:srgbClr val="000000">
                      <a:alpha val="43137"/>
                    </a:srgbClr>
                  </a:outerShdw>
                </a:effectLst>
                <a:latin typeface="Arial Black" panose="020B0A04020102020204" pitchFamily="34" charset="0"/>
              </a:rPr>
              <a:t>Tasks :</a:t>
            </a:r>
          </a:p>
        </p:txBody>
      </p:sp>
      <p:sp>
        <p:nvSpPr>
          <p:cNvPr id="5" name="TextBox 4">
            <a:extLst>
              <a:ext uri="{FF2B5EF4-FFF2-40B4-BE49-F238E27FC236}">
                <a16:creationId xmlns:a16="http://schemas.microsoft.com/office/drawing/2014/main" id="{35DCBBBC-55DD-33E1-D97E-2C2D5C2A8511}"/>
              </a:ext>
            </a:extLst>
          </p:cNvPr>
          <p:cNvSpPr txBox="1"/>
          <p:nvPr/>
        </p:nvSpPr>
        <p:spPr>
          <a:xfrm>
            <a:off x="483242" y="1917726"/>
            <a:ext cx="9401538" cy="4062651"/>
          </a:xfrm>
          <a:prstGeom prst="rect">
            <a:avLst/>
          </a:prstGeom>
          <a:noFill/>
        </p:spPr>
        <p:txBody>
          <a:bodyPr wrap="square">
            <a:spAutoFit/>
          </a:bodyPr>
          <a:lstStyle/>
          <a:p>
            <a:r>
              <a:rPr lang="en-US" sz="2400" dirty="0"/>
              <a:t>● </a:t>
            </a:r>
            <a:r>
              <a:rPr lang="en-US" sz="2400" b="1" dirty="0">
                <a:latin typeface="Abadi" panose="020B0604020104020204" pitchFamily="34" charset="0"/>
              </a:rPr>
              <a:t>Collect The Data </a:t>
            </a:r>
          </a:p>
          <a:p>
            <a:r>
              <a:rPr lang="en-US" sz="2400" b="1" dirty="0">
                <a:latin typeface="Abadi" panose="020B0604020104020204" pitchFamily="34" charset="0"/>
              </a:rPr>
              <a:t>  </a:t>
            </a:r>
          </a:p>
          <a:p>
            <a:r>
              <a:rPr lang="en-US" sz="2400" b="1" dirty="0">
                <a:latin typeface="Abadi" panose="020B0604020104020204" pitchFamily="34" charset="0"/>
              </a:rPr>
              <a:t>● EDA</a:t>
            </a:r>
          </a:p>
          <a:p>
            <a:r>
              <a:rPr lang="en-US" sz="2400" b="1" dirty="0">
                <a:latin typeface="Abadi" panose="020B0604020104020204" pitchFamily="34" charset="0"/>
              </a:rPr>
              <a:t>   </a:t>
            </a:r>
          </a:p>
          <a:p>
            <a:r>
              <a:rPr lang="en-US" sz="2400" b="1" dirty="0">
                <a:latin typeface="Abadi" panose="020B0604020104020204" pitchFamily="34" charset="0"/>
              </a:rPr>
              <a:t>● Visualization</a:t>
            </a:r>
          </a:p>
          <a:p>
            <a:r>
              <a:rPr lang="en-US" sz="2400" b="1" dirty="0">
                <a:latin typeface="Abadi" panose="020B0604020104020204" pitchFamily="34" charset="0"/>
              </a:rPr>
              <a:t>  </a:t>
            </a:r>
          </a:p>
          <a:p>
            <a:r>
              <a:rPr lang="en-US" sz="2400" b="1" dirty="0">
                <a:latin typeface="Abadi" panose="020B0604020104020204" pitchFamily="34" charset="0"/>
              </a:rPr>
              <a:t>● Model Building</a:t>
            </a:r>
          </a:p>
          <a:p>
            <a:r>
              <a:rPr lang="en-US" sz="2400" b="1" dirty="0">
                <a:latin typeface="Abadi" panose="020B0604020104020204" pitchFamily="34" charset="0"/>
              </a:rPr>
              <a:t>   </a:t>
            </a:r>
          </a:p>
          <a:p>
            <a:r>
              <a:rPr lang="en-US" sz="2400" b="1" dirty="0">
                <a:latin typeface="Abadi" panose="020B0604020104020204" pitchFamily="34" charset="0"/>
              </a:rPr>
              <a:t>● Deployment  </a:t>
            </a:r>
          </a:p>
          <a:p>
            <a:r>
              <a:rPr lang="en-US" sz="2400" b="1" dirty="0">
                <a:latin typeface="Abadi" panose="020B0604020104020204" pitchFamily="34" charset="0"/>
              </a:rPr>
              <a:t>    </a:t>
            </a:r>
          </a:p>
          <a:p>
            <a:endParaRPr lang="en-IN" dirty="0"/>
          </a:p>
        </p:txBody>
      </p:sp>
    </p:spTree>
    <p:extLst>
      <p:ext uri="{BB962C8B-B14F-4D97-AF65-F5344CB8AC3E}">
        <p14:creationId xmlns:p14="http://schemas.microsoft.com/office/powerpoint/2010/main" val="468241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4212C-CB0A-9BD5-2D2D-A2632F96909C}"/>
              </a:ext>
            </a:extLst>
          </p:cNvPr>
          <p:cNvSpPr>
            <a:spLocks noGrp="1"/>
          </p:cNvSpPr>
          <p:nvPr>
            <p:ph type="title"/>
          </p:nvPr>
        </p:nvSpPr>
        <p:spPr>
          <a:xfrm>
            <a:off x="677334" y="609600"/>
            <a:ext cx="8596668" cy="5296678"/>
          </a:xfrm>
        </p:spPr>
        <p:txBody>
          <a:bodyPr/>
          <a:lstStyle/>
          <a:p>
            <a:r>
              <a:rPr lang="en-US" sz="3600" u="sng" dirty="0">
                <a:ln w="0"/>
                <a:solidFill>
                  <a:schemeClr val="accent2">
                    <a:lumMod val="50000"/>
                  </a:schemeClr>
                </a:solidFill>
                <a:effectLst>
                  <a:outerShdw blurRad="38100" dist="19050" dir="2700000" algn="tl" rotWithShape="0">
                    <a:schemeClr val="dk1">
                      <a:alpha val="40000"/>
                    </a:schemeClr>
                  </a:outerShdw>
                </a:effectLst>
                <a:latin typeface="Algerian" panose="04020705040A02060702" pitchFamily="82" charset="0"/>
                <a:cs typeface="Times New Roman" panose="02020603050405020304" pitchFamily="18" charset="0"/>
              </a:rPr>
              <a:t>PROJECT ARCHITECTURE</a:t>
            </a:r>
            <a:br>
              <a:rPr lang="en-US" sz="3600" u="sng" dirty="0">
                <a:ln w="0"/>
                <a:solidFill>
                  <a:schemeClr val="accent2">
                    <a:lumMod val="50000"/>
                  </a:schemeClr>
                </a:solidFill>
                <a:effectLst>
                  <a:outerShdw blurRad="38100" dist="19050" dir="2700000" algn="tl" rotWithShape="0">
                    <a:schemeClr val="dk1">
                      <a:alpha val="40000"/>
                    </a:schemeClr>
                  </a:outerShdw>
                </a:effectLst>
                <a:latin typeface="Algerian" panose="04020705040A02060702" pitchFamily="82" charset="0"/>
                <a:cs typeface="Times New Roman" panose="02020603050405020304" pitchFamily="18" charset="0"/>
              </a:rPr>
            </a:br>
            <a:br>
              <a:rPr lang="en-US" sz="3600" u="sng" dirty="0">
                <a:ln w="0"/>
                <a:solidFill>
                  <a:schemeClr val="accent2">
                    <a:lumMod val="50000"/>
                  </a:schemeClr>
                </a:solidFill>
                <a:effectLst>
                  <a:outerShdw blurRad="38100" dist="19050" dir="2700000" algn="tl" rotWithShape="0">
                    <a:schemeClr val="dk1">
                      <a:alpha val="40000"/>
                    </a:schemeClr>
                  </a:outerShdw>
                </a:effectLst>
                <a:latin typeface="Algerian" panose="04020705040A02060702" pitchFamily="82" charset="0"/>
                <a:cs typeface="Times New Roman" panose="02020603050405020304" pitchFamily="18" charset="0"/>
              </a:rPr>
            </a:br>
            <a:br>
              <a:rPr lang="en-US" sz="3600" u="sng" dirty="0">
                <a:ln w="0"/>
                <a:solidFill>
                  <a:schemeClr val="accent2">
                    <a:lumMod val="50000"/>
                  </a:schemeClr>
                </a:solidFill>
                <a:effectLst>
                  <a:outerShdw blurRad="38100" dist="19050" dir="2700000" algn="tl" rotWithShape="0">
                    <a:schemeClr val="dk1">
                      <a:alpha val="40000"/>
                    </a:schemeClr>
                  </a:outerShdw>
                </a:effectLst>
                <a:latin typeface="Algerian" panose="04020705040A02060702" pitchFamily="82" charset="0"/>
                <a:cs typeface="Times New Roman" panose="02020603050405020304" pitchFamily="18" charset="0"/>
              </a:rPr>
            </a:br>
            <a:br>
              <a:rPr lang="en-US" sz="3600" u="sng" dirty="0">
                <a:ln w="0"/>
                <a:solidFill>
                  <a:schemeClr val="accent2">
                    <a:lumMod val="50000"/>
                  </a:schemeClr>
                </a:solidFill>
                <a:effectLst>
                  <a:outerShdw blurRad="38100" dist="19050" dir="2700000" algn="tl" rotWithShape="0">
                    <a:schemeClr val="dk1">
                      <a:alpha val="40000"/>
                    </a:schemeClr>
                  </a:outerShdw>
                </a:effectLst>
                <a:latin typeface="Algerian" panose="04020705040A02060702" pitchFamily="82" charset="0"/>
                <a:cs typeface="Times New Roman" panose="02020603050405020304" pitchFamily="18" charset="0"/>
              </a:rPr>
            </a:br>
            <a:br>
              <a:rPr lang="en-US" sz="3600" u="sng" dirty="0">
                <a:ln w="0"/>
                <a:solidFill>
                  <a:schemeClr val="accent2">
                    <a:lumMod val="50000"/>
                  </a:schemeClr>
                </a:solidFill>
                <a:effectLst>
                  <a:outerShdw blurRad="38100" dist="19050" dir="2700000" algn="tl" rotWithShape="0">
                    <a:schemeClr val="dk1">
                      <a:alpha val="40000"/>
                    </a:schemeClr>
                  </a:outerShdw>
                </a:effectLst>
                <a:latin typeface="Algerian" panose="04020705040A02060702" pitchFamily="82" charset="0"/>
              </a:rPr>
            </a:br>
            <a:endParaRPr lang="en-IN" u="sng" dirty="0">
              <a:solidFill>
                <a:schemeClr val="accent2">
                  <a:lumMod val="50000"/>
                </a:schemeClr>
              </a:solidFill>
              <a:latin typeface="Algerian" panose="04020705040A02060702" pitchFamily="82" charset="0"/>
            </a:endParaRPr>
          </a:p>
        </p:txBody>
      </p:sp>
      <p:sp>
        <p:nvSpPr>
          <p:cNvPr id="3" name="Rectangle: Rounded Corners 2">
            <a:extLst>
              <a:ext uri="{FF2B5EF4-FFF2-40B4-BE49-F238E27FC236}">
                <a16:creationId xmlns:a16="http://schemas.microsoft.com/office/drawing/2014/main" id="{671573FC-5FF7-93EC-E75B-D5CD5D4D25D7}"/>
              </a:ext>
            </a:extLst>
          </p:cNvPr>
          <p:cNvSpPr/>
          <p:nvPr/>
        </p:nvSpPr>
        <p:spPr>
          <a:xfrm>
            <a:off x="728870" y="2027583"/>
            <a:ext cx="2032991" cy="846246"/>
          </a:xfrm>
          <a:prstGeom prst="roundRect">
            <a:avLst/>
          </a:prstGeom>
          <a:solidFill>
            <a:schemeClr val="tx1"/>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a:latin typeface="Century Schoolbook" panose="02040604050505020304" pitchFamily="18" charset="0"/>
              </a:rPr>
              <a:t>Collection of Data</a:t>
            </a:r>
            <a:endParaRPr lang="en-IN" sz="2400" dirty="0">
              <a:latin typeface="Century Schoolbook" panose="02040604050505020304" pitchFamily="18" charset="0"/>
            </a:endParaRPr>
          </a:p>
        </p:txBody>
      </p:sp>
      <p:sp>
        <p:nvSpPr>
          <p:cNvPr id="4" name="Arrow: Right 3">
            <a:extLst>
              <a:ext uri="{FF2B5EF4-FFF2-40B4-BE49-F238E27FC236}">
                <a16:creationId xmlns:a16="http://schemas.microsoft.com/office/drawing/2014/main" id="{18EA0678-82E2-74F5-AC91-8253DA4A52BB}"/>
              </a:ext>
            </a:extLst>
          </p:cNvPr>
          <p:cNvSpPr/>
          <p:nvPr/>
        </p:nvSpPr>
        <p:spPr>
          <a:xfrm>
            <a:off x="3000147" y="2273424"/>
            <a:ext cx="717747" cy="354563"/>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Rounded Corners 4">
            <a:extLst>
              <a:ext uri="{FF2B5EF4-FFF2-40B4-BE49-F238E27FC236}">
                <a16:creationId xmlns:a16="http://schemas.microsoft.com/office/drawing/2014/main" id="{950A2D11-093C-FA40-787C-165C64B4A58F}"/>
              </a:ext>
            </a:extLst>
          </p:cNvPr>
          <p:cNvSpPr/>
          <p:nvPr/>
        </p:nvSpPr>
        <p:spPr>
          <a:xfrm>
            <a:off x="3939360" y="2027583"/>
            <a:ext cx="2556588" cy="846246"/>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Century Schoolbook" panose="02040604050505020304" pitchFamily="18" charset="0"/>
              </a:rPr>
              <a:t>Business Understanding</a:t>
            </a:r>
            <a:endParaRPr lang="en-IN" sz="2400" dirty="0">
              <a:latin typeface="Century Schoolbook" panose="02040604050505020304" pitchFamily="18" charset="0"/>
            </a:endParaRPr>
          </a:p>
        </p:txBody>
      </p:sp>
      <p:sp>
        <p:nvSpPr>
          <p:cNvPr id="6" name="Rectangle: Rounded Corners 5">
            <a:extLst>
              <a:ext uri="{FF2B5EF4-FFF2-40B4-BE49-F238E27FC236}">
                <a16:creationId xmlns:a16="http://schemas.microsoft.com/office/drawing/2014/main" id="{984D0F8E-749B-6EC0-3DD3-15683614A223}"/>
              </a:ext>
            </a:extLst>
          </p:cNvPr>
          <p:cNvSpPr/>
          <p:nvPr/>
        </p:nvSpPr>
        <p:spPr>
          <a:xfrm>
            <a:off x="7509671" y="2044856"/>
            <a:ext cx="2873829" cy="846246"/>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Century Schoolbook" panose="02040604050505020304" pitchFamily="18" charset="0"/>
              </a:rPr>
              <a:t>Exploratory Data Analysis(EDA)</a:t>
            </a:r>
            <a:endParaRPr lang="en-IN" sz="2400" dirty="0">
              <a:latin typeface="Century Schoolbook" panose="02040604050505020304" pitchFamily="18" charset="0"/>
            </a:endParaRPr>
          </a:p>
        </p:txBody>
      </p:sp>
      <p:sp>
        <p:nvSpPr>
          <p:cNvPr id="7" name="Arrow: Right 6">
            <a:extLst>
              <a:ext uri="{FF2B5EF4-FFF2-40B4-BE49-F238E27FC236}">
                <a16:creationId xmlns:a16="http://schemas.microsoft.com/office/drawing/2014/main" id="{6ED66551-3327-A89F-3B7A-C467D4E39BA1}"/>
              </a:ext>
            </a:extLst>
          </p:cNvPr>
          <p:cNvSpPr/>
          <p:nvPr/>
        </p:nvSpPr>
        <p:spPr>
          <a:xfrm>
            <a:off x="6643936" y="2273424"/>
            <a:ext cx="717747" cy="354563"/>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Rectangle: Rounded Corners 7">
            <a:extLst>
              <a:ext uri="{FF2B5EF4-FFF2-40B4-BE49-F238E27FC236}">
                <a16:creationId xmlns:a16="http://schemas.microsoft.com/office/drawing/2014/main" id="{AE4A782C-831F-7F74-0DD9-ED7A4AF2D298}"/>
              </a:ext>
            </a:extLst>
          </p:cNvPr>
          <p:cNvSpPr/>
          <p:nvPr/>
        </p:nvSpPr>
        <p:spPr>
          <a:xfrm>
            <a:off x="7528943" y="4813144"/>
            <a:ext cx="2873829" cy="1064873"/>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Century Schoolbook" panose="02040604050505020304" pitchFamily="18" charset="0"/>
              </a:rPr>
              <a:t>Model Building</a:t>
            </a:r>
            <a:endParaRPr lang="en-IN" sz="2400" dirty="0">
              <a:latin typeface="Century Schoolbook" panose="02040604050505020304" pitchFamily="18" charset="0"/>
            </a:endParaRPr>
          </a:p>
        </p:txBody>
      </p:sp>
      <p:sp>
        <p:nvSpPr>
          <p:cNvPr id="9" name="Rectangle: Rounded Corners 8">
            <a:extLst>
              <a:ext uri="{FF2B5EF4-FFF2-40B4-BE49-F238E27FC236}">
                <a16:creationId xmlns:a16="http://schemas.microsoft.com/office/drawing/2014/main" id="{3371AA67-E7FD-C4E6-A5B3-FBBE50B0B37B}"/>
              </a:ext>
            </a:extLst>
          </p:cNvPr>
          <p:cNvSpPr/>
          <p:nvPr/>
        </p:nvSpPr>
        <p:spPr>
          <a:xfrm>
            <a:off x="3000147" y="4841404"/>
            <a:ext cx="2556588" cy="10648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Century Schoolbook" panose="02040604050505020304" pitchFamily="18" charset="0"/>
              </a:rPr>
              <a:t>Deployment</a:t>
            </a:r>
            <a:endParaRPr lang="en-IN" sz="2800" dirty="0">
              <a:latin typeface="Century Schoolbook" panose="02040604050505020304" pitchFamily="18" charset="0"/>
            </a:endParaRPr>
          </a:p>
        </p:txBody>
      </p:sp>
      <p:sp>
        <p:nvSpPr>
          <p:cNvPr id="10" name="Arrow: Down 9">
            <a:extLst>
              <a:ext uri="{FF2B5EF4-FFF2-40B4-BE49-F238E27FC236}">
                <a16:creationId xmlns:a16="http://schemas.microsoft.com/office/drawing/2014/main" id="{8CB9E725-E225-DBF1-B99C-7ED607CA68C0}"/>
              </a:ext>
            </a:extLst>
          </p:cNvPr>
          <p:cNvSpPr/>
          <p:nvPr/>
        </p:nvSpPr>
        <p:spPr>
          <a:xfrm>
            <a:off x="8610883" y="3476564"/>
            <a:ext cx="429869" cy="846246"/>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Left 10">
            <a:extLst>
              <a:ext uri="{FF2B5EF4-FFF2-40B4-BE49-F238E27FC236}">
                <a16:creationId xmlns:a16="http://schemas.microsoft.com/office/drawing/2014/main" id="{F7E8A53E-02CB-A9A0-9FA7-D776598CE906}"/>
              </a:ext>
            </a:extLst>
          </p:cNvPr>
          <p:cNvSpPr/>
          <p:nvPr/>
        </p:nvSpPr>
        <p:spPr>
          <a:xfrm>
            <a:off x="6007987" y="5103264"/>
            <a:ext cx="1052780"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220823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26B7486-E04B-3B35-F573-BBB82ADFAB59}"/>
              </a:ext>
            </a:extLst>
          </p:cNvPr>
          <p:cNvGraphicFramePr>
            <a:graphicFrameLocks noGrp="1"/>
          </p:cNvGraphicFramePr>
          <p:nvPr>
            <p:extLst>
              <p:ext uri="{D42A27DB-BD31-4B8C-83A1-F6EECF244321}">
                <p14:modId xmlns:p14="http://schemas.microsoft.com/office/powerpoint/2010/main" val="829598876"/>
              </p:ext>
            </p:extLst>
          </p:nvPr>
        </p:nvGraphicFramePr>
        <p:xfrm>
          <a:off x="1426951" y="1602074"/>
          <a:ext cx="7601988" cy="3896448"/>
        </p:xfrm>
        <a:graphic>
          <a:graphicData uri="http://schemas.openxmlformats.org/drawingml/2006/table">
            <a:tbl>
              <a:tblPr/>
              <a:tblGrid>
                <a:gridCol w="2533996">
                  <a:extLst>
                    <a:ext uri="{9D8B030D-6E8A-4147-A177-3AD203B41FA5}">
                      <a16:colId xmlns:a16="http://schemas.microsoft.com/office/drawing/2014/main" val="3235902989"/>
                    </a:ext>
                  </a:extLst>
                </a:gridCol>
                <a:gridCol w="2533996">
                  <a:extLst>
                    <a:ext uri="{9D8B030D-6E8A-4147-A177-3AD203B41FA5}">
                      <a16:colId xmlns:a16="http://schemas.microsoft.com/office/drawing/2014/main" val="1280964134"/>
                    </a:ext>
                  </a:extLst>
                </a:gridCol>
                <a:gridCol w="2533996">
                  <a:extLst>
                    <a:ext uri="{9D8B030D-6E8A-4147-A177-3AD203B41FA5}">
                      <a16:colId xmlns:a16="http://schemas.microsoft.com/office/drawing/2014/main" val="1674596914"/>
                    </a:ext>
                  </a:extLst>
                </a:gridCol>
              </a:tblGrid>
              <a:tr h="323453">
                <a:tc>
                  <a:txBody>
                    <a:bodyPr/>
                    <a:lstStyle/>
                    <a:p>
                      <a:pPr algn="r" fontAlgn="ctr"/>
                      <a:endParaRPr lang="en-IN" sz="1600" b="1">
                        <a:effectLst/>
                      </a:endParaRPr>
                    </a:p>
                  </a:txBody>
                  <a:tcPr marL="80863" marR="80863" marT="40432" marB="40432" anchor="ctr">
                    <a:lnL>
                      <a:noFill/>
                    </a:lnL>
                    <a:lnR>
                      <a:noFill/>
                    </a:lnR>
                    <a:lnT>
                      <a:noFill/>
                    </a:lnT>
                    <a:lnB>
                      <a:noFill/>
                    </a:lnB>
                    <a:solidFill>
                      <a:srgbClr val="FFFFFF"/>
                    </a:solidFill>
                  </a:tcPr>
                </a:tc>
                <a:tc>
                  <a:txBody>
                    <a:bodyPr/>
                    <a:lstStyle/>
                    <a:p>
                      <a:pPr algn="r" fontAlgn="ctr"/>
                      <a:r>
                        <a:rPr lang="en-IN" sz="1600" b="1">
                          <a:effectLst/>
                        </a:rPr>
                        <a:t>Date</a:t>
                      </a:r>
                    </a:p>
                  </a:txBody>
                  <a:tcPr marL="80863" marR="80863" marT="40432" marB="40432" anchor="ctr">
                    <a:lnL>
                      <a:noFill/>
                    </a:lnL>
                    <a:lnR>
                      <a:noFill/>
                    </a:lnR>
                    <a:lnT>
                      <a:noFill/>
                    </a:lnT>
                    <a:lnB>
                      <a:noFill/>
                    </a:lnB>
                    <a:solidFill>
                      <a:srgbClr val="FFFFFF"/>
                    </a:solidFill>
                  </a:tcPr>
                </a:tc>
                <a:tc>
                  <a:txBody>
                    <a:bodyPr/>
                    <a:lstStyle/>
                    <a:p>
                      <a:pPr algn="r" fontAlgn="ctr"/>
                      <a:r>
                        <a:rPr lang="en-IN" sz="1600" b="1">
                          <a:effectLst/>
                        </a:rPr>
                        <a:t>Value</a:t>
                      </a:r>
                    </a:p>
                  </a:txBody>
                  <a:tcPr marL="80863" marR="80863" marT="40432" marB="40432" anchor="ctr">
                    <a:lnL>
                      <a:noFill/>
                    </a:lnL>
                    <a:lnR>
                      <a:noFill/>
                    </a:lnR>
                    <a:lnT>
                      <a:noFill/>
                    </a:lnT>
                    <a:lnB>
                      <a:noFill/>
                    </a:lnB>
                    <a:solidFill>
                      <a:srgbClr val="FFFFFF"/>
                    </a:solidFill>
                  </a:tcPr>
                </a:tc>
                <a:extLst>
                  <a:ext uri="{0D108BD9-81ED-4DB2-BD59-A6C34878D82A}">
                    <a16:rowId xmlns:a16="http://schemas.microsoft.com/office/drawing/2014/main" val="4223079347"/>
                  </a:ext>
                </a:extLst>
              </a:tr>
              <a:tr h="323453">
                <a:tc>
                  <a:txBody>
                    <a:bodyPr/>
                    <a:lstStyle/>
                    <a:p>
                      <a:pPr algn="r" fontAlgn="ctr"/>
                      <a:r>
                        <a:rPr lang="en-IN" sz="1600" b="1">
                          <a:effectLst/>
                        </a:rPr>
                        <a:t>0</a:t>
                      </a:r>
                    </a:p>
                  </a:txBody>
                  <a:tcPr marL="80863" marR="80863" marT="40432" marB="40432" anchor="ctr">
                    <a:lnL>
                      <a:noFill/>
                    </a:lnL>
                    <a:lnR>
                      <a:noFill/>
                    </a:lnR>
                    <a:lnT>
                      <a:noFill/>
                    </a:lnT>
                    <a:lnB>
                      <a:noFill/>
                    </a:lnB>
                    <a:solidFill>
                      <a:srgbClr val="F5F5F5"/>
                    </a:solidFill>
                  </a:tcPr>
                </a:tc>
                <a:tc>
                  <a:txBody>
                    <a:bodyPr/>
                    <a:lstStyle/>
                    <a:p>
                      <a:pPr algn="r" fontAlgn="ctr"/>
                      <a:r>
                        <a:rPr lang="en-IN" sz="1600">
                          <a:effectLst/>
                        </a:rPr>
                        <a:t>02-01-1986</a:t>
                      </a:r>
                    </a:p>
                  </a:txBody>
                  <a:tcPr marL="80863" marR="80863" marT="40432" marB="40432" anchor="ctr">
                    <a:lnL>
                      <a:noFill/>
                    </a:lnL>
                    <a:lnR>
                      <a:noFill/>
                    </a:lnR>
                    <a:lnT>
                      <a:noFill/>
                    </a:lnT>
                    <a:lnB>
                      <a:noFill/>
                    </a:lnB>
                    <a:solidFill>
                      <a:srgbClr val="F5F5F5"/>
                    </a:solidFill>
                  </a:tcPr>
                </a:tc>
                <a:tc>
                  <a:txBody>
                    <a:bodyPr/>
                    <a:lstStyle/>
                    <a:p>
                      <a:pPr algn="r" fontAlgn="ctr"/>
                      <a:r>
                        <a:rPr lang="en-IN" sz="1600">
                          <a:effectLst/>
                        </a:rPr>
                        <a:t>25.56</a:t>
                      </a:r>
                    </a:p>
                  </a:txBody>
                  <a:tcPr marL="80863" marR="80863" marT="40432" marB="40432" anchor="ctr">
                    <a:lnL>
                      <a:noFill/>
                    </a:lnL>
                    <a:lnR>
                      <a:noFill/>
                    </a:lnR>
                    <a:lnT>
                      <a:noFill/>
                    </a:lnT>
                    <a:lnB>
                      <a:noFill/>
                    </a:lnB>
                    <a:solidFill>
                      <a:srgbClr val="F5F5F5"/>
                    </a:solidFill>
                  </a:tcPr>
                </a:tc>
                <a:extLst>
                  <a:ext uri="{0D108BD9-81ED-4DB2-BD59-A6C34878D82A}">
                    <a16:rowId xmlns:a16="http://schemas.microsoft.com/office/drawing/2014/main" val="128121511"/>
                  </a:ext>
                </a:extLst>
              </a:tr>
              <a:tr h="323453">
                <a:tc>
                  <a:txBody>
                    <a:bodyPr/>
                    <a:lstStyle/>
                    <a:p>
                      <a:pPr algn="r" fontAlgn="ctr"/>
                      <a:r>
                        <a:rPr lang="en-IN" sz="1600" b="1">
                          <a:effectLst/>
                        </a:rPr>
                        <a:t>1</a:t>
                      </a:r>
                    </a:p>
                  </a:txBody>
                  <a:tcPr marL="80863" marR="80863" marT="40432" marB="40432" anchor="ctr">
                    <a:lnL>
                      <a:noFill/>
                    </a:lnL>
                    <a:lnR>
                      <a:noFill/>
                    </a:lnR>
                    <a:lnT>
                      <a:noFill/>
                    </a:lnT>
                    <a:lnB>
                      <a:noFill/>
                    </a:lnB>
                    <a:solidFill>
                      <a:srgbClr val="FFFFFF"/>
                    </a:solidFill>
                  </a:tcPr>
                </a:tc>
                <a:tc>
                  <a:txBody>
                    <a:bodyPr/>
                    <a:lstStyle/>
                    <a:p>
                      <a:pPr algn="r" fontAlgn="ctr"/>
                      <a:r>
                        <a:rPr lang="en-IN" sz="1600">
                          <a:effectLst/>
                        </a:rPr>
                        <a:t>03-01-1986</a:t>
                      </a:r>
                    </a:p>
                  </a:txBody>
                  <a:tcPr marL="80863" marR="80863" marT="40432" marB="40432" anchor="ctr">
                    <a:lnL>
                      <a:noFill/>
                    </a:lnL>
                    <a:lnR>
                      <a:noFill/>
                    </a:lnR>
                    <a:lnT>
                      <a:noFill/>
                    </a:lnT>
                    <a:lnB>
                      <a:noFill/>
                    </a:lnB>
                    <a:solidFill>
                      <a:srgbClr val="FFFFFF"/>
                    </a:solidFill>
                  </a:tcPr>
                </a:tc>
                <a:tc>
                  <a:txBody>
                    <a:bodyPr/>
                    <a:lstStyle/>
                    <a:p>
                      <a:pPr algn="r" fontAlgn="ctr"/>
                      <a:r>
                        <a:rPr lang="en-IN" sz="1600">
                          <a:effectLst/>
                        </a:rPr>
                        <a:t>26.00</a:t>
                      </a:r>
                    </a:p>
                  </a:txBody>
                  <a:tcPr marL="80863" marR="80863" marT="40432" marB="40432" anchor="ctr">
                    <a:lnL>
                      <a:noFill/>
                    </a:lnL>
                    <a:lnR>
                      <a:noFill/>
                    </a:lnR>
                    <a:lnT>
                      <a:noFill/>
                    </a:lnT>
                    <a:lnB>
                      <a:noFill/>
                    </a:lnB>
                    <a:solidFill>
                      <a:srgbClr val="FFFFFF"/>
                    </a:solidFill>
                  </a:tcPr>
                </a:tc>
                <a:extLst>
                  <a:ext uri="{0D108BD9-81ED-4DB2-BD59-A6C34878D82A}">
                    <a16:rowId xmlns:a16="http://schemas.microsoft.com/office/drawing/2014/main" val="1474220423"/>
                  </a:ext>
                </a:extLst>
              </a:tr>
              <a:tr h="323453">
                <a:tc>
                  <a:txBody>
                    <a:bodyPr/>
                    <a:lstStyle/>
                    <a:p>
                      <a:pPr algn="r" fontAlgn="ctr"/>
                      <a:r>
                        <a:rPr lang="en-IN" sz="1600" b="1">
                          <a:effectLst/>
                        </a:rPr>
                        <a:t>2</a:t>
                      </a:r>
                    </a:p>
                  </a:txBody>
                  <a:tcPr marL="80863" marR="80863" marT="40432" marB="40432" anchor="ctr">
                    <a:lnL>
                      <a:noFill/>
                    </a:lnL>
                    <a:lnR>
                      <a:noFill/>
                    </a:lnR>
                    <a:lnT>
                      <a:noFill/>
                    </a:lnT>
                    <a:lnB>
                      <a:noFill/>
                    </a:lnB>
                    <a:solidFill>
                      <a:srgbClr val="F5F5F5"/>
                    </a:solidFill>
                  </a:tcPr>
                </a:tc>
                <a:tc>
                  <a:txBody>
                    <a:bodyPr/>
                    <a:lstStyle/>
                    <a:p>
                      <a:pPr algn="r" fontAlgn="ctr"/>
                      <a:r>
                        <a:rPr lang="en-IN" sz="1600">
                          <a:effectLst/>
                        </a:rPr>
                        <a:t>06-01-1986</a:t>
                      </a:r>
                    </a:p>
                  </a:txBody>
                  <a:tcPr marL="80863" marR="80863" marT="40432" marB="40432" anchor="ctr">
                    <a:lnL>
                      <a:noFill/>
                    </a:lnL>
                    <a:lnR>
                      <a:noFill/>
                    </a:lnR>
                    <a:lnT>
                      <a:noFill/>
                    </a:lnT>
                    <a:lnB>
                      <a:noFill/>
                    </a:lnB>
                    <a:solidFill>
                      <a:srgbClr val="F5F5F5"/>
                    </a:solidFill>
                  </a:tcPr>
                </a:tc>
                <a:tc>
                  <a:txBody>
                    <a:bodyPr/>
                    <a:lstStyle/>
                    <a:p>
                      <a:pPr algn="r" fontAlgn="ctr"/>
                      <a:r>
                        <a:rPr lang="en-IN" sz="1600">
                          <a:effectLst/>
                        </a:rPr>
                        <a:t>26.53</a:t>
                      </a:r>
                    </a:p>
                  </a:txBody>
                  <a:tcPr marL="80863" marR="80863" marT="40432" marB="40432" anchor="ctr">
                    <a:lnL>
                      <a:noFill/>
                    </a:lnL>
                    <a:lnR>
                      <a:noFill/>
                    </a:lnR>
                    <a:lnT>
                      <a:noFill/>
                    </a:lnT>
                    <a:lnB>
                      <a:noFill/>
                    </a:lnB>
                    <a:solidFill>
                      <a:srgbClr val="F5F5F5"/>
                    </a:solidFill>
                  </a:tcPr>
                </a:tc>
                <a:extLst>
                  <a:ext uri="{0D108BD9-81ED-4DB2-BD59-A6C34878D82A}">
                    <a16:rowId xmlns:a16="http://schemas.microsoft.com/office/drawing/2014/main" val="2350279354"/>
                  </a:ext>
                </a:extLst>
              </a:tr>
              <a:tr h="323453">
                <a:tc>
                  <a:txBody>
                    <a:bodyPr/>
                    <a:lstStyle/>
                    <a:p>
                      <a:pPr algn="r" fontAlgn="ctr"/>
                      <a:r>
                        <a:rPr lang="en-IN" sz="1600" b="1">
                          <a:effectLst/>
                        </a:rPr>
                        <a:t>3</a:t>
                      </a:r>
                    </a:p>
                  </a:txBody>
                  <a:tcPr marL="80863" marR="80863" marT="40432" marB="40432" anchor="ctr">
                    <a:lnL>
                      <a:noFill/>
                    </a:lnL>
                    <a:lnR>
                      <a:noFill/>
                    </a:lnR>
                    <a:lnT>
                      <a:noFill/>
                    </a:lnT>
                    <a:lnB>
                      <a:noFill/>
                    </a:lnB>
                    <a:solidFill>
                      <a:srgbClr val="FFFFFF"/>
                    </a:solidFill>
                  </a:tcPr>
                </a:tc>
                <a:tc>
                  <a:txBody>
                    <a:bodyPr/>
                    <a:lstStyle/>
                    <a:p>
                      <a:pPr algn="r" fontAlgn="ctr"/>
                      <a:r>
                        <a:rPr lang="en-IN" sz="1600">
                          <a:effectLst/>
                        </a:rPr>
                        <a:t>07-01-1986</a:t>
                      </a:r>
                    </a:p>
                  </a:txBody>
                  <a:tcPr marL="80863" marR="80863" marT="40432" marB="40432" anchor="ctr">
                    <a:lnL>
                      <a:noFill/>
                    </a:lnL>
                    <a:lnR>
                      <a:noFill/>
                    </a:lnR>
                    <a:lnT>
                      <a:noFill/>
                    </a:lnT>
                    <a:lnB>
                      <a:noFill/>
                    </a:lnB>
                    <a:solidFill>
                      <a:srgbClr val="FFFFFF"/>
                    </a:solidFill>
                  </a:tcPr>
                </a:tc>
                <a:tc>
                  <a:txBody>
                    <a:bodyPr/>
                    <a:lstStyle/>
                    <a:p>
                      <a:pPr algn="r" fontAlgn="ctr"/>
                      <a:r>
                        <a:rPr lang="en-IN" sz="1600">
                          <a:effectLst/>
                        </a:rPr>
                        <a:t>25.85</a:t>
                      </a:r>
                    </a:p>
                  </a:txBody>
                  <a:tcPr marL="80863" marR="80863" marT="40432" marB="40432" anchor="ctr">
                    <a:lnL>
                      <a:noFill/>
                    </a:lnL>
                    <a:lnR>
                      <a:noFill/>
                    </a:lnR>
                    <a:lnT>
                      <a:noFill/>
                    </a:lnT>
                    <a:lnB>
                      <a:noFill/>
                    </a:lnB>
                    <a:solidFill>
                      <a:srgbClr val="FFFFFF"/>
                    </a:solidFill>
                  </a:tcPr>
                </a:tc>
                <a:extLst>
                  <a:ext uri="{0D108BD9-81ED-4DB2-BD59-A6C34878D82A}">
                    <a16:rowId xmlns:a16="http://schemas.microsoft.com/office/drawing/2014/main" val="2131179428"/>
                  </a:ext>
                </a:extLst>
              </a:tr>
              <a:tr h="323453">
                <a:tc>
                  <a:txBody>
                    <a:bodyPr/>
                    <a:lstStyle/>
                    <a:p>
                      <a:pPr algn="r" fontAlgn="ctr"/>
                      <a:r>
                        <a:rPr lang="en-IN" sz="1600" b="1">
                          <a:effectLst/>
                        </a:rPr>
                        <a:t>4</a:t>
                      </a:r>
                    </a:p>
                  </a:txBody>
                  <a:tcPr marL="80863" marR="80863" marT="40432" marB="40432" anchor="ctr">
                    <a:lnL>
                      <a:noFill/>
                    </a:lnL>
                    <a:lnR>
                      <a:noFill/>
                    </a:lnR>
                    <a:lnT>
                      <a:noFill/>
                    </a:lnT>
                    <a:lnB>
                      <a:noFill/>
                    </a:lnB>
                    <a:solidFill>
                      <a:srgbClr val="F5F5F5"/>
                    </a:solidFill>
                  </a:tcPr>
                </a:tc>
                <a:tc>
                  <a:txBody>
                    <a:bodyPr/>
                    <a:lstStyle/>
                    <a:p>
                      <a:pPr algn="r" fontAlgn="ctr"/>
                      <a:r>
                        <a:rPr lang="en-IN" sz="1600">
                          <a:effectLst/>
                        </a:rPr>
                        <a:t>08-01-1986</a:t>
                      </a:r>
                    </a:p>
                  </a:txBody>
                  <a:tcPr marL="80863" marR="80863" marT="40432" marB="40432" anchor="ctr">
                    <a:lnL>
                      <a:noFill/>
                    </a:lnL>
                    <a:lnR>
                      <a:noFill/>
                    </a:lnR>
                    <a:lnT>
                      <a:noFill/>
                    </a:lnT>
                    <a:lnB>
                      <a:noFill/>
                    </a:lnB>
                    <a:solidFill>
                      <a:srgbClr val="F5F5F5"/>
                    </a:solidFill>
                  </a:tcPr>
                </a:tc>
                <a:tc>
                  <a:txBody>
                    <a:bodyPr/>
                    <a:lstStyle/>
                    <a:p>
                      <a:pPr algn="r" fontAlgn="ctr"/>
                      <a:r>
                        <a:rPr lang="en-IN" sz="1600">
                          <a:effectLst/>
                        </a:rPr>
                        <a:t>25.87</a:t>
                      </a:r>
                    </a:p>
                  </a:txBody>
                  <a:tcPr marL="80863" marR="80863" marT="40432" marB="40432" anchor="ctr">
                    <a:lnL>
                      <a:noFill/>
                    </a:lnL>
                    <a:lnR>
                      <a:noFill/>
                    </a:lnR>
                    <a:lnT>
                      <a:noFill/>
                    </a:lnT>
                    <a:lnB>
                      <a:noFill/>
                    </a:lnB>
                    <a:solidFill>
                      <a:srgbClr val="F5F5F5"/>
                    </a:solidFill>
                  </a:tcPr>
                </a:tc>
                <a:extLst>
                  <a:ext uri="{0D108BD9-81ED-4DB2-BD59-A6C34878D82A}">
                    <a16:rowId xmlns:a16="http://schemas.microsoft.com/office/drawing/2014/main" val="2161961332"/>
                  </a:ext>
                </a:extLst>
              </a:tr>
              <a:tr h="323453">
                <a:tc>
                  <a:txBody>
                    <a:bodyPr/>
                    <a:lstStyle/>
                    <a:p>
                      <a:pPr algn="r" fontAlgn="ctr"/>
                      <a:r>
                        <a:rPr lang="en-IN" sz="1600" b="1">
                          <a:effectLst/>
                        </a:rPr>
                        <a:t>...</a:t>
                      </a:r>
                    </a:p>
                  </a:txBody>
                  <a:tcPr marL="80863" marR="80863" marT="40432" marB="40432" anchor="ctr">
                    <a:lnL>
                      <a:noFill/>
                    </a:lnL>
                    <a:lnR>
                      <a:noFill/>
                    </a:lnR>
                    <a:lnT>
                      <a:noFill/>
                    </a:lnT>
                    <a:lnB>
                      <a:noFill/>
                    </a:lnB>
                    <a:solidFill>
                      <a:srgbClr val="FFFFFF"/>
                    </a:solidFill>
                  </a:tcPr>
                </a:tc>
                <a:tc>
                  <a:txBody>
                    <a:bodyPr/>
                    <a:lstStyle/>
                    <a:p>
                      <a:pPr algn="r" fontAlgn="ctr"/>
                      <a:r>
                        <a:rPr lang="en-IN" sz="1600">
                          <a:effectLst/>
                        </a:rPr>
                        <a:t>...</a:t>
                      </a:r>
                    </a:p>
                  </a:txBody>
                  <a:tcPr marL="80863" marR="80863" marT="40432" marB="40432" anchor="ctr">
                    <a:lnL>
                      <a:noFill/>
                    </a:lnL>
                    <a:lnR>
                      <a:noFill/>
                    </a:lnR>
                    <a:lnT>
                      <a:noFill/>
                    </a:lnT>
                    <a:lnB>
                      <a:noFill/>
                    </a:lnB>
                    <a:solidFill>
                      <a:srgbClr val="FFFFFF"/>
                    </a:solidFill>
                  </a:tcPr>
                </a:tc>
                <a:tc>
                  <a:txBody>
                    <a:bodyPr/>
                    <a:lstStyle/>
                    <a:p>
                      <a:pPr algn="r" fontAlgn="ctr"/>
                      <a:r>
                        <a:rPr lang="en-IN" sz="1600">
                          <a:effectLst/>
                        </a:rPr>
                        <a:t>...</a:t>
                      </a:r>
                    </a:p>
                  </a:txBody>
                  <a:tcPr marL="80863" marR="80863" marT="40432" marB="40432" anchor="ctr">
                    <a:lnL>
                      <a:noFill/>
                    </a:lnL>
                    <a:lnR>
                      <a:noFill/>
                    </a:lnR>
                    <a:lnT>
                      <a:noFill/>
                    </a:lnT>
                    <a:lnB>
                      <a:noFill/>
                    </a:lnB>
                    <a:solidFill>
                      <a:srgbClr val="FFFFFF"/>
                    </a:solidFill>
                  </a:tcPr>
                </a:tc>
                <a:extLst>
                  <a:ext uri="{0D108BD9-81ED-4DB2-BD59-A6C34878D82A}">
                    <a16:rowId xmlns:a16="http://schemas.microsoft.com/office/drawing/2014/main" val="1003559598"/>
                  </a:ext>
                </a:extLst>
              </a:tr>
              <a:tr h="323453">
                <a:tc>
                  <a:txBody>
                    <a:bodyPr/>
                    <a:lstStyle/>
                    <a:p>
                      <a:pPr algn="r" fontAlgn="ctr"/>
                      <a:r>
                        <a:rPr lang="en-IN" sz="1600" b="1">
                          <a:effectLst/>
                        </a:rPr>
                        <a:t>8291</a:t>
                      </a:r>
                    </a:p>
                  </a:txBody>
                  <a:tcPr marL="80863" marR="80863" marT="40432" marB="40432" anchor="ctr">
                    <a:lnL>
                      <a:noFill/>
                    </a:lnL>
                    <a:lnR>
                      <a:noFill/>
                    </a:lnR>
                    <a:lnT>
                      <a:noFill/>
                    </a:lnT>
                    <a:lnB>
                      <a:noFill/>
                    </a:lnB>
                    <a:solidFill>
                      <a:srgbClr val="F5F5F5"/>
                    </a:solidFill>
                  </a:tcPr>
                </a:tc>
                <a:tc>
                  <a:txBody>
                    <a:bodyPr/>
                    <a:lstStyle/>
                    <a:p>
                      <a:pPr algn="r" fontAlgn="ctr"/>
                      <a:r>
                        <a:rPr lang="en-IN" sz="1600">
                          <a:effectLst/>
                        </a:rPr>
                        <a:t>30-10-2018</a:t>
                      </a:r>
                    </a:p>
                  </a:txBody>
                  <a:tcPr marL="80863" marR="80863" marT="40432" marB="40432" anchor="ctr">
                    <a:lnL>
                      <a:noFill/>
                    </a:lnL>
                    <a:lnR>
                      <a:noFill/>
                    </a:lnR>
                    <a:lnT>
                      <a:noFill/>
                    </a:lnT>
                    <a:lnB>
                      <a:noFill/>
                    </a:lnB>
                    <a:solidFill>
                      <a:srgbClr val="F5F5F5"/>
                    </a:solidFill>
                  </a:tcPr>
                </a:tc>
                <a:tc>
                  <a:txBody>
                    <a:bodyPr/>
                    <a:lstStyle/>
                    <a:p>
                      <a:pPr algn="r" fontAlgn="ctr"/>
                      <a:r>
                        <a:rPr lang="en-IN" sz="1600">
                          <a:effectLst/>
                        </a:rPr>
                        <a:t>66.18</a:t>
                      </a:r>
                    </a:p>
                  </a:txBody>
                  <a:tcPr marL="80863" marR="80863" marT="40432" marB="40432" anchor="ctr">
                    <a:lnL>
                      <a:noFill/>
                    </a:lnL>
                    <a:lnR>
                      <a:noFill/>
                    </a:lnR>
                    <a:lnT>
                      <a:noFill/>
                    </a:lnT>
                    <a:lnB>
                      <a:noFill/>
                    </a:lnB>
                    <a:solidFill>
                      <a:srgbClr val="F5F5F5"/>
                    </a:solidFill>
                  </a:tcPr>
                </a:tc>
                <a:extLst>
                  <a:ext uri="{0D108BD9-81ED-4DB2-BD59-A6C34878D82A}">
                    <a16:rowId xmlns:a16="http://schemas.microsoft.com/office/drawing/2014/main" val="24128846"/>
                  </a:ext>
                </a:extLst>
              </a:tr>
              <a:tr h="323453">
                <a:tc>
                  <a:txBody>
                    <a:bodyPr/>
                    <a:lstStyle/>
                    <a:p>
                      <a:pPr algn="r" fontAlgn="ctr"/>
                      <a:r>
                        <a:rPr lang="en-IN" sz="1600" b="1">
                          <a:effectLst/>
                        </a:rPr>
                        <a:t>8292</a:t>
                      </a:r>
                    </a:p>
                  </a:txBody>
                  <a:tcPr marL="80863" marR="80863" marT="40432" marB="40432" anchor="ctr">
                    <a:lnL>
                      <a:noFill/>
                    </a:lnL>
                    <a:lnR>
                      <a:noFill/>
                    </a:lnR>
                    <a:lnT>
                      <a:noFill/>
                    </a:lnT>
                    <a:lnB>
                      <a:noFill/>
                    </a:lnB>
                    <a:solidFill>
                      <a:srgbClr val="FFFFFF"/>
                    </a:solidFill>
                  </a:tcPr>
                </a:tc>
                <a:tc>
                  <a:txBody>
                    <a:bodyPr/>
                    <a:lstStyle/>
                    <a:p>
                      <a:pPr algn="r" fontAlgn="ctr"/>
                      <a:r>
                        <a:rPr lang="en-IN" sz="1600">
                          <a:effectLst/>
                        </a:rPr>
                        <a:t>31-10-2018</a:t>
                      </a:r>
                    </a:p>
                  </a:txBody>
                  <a:tcPr marL="80863" marR="80863" marT="40432" marB="40432" anchor="ctr">
                    <a:lnL>
                      <a:noFill/>
                    </a:lnL>
                    <a:lnR>
                      <a:noFill/>
                    </a:lnR>
                    <a:lnT>
                      <a:noFill/>
                    </a:lnT>
                    <a:lnB>
                      <a:noFill/>
                    </a:lnB>
                    <a:solidFill>
                      <a:srgbClr val="FFFFFF"/>
                    </a:solidFill>
                  </a:tcPr>
                </a:tc>
                <a:tc>
                  <a:txBody>
                    <a:bodyPr/>
                    <a:lstStyle/>
                    <a:p>
                      <a:pPr algn="r" fontAlgn="ctr"/>
                      <a:r>
                        <a:rPr lang="en-IN" sz="1600">
                          <a:effectLst/>
                        </a:rPr>
                        <a:t>65.31</a:t>
                      </a:r>
                    </a:p>
                  </a:txBody>
                  <a:tcPr marL="80863" marR="80863" marT="40432" marB="40432" anchor="ctr">
                    <a:lnL>
                      <a:noFill/>
                    </a:lnL>
                    <a:lnR>
                      <a:noFill/>
                    </a:lnR>
                    <a:lnT>
                      <a:noFill/>
                    </a:lnT>
                    <a:lnB>
                      <a:noFill/>
                    </a:lnB>
                    <a:solidFill>
                      <a:srgbClr val="FFFFFF"/>
                    </a:solidFill>
                  </a:tcPr>
                </a:tc>
                <a:extLst>
                  <a:ext uri="{0D108BD9-81ED-4DB2-BD59-A6C34878D82A}">
                    <a16:rowId xmlns:a16="http://schemas.microsoft.com/office/drawing/2014/main" val="820912007"/>
                  </a:ext>
                </a:extLst>
              </a:tr>
              <a:tr h="323453">
                <a:tc>
                  <a:txBody>
                    <a:bodyPr/>
                    <a:lstStyle/>
                    <a:p>
                      <a:pPr algn="r" fontAlgn="ctr"/>
                      <a:r>
                        <a:rPr lang="en-IN" sz="1600" b="1">
                          <a:effectLst/>
                        </a:rPr>
                        <a:t>8293</a:t>
                      </a:r>
                    </a:p>
                  </a:txBody>
                  <a:tcPr marL="80863" marR="80863" marT="40432" marB="40432" anchor="ctr">
                    <a:lnL>
                      <a:noFill/>
                    </a:lnL>
                    <a:lnR>
                      <a:noFill/>
                    </a:lnR>
                    <a:lnT>
                      <a:noFill/>
                    </a:lnT>
                    <a:lnB>
                      <a:noFill/>
                    </a:lnB>
                    <a:solidFill>
                      <a:srgbClr val="F5F5F5"/>
                    </a:solidFill>
                  </a:tcPr>
                </a:tc>
                <a:tc>
                  <a:txBody>
                    <a:bodyPr/>
                    <a:lstStyle/>
                    <a:p>
                      <a:pPr algn="r" fontAlgn="ctr"/>
                      <a:r>
                        <a:rPr lang="en-IN" sz="1600">
                          <a:effectLst/>
                        </a:rPr>
                        <a:t>01-11-2018</a:t>
                      </a:r>
                    </a:p>
                  </a:txBody>
                  <a:tcPr marL="80863" marR="80863" marT="40432" marB="40432" anchor="ctr">
                    <a:lnL>
                      <a:noFill/>
                    </a:lnL>
                    <a:lnR>
                      <a:noFill/>
                    </a:lnR>
                    <a:lnT>
                      <a:noFill/>
                    </a:lnT>
                    <a:lnB>
                      <a:noFill/>
                    </a:lnB>
                    <a:solidFill>
                      <a:srgbClr val="F5F5F5"/>
                    </a:solidFill>
                  </a:tcPr>
                </a:tc>
                <a:tc>
                  <a:txBody>
                    <a:bodyPr/>
                    <a:lstStyle/>
                    <a:p>
                      <a:pPr algn="r" fontAlgn="ctr"/>
                      <a:r>
                        <a:rPr lang="en-IN" sz="1600">
                          <a:effectLst/>
                        </a:rPr>
                        <a:t>63.67</a:t>
                      </a:r>
                    </a:p>
                  </a:txBody>
                  <a:tcPr marL="80863" marR="80863" marT="40432" marB="40432" anchor="ctr">
                    <a:lnL>
                      <a:noFill/>
                    </a:lnL>
                    <a:lnR>
                      <a:noFill/>
                    </a:lnR>
                    <a:lnT>
                      <a:noFill/>
                    </a:lnT>
                    <a:lnB>
                      <a:noFill/>
                    </a:lnB>
                    <a:solidFill>
                      <a:srgbClr val="F5F5F5"/>
                    </a:solidFill>
                  </a:tcPr>
                </a:tc>
                <a:extLst>
                  <a:ext uri="{0D108BD9-81ED-4DB2-BD59-A6C34878D82A}">
                    <a16:rowId xmlns:a16="http://schemas.microsoft.com/office/drawing/2014/main" val="4113858013"/>
                  </a:ext>
                </a:extLst>
              </a:tr>
              <a:tr h="323453">
                <a:tc>
                  <a:txBody>
                    <a:bodyPr/>
                    <a:lstStyle/>
                    <a:p>
                      <a:pPr algn="r" fontAlgn="ctr"/>
                      <a:r>
                        <a:rPr lang="en-IN" sz="1600" b="1">
                          <a:effectLst/>
                        </a:rPr>
                        <a:t>8294</a:t>
                      </a:r>
                    </a:p>
                  </a:txBody>
                  <a:tcPr marL="80863" marR="80863" marT="40432" marB="40432" anchor="ctr">
                    <a:lnL>
                      <a:noFill/>
                    </a:lnL>
                    <a:lnR>
                      <a:noFill/>
                    </a:lnR>
                    <a:lnT>
                      <a:noFill/>
                    </a:lnT>
                    <a:lnB>
                      <a:noFill/>
                    </a:lnB>
                    <a:solidFill>
                      <a:srgbClr val="FFFFFF"/>
                    </a:solidFill>
                  </a:tcPr>
                </a:tc>
                <a:tc>
                  <a:txBody>
                    <a:bodyPr/>
                    <a:lstStyle/>
                    <a:p>
                      <a:pPr algn="r" fontAlgn="ctr"/>
                      <a:r>
                        <a:rPr lang="en-IN" sz="1600">
                          <a:effectLst/>
                        </a:rPr>
                        <a:t>02-11-2018</a:t>
                      </a:r>
                    </a:p>
                  </a:txBody>
                  <a:tcPr marL="80863" marR="80863" marT="40432" marB="40432" anchor="ctr">
                    <a:lnL>
                      <a:noFill/>
                    </a:lnL>
                    <a:lnR>
                      <a:noFill/>
                    </a:lnR>
                    <a:lnT>
                      <a:noFill/>
                    </a:lnT>
                    <a:lnB>
                      <a:noFill/>
                    </a:lnB>
                    <a:solidFill>
                      <a:srgbClr val="FFFFFF"/>
                    </a:solidFill>
                  </a:tcPr>
                </a:tc>
                <a:tc>
                  <a:txBody>
                    <a:bodyPr/>
                    <a:lstStyle/>
                    <a:p>
                      <a:pPr algn="r" fontAlgn="ctr"/>
                      <a:r>
                        <a:rPr lang="en-IN" sz="1600">
                          <a:effectLst/>
                        </a:rPr>
                        <a:t>63.12</a:t>
                      </a:r>
                    </a:p>
                  </a:txBody>
                  <a:tcPr marL="80863" marR="80863" marT="40432" marB="40432" anchor="ctr">
                    <a:lnL>
                      <a:noFill/>
                    </a:lnL>
                    <a:lnR>
                      <a:noFill/>
                    </a:lnR>
                    <a:lnT>
                      <a:noFill/>
                    </a:lnT>
                    <a:lnB>
                      <a:noFill/>
                    </a:lnB>
                    <a:solidFill>
                      <a:srgbClr val="FFFFFF"/>
                    </a:solidFill>
                  </a:tcPr>
                </a:tc>
                <a:extLst>
                  <a:ext uri="{0D108BD9-81ED-4DB2-BD59-A6C34878D82A}">
                    <a16:rowId xmlns:a16="http://schemas.microsoft.com/office/drawing/2014/main" val="487859061"/>
                  </a:ext>
                </a:extLst>
              </a:tr>
              <a:tr h="323453">
                <a:tc>
                  <a:txBody>
                    <a:bodyPr/>
                    <a:lstStyle/>
                    <a:p>
                      <a:pPr algn="r" fontAlgn="ctr"/>
                      <a:r>
                        <a:rPr lang="en-IN" sz="1600" b="1">
                          <a:effectLst/>
                        </a:rPr>
                        <a:t>8295</a:t>
                      </a:r>
                    </a:p>
                  </a:txBody>
                  <a:tcPr marL="80863" marR="80863" marT="40432" marB="40432" anchor="ctr">
                    <a:lnL>
                      <a:noFill/>
                    </a:lnL>
                    <a:lnR>
                      <a:noFill/>
                    </a:lnR>
                    <a:lnT>
                      <a:noFill/>
                    </a:lnT>
                    <a:lnB>
                      <a:noFill/>
                    </a:lnB>
                    <a:solidFill>
                      <a:srgbClr val="F5F5F5"/>
                    </a:solidFill>
                  </a:tcPr>
                </a:tc>
                <a:tc>
                  <a:txBody>
                    <a:bodyPr/>
                    <a:lstStyle/>
                    <a:p>
                      <a:pPr algn="r" fontAlgn="ctr"/>
                      <a:r>
                        <a:rPr lang="en-IN" sz="1600">
                          <a:effectLst/>
                        </a:rPr>
                        <a:t>05-11-2018</a:t>
                      </a:r>
                    </a:p>
                  </a:txBody>
                  <a:tcPr marL="80863" marR="80863" marT="40432" marB="40432" anchor="ctr">
                    <a:lnL>
                      <a:noFill/>
                    </a:lnL>
                    <a:lnR>
                      <a:noFill/>
                    </a:lnR>
                    <a:lnT>
                      <a:noFill/>
                    </a:lnT>
                    <a:lnB>
                      <a:noFill/>
                    </a:lnB>
                    <a:solidFill>
                      <a:srgbClr val="F5F5F5"/>
                    </a:solidFill>
                  </a:tcPr>
                </a:tc>
                <a:tc>
                  <a:txBody>
                    <a:bodyPr/>
                    <a:lstStyle/>
                    <a:p>
                      <a:pPr algn="r" fontAlgn="ctr"/>
                      <a:r>
                        <a:rPr lang="en-IN" sz="1600" dirty="0">
                          <a:effectLst/>
                        </a:rPr>
                        <a:t>63.12</a:t>
                      </a:r>
                    </a:p>
                  </a:txBody>
                  <a:tcPr marL="80863" marR="80863" marT="40432" marB="40432" anchor="ctr">
                    <a:lnL>
                      <a:noFill/>
                    </a:lnL>
                    <a:lnR>
                      <a:noFill/>
                    </a:lnR>
                    <a:lnT>
                      <a:noFill/>
                    </a:lnT>
                    <a:lnB>
                      <a:noFill/>
                    </a:lnB>
                    <a:solidFill>
                      <a:srgbClr val="F5F5F5"/>
                    </a:solidFill>
                  </a:tcPr>
                </a:tc>
                <a:extLst>
                  <a:ext uri="{0D108BD9-81ED-4DB2-BD59-A6C34878D82A}">
                    <a16:rowId xmlns:a16="http://schemas.microsoft.com/office/drawing/2014/main" val="2758892146"/>
                  </a:ext>
                </a:extLst>
              </a:tr>
            </a:tbl>
          </a:graphicData>
        </a:graphic>
      </p:graphicFrame>
      <p:sp>
        <p:nvSpPr>
          <p:cNvPr id="5" name="Rectangle 2">
            <a:extLst>
              <a:ext uri="{FF2B5EF4-FFF2-40B4-BE49-F238E27FC236}">
                <a16:creationId xmlns:a16="http://schemas.microsoft.com/office/drawing/2014/main" id="{1E936EF1-2C49-1704-BA49-EDC275938CBE}"/>
              </a:ext>
            </a:extLst>
          </p:cNvPr>
          <p:cNvSpPr>
            <a:spLocks noChangeArrowheads="1"/>
          </p:cNvSpPr>
          <p:nvPr/>
        </p:nvSpPr>
        <p:spPr bwMode="auto">
          <a:xfrm>
            <a:off x="1426676" y="160164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529D9151-D7F7-781F-F43E-9921A840530F}"/>
              </a:ext>
            </a:extLst>
          </p:cNvPr>
          <p:cNvSpPr txBox="1"/>
          <p:nvPr/>
        </p:nvSpPr>
        <p:spPr>
          <a:xfrm>
            <a:off x="1420456" y="5498522"/>
            <a:ext cx="6102220" cy="369332"/>
          </a:xfrm>
          <a:prstGeom prst="rect">
            <a:avLst/>
          </a:prstGeom>
          <a:noFill/>
        </p:spPr>
        <p:txBody>
          <a:bodyPr wrap="square">
            <a:spAutoFit/>
          </a:bodyPr>
          <a:lstStyle/>
          <a:p>
            <a:r>
              <a:rPr lang="en-IN" b="0" i="0" dirty="0">
                <a:solidFill>
                  <a:srgbClr val="000000"/>
                </a:solidFill>
                <a:effectLst/>
                <a:latin typeface="Helvetica Neue"/>
              </a:rPr>
              <a:t>8296 rows × 2 columns</a:t>
            </a:r>
            <a:endParaRPr lang="en-IN" dirty="0"/>
          </a:p>
        </p:txBody>
      </p:sp>
      <p:sp>
        <p:nvSpPr>
          <p:cNvPr id="9" name="TextBox 8">
            <a:extLst>
              <a:ext uri="{FF2B5EF4-FFF2-40B4-BE49-F238E27FC236}">
                <a16:creationId xmlns:a16="http://schemas.microsoft.com/office/drawing/2014/main" id="{5B221E21-F7CF-33FD-1E43-3AF0166B9805}"/>
              </a:ext>
            </a:extLst>
          </p:cNvPr>
          <p:cNvSpPr txBox="1"/>
          <p:nvPr/>
        </p:nvSpPr>
        <p:spPr>
          <a:xfrm>
            <a:off x="1520890" y="1231877"/>
            <a:ext cx="6102220" cy="523220"/>
          </a:xfrm>
          <a:prstGeom prst="rect">
            <a:avLst/>
          </a:prstGeom>
          <a:noFill/>
        </p:spPr>
        <p:txBody>
          <a:bodyPr wrap="square">
            <a:spAutoFit/>
          </a:bodyPr>
          <a:lstStyle/>
          <a:p>
            <a:pPr algn="l"/>
            <a:r>
              <a:rPr lang="en-IN" sz="2800" b="1" i="1" u="sng" dirty="0">
                <a:solidFill>
                  <a:srgbClr val="000000"/>
                </a:solidFill>
                <a:effectLst/>
                <a:latin typeface="Helvetica Neue"/>
              </a:rPr>
              <a:t>Dataset</a:t>
            </a:r>
          </a:p>
        </p:txBody>
      </p:sp>
    </p:spTree>
    <p:extLst>
      <p:ext uri="{BB962C8B-B14F-4D97-AF65-F5344CB8AC3E}">
        <p14:creationId xmlns:p14="http://schemas.microsoft.com/office/powerpoint/2010/main" val="1049732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994262E3-C0C6-241C-035E-059A17F23A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41" y="797144"/>
            <a:ext cx="6867128" cy="506772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25D1A1A8-7F8F-CEC8-670B-20ACFB23F211}"/>
              </a:ext>
            </a:extLst>
          </p:cNvPr>
          <p:cNvSpPr>
            <a:spLocks noChangeArrowheads="1"/>
          </p:cNvSpPr>
          <p:nvPr/>
        </p:nvSpPr>
        <p:spPr bwMode="auto">
          <a:xfrm>
            <a:off x="1875453" y="814683"/>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CBE93913-558C-43AF-1545-788D5DC2B860}"/>
              </a:ext>
            </a:extLst>
          </p:cNvPr>
          <p:cNvSpPr txBox="1"/>
          <p:nvPr/>
        </p:nvSpPr>
        <p:spPr>
          <a:xfrm>
            <a:off x="180554" y="151236"/>
            <a:ext cx="6102220" cy="461665"/>
          </a:xfrm>
          <a:prstGeom prst="rect">
            <a:avLst/>
          </a:prstGeom>
          <a:noFill/>
        </p:spPr>
        <p:txBody>
          <a:bodyPr wrap="square">
            <a:spAutoFit/>
          </a:bodyPr>
          <a:lstStyle/>
          <a:p>
            <a:pPr algn="l"/>
            <a:r>
              <a:rPr lang="en-IN" sz="2400" b="1" i="1" u="sng" dirty="0">
                <a:solidFill>
                  <a:srgbClr val="000000"/>
                </a:solidFill>
                <a:effectLst/>
                <a:latin typeface="Helvetica Neue"/>
              </a:rPr>
              <a:t>Outlier Detection</a:t>
            </a:r>
          </a:p>
        </p:txBody>
      </p:sp>
      <p:sp>
        <p:nvSpPr>
          <p:cNvPr id="9" name="TextBox 8">
            <a:extLst>
              <a:ext uri="{FF2B5EF4-FFF2-40B4-BE49-F238E27FC236}">
                <a16:creationId xmlns:a16="http://schemas.microsoft.com/office/drawing/2014/main" id="{80063B99-FB94-02B8-D59D-A33CAD5B2C49}"/>
              </a:ext>
            </a:extLst>
          </p:cNvPr>
          <p:cNvSpPr txBox="1"/>
          <p:nvPr/>
        </p:nvSpPr>
        <p:spPr>
          <a:xfrm>
            <a:off x="310923" y="1434278"/>
            <a:ext cx="3750646" cy="1323439"/>
          </a:xfrm>
          <a:prstGeom prst="rect">
            <a:avLst/>
          </a:prstGeom>
          <a:noFill/>
        </p:spPr>
        <p:txBody>
          <a:bodyPr wrap="square">
            <a:spAutoFit/>
          </a:bodyPr>
          <a:lstStyle/>
          <a:p>
            <a:r>
              <a:rPr lang="en-IN" sz="1600" b="1" dirty="0"/>
              <a:t>The histogram of the 'Price' column in the provided Oil Price dataset suggests that the distribution of oil prices exhibits some level of skewness or asymmetry.</a:t>
            </a:r>
          </a:p>
        </p:txBody>
      </p:sp>
      <p:sp>
        <p:nvSpPr>
          <p:cNvPr id="11" name="TextBox 10">
            <a:extLst>
              <a:ext uri="{FF2B5EF4-FFF2-40B4-BE49-F238E27FC236}">
                <a16:creationId xmlns:a16="http://schemas.microsoft.com/office/drawing/2014/main" id="{ED1B7DD6-489D-552A-1E8D-804962D992F4}"/>
              </a:ext>
            </a:extLst>
          </p:cNvPr>
          <p:cNvSpPr txBox="1"/>
          <p:nvPr/>
        </p:nvSpPr>
        <p:spPr>
          <a:xfrm>
            <a:off x="310923" y="3187208"/>
            <a:ext cx="3542360" cy="2677656"/>
          </a:xfrm>
          <a:prstGeom prst="rect">
            <a:avLst/>
          </a:prstGeom>
          <a:noFill/>
        </p:spPr>
        <p:txBody>
          <a:bodyPr wrap="square">
            <a:spAutoFit/>
          </a:bodyPr>
          <a:lstStyle/>
          <a:p>
            <a:r>
              <a:rPr lang="en-IN" sz="1400" b="1" dirty="0"/>
              <a:t>1.Positive Skewness: If the right tail of the distribution is longer or fatter than the left tail, the distribution is positively skewed. The mean is typically greater than the median. </a:t>
            </a:r>
          </a:p>
          <a:p>
            <a:endParaRPr lang="en-IN" sz="1400" b="1" dirty="0"/>
          </a:p>
          <a:p>
            <a:endParaRPr lang="en-IN" sz="1400" b="1" dirty="0"/>
          </a:p>
          <a:p>
            <a:r>
              <a:rPr lang="en-IN" sz="1400" b="1" dirty="0"/>
              <a:t>2. Negative Skewness: If the left tail of the distribution is longer or fatter than the right tail, the distribution is negatively skewed. The mean is usually less than the median.</a:t>
            </a:r>
          </a:p>
        </p:txBody>
      </p:sp>
    </p:spTree>
    <p:extLst>
      <p:ext uri="{BB962C8B-B14F-4D97-AF65-F5344CB8AC3E}">
        <p14:creationId xmlns:p14="http://schemas.microsoft.com/office/powerpoint/2010/main" val="83940657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905</TotalTime>
  <Words>1792</Words>
  <Application>Microsoft Office PowerPoint</Application>
  <PresentationFormat>Widescreen</PresentationFormat>
  <Paragraphs>214</Paragraphs>
  <Slides>30</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30</vt:i4>
      </vt:variant>
    </vt:vector>
  </HeadingPairs>
  <TitlesOfParts>
    <vt:vector size="42" baseType="lpstr">
      <vt:lpstr>Abadi</vt:lpstr>
      <vt:lpstr>Algerian</vt:lpstr>
      <vt:lpstr>-apple-system</vt:lpstr>
      <vt:lpstr>Arial</vt:lpstr>
      <vt:lpstr>Arial Black</vt:lpstr>
      <vt:lpstr>Century Schoolbook</vt:lpstr>
      <vt:lpstr>Courier New</vt:lpstr>
      <vt:lpstr>Google Sans</vt:lpstr>
      <vt:lpstr>Helvetica Neue</vt:lpstr>
      <vt:lpstr>Trebuchet MS</vt:lpstr>
      <vt:lpstr>Wingdings 3</vt:lpstr>
      <vt:lpstr>Facet</vt:lpstr>
      <vt:lpstr>Project Of Data Science Oil Price Prediction </vt:lpstr>
      <vt:lpstr>Oil Price Prediction</vt:lpstr>
      <vt:lpstr>Objective:  Oil is a product that goes completely in a different direction for a single market event as the oil prices are rarely based on real-time data, instead, it is driven by externalities making our attempt to forecast it even more challenging As the economy will be highly affected by oil prices our model will help to understand the pattern in prices to help the customers and businesses to make smart decisions. </vt:lpstr>
      <vt:lpstr>PowerPoint Presentation</vt:lpstr>
      <vt:lpstr>PowerPoint Presentation</vt:lpstr>
      <vt:lpstr>PowerPoint Presentation</vt:lpstr>
      <vt:lpstr>PROJECT ARCHITECTURE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Of Data Science Oil Price Prediction</dc:title>
  <dc:creator>Rohini Weldode</dc:creator>
  <cp:lastModifiedBy>Rohini Weldode</cp:lastModifiedBy>
  <cp:revision>18</cp:revision>
  <dcterms:created xsi:type="dcterms:W3CDTF">2024-01-20T16:44:26Z</dcterms:created>
  <dcterms:modified xsi:type="dcterms:W3CDTF">2024-02-08T10:22:18Z</dcterms:modified>
</cp:coreProperties>
</file>