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316" r:id="rId3"/>
    <p:sldId id="317" r:id="rId4"/>
    <p:sldId id="318" r:id="rId5"/>
    <p:sldId id="319" r:id="rId6"/>
    <p:sldId id="293" r:id="rId7"/>
    <p:sldId id="283" r:id="rId8"/>
    <p:sldId id="284" r:id="rId9"/>
    <p:sldId id="288" r:id="rId10"/>
    <p:sldId id="307" r:id="rId11"/>
    <p:sldId id="310" r:id="rId12"/>
    <p:sldId id="312" r:id="rId13"/>
    <p:sldId id="315"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317441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102997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1365439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347292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367024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180558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98207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461156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1829189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C839-878D-40D1-88F0-C5EA228E7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81DD29-A09B-4A9C-92A2-80FB780ED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73B67-7046-4B66-AF76-9A896CF8D7E1}"/>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5" name="Footer Placeholder 4">
            <a:extLst>
              <a:ext uri="{FF2B5EF4-FFF2-40B4-BE49-F238E27FC236}">
                <a16:creationId xmlns:a16="http://schemas.microsoft.com/office/drawing/2014/main" id="{A201F322-A6F6-4099-985B-5D49E89793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3F865D0-55D3-4ED1-8843-9B60C2AA6E3D}"/>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3596885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C0F5-0C8A-4B13-ADFD-DA397EE303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7B49A0-5C37-48A3-9ACF-257EEF52B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B89AE-847C-4647-B0C1-5E345FE54C26}"/>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5" name="Footer Placeholder 4">
            <a:extLst>
              <a:ext uri="{FF2B5EF4-FFF2-40B4-BE49-F238E27FC236}">
                <a16:creationId xmlns:a16="http://schemas.microsoft.com/office/drawing/2014/main" id="{3FB481DD-7CC1-4035-B8EC-0C2A972591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EBDDA7A-FFEC-4F42-A7B2-BB7F5B1ED2D3}"/>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18024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316199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9B92-2F9A-40CE-9350-4C7CAAC2A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CEB722-B058-44B3-8B50-10AD91860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8AB5E-1DF8-4DA6-8243-7423B723526F}"/>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5" name="Footer Placeholder 4">
            <a:extLst>
              <a:ext uri="{FF2B5EF4-FFF2-40B4-BE49-F238E27FC236}">
                <a16:creationId xmlns:a16="http://schemas.microsoft.com/office/drawing/2014/main" id="{5952FF7A-EB5A-44C9-9B1E-2DEC64D9BE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36C83CC-8D29-4114-B1A0-4BB3A36555D1}"/>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910037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1FC2-0869-485D-B913-23295E660F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D2CA4-89F6-45A8-BC1A-17ABD012F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D6B831-652B-4C29-885B-46932497E9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B596AC-2F27-473D-8DBF-5FE1C4E1CB93}"/>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6" name="Footer Placeholder 5">
            <a:extLst>
              <a:ext uri="{FF2B5EF4-FFF2-40B4-BE49-F238E27FC236}">
                <a16:creationId xmlns:a16="http://schemas.microsoft.com/office/drawing/2014/main" id="{5E3F2962-67D0-4804-BDF2-C5278E3715C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A1628E-4FEA-4A2A-9160-CEAD304A423D}"/>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3541914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9DED-93DE-4CA7-B71B-FD3F730EFF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66713-8801-4156-A5A2-5538829F3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9A844-0BF3-48D9-9876-4121EF740D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91542C-E36F-4BD9-9925-F1AD7FC76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BB102-49E5-4258-A605-B561CF8DAF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AABC69-2A83-42EA-A424-FD52B999B7F7}"/>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8" name="Footer Placeholder 7">
            <a:extLst>
              <a:ext uri="{FF2B5EF4-FFF2-40B4-BE49-F238E27FC236}">
                <a16:creationId xmlns:a16="http://schemas.microsoft.com/office/drawing/2014/main" id="{52D031A4-B3D7-4710-A3E8-0D506FF8158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5835444-33CB-479E-8A8B-7F9E350A47AD}"/>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1684216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6FDD-91B7-4633-BAA2-08784581E8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927BF8-BEF8-4080-A09F-A190FC09CE47}"/>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4" name="Footer Placeholder 3">
            <a:extLst>
              <a:ext uri="{FF2B5EF4-FFF2-40B4-BE49-F238E27FC236}">
                <a16:creationId xmlns:a16="http://schemas.microsoft.com/office/drawing/2014/main" id="{440D0E80-AE63-40E9-BCEB-254938AB043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981131F-0218-4158-B13F-E3CE973BC252}"/>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3499978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3BC29-ED5D-45C9-BE0A-78A81A9C1D64}"/>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3" name="Footer Placeholder 2">
            <a:extLst>
              <a:ext uri="{FF2B5EF4-FFF2-40B4-BE49-F238E27FC236}">
                <a16:creationId xmlns:a16="http://schemas.microsoft.com/office/drawing/2014/main" id="{5ED2940F-4A26-4C76-BB74-E2F0646F2D6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E227620-6058-495F-A7A9-782E6F701FDD}"/>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2218564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A944-2362-454B-AB56-8722C787E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A0E3ED-75F5-4E76-895B-90929E3DB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F63D37-1D8D-4D32-A952-BC2243588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E7F03-4995-4ECE-97B3-516B03C5F2A3}"/>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6" name="Footer Placeholder 5">
            <a:extLst>
              <a:ext uri="{FF2B5EF4-FFF2-40B4-BE49-F238E27FC236}">
                <a16:creationId xmlns:a16="http://schemas.microsoft.com/office/drawing/2014/main" id="{59427995-4579-42A7-822E-971D7693A90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05653B2-E53C-4758-BBC8-2130D346B93B}"/>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2477940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AC1D-7B95-4484-BB62-EEF5ECA23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B3D2FB-4477-4E49-97BF-16469B20B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E8448AA-3B56-4101-BC0D-37C14245B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A2FA5-9F0F-4DA1-8A4F-21EB54ABD665}"/>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6" name="Footer Placeholder 5">
            <a:extLst>
              <a:ext uri="{FF2B5EF4-FFF2-40B4-BE49-F238E27FC236}">
                <a16:creationId xmlns:a16="http://schemas.microsoft.com/office/drawing/2014/main" id="{761113EA-53E8-47DB-A64B-7A9BF7E7B70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13D87E5-F7CD-444C-9F1A-52C7640603FC}"/>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812172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A137-A945-4A65-BFB8-3E991C52D2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8BFDC-0032-4773-9058-722DFB66E9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08A23-A905-48BA-8457-657BB89AFC3D}"/>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5" name="Footer Placeholder 4">
            <a:extLst>
              <a:ext uri="{FF2B5EF4-FFF2-40B4-BE49-F238E27FC236}">
                <a16:creationId xmlns:a16="http://schemas.microsoft.com/office/drawing/2014/main" id="{063D038D-F89F-4DE0-B99F-738172D064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3A647D-4B8F-4E7F-ACD2-006068322334}"/>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1399416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5D3B3-5F8B-4414-A9BB-CD29BDCA77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7CD707-D37F-4326-B7E1-43C9C3AF0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053D1-1F36-4D09-8D4F-85C43CC97A64}"/>
              </a:ext>
            </a:extLst>
          </p:cNvPr>
          <p:cNvSpPr>
            <a:spLocks noGrp="1"/>
          </p:cNvSpPr>
          <p:nvPr>
            <p:ph type="dt" sz="half" idx="10"/>
          </p:nvPr>
        </p:nvSpPr>
        <p:spPr/>
        <p:txBody>
          <a:bodyPr/>
          <a:lstStyle/>
          <a:p>
            <a:fld id="{09410692-7B36-4603-A979-21D3500A87A8}" type="datetimeFigureOut">
              <a:rPr lang="en-IN" smtClean="0"/>
              <a:pPr/>
              <a:t>03-06-2023</a:t>
            </a:fld>
            <a:endParaRPr lang="en-IN" dirty="0"/>
          </a:p>
        </p:txBody>
      </p:sp>
      <p:sp>
        <p:nvSpPr>
          <p:cNvPr id="5" name="Footer Placeholder 4">
            <a:extLst>
              <a:ext uri="{FF2B5EF4-FFF2-40B4-BE49-F238E27FC236}">
                <a16:creationId xmlns:a16="http://schemas.microsoft.com/office/drawing/2014/main" id="{10FB09E6-E9A5-491F-BA55-EB7F1E1E62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733C2D-7D20-4F30-8735-313386A22786}"/>
              </a:ext>
            </a:extLst>
          </p:cNvPr>
          <p:cNvSpPr>
            <a:spLocks noGrp="1"/>
          </p:cNvSpPr>
          <p:nvPr>
            <p:ph type="sldNum" sz="quarter" idx="12"/>
          </p:nvPr>
        </p:nvSpPr>
        <p:spPr/>
        <p:txBody>
          <a:body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164369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268197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364591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4455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110633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18731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280765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CD6DD-1803-436C-98FE-9946841FF104}" type="datetimeFigureOut">
              <a:rPr lang="en-IN" smtClean="0"/>
              <a:pPr/>
              <a:t>03-06-2023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347158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9CD6DD-1803-436C-98FE-9946841FF104}" type="datetimeFigureOut">
              <a:rPr lang="en-IN" smtClean="0"/>
              <a:pPr/>
              <a:t>03-06-2023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0B5D74-E8F6-4AEF-8550-AB7FEB260C10}" type="slidenum">
              <a:rPr lang="en-IN" smtClean="0"/>
              <a:pPr/>
              <a:t>‹#›</a:t>
            </a:fld>
            <a:endParaRPr lang="en-IN" dirty="0"/>
          </a:p>
        </p:txBody>
      </p:sp>
    </p:spTree>
    <p:extLst>
      <p:ext uri="{BB962C8B-B14F-4D97-AF65-F5344CB8AC3E}">
        <p14:creationId xmlns:p14="http://schemas.microsoft.com/office/powerpoint/2010/main" val="828228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21EAD6-D036-4ED0-A05D-EC1E673D1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F65671-DB9C-44C4-98B3-2E3E4FC9D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B8CD1-B891-4BA9-AE8A-664637449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10692-7B36-4603-A979-21D3500A87A8}" type="datetimeFigureOut">
              <a:rPr lang="en-IN" smtClean="0"/>
              <a:pPr/>
              <a:t>03-06-2023</a:t>
            </a:fld>
            <a:endParaRPr lang="en-IN" dirty="0"/>
          </a:p>
        </p:txBody>
      </p:sp>
      <p:sp>
        <p:nvSpPr>
          <p:cNvPr id="5" name="Footer Placeholder 4">
            <a:extLst>
              <a:ext uri="{FF2B5EF4-FFF2-40B4-BE49-F238E27FC236}">
                <a16:creationId xmlns:a16="http://schemas.microsoft.com/office/drawing/2014/main" id="{AA8CC87E-ADA5-4B35-97BF-B9F56C71C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FD4E45B-AAAA-4B6D-9FFB-0AFE1DFAD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B6349-C674-4729-82E4-5E09A05CEE76}" type="slidenum">
              <a:rPr lang="en-IN" smtClean="0"/>
              <a:pPr/>
              <a:t>‹#›</a:t>
            </a:fld>
            <a:endParaRPr lang="en-IN" dirty="0"/>
          </a:p>
        </p:txBody>
      </p:sp>
    </p:spTree>
    <p:extLst>
      <p:ext uri="{BB962C8B-B14F-4D97-AF65-F5344CB8AC3E}">
        <p14:creationId xmlns:p14="http://schemas.microsoft.com/office/powerpoint/2010/main" val="28620454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FD70-6978-40F4-A82F-80F30B787696}"/>
              </a:ext>
            </a:extLst>
          </p:cNvPr>
          <p:cNvSpPr>
            <a:spLocks noGrp="1"/>
          </p:cNvSpPr>
          <p:nvPr>
            <p:ph type="ctrTitle"/>
          </p:nvPr>
        </p:nvSpPr>
        <p:spPr>
          <a:xfrm>
            <a:off x="2428396" y="1611115"/>
            <a:ext cx="9272726" cy="1812360"/>
          </a:xfrm>
        </p:spPr>
        <p:txBody>
          <a:bodyPr>
            <a:normAutofit/>
          </a:bodyPr>
          <a:lstStyle/>
          <a:p>
            <a:pPr algn="l"/>
            <a:r>
              <a:rPr lang="en-US" sz="2800" b="1" dirty="0">
                <a:solidFill>
                  <a:schemeClr val="accent3">
                    <a:lumMod val="75000"/>
                  </a:schemeClr>
                </a:solidFill>
                <a:latin typeface="Times New Roman" panose="02020603050405020304" pitchFamily="18" charset="0"/>
                <a:cs typeface="Times New Roman" panose="02020603050405020304" pitchFamily="18" charset="0"/>
              </a:rPr>
              <a:t>Cyber Bullying Detection and Prevention in Web Chat Application using Support Vector Machine</a:t>
            </a:r>
            <a:br>
              <a:rPr lang="en-US" sz="2800" dirty="0">
                <a:solidFill>
                  <a:schemeClr val="accent3">
                    <a:lumMod val="75000"/>
                  </a:schemeClr>
                </a:solidFill>
                <a:latin typeface="Times New Roman" panose="02020603050405020304" pitchFamily="18" charset="0"/>
                <a:cs typeface="Times New Roman" panose="02020603050405020304" pitchFamily="18" charset="0"/>
              </a:rPr>
            </a:br>
            <a:br>
              <a:rPr lang="en-US" sz="2800" dirty="0">
                <a:solidFill>
                  <a:schemeClr val="accent3">
                    <a:lumMod val="75000"/>
                  </a:schemeClr>
                </a:solidFill>
                <a:latin typeface="Times New Roman" panose="02020603050405020304" pitchFamily="18" charset="0"/>
                <a:cs typeface="Times New Roman" panose="02020603050405020304" pitchFamily="18" charset="0"/>
              </a:rPr>
            </a:br>
            <a:endParaRPr lang="en-IN"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DF3828-3F86-4B55-A5F0-F672BA7CB114}"/>
              </a:ext>
            </a:extLst>
          </p:cNvPr>
          <p:cNvSpPr>
            <a:spLocks noGrp="1"/>
          </p:cNvSpPr>
          <p:nvPr>
            <p:ph type="subTitle" idx="1"/>
          </p:nvPr>
        </p:nvSpPr>
        <p:spPr>
          <a:xfrm>
            <a:off x="2186349" y="5602180"/>
            <a:ext cx="9756820" cy="1092180"/>
          </a:xfrm>
        </p:spPr>
        <p:txBody>
          <a:bodyPr>
            <a:normAutofit/>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B.E. Information Technology, KKWIEER, Nashik</a:t>
            </a:r>
          </a:p>
          <a:p>
            <a:r>
              <a:rPr lang="en-US" sz="2400" b="1" dirty="0">
                <a:solidFill>
                  <a:srgbClr val="7030A0"/>
                </a:solidFill>
                <a:latin typeface="Times New Roman" panose="02020603050405020304" pitchFamily="18" charset="0"/>
                <a:cs typeface="Times New Roman" panose="02020603050405020304" pitchFamily="18" charset="0"/>
              </a:rPr>
              <a:t>Guide: Prof. Y. H. Khairnar </a:t>
            </a:r>
          </a:p>
          <a:p>
            <a:endParaRPr lang="en-IN" dirty="0"/>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741987" y="193879"/>
            <a:ext cx="1233271" cy="1029803"/>
          </a:xfrm>
          <a:prstGeom prst="rect">
            <a:avLst/>
          </a:prstGeom>
          <a:noFill/>
          <a:ln w="9525">
            <a:noFill/>
            <a:miter lim="800000"/>
            <a:headEnd/>
            <a:tailEnd/>
          </a:ln>
        </p:spPr>
      </p:pic>
      <p:sp>
        <p:nvSpPr>
          <p:cNvPr id="6" name="TextBox 5">
            <a:extLst>
              <a:ext uri="{FF2B5EF4-FFF2-40B4-BE49-F238E27FC236}">
                <a16:creationId xmlns:a16="http://schemas.microsoft.com/office/drawing/2014/main" id="{D1BE9763-7E57-8E8C-C82C-964CB75931EE}"/>
              </a:ext>
            </a:extLst>
          </p:cNvPr>
          <p:cNvSpPr txBox="1"/>
          <p:nvPr/>
        </p:nvSpPr>
        <p:spPr>
          <a:xfrm>
            <a:off x="8855541" y="4226407"/>
            <a:ext cx="311971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DD0D1">
                    <a:lumMod val="50000"/>
                  </a:srgbClr>
                </a:solidFill>
                <a:effectLst/>
                <a:uLnTx/>
                <a:uFillTx/>
                <a:latin typeface="Times New Roman" panose="02020603050405020304" pitchFamily="18" charset="0"/>
                <a:ea typeface="+mn-ea"/>
                <a:cs typeface="Times New Roman" panose="02020603050405020304" pitchFamily="18" charset="0"/>
              </a:rPr>
              <a:t>B190138518:- Siddhi Damale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DD0D1">
                    <a:lumMod val="50000"/>
                  </a:srgbClr>
                </a:solidFill>
                <a:effectLst/>
                <a:uLnTx/>
                <a:uFillTx/>
                <a:latin typeface="Times New Roman" panose="02020603050405020304" pitchFamily="18" charset="0"/>
                <a:ea typeface="+mn-ea"/>
                <a:cs typeface="Times New Roman" panose="02020603050405020304" pitchFamily="18" charset="0"/>
              </a:rPr>
              <a:t>B190138528:- Apurva Hyalij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DD0D1">
                    <a:lumMod val="50000"/>
                  </a:srgbClr>
                </a:solidFill>
                <a:effectLst/>
                <a:uLnTx/>
                <a:uFillTx/>
                <a:latin typeface="Times New Roman" panose="02020603050405020304" pitchFamily="18" charset="0"/>
                <a:ea typeface="+mn-ea"/>
                <a:cs typeface="Times New Roman" panose="02020603050405020304" pitchFamily="18" charset="0"/>
              </a:rPr>
              <a:t>B190138529:- Rohini Jadhav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DD0D1">
                    <a:lumMod val="50000"/>
                  </a:srgbClr>
                </a:solidFill>
                <a:effectLst/>
                <a:uLnTx/>
                <a:uFillTx/>
                <a:latin typeface="Times New Roman" panose="02020603050405020304" pitchFamily="18" charset="0"/>
                <a:ea typeface="+mn-ea"/>
                <a:cs typeface="Times New Roman" panose="02020603050405020304" pitchFamily="18" charset="0"/>
              </a:rPr>
              <a:t>B190138536:- Pooja Khalkar</a:t>
            </a:r>
          </a:p>
        </p:txBody>
      </p:sp>
      <p:sp>
        <p:nvSpPr>
          <p:cNvPr id="8" name="TextBox 7">
            <a:extLst>
              <a:ext uri="{FF2B5EF4-FFF2-40B4-BE49-F238E27FC236}">
                <a16:creationId xmlns:a16="http://schemas.microsoft.com/office/drawing/2014/main" id="{18118AD3-328B-C4D3-1D97-3F47E8DA3B2F}"/>
              </a:ext>
            </a:extLst>
          </p:cNvPr>
          <p:cNvSpPr txBox="1"/>
          <p:nvPr/>
        </p:nvSpPr>
        <p:spPr>
          <a:xfrm>
            <a:off x="8855541" y="3810909"/>
            <a:ext cx="3008330"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A666E1">
                    <a:lumMod val="50000"/>
                  </a:srgbClr>
                </a:solidFill>
                <a:effectLst/>
                <a:uLnTx/>
                <a:uFillTx/>
                <a:latin typeface="Times New Roman" panose="02020603050405020304" pitchFamily="18" charset="0"/>
                <a:ea typeface="+mn-ea"/>
                <a:cs typeface="Times New Roman" panose="02020603050405020304" pitchFamily="18" charset="0"/>
              </a:rPr>
              <a:t>Group  No. :  14 </a:t>
            </a:r>
          </a:p>
        </p:txBody>
      </p:sp>
    </p:spTree>
    <p:extLst>
      <p:ext uri="{BB962C8B-B14F-4D97-AF65-F5344CB8AC3E}">
        <p14:creationId xmlns:p14="http://schemas.microsoft.com/office/powerpoint/2010/main" val="358109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60A524A1-3C94-6DF0-51C8-7D2FFE0571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092721" y="80856"/>
            <a:ext cx="944381" cy="788574"/>
          </a:xfrm>
          <a:prstGeom prst="rect">
            <a:avLst/>
          </a:prstGeom>
          <a:noFill/>
          <a:ln w="9525">
            <a:noFill/>
            <a:miter lim="800000"/>
            <a:headEnd/>
            <a:tailEnd/>
          </a:ln>
        </p:spPr>
      </p:pic>
      <p:sp>
        <p:nvSpPr>
          <p:cNvPr id="4" name="Rectangle 3">
            <a:extLst>
              <a:ext uri="{FF2B5EF4-FFF2-40B4-BE49-F238E27FC236}">
                <a16:creationId xmlns:a16="http://schemas.microsoft.com/office/drawing/2014/main" id="{74D3E83B-2BFB-16C4-8509-9EFF92AE18D8}"/>
              </a:ext>
            </a:extLst>
          </p:cNvPr>
          <p:cNvSpPr/>
          <p:nvPr/>
        </p:nvSpPr>
        <p:spPr>
          <a:xfrm>
            <a:off x="2768600" y="6357035"/>
            <a:ext cx="6096000" cy="276999"/>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A93B25CC-5FAC-0089-FC4F-265D2B5C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370" y="869430"/>
            <a:ext cx="9443259" cy="5311833"/>
          </a:xfrm>
          <a:prstGeom prst="rect">
            <a:avLst/>
          </a:prstGeom>
        </p:spPr>
      </p:pic>
    </p:spTree>
    <p:extLst>
      <p:ext uri="{BB962C8B-B14F-4D97-AF65-F5344CB8AC3E}">
        <p14:creationId xmlns:p14="http://schemas.microsoft.com/office/powerpoint/2010/main" val="160431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A106847C-94DF-1B2D-A73B-29BD0E84E0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107075" y="208155"/>
            <a:ext cx="930027" cy="776589"/>
          </a:xfrm>
          <a:prstGeom prst="rect">
            <a:avLst/>
          </a:prstGeom>
          <a:noFill/>
          <a:ln w="9525">
            <a:noFill/>
            <a:miter lim="800000"/>
            <a:headEnd/>
            <a:tailEnd/>
          </a:ln>
        </p:spPr>
      </p:pic>
      <p:sp>
        <p:nvSpPr>
          <p:cNvPr id="12" name="Rectangle 11">
            <a:extLst>
              <a:ext uri="{FF2B5EF4-FFF2-40B4-BE49-F238E27FC236}">
                <a16:creationId xmlns:a16="http://schemas.microsoft.com/office/drawing/2014/main" id="{2C311636-F728-0D3F-B155-C9B3B3A45655}"/>
              </a:ext>
            </a:extLst>
          </p:cNvPr>
          <p:cNvSpPr/>
          <p:nvPr/>
        </p:nvSpPr>
        <p:spPr>
          <a:xfrm>
            <a:off x="2768600" y="6357035"/>
            <a:ext cx="6096000" cy="276999"/>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F0CC15DA-8D44-B7E1-8D12-D738C7393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641" y="1109749"/>
            <a:ext cx="9056717" cy="5094404"/>
          </a:xfrm>
          <a:prstGeom prst="rect">
            <a:avLst/>
          </a:prstGeom>
        </p:spPr>
      </p:pic>
      <p:sp>
        <p:nvSpPr>
          <p:cNvPr id="6" name="Title 1">
            <a:extLst>
              <a:ext uri="{FF2B5EF4-FFF2-40B4-BE49-F238E27FC236}">
                <a16:creationId xmlns:a16="http://schemas.microsoft.com/office/drawing/2014/main" id="{0154A2F0-CF93-D102-CDFC-9FA7C6ADE9A8}"/>
              </a:ext>
            </a:extLst>
          </p:cNvPr>
          <p:cNvSpPr txBox="1">
            <a:spLocks/>
          </p:cNvSpPr>
          <p:nvPr/>
        </p:nvSpPr>
        <p:spPr>
          <a:xfrm>
            <a:off x="671946" y="29408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2">
                    <a:lumMod val="75000"/>
                  </a:schemeClr>
                </a:solidFill>
                <a:latin typeface="Times New Roman" panose="02020603050405020304" pitchFamily="18" charset="0"/>
                <a:cs typeface="Times New Roman" panose="02020603050405020304" pitchFamily="18" charset="0"/>
              </a:rPr>
              <a:t> Result:</a:t>
            </a:r>
          </a:p>
        </p:txBody>
      </p:sp>
    </p:spTree>
    <p:extLst>
      <p:ext uri="{BB962C8B-B14F-4D97-AF65-F5344CB8AC3E}">
        <p14:creationId xmlns:p14="http://schemas.microsoft.com/office/powerpoint/2010/main" val="398280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26D6A2FF-CF43-8D42-FD7D-BC70AD138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031282" y="81141"/>
            <a:ext cx="1035800" cy="864911"/>
          </a:xfrm>
          <a:prstGeom prst="rect">
            <a:avLst/>
          </a:prstGeom>
          <a:noFill/>
          <a:ln w="9525">
            <a:noFill/>
            <a:miter lim="800000"/>
            <a:headEnd/>
            <a:tailEnd/>
          </a:ln>
        </p:spPr>
      </p:pic>
      <p:sp>
        <p:nvSpPr>
          <p:cNvPr id="16" name="Rectangle 15">
            <a:extLst>
              <a:ext uri="{FF2B5EF4-FFF2-40B4-BE49-F238E27FC236}">
                <a16:creationId xmlns:a16="http://schemas.microsoft.com/office/drawing/2014/main" id="{06D705C5-3803-0D57-F516-2FF8B4A33F7B}"/>
              </a:ext>
            </a:extLst>
          </p:cNvPr>
          <p:cNvSpPr/>
          <p:nvPr/>
        </p:nvSpPr>
        <p:spPr>
          <a:xfrm>
            <a:off x="2768600" y="6357035"/>
            <a:ext cx="6096000" cy="276999"/>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7BD463B6-6F70-8DC0-1B23-B3DE2F5AF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282" y="1074799"/>
            <a:ext cx="9069435" cy="5101557"/>
          </a:xfrm>
          <a:prstGeom prst="rect">
            <a:avLst/>
          </a:prstGeom>
        </p:spPr>
      </p:pic>
    </p:spTree>
    <p:extLst>
      <p:ext uri="{BB962C8B-B14F-4D97-AF65-F5344CB8AC3E}">
        <p14:creationId xmlns:p14="http://schemas.microsoft.com/office/powerpoint/2010/main" val="121372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0" y="329266"/>
            <a:ext cx="10515600" cy="1325563"/>
          </a:xfrm>
        </p:spPr>
        <p:txBody>
          <a:bodyPr>
            <a:normAutofit/>
          </a:bodyPr>
          <a:lstStyle/>
          <a:p>
            <a:r>
              <a:rPr lang="en-US" sz="2800" b="1" dirty="0">
                <a:solidFill>
                  <a:schemeClr val="accent2">
                    <a:lumMod val="75000"/>
                  </a:schemeClr>
                </a:solidFill>
                <a:latin typeface="Times New Roman" pitchFamily="18" charset="0"/>
                <a:cs typeface="Times New Roman" pitchFamily="18" charset="0"/>
              </a:rPr>
              <a:t>Conclusion</a:t>
            </a:r>
            <a:endParaRPr lang="en-IN" sz="2800" b="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67870" y="1790216"/>
            <a:ext cx="10515600" cy="4351338"/>
          </a:xfrm>
        </p:spPr>
        <p:txBody>
          <a:bodyPr>
            <a:normAutofit/>
          </a:bodyPr>
          <a:lstStyle/>
          <a:p>
            <a:pPr marL="0" indent="0">
              <a:buNone/>
            </a:pPr>
            <a:r>
              <a:rPr lang="en-US" sz="2000" dirty="0">
                <a:latin typeface="Times New Roman" pitchFamily="18" charset="0"/>
                <a:cs typeface="Times New Roman" pitchFamily="18" charset="0"/>
              </a:rPr>
              <a:t>The web chat application provides a safe and secure platform for users to connect with people. The machine learning model integrated with the chat application detects the toxicity of a chat. If the message is bulled, then the system sends an alert to the user with the type of cyberbullying of the message. Hence users will be able to live and maintain their healthy social life.</a:t>
            </a:r>
            <a:endParaRPr lang="en-IN" sz="2000" dirty="0">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741987" y="193879"/>
            <a:ext cx="1233271" cy="1029803"/>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29350"/>
            <a:ext cx="12192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8607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022" y="1744943"/>
            <a:ext cx="10515600" cy="4351338"/>
          </a:xfrm>
        </p:spPr>
        <p:txBody>
          <a:bodyPr>
            <a:normAutofit/>
          </a:bodyPr>
          <a:lstStyle/>
          <a:p>
            <a:pPr marL="0" indent="0">
              <a:buNone/>
            </a:pPr>
            <a:r>
              <a:rPr lang="en-IN" sz="8000" b="1" spc="-10" dirty="0">
                <a:solidFill>
                  <a:schemeClr val="accent2">
                    <a:lumMod val="75000"/>
                  </a:schemeClr>
                </a:solidFill>
                <a:latin typeface="Times New Roman" pitchFamily="18" charset="0"/>
                <a:cs typeface="Times New Roman" pitchFamily="18" charset="0"/>
              </a:rPr>
              <a:t>TH</a:t>
            </a:r>
            <a:r>
              <a:rPr lang="en-IN" sz="8000" spc="-10" dirty="0">
                <a:solidFill>
                  <a:schemeClr val="accent2">
                    <a:lumMod val="75000"/>
                  </a:schemeClr>
                </a:solidFill>
                <a:latin typeface="Times New Roman" pitchFamily="18" charset="0"/>
                <a:cs typeface="Times New Roman" pitchFamily="18" charset="0"/>
              </a:rPr>
              <a:t>A</a:t>
            </a:r>
            <a:r>
              <a:rPr lang="en-IN" sz="8000" b="1" spc="-10" dirty="0">
                <a:solidFill>
                  <a:schemeClr val="accent2">
                    <a:lumMod val="75000"/>
                  </a:schemeClr>
                </a:solidFill>
                <a:latin typeface="Times New Roman" pitchFamily="18" charset="0"/>
                <a:cs typeface="Times New Roman" pitchFamily="18" charset="0"/>
              </a:rPr>
              <a:t>NK</a:t>
            </a:r>
            <a:r>
              <a:rPr lang="en-IN" sz="8000" b="1" spc="-135" dirty="0">
                <a:solidFill>
                  <a:schemeClr val="accent2">
                    <a:lumMod val="75000"/>
                  </a:schemeClr>
                </a:solidFill>
                <a:latin typeface="Times New Roman" pitchFamily="18" charset="0"/>
                <a:cs typeface="Times New Roman" pitchFamily="18" charset="0"/>
              </a:rPr>
              <a:t>  </a:t>
            </a:r>
            <a:r>
              <a:rPr lang="en-IN" sz="8000" b="1" spc="-10" dirty="0">
                <a:solidFill>
                  <a:schemeClr val="accent2">
                    <a:lumMod val="75000"/>
                  </a:schemeClr>
                </a:solidFill>
                <a:latin typeface="Times New Roman" pitchFamily="18" charset="0"/>
                <a:cs typeface="Times New Roman" pitchFamily="18" charset="0"/>
              </a:rPr>
              <a:t>YOU</a:t>
            </a:r>
            <a:r>
              <a:rPr lang="en-IN" sz="8000" b="1" spc="-55" dirty="0">
                <a:solidFill>
                  <a:schemeClr val="accent2">
                    <a:lumMod val="75000"/>
                  </a:schemeClr>
                </a:solidFill>
                <a:latin typeface="Times New Roman" pitchFamily="18" charset="0"/>
                <a:cs typeface="Times New Roman" pitchFamily="18" charset="0"/>
              </a:rPr>
              <a:t> </a:t>
            </a:r>
            <a:r>
              <a:rPr lang="en-IN" sz="8000" b="1" spc="-5" dirty="0">
                <a:solidFill>
                  <a:schemeClr val="accent2">
                    <a:lumMod val="75000"/>
                  </a:schemeClr>
                </a:solidFill>
                <a:latin typeface="Times New Roman" pitchFamily="18" charset="0"/>
                <a:cs typeface="Times New Roman" pitchFamily="18" charset="0"/>
              </a:rPr>
              <a:t>!!</a:t>
            </a:r>
            <a:endParaRPr lang="en-IN" sz="8000" b="1" dirty="0">
              <a:solidFill>
                <a:schemeClr val="accent2">
                  <a:lumMod val="75000"/>
                </a:schemeClr>
              </a:solidFill>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741987" y="193879"/>
            <a:ext cx="1233271" cy="1029803"/>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29350"/>
            <a:ext cx="12192000" cy="365125"/>
          </a:xfrm>
        </p:spPr>
        <p:txBody>
          <a:bodyPr/>
          <a:lstStyle/>
          <a:p>
            <a:pPr lvl="0">
              <a:defRPr/>
            </a:pPr>
            <a:r>
              <a:rPr lang="en-US" b="1" dirty="0">
                <a:solidFill>
                  <a:schemeClr val="accent3">
                    <a:lumMod val="75000"/>
                  </a:schemeClr>
                </a:solidFill>
                <a:latin typeface="Times New Roman" panose="02020603050405020304" pitchFamily="18" charset="0"/>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8615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90498-E0A2-4C9E-B66E-AC39064DDA55}"/>
              </a:ext>
            </a:extLst>
          </p:cNvPr>
          <p:cNvSpPr>
            <a:spLocks noGrp="1"/>
          </p:cNvSpPr>
          <p:nvPr>
            <p:ph idx="1"/>
          </p:nvPr>
        </p:nvSpPr>
        <p:spPr>
          <a:xfrm>
            <a:off x="600593" y="1634308"/>
            <a:ext cx="10990814" cy="4351338"/>
          </a:xfrm>
        </p:spPr>
        <p:txBody>
          <a:bodyPr>
            <a:normAutofit/>
          </a:bodyPr>
          <a:lstStyle/>
          <a:p>
            <a:pPr marL="0" indent="0">
              <a:lnSpc>
                <a:spcPct val="107000"/>
              </a:lnSpc>
              <a:spcAft>
                <a:spcPts val="800"/>
              </a:spcAft>
              <a:buNone/>
            </a:pPr>
            <a:endParaRPr lang="en-IN" sz="2000" dirty="0">
              <a:solidFill>
                <a:srgbClr val="000000"/>
              </a:solidFill>
              <a:effectLst/>
              <a:latin typeface="Calibri" panose="020F0502020204030204" pitchFamily="34" charset="0"/>
              <a:ea typeface="Calibri" panose="020F0502020204030204" pitchFamily="34" charset="0"/>
            </a:endParaRPr>
          </a:p>
          <a:p>
            <a:pPr marL="0" indent="0">
              <a:buNone/>
            </a:pPr>
            <a:endParaRPr lang="en-IN" sz="2000" dirty="0">
              <a:latin typeface="charter"/>
            </a:endParaRPr>
          </a:p>
        </p:txBody>
      </p:sp>
      <p:pic>
        <p:nvPicPr>
          <p:cNvPr id="4" name="Picture 1">
            <a:extLst>
              <a:ext uri="{FF2B5EF4-FFF2-40B4-BE49-F238E27FC236}">
                <a16:creationId xmlns:a16="http://schemas.microsoft.com/office/drawing/2014/main" id="{41E6DD74-C81D-4BBD-A5F0-5832ABD8C0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81677" y="166952"/>
            <a:ext cx="1037969" cy="866722"/>
          </a:xfrm>
          <a:prstGeom prst="rect">
            <a:avLst/>
          </a:prstGeom>
          <a:noFill/>
          <a:ln w="9525">
            <a:noFill/>
            <a:miter lim="800000"/>
            <a:headEnd/>
            <a:tailEnd/>
          </a:ln>
        </p:spPr>
      </p:pic>
      <p:sp>
        <p:nvSpPr>
          <p:cNvPr id="6"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29350"/>
            <a:ext cx="12192000" cy="365125"/>
          </a:xfrm>
        </p:spPr>
        <p:txBody>
          <a:bodyPr/>
          <a:lstStyle/>
          <a:p>
            <a:pPr lvl="0">
              <a:defRPr/>
            </a:pPr>
            <a:r>
              <a:rPr lang="en-US" b="1" dirty="0">
                <a:solidFill>
                  <a:schemeClr val="accent3">
                    <a:lumMod val="75000"/>
                  </a:schemeClr>
                </a:solidFill>
                <a:latin typeface="Times New Roman" panose="02020603050405020304" pitchFamily="18" charset="0"/>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461F876D-5623-33E2-3911-291BFBA55978}"/>
              </a:ext>
            </a:extLst>
          </p:cNvPr>
          <p:cNvSpPr txBox="1"/>
          <p:nvPr/>
        </p:nvSpPr>
        <p:spPr>
          <a:xfrm>
            <a:off x="600593" y="261358"/>
            <a:ext cx="10381084"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3200" b="1" dirty="0">
              <a:solidFill>
                <a:srgbClr val="ED7D31">
                  <a:lumMod val="75000"/>
                </a:srgb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defRPr/>
            </a:pPr>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Cyberbullying is intentional actions performed by an individual or a group of people via digital communication methods such as sending messages and posting comments against a victim. The System will detect cyberbullying in web chat application by using a Support Vector machine.</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21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4090"/>
            <a:ext cx="10515600" cy="1150524"/>
          </a:xfrm>
        </p:spPr>
        <p:txBody>
          <a:bodyPr>
            <a:normAutofit fontScale="90000"/>
          </a:bodyPr>
          <a:lstStyle/>
          <a:p>
            <a:br>
              <a:rPr lang="en-IN" sz="3200" b="1" dirty="0">
                <a:solidFill>
                  <a:srgbClr val="ED7D31">
                    <a:lumMod val="75000"/>
                  </a:srgbClr>
                </a:solidFill>
                <a:latin typeface="Times New Roman" panose="02020603050405020304" pitchFamily="18" charset="0"/>
                <a:cs typeface="Times New Roman" panose="02020603050405020304" pitchFamily="18" charset="0"/>
              </a:rPr>
            </a:br>
            <a:r>
              <a:rPr lang="en-IN" sz="3100" b="1" dirty="0">
                <a:solidFill>
                  <a:schemeClr val="accent2">
                    <a:lumMod val="75000"/>
                  </a:schemeClr>
                </a:solidFill>
                <a:latin typeface="Times New Roman" panose="02020603050405020304" pitchFamily="18" charset="0"/>
                <a:cs typeface="Times New Roman" panose="02020603050405020304" pitchFamily="18" charset="0"/>
              </a:rPr>
              <a:t>Scope and Objectives</a:t>
            </a:r>
            <a:br>
              <a:rPr lang="en-IN" dirty="0">
                <a:solidFill>
                  <a:srgbClr val="ED7D31">
                    <a:lumMod val="75000"/>
                  </a:srgbClr>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0" y="1394928"/>
            <a:ext cx="10515600" cy="4799100"/>
          </a:xfrm>
        </p:spPr>
        <p:txBody>
          <a:bodyPr/>
          <a:lstStyle/>
          <a:p>
            <a:pPr marL="0" indent="0">
              <a:buNone/>
            </a:pPr>
            <a:r>
              <a:rPr lang="en-US" dirty="0">
                <a:latin typeface="Times New Roman" pitchFamily="18" charset="0"/>
                <a:cs typeface="Times New Roman" pitchFamily="18" charset="0"/>
              </a:rPr>
              <a:t>Scope:</a:t>
            </a:r>
          </a:p>
          <a:p>
            <a:r>
              <a:rPr lang="en-IN" sz="2000" dirty="0">
                <a:latin typeface="Times New Roman" pitchFamily="18" charset="0"/>
                <a:cs typeface="Times New Roman" pitchFamily="18" charset="0"/>
              </a:rPr>
              <a:t>The System only focuses on English language.</a:t>
            </a:r>
          </a:p>
          <a:p>
            <a:pPr lvl="0"/>
            <a:r>
              <a:rPr lang="en-IN" sz="2000" dirty="0">
                <a:latin typeface="Times New Roman" pitchFamily="18" charset="0"/>
                <a:cs typeface="Times New Roman" pitchFamily="18" charset="0"/>
              </a:rPr>
              <a:t>The system can recognize </a:t>
            </a:r>
            <a:r>
              <a:rPr lang="en-US" sz="2000" dirty="0">
                <a:latin typeface="Times New Roman" pitchFamily="18" charset="0"/>
                <a:cs typeface="Times New Roman" pitchFamily="18" charset="0"/>
              </a:rPr>
              <a:t>only proper and formal text. </a:t>
            </a:r>
            <a:endParaRPr lang="en-IN" sz="20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pPr marL="0" lvl="0" indent="0">
              <a:buNone/>
            </a:pPr>
            <a:r>
              <a:rPr lang="en-US" dirty="0">
                <a:latin typeface="Times New Roman" pitchFamily="18" charset="0"/>
                <a:cs typeface="Times New Roman" pitchFamily="18" charset="0"/>
              </a:rPr>
              <a:t>Objectives:</a:t>
            </a:r>
          </a:p>
          <a:p>
            <a:r>
              <a:rPr lang="en-US" sz="2000" dirty="0">
                <a:latin typeface="Times New Roman" pitchFamily="18" charset="0"/>
                <a:cs typeface="Times New Roman" pitchFamily="18" charset="0"/>
              </a:rPr>
              <a:t>The system will detect and prevent the cyber bullying event to be deteriorated.</a:t>
            </a:r>
          </a:p>
          <a:p>
            <a:r>
              <a:rPr lang="en-IN" sz="2000" dirty="0">
                <a:latin typeface="Times New Roman" pitchFamily="18" charset="0"/>
                <a:cs typeface="Times New Roman" pitchFamily="18" charset="0"/>
              </a:rPr>
              <a:t>Web chat application will be used by peoples for safer and secure communication with their friends and followers</a:t>
            </a:r>
          </a:p>
          <a:p>
            <a:r>
              <a:rPr lang="en-US" sz="2000" dirty="0">
                <a:latin typeface="Times New Roman" pitchFamily="18" charset="0"/>
                <a:cs typeface="Times New Roman" pitchFamily="18" charset="0"/>
              </a:rPr>
              <a:t>Cyber bullying leads to increase of stress and anger in a person, Being a victim of cyber bullying also affected students' grades and hence if peoples uses our system they will live a </a:t>
            </a:r>
            <a:r>
              <a:rPr lang="en-IN" sz="2000" dirty="0">
                <a:latin typeface="Times New Roman" pitchFamily="18" charset="0"/>
                <a:cs typeface="Times New Roman" pitchFamily="18" charset="0"/>
              </a:rPr>
              <a:t>healthy social life.</a:t>
            </a:r>
          </a:p>
          <a:p>
            <a:pPr marL="0" lvl="0" indent="0">
              <a:buNone/>
            </a:pPr>
            <a:endParaRPr lang="en-US"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741987" y="193879"/>
            <a:ext cx="1233271" cy="1029803"/>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29350"/>
            <a:ext cx="12192000" cy="365125"/>
          </a:xfrm>
        </p:spPr>
        <p:txBody>
          <a:bodyPr/>
          <a:lstStyle/>
          <a:p>
            <a:pPr lvl="0">
              <a:defRPr/>
            </a:pPr>
            <a:r>
              <a:rPr lang="en-US" b="1" dirty="0">
                <a:solidFill>
                  <a:schemeClr val="accent3">
                    <a:lumMod val="75000"/>
                  </a:schemeClr>
                </a:solidFill>
                <a:latin typeface="Times New Roman" panose="02020603050405020304" pitchFamily="18" charset="0"/>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1990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90498-E0A2-4C9E-B66E-AC39064DDA55}"/>
              </a:ext>
            </a:extLst>
          </p:cNvPr>
          <p:cNvSpPr>
            <a:spLocks noGrp="1"/>
          </p:cNvSpPr>
          <p:nvPr>
            <p:ph idx="1"/>
          </p:nvPr>
        </p:nvSpPr>
        <p:spPr>
          <a:xfrm>
            <a:off x="600593" y="1634308"/>
            <a:ext cx="11302510" cy="4351338"/>
          </a:xfrm>
        </p:spPr>
        <p:txBody>
          <a:bodyPr>
            <a:normAutofit/>
          </a:bodyPr>
          <a:lstStyle/>
          <a:p>
            <a:pPr marL="0" indent="0">
              <a:lnSpc>
                <a:spcPct val="107000"/>
              </a:lnSpc>
              <a:spcAft>
                <a:spcPts val="800"/>
              </a:spcAft>
              <a:buNone/>
            </a:pPr>
            <a:endParaRPr lang="en-IN" sz="2000" dirty="0">
              <a:solidFill>
                <a:srgbClr val="000000"/>
              </a:solidFill>
              <a:effectLst/>
              <a:latin typeface="Calibri" panose="020F0502020204030204" pitchFamily="34" charset="0"/>
              <a:ea typeface="Calibri" panose="020F0502020204030204" pitchFamily="34" charset="0"/>
            </a:endParaRPr>
          </a:p>
          <a:p>
            <a:pPr marL="0" indent="0">
              <a:buNone/>
            </a:pPr>
            <a:endParaRPr lang="en-IN" sz="2000" dirty="0">
              <a:latin typeface="charter"/>
            </a:endParaRPr>
          </a:p>
        </p:txBody>
      </p:sp>
      <p:pic>
        <p:nvPicPr>
          <p:cNvPr id="4" name="Picture 1">
            <a:extLst>
              <a:ext uri="{FF2B5EF4-FFF2-40B4-BE49-F238E27FC236}">
                <a16:creationId xmlns:a16="http://schemas.microsoft.com/office/drawing/2014/main" id="{41E6DD74-C81D-4BBD-A5F0-5832ABD8C0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81677" y="166952"/>
            <a:ext cx="1037969" cy="866722"/>
          </a:xfrm>
          <a:prstGeom prst="rect">
            <a:avLst/>
          </a:prstGeom>
          <a:noFill/>
          <a:ln w="9525">
            <a:noFill/>
            <a:miter lim="800000"/>
            <a:headEnd/>
            <a:tailEnd/>
          </a:ln>
        </p:spPr>
      </p:pic>
      <p:sp>
        <p:nvSpPr>
          <p:cNvPr id="6"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96961"/>
            <a:ext cx="12192000" cy="365125"/>
          </a:xfrm>
        </p:spPr>
        <p:txBody>
          <a:bodyPr/>
          <a:lstStyle/>
          <a:p>
            <a:pPr lvl="0">
              <a:defRPr/>
            </a:pPr>
            <a:r>
              <a:rPr lang="en-US" b="1" dirty="0">
                <a:solidFill>
                  <a:schemeClr val="accent3">
                    <a:lumMod val="75000"/>
                  </a:schemeClr>
                </a:solidFill>
                <a:latin typeface="Times New Roman" panose="02020603050405020304" pitchFamily="18" charset="0"/>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461F876D-5623-33E2-3911-291BFBA55978}"/>
              </a:ext>
            </a:extLst>
          </p:cNvPr>
          <p:cNvSpPr txBox="1"/>
          <p:nvPr/>
        </p:nvSpPr>
        <p:spPr>
          <a:xfrm>
            <a:off x="743717" y="7926"/>
            <a:ext cx="10539184"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3200" b="1" dirty="0">
              <a:solidFill>
                <a:srgbClr val="ED7D31">
                  <a:lumMod val="75000"/>
                </a:srgb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solidFill>
                  <a:schemeClr val="accent2">
                    <a:lumMod val="75000"/>
                  </a:schemeClr>
                </a:solidFill>
                <a:latin typeface="Times New Roman" panose="02020603050405020304" pitchFamily="18" charset="0"/>
                <a:cs typeface="Times New Roman" panose="02020603050405020304" pitchFamily="18" charset="0"/>
              </a:rPr>
              <a:t>METHODOLOGY </a:t>
            </a:r>
          </a:p>
          <a:p>
            <a:pPr>
              <a:defRPr/>
            </a:pPr>
            <a:endParaRPr lang="en-US" sz="2000" dirty="0">
              <a:latin typeface="Times New Roman" pitchFamily="18" charset="0"/>
              <a:cs typeface="Times New Roman" pitchFamily="18" charset="0"/>
            </a:endParaRPr>
          </a:p>
          <a:p>
            <a:pPr>
              <a:defRPr/>
            </a:pPr>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User Interaction: </a:t>
            </a:r>
          </a:p>
          <a:p>
            <a:pPr>
              <a:defRPr/>
            </a:pPr>
            <a:r>
              <a:rPr lang="en-US" sz="2000" dirty="0">
                <a:latin typeface="Times New Roman" panose="02020603050405020304" pitchFamily="18" charset="0"/>
                <a:cs typeface="Times New Roman" panose="02020603050405020304" pitchFamily="18" charset="0"/>
              </a:rPr>
              <a:t>         • The user can interact with the system using a Graphical User Interface (GUI). </a:t>
            </a:r>
          </a:p>
          <a:p>
            <a:pPr>
              <a:defRPr/>
            </a:pPr>
            <a:r>
              <a:rPr lang="en-US" sz="2000" dirty="0">
                <a:latin typeface="Times New Roman" panose="02020603050405020304" pitchFamily="18" charset="0"/>
                <a:cs typeface="Times New Roman" panose="02020603050405020304" pitchFamily="18" charset="0"/>
              </a:rPr>
              <a:t>         • The user is required to enter their Username and the name of the chatroom they wish to join. </a:t>
            </a:r>
          </a:p>
          <a:p>
            <a:pPr marL="457200" indent="-457200">
              <a:buAutoNum type="arabicPeriod"/>
              <a:defRPr/>
            </a:pP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Entering the Chatroom: </a:t>
            </a:r>
          </a:p>
          <a:p>
            <a:pPr>
              <a:defRPr/>
            </a:pPr>
            <a:r>
              <a:rPr lang="en-US" sz="2000" dirty="0">
                <a:latin typeface="Times New Roman" panose="02020603050405020304" pitchFamily="18" charset="0"/>
                <a:cs typeface="Times New Roman" panose="02020603050405020304" pitchFamily="18" charset="0"/>
              </a:rPr>
              <a:t>        • After entering the valid details, the user gains access to the specified chatroom. </a:t>
            </a:r>
          </a:p>
          <a:p>
            <a:pPr>
              <a:defRPr/>
            </a:pPr>
            <a:r>
              <a:rPr lang="en-US" sz="2000" dirty="0">
                <a:latin typeface="Times New Roman" panose="02020603050405020304" pitchFamily="18" charset="0"/>
                <a:cs typeface="Times New Roman" panose="02020603050405020304" pitchFamily="18" charset="0"/>
              </a:rPr>
              <a:t>        • The user can engage in conversations with other members present in the chatroom. </a:t>
            </a:r>
          </a:p>
          <a:p>
            <a:pPr marL="457200" indent="-457200">
              <a:buAutoNum type="arabicPeriod"/>
              <a:defRPr/>
            </a:pP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Toxicity Detection: </a:t>
            </a:r>
          </a:p>
          <a:p>
            <a:pPr>
              <a:defRPr/>
            </a:pPr>
            <a:r>
              <a:rPr lang="en-US" sz="2000" dirty="0">
                <a:latin typeface="Times New Roman" panose="02020603050405020304" pitchFamily="18" charset="0"/>
                <a:cs typeface="Times New Roman" panose="02020603050405020304" pitchFamily="18" charset="0"/>
              </a:rPr>
              <a:t>        • The system incorporates a machine learning model to detect the toxicity of messages within the      chatroom. </a:t>
            </a:r>
          </a:p>
          <a:p>
            <a:pPr>
              <a:defRPr/>
            </a:pPr>
            <a:r>
              <a:rPr lang="en-US" sz="2000" dirty="0">
                <a:latin typeface="Times New Roman" panose="02020603050405020304" pitchFamily="18" charset="0"/>
                <a:cs typeface="Times New Roman" panose="02020603050405020304" pitchFamily="18" charset="0"/>
              </a:rPr>
              <a:t>        • The system analyzes each message to determine if it contains any elements of cyberbullying. If a message is identified as cyberbullying, the system alerts the user and provides information about the type of cyberbullying involved.</a:t>
            </a:r>
          </a:p>
        </p:txBody>
      </p:sp>
    </p:spTree>
    <p:extLst>
      <p:ext uri="{BB962C8B-B14F-4D97-AF65-F5344CB8AC3E}">
        <p14:creationId xmlns:p14="http://schemas.microsoft.com/office/powerpoint/2010/main" val="192695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398866"/>
            <a:ext cx="3530600" cy="663575"/>
          </a:xfrm>
        </p:spPr>
        <p:txBody>
          <a:bodyPr>
            <a:normAutofit fontScale="90000"/>
          </a:bodyPr>
          <a:lstStyle/>
          <a:p>
            <a:pPr lvl="0"/>
            <a:r>
              <a:rPr lang="en-IN" sz="3100" b="1" dirty="0">
                <a:solidFill>
                  <a:schemeClr val="accent2">
                    <a:lumMod val="75000"/>
                  </a:schemeClr>
                </a:solidFill>
                <a:latin typeface="Times New Roman" pitchFamily="18" charset="0"/>
                <a:cs typeface="Times New Roman" pitchFamily="18" charset="0"/>
              </a:rPr>
              <a:t>Detailed Design :</a:t>
            </a:r>
            <a:br>
              <a:rPr lang="en-IN" sz="2800" b="1" dirty="0">
                <a:solidFill>
                  <a:schemeClr val="accent2">
                    <a:lumMod val="75000"/>
                  </a:schemeClr>
                </a:solidFill>
                <a:latin typeface="Times New Roman" pitchFamily="18" charset="0"/>
                <a:cs typeface="Times New Roman" pitchFamily="18" charset="0"/>
              </a:rPr>
            </a:br>
            <a:endParaRPr lang="en-IN" sz="2800" b="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028700"/>
            <a:ext cx="10515600" cy="5148263"/>
          </a:xfrm>
        </p:spPr>
        <p:txBody>
          <a:bodyPr>
            <a:normAutofit/>
          </a:bodyPr>
          <a:lstStyle/>
          <a:p>
            <a:pPr marL="0" indent="0">
              <a:buNone/>
            </a:pPr>
            <a:r>
              <a:rPr lang="en-US" sz="2400" b="1" dirty="0">
                <a:latin typeface="Times New Roman" pitchFamily="18" charset="0"/>
                <a:cs typeface="Times New Roman" pitchFamily="18" charset="0"/>
              </a:rPr>
              <a:t>Block Diagram</a:t>
            </a:r>
            <a:endParaRPr lang="en-IN" sz="2400" b="1" dirty="0">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58729" y="92278"/>
            <a:ext cx="1233271" cy="1029803"/>
          </a:xfrm>
          <a:prstGeom prst="rect">
            <a:avLst/>
          </a:prstGeom>
          <a:noFill/>
          <a:ln w="9525">
            <a:noFill/>
            <a:miter lim="800000"/>
            <a:headEnd/>
            <a:tailEnd/>
          </a:ln>
        </p:spPr>
      </p:pic>
      <p:sp>
        <p:nvSpPr>
          <p:cNvPr id="5" name="Rectangle 4"/>
          <p:cNvSpPr/>
          <p:nvPr/>
        </p:nvSpPr>
        <p:spPr>
          <a:xfrm>
            <a:off x="2768600" y="6357035"/>
            <a:ext cx="6096000" cy="276999"/>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270559"/>
            <a:ext cx="534352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76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41" y="20771"/>
            <a:ext cx="10515600" cy="1150524"/>
          </a:xfrm>
        </p:spPr>
        <p:txBody>
          <a:bodyPr>
            <a:normAutofit fontScale="90000"/>
          </a:bodyPr>
          <a:lstStyle/>
          <a:p>
            <a:br>
              <a:rPr lang="en-IN" sz="3200" dirty="0">
                <a:solidFill>
                  <a:schemeClr val="accent2">
                    <a:lumMod val="75000"/>
                  </a:schemeClr>
                </a:solidFill>
                <a:latin typeface="Times New Roman" panose="02020603050405020304" pitchFamily="18" charset="0"/>
                <a:cs typeface="Times New Roman" panose="02020603050405020304" pitchFamily="18" charset="0"/>
              </a:rPr>
            </a:br>
            <a:r>
              <a:rPr lang="en-IN" sz="3100" b="1" dirty="0">
                <a:solidFill>
                  <a:schemeClr val="accent2">
                    <a:lumMod val="75000"/>
                  </a:schemeClr>
                </a:solidFill>
                <a:latin typeface="Times New Roman" pitchFamily="18" charset="0"/>
                <a:cs typeface="Times New Roman" pitchFamily="18" charset="0"/>
              </a:rPr>
              <a:t>Specific Requirements :</a:t>
            </a:r>
            <a:br>
              <a:rPr lang="en-IN" sz="3100" b="1" dirty="0">
                <a:solidFill>
                  <a:schemeClr val="accent2">
                    <a:lumMod val="75000"/>
                  </a:schemeClr>
                </a:solidFill>
                <a:latin typeface="Times New Roman" pitchFamily="18" charset="0"/>
                <a:cs typeface="Times New Roman" pitchFamily="18" charset="0"/>
              </a:rPr>
            </a:br>
            <a:endParaRPr lang="en-IN" sz="3100" b="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377863"/>
            <a:ext cx="10515600" cy="4799100"/>
          </a:xfrm>
        </p:spPr>
        <p:txBody>
          <a:bodyPr/>
          <a:lstStyle/>
          <a:p>
            <a:pPr marL="0" lvl="0" indent="0">
              <a:buNone/>
            </a:pPr>
            <a:endParaRPr lang="en-US"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741987" y="193879"/>
            <a:ext cx="1233271" cy="1029803"/>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29350"/>
            <a:ext cx="12192000" cy="365125"/>
          </a:xfrm>
        </p:spPr>
        <p:txBody>
          <a:bodyPr/>
          <a:lstStyle/>
          <a:p>
            <a:pPr lvl="0">
              <a:defRPr/>
            </a:pPr>
            <a:r>
              <a:rPr lang="en-US" b="1" dirty="0">
                <a:solidFill>
                  <a:schemeClr val="accent3">
                    <a:lumMod val="75000"/>
                  </a:schemeClr>
                </a:solidFill>
                <a:latin typeface="Times New Roman" panose="02020603050405020304" pitchFamily="18" charset="0"/>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461F876D-5623-33E2-3911-291BFBA55978}"/>
              </a:ext>
            </a:extLst>
          </p:cNvPr>
          <p:cNvSpPr txBox="1"/>
          <p:nvPr/>
        </p:nvSpPr>
        <p:spPr>
          <a:xfrm>
            <a:off x="919341" y="681037"/>
            <a:ext cx="10381084" cy="73558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3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Hardware Requirements:</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a:latin typeface="Times New Roman" panose="02020603050405020304" pitchFamily="18" charset="0"/>
                <a:cs typeface="Times New Roman" panose="02020603050405020304" pitchFamily="18" charset="0"/>
              </a:rPr>
              <a:t>Computer System with RAM: 4GB or 8GB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ED7D31">
                  <a:lumMod val="75000"/>
                </a:srgbClr>
              </a:solidFill>
              <a:latin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cs typeface="Times New Roman" panose="02020603050405020304" pitchFamily="18" charset="0"/>
              </a:rPr>
              <a:t>Software Requirements:</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Visual Studio Code</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Jupyter Notebook</a:t>
            </a:r>
          </a:p>
          <a:p>
            <a:pPr>
              <a:defRPr/>
            </a:pPr>
            <a:endParaRPr lang="en-US" sz="2000" dirty="0">
              <a:latin typeface="Times New Roman" panose="02020603050405020304" pitchFamily="18" charset="0"/>
              <a:cs typeface="Times New Roman" panose="02020603050405020304" pitchFamily="18" charset="0"/>
            </a:endParaRPr>
          </a:p>
          <a:p>
            <a:pPr>
              <a:defRPr/>
            </a:pPr>
            <a:r>
              <a:rPr lang="en-IN" sz="2400" b="1" dirty="0">
                <a:latin typeface="Times New Roman" panose="02020603050405020304" pitchFamily="18" charset="0"/>
                <a:cs typeface="Times New Roman" panose="02020603050405020304" pitchFamily="18" charset="0"/>
              </a:rPr>
              <a:t>Tools and Technologies Used:</a:t>
            </a:r>
            <a:endParaRPr lang="en-US" sz="2400" b="1" dirty="0">
              <a:latin typeface="Times New Roman" panose="02020603050405020304" pitchFamily="18" charset="0"/>
              <a:cs typeface="Times New Roman" panose="02020603050405020304" pitchFamily="18" charset="0"/>
            </a:endParaRPr>
          </a:p>
          <a:p>
            <a:pPr marL="342900" indent="-342900">
              <a:buFont typeface="Arial" pitchFamily="34" charset="0"/>
              <a:buChar char="•"/>
              <a:defRPr/>
            </a:pPr>
            <a:r>
              <a:rPr lang="en-IN" sz="2000" dirty="0">
                <a:latin typeface="Times New Roman" panose="02020603050405020304" pitchFamily="18" charset="0"/>
                <a:cs typeface="Times New Roman" panose="02020603050405020304" pitchFamily="18" charset="0"/>
              </a:rPr>
              <a:t>Python Programming Language</a:t>
            </a:r>
          </a:p>
          <a:p>
            <a:pPr marL="342900" indent="-342900">
              <a:buFont typeface="Arial" pitchFamily="34" charset="0"/>
              <a:buChar char="•"/>
              <a:defRPr/>
            </a:pPr>
            <a:r>
              <a:rPr lang="en-IN" sz="2000" dirty="0">
                <a:latin typeface="Times New Roman" panose="02020603050405020304" pitchFamily="18" charset="0"/>
                <a:cs typeface="Times New Roman" panose="02020603050405020304" pitchFamily="18" charset="0"/>
              </a:rPr>
              <a:t>Django Web Framework</a:t>
            </a:r>
          </a:p>
          <a:p>
            <a:pPr marL="342900" indent="-342900">
              <a:buFont typeface="Arial" pitchFamily="34" charset="0"/>
              <a:buChar char="•"/>
              <a:defRPr/>
            </a:pPr>
            <a:r>
              <a:rPr lang="en-IN" sz="2000" dirty="0">
                <a:latin typeface="Times New Roman" panose="02020603050405020304" pitchFamily="18" charset="0"/>
                <a:cs typeface="Times New Roman" panose="02020603050405020304" pitchFamily="18" charset="0"/>
              </a:rPr>
              <a:t>Support Vector Machine (SVM)</a:t>
            </a:r>
          </a:p>
          <a:p>
            <a:pPr marL="342900" indent="-342900">
              <a:buFont typeface="Arial" pitchFamily="34" charset="0"/>
              <a:buChar char="•"/>
              <a:defRPr/>
            </a:pPr>
            <a:r>
              <a:rPr lang="en-IN" sz="2000" dirty="0">
                <a:latin typeface="Times New Roman" panose="02020603050405020304" pitchFamily="18" charset="0"/>
                <a:cs typeface="Times New Roman" panose="02020603050405020304" pitchFamily="18" charset="0"/>
              </a:rPr>
              <a:t>HTML, CSS, and JavaScript</a:t>
            </a:r>
          </a:p>
          <a:p>
            <a:pPr marL="342900" indent="-342900">
              <a:buFont typeface="Arial" pitchFamily="34" charset="0"/>
              <a:buChar char="•"/>
              <a:defRPr/>
            </a:pPr>
            <a:endParaRPr lang="en-IN" sz="2000" dirty="0">
              <a:latin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cs typeface="Times New Roman" panose="02020603050405020304" pitchFamily="18" charset="0"/>
              </a:rPr>
              <a:t>Dataset:</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Cyberbullying Classification Dataset</a:t>
            </a:r>
          </a:p>
          <a:p>
            <a:pPr>
              <a:defRPr/>
            </a:pPr>
            <a:endParaRPr lang="en-IN"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defRPr/>
            </a:pPr>
            <a:endParaRPr lang="en-US"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defRPr/>
            </a:pPr>
            <a:endParaRPr lang="en-US" sz="2000" dirty="0">
              <a:latin typeface="Times New Roman" panose="02020603050405020304" pitchFamily="18" charset="0"/>
              <a:cs typeface="Times New Roman" panose="02020603050405020304" pitchFamily="18" charset="0"/>
            </a:endParaRPr>
          </a:p>
          <a:p>
            <a:pPr>
              <a:defRPr/>
            </a:pPr>
            <a:endParaRPr lang="en-US" sz="2000" b="1" dirty="0">
              <a:latin typeface="Times New Roman" panose="02020603050405020304" pitchFamily="18" charset="0"/>
              <a:cs typeface="Times New Roman" panose="02020603050405020304" pitchFamily="18" charset="0"/>
            </a:endParaRPr>
          </a:p>
          <a:p>
            <a:pPr>
              <a:defRPr/>
            </a:pPr>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a:endParaRPr>
          </a:p>
        </p:txBody>
      </p:sp>
    </p:spTree>
    <p:extLst>
      <p:ext uri="{BB962C8B-B14F-4D97-AF65-F5344CB8AC3E}">
        <p14:creationId xmlns:p14="http://schemas.microsoft.com/office/powerpoint/2010/main" val="187329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7863"/>
            <a:ext cx="10515600" cy="4799100"/>
          </a:xfrm>
        </p:spPr>
        <p:txBody>
          <a:bodyPr/>
          <a:lstStyle/>
          <a:p>
            <a:pPr marL="0" lvl="0" indent="0">
              <a:buNone/>
            </a:pPr>
            <a:endParaRPr lang="en-US"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741987" y="193879"/>
            <a:ext cx="1233271" cy="1029803"/>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C884BE0F-6DF6-471C-BCF3-BDD4DF3F231D}"/>
              </a:ext>
            </a:extLst>
          </p:cNvPr>
          <p:cNvSpPr>
            <a:spLocks noGrp="1"/>
          </p:cNvSpPr>
          <p:nvPr>
            <p:ph type="ftr" sz="quarter" idx="11"/>
          </p:nvPr>
        </p:nvSpPr>
        <p:spPr>
          <a:xfrm>
            <a:off x="0" y="6229350"/>
            <a:ext cx="12192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461F876D-5623-33E2-3911-291BFBA55978}"/>
              </a:ext>
            </a:extLst>
          </p:cNvPr>
          <p:cNvSpPr txBox="1"/>
          <p:nvPr/>
        </p:nvSpPr>
        <p:spPr>
          <a:xfrm>
            <a:off x="712400" y="300898"/>
            <a:ext cx="11139184"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Times New Roman" panose="02020603050405020304" pitchFamily="18" charset="0"/>
                <a:ea typeface="+mn-ea"/>
                <a:cs typeface="Times New Roman" panose="02020603050405020304" pitchFamily="18" charset="0"/>
              </a:rPr>
              <a:t>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ED7D31">
                  <a:lumMod val="75000"/>
                </a:srgb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Cyberbullying Classification Dataset</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lang="en-US" sz="2000" b="1" dirty="0">
                <a:solidFill>
                  <a:prstClr val="black"/>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dataset used for this project consists of more than 47,000 tweets that have been labeled according to the class of cyberbullying. It provides valuable insights into the prevalence and impact of cyberbullying in the context of social media usage. The dataset includes information related to various categories, such as age, ethnicity, gender, religion, and other types of cyberbullying.</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srgbClr val="ED7D31">
                  <a:lumMod val="75000"/>
                </a:srgb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F7576279-313C-F626-4C62-8F5A747FEE31}"/>
              </a:ext>
            </a:extLst>
          </p:cNvPr>
          <p:cNvPicPr>
            <a:picLocks noChangeAspect="1"/>
          </p:cNvPicPr>
          <p:nvPr/>
        </p:nvPicPr>
        <p:blipFill rotWithShape="1">
          <a:blip r:embed="rId3">
            <a:extLst>
              <a:ext uri="{28A0092B-C50C-407E-A947-70E740481C1C}">
                <a14:useLocalDpi xmlns:a14="http://schemas.microsoft.com/office/drawing/2010/main" val="0"/>
              </a:ext>
            </a:extLst>
          </a:blip>
          <a:srcRect l="9065" t="31305" r="11893" b="29147"/>
          <a:stretch/>
        </p:blipFill>
        <p:spPr>
          <a:xfrm>
            <a:off x="1515214" y="3194251"/>
            <a:ext cx="9533557" cy="2683133"/>
          </a:xfrm>
          <a:prstGeom prst="rect">
            <a:avLst/>
          </a:prstGeom>
        </p:spPr>
      </p:pic>
    </p:spTree>
    <p:extLst>
      <p:ext uri="{BB962C8B-B14F-4D97-AF65-F5344CB8AC3E}">
        <p14:creationId xmlns:p14="http://schemas.microsoft.com/office/powerpoint/2010/main" val="287471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475"/>
          </a:xfrm>
        </p:spPr>
        <p:txBody>
          <a:bodyPr>
            <a:normAutofit/>
          </a:bodyPr>
          <a:lstStyle/>
          <a:p>
            <a:pPr lvl="0"/>
            <a:r>
              <a:rPr lang="en-IN" sz="2800" b="1" dirty="0">
                <a:solidFill>
                  <a:schemeClr val="accent2">
                    <a:lumMod val="75000"/>
                  </a:schemeClr>
                </a:solidFill>
                <a:latin typeface="Times New Roman" pitchFamily="18" charset="0"/>
                <a:cs typeface="Times New Roman" pitchFamily="18" charset="0"/>
              </a:rPr>
              <a:t>Detailed Design</a:t>
            </a:r>
            <a:r>
              <a:rPr lang="en-US" sz="2800" b="1" dirty="0">
                <a:solidFill>
                  <a:schemeClr val="accent2">
                    <a:lumMod val="75000"/>
                  </a:schemeClr>
                </a:solidFill>
                <a:latin typeface="Times New Roman" panose="02020603050405020304" pitchFamily="18" charset="0"/>
                <a:cs typeface="Times New Roman" panose="02020603050405020304" pitchFamily="18" charset="0"/>
              </a:rPr>
              <a:t> </a:t>
            </a:r>
            <a:r>
              <a:rPr lang="en-IN" sz="2800" b="1" dirty="0">
                <a:solidFill>
                  <a:schemeClr val="accent2">
                    <a:lumMod val="75000"/>
                  </a:schemeClr>
                </a:solidFill>
                <a:latin typeface="Times New Roman" pitchFamily="18" charset="0"/>
                <a:cs typeface="Times New Roman" pitchFamily="18" charset="0"/>
              </a:rPr>
              <a:t>/ UML Diagrams</a:t>
            </a:r>
            <a:br>
              <a:rPr lang="en-IN" sz="2800" b="1" dirty="0">
                <a:solidFill>
                  <a:schemeClr val="accent2">
                    <a:lumMod val="75000"/>
                  </a:schemeClr>
                </a:solidFill>
                <a:latin typeface="Times New Roman" pitchFamily="18" charset="0"/>
                <a:cs typeface="Times New Roman" pitchFamily="18" charset="0"/>
              </a:rPr>
            </a:br>
            <a:endParaRPr lang="en-IN" sz="2800" b="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028700"/>
            <a:ext cx="10515600" cy="5148263"/>
          </a:xfrm>
        </p:spPr>
        <p:txBody>
          <a:bodyPr>
            <a:normAutofit/>
          </a:bodyPr>
          <a:lstStyle/>
          <a:p>
            <a:pPr marL="0" indent="0">
              <a:buNone/>
            </a:pPr>
            <a:r>
              <a:rPr lang="en-US" sz="2400" b="1" dirty="0">
                <a:latin typeface="Times New Roman" pitchFamily="18" charset="0"/>
                <a:cs typeface="Times New Roman" pitchFamily="18" charset="0"/>
              </a:rPr>
              <a:t>1. Use Case Diagram</a:t>
            </a:r>
            <a:endParaRPr lang="en-IN" sz="2400" b="1" dirty="0">
              <a:latin typeface="Times New Roman" pitchFamily="18" charset="0"/>
              <a:cs typeface="Times New Roman" pitchFamily="18" charset="0"/>
            </a:endParaRPr>
          </a:p>
        </p:txBody>
      </p:sp>
      <p:pic>
        <p:nvPicPr>
          <p:cNvPr id="4" name="Picture 1">
            <a:extLst>
              <a:ext uri="{FF2B5EF4-FFF2-40B4-BE49-F238E27FC236}">
                <a16:creationId xmlns:a16="http://schemas.microsoft.com/office/drawing/2014/main" id="{B2EF87F1-E039-4754-99EC-9D3B7F4ED5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58729" y="92278"/>
            <a:ext cx="1233271" cy="1029803"/>
          </a:xfrm>
          <a:prstGeom prst="rect">
            <a:avLst/>
          </a:prstGeom>
          <a:noFill/>
          <a:ln w="9525">
            <a:noFill/>
            <a:miter lim="800000"/>
            <a:headEnd/>
            <a:tailEnd/>
          </a:ln>
        </p:spPr>
      </p:pic>
      <p:sp>
        <p:nvSpPr>
          <p:cNvPr id="5" name="Rectangle 4"/>
          <p:cNvSpPr/>
          <p:nvPr/>
        </p:nvSpPr>
        <p:spPr>
          <a:xfrm>
            <a:off x="2387600" y="6393934"/>
            <a:ext cx="7391400"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0A991F90-CCD4-D389-6A7B-6D0EC39352A2}"/>
              </a:ext>
            </a:extLst>
          </p:cNvPr>
          <p:cNvPicPr>
            <a:picLocks noChangeAspect="1"/>
          </p:cNvPicPr>
          <p:nvPr/>
        </p:nvPicPr>
        <p:blipFill rotWithShape="1">
          <a:blip r:embed="rId3">
            <a:extLst>
              <a:ext uri="{28A0092B-C50C-407E-A947-70E740481C1C}">
                <a14:useLocalDpi xmlns:a14="http://schemas.microsoft.com/office/drawing/2010/main" val="0"/>
              </a:ext>
            </a:extLst>
          </a:blip>
          <a:srcRect r="3039" b="3423"/>
          <a:stretch/>
        </p:blipFill>
        <p:spPr>
          <a:xfrm>
            <a:off x="3133363" y="1461571"/>
            <a:ext cx="6127868" cy="4798552"/>
          </a:xfrm>
          <a:prstGeom prst="rect">
            <a:avLst/>
          </a:prstGeom>
        </p:spPr>
      </p:pic>
    </p:spTree>
    <p:extLst>
      <p:ext uri="{BB962C8B-B14F-4D97-AF65-F5344CB8AC3E}">
        <p14:creationId xmlns:p14="http://schemas.microsoft.com/office/powerpoint/2010/main" val="331891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A3B6-BC75-EAED-2EA2-B7DD3AA44043}"/>
              </a:ext>
            </a:extLst>
          </p:cNvPr>
          <p:cNvSpPr>
            <a:spLocks noGrp="1"/>
          </p:cNvSpPr>
          <p:nvPr>
            <p:ph type="title"/>
          </p:nvPr>
        </p:nvSpPr>
        <p:spPr>
          <a:xfrm>
            <a:off x="838200" y="365125"/>
            <a:ext cx="10515600" cy="662781"/>
          </a:xfrm>
        </p:spPr>
        <p:txBody>
          <a:bodyPr>
            <a:normAutofit/>
          </a:bodyPr>
          <a:lstStyle/>
          <a:p>
            <a:r>
              <a:rPr lang="en-US" sz="2800" b="1" dirty="0">
                <a:solidFill>
                  <a:schemeClr val="accent2">
                    <a:lumMod val="75000"/>
                  </a:schemeClr>
                </a:solidFill>
                <a:latin typeface="Times New Roman" panose="02020603050405020304" pitchFamily="18" charset="0"/>
                <a:cs typeface="Times New Roman" panose="02020603050405020304" pitchFamily="18" charset="0"/>
              </a:rPr>
              <a:t>Implementation:</a:t>
            </a:r>
          </a:p>
        </p:txBody>
      </p:sp>
      <p:pic>
        <p:nvPicPr>
          <p:cNvPr id="14" name="Picture 1">
            <a:extLst>
              <a:ext uri="{FF2B5EF4-FFF2-40B4-BE49-F238E27FC236}">
                <a16:creationId xmlns:a16="http://schemas.microsoft.com/office/drawing/2014/main" id="{A6586B20-41FB-F64F-F155-D2AA2391B0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167672" y="305430"/>
            <a:ext cx="865223" cy="722476"/>
          </a:xfrm>
          <a:prstGeom prst="rect">
            <a:avLst/>
          </a:prstGeom>
          <a:noFill/>
          <a:ln w="9525">
            <a:noFill/>
            <a:miter lim="800000"/>
            <a:headEnd/>
            <a:tailEnd/>
          </a:ln>
        </p:spPr>
      </p:pic>
      <p:sp>
        <p:nvSpPr>
          <p:cNvPr id="8" name="Rectangle 7">
            <a:extLst>
              <a:ext uri="{FF2B5EF4-FFF2-40B4-BE49-F238E27FC236}">
                <a16:creationId xmlns:a16="http://schemas.microsoft.com/office/drawing/2014/main" id="{29C8E700-8CE3-4B49-CCC7-22C826091783}"/>
              </a:ext>
            </a:extLst>
          </p:cNvPr>
          <p:cNvSpPr/>
          <p:nvPr/>
        </p:nvSpPr>
        <p:spPr>
          <a:xfrm>
            <a:off x="2768600" y="6492875"/>
            <a:ext cx="5715000"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ea typeface="+mn-ea"/>
                <a:cs typeface="Times New Roman" panose="02020603050405020304" pitchFamily="18" charset="0"/>
              </a:rPr>
              <a:t>Cyber Bullying Detection and Prevention in Web Chat Application</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54067427-DD2D-493D-E15E-099DA419D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20" y="1027906"/>
            <a:ext cx="9509760" cy="5349240"/>
          </a:xfrm>
          <a:prstGeom prst="rect">
            <a:avLst/>
          </a:prstGeom>
        </p:spPr>
      </p:pic>
    </p:spTree>
    <p:extLst>
      <p:ext uri="{BB962C8B-B14F-4D97-AF65-F5344CB8AC3E}">
        <p14:creationId xmlns:p14="http://schemas.microsoft.com/office/powerpoint/2010/main" val="3086072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685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charter</vt:lpstr>
      <vt:lpstr>Corbel</vt:lpstr>
      <vt:lpstr>Times New Roman</vt:lpstr>
      <vt:lpstr>Parallax</vt:lpstr>
      <vt:lpstr>Office Theme</vt:lpstr>
      <vt:lpstr>Cyber Bullying Detection and Prevention in Web Chat Application using Support Vector Machine  </vt:lpstr>
      <vt:lpstr>PowerPoint Presentation</vt:lpstr>
      <vt:lpstr> Scope and Objectives </vt:lpstr>
      <vt:lpstr>PowerPoint Presentation</vt:lpstr>
      <vt:lpstr>Detailed Design : </vt:lpstr>
      <vt:lpstr> Specific Requirements : </vt:lpstr>
      <vt:lpstr>PowerPoint Presentation</vt:lpstr>
      <vt:lpstr>Detailed Design / UML Diagrams </vt:lpstr>
      <vt:lpstr>Implementation:</vt:lpstr>
      <vt:lpstr>PowerPoint Presentation</vt:lpstr>
      <vt:lpstr>PowerPoint Presentation</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and Prevention in Web Chat Application using Support Vector Machine  </dc:title>
  <dc:creator>Apurva Hyalij</dc:creator>
  <cp:lastModifiedBy>Apurva Hyalij</cp:lastModifiedBy>
  <cp:revision>3</cp:revision>
  <dcterms:created xsi:type="dcterms:W3CDTF">2023-06-02T14:06:22Z</dcterms:created>
  <dcterms:modified xsi:type="dcterms:W3CDTF">2023-06-03T01:57:06Z</dcterms:modified>
</cp:coreProperties>
</file>