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0544" y="50004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Salary Analysis </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95256" y="1772816"/>
            <a:ext cx="10281264"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NAME: ROHINI V</a:t>
            </a:r>
          </a:p>
          <a:p>
            <a:r>
              <a:rPr lang="en-US" sz="2400" dirty="0">
                <a:latin typeface="Times New Roman" pitchFamily="18" charset="0"/>
                <a:cs typeface="Times New Roman" pitchFamily="18" charset="0"/>
              </a:rPr>
              <a:t>REGISTER NO:     312204613,  915ED92FC9E7632871B46549DE5C10C0</a:t>
            </a:r>
          </a:p>
          <a:p>
            <a:r>
              <a:rPr lang="en-US" sz="2400" dirty="0">
                <a:latin typeface="Times New Roman" pitchFamily="18" charset="0"/>
                <a:cs typeface="Times New Roman" pitchFamily="18" charset="0"/>
              </a:rPr>
              <a:t>DEPARTMENT:      Commerce</a:t>
            </a:r>
          </a:p>
          <a:p>
            <a:r>
              <a:rPr lang="en-US" sz="2400" dirty="0">
                <a:latin typeface="Times New Roman" pitchFamily="18" charset="0"/>
                <a:cs typeface="Times New Roman" pitchFamily="18" charset="0"/>
              </a:rPr>
              <a:t>COLLEGE:               K.C.S </a:t>
            </a:r>
            <a:r>
              <a:rPr lang="en-US" sz="2400" dirty="0" err="1">
                <a:latin typeface="Times New Roman" pitchFamily="18" charset="0"/>
                <a:cs typeface="Times New Roman" pitchFamily="18" charset="0"/>
              </a:rPr>
              <a:t>Kasi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Nadar</a:t>
            </a:r>
            <a:r>
              <a:rPr lang="en-US" sz="2400" dirty="0">
                <a:latin typeface="Times New Roman" pitchFamily="18" charset="0"/>
                <a:cs typeface="Times New Roman" pitchFamily="18" charset="0"/>
              </a:rPr>
              <a:t> College of Arts and Science       </a:t>
            </a:r>
          </a:p>
          <a:p>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10" name="Object 9"/>
          <p:cNvGraphicFramePr>
            <a:graphicFrameLocks noChangeAspect="1"/>
          </p:cNvGraphicFramePr>
          <p:nvPr/>
        </p:nvGraphicFramePr>
        <p:xfrm>
          <a:off x="3167042" y="500042"/>
          <a:ext cx="642942" cy="1360894"/>
        </p:xfrm>
        <a:graphic>
          <a:graphicData uri="http://schemas.openxmlformats.org/presentationml/2006/ole">
            <mc:AlternateContent xmlns:mc="http://schemas.openxmlformats.org/markup-compatibility/2006">
              <mc:Choice xmlns:v="urn:schemas-microsoft-com:vml" Requires="v">
                <p:oleObj name="Worksheet" showAsIcon="1" r:id="rId3" imgW="380880" imgH="806400" progId="Excel.Sheet.12">
                  <p:embed/>
                </p:oleObj>
              </mc:Choice>
              <mc:Fallback>
                <p:oleObj name="Worksheet" showAsIcon="1" r:id="rId3" imgW="380880" imgH="806400"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42" y="500042"/>
                        <a:ext cx="642942" cy="13608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descr="Screenshot (5).png">
            <a:extLst>
              <a:ext uri="{FF2B5EF4-FFF2-40B4-BE49-F238E27FC236}">
                <a16:creationId xmlns:a16="http://schemas.microsoft.com/office/drawing/2014/main" id="{6C88AE2F-BD4D-F3C6-3167-66B9FFBF4789}"/>
              </a:ext>
            </a:extLst>
          </p:cNvPr>
          <p:cNvPicPr>
            <a:picLocks noChangeAspect="1"/>
          </p:cNvPicPr>
          <p:nvPr/>
        </p:nvPicPr>
        <p:blipFill>
          <a:blip r:embed="rId5"/>
          <a:stretch>
            <a:fillRect/>
          </a:stretch>
        </p:blipFill>
        <p:spPr>
          <a:xfrm>
            <a:off x="686182" y="1071546"/>
            <a:ext cx="10216752" cy="55737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92443"/>
          </a:xfrm>
        </p:spPr>
        <p:txBody>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4" name="Rectangle 3"/>
          <p:cNvSpPr/>
          <p:nvPr/>
        </p:nvSpPr>
        <p:spPr>
          <a:xfrm>
            <a:off x="738150" y="1357298"/>
            <a:ext cx="8405850" cy="4216539"/>
          </a:xfrm>
          <a:prstGeom prst="rect">
            <a:avLst/>
          </a:prstGeom>
        </p:spPr>
        <p:txBody>
          <a:bodyPr wrap="square">
            <a:spAutoFit/>
          </a:bodyPr>
          <a:lstStyle/>
          <a:p>
            <a:pPr marL="342900" indent="-342900" algn="just">
              <a:buFont typeface="Arial"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With out the compensation or compensation Administration a company can't use its full resources because the people of the organization need motivation to do the work so by compensation any organization can use its full resources to earn maximum profit.</a:t>
            </a:r>
          </a:p>
          <a:p>
            <a:pPr marL="342900" indent="-342900" algn="just">
              <a:buFont typeface="Arial"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The major challenges what manager face today is retention of the man power and the major cause of it is that they are paid better in the other organization</a:t>
            </a:r>
          </a:p>
          <a:p>
            <a:pPr marL="342900" indent="-342900" algn="just">
              <a:buFont typeface="Arial"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Wages and salary </a:t>
            </a:r>
            <a:r>
              <a:rPr lang="en-US" sz="2400" dirty="0" err="1">
                <a:solidFill>
                  <a:srgbClr val="0D0D0D"/>
                </a:solidFill>
                <a:latin typeface="Times New Roman" panose="02020603050405020304" pitchFamily="18" charset="0"/>
                <a:cs typeface="Times New Roman" panose="02020603050405020304" pitchFamily="18" charset="0"/>
              </a:rPr>
              <a:t>adminiztaration</a:t>
            </a:r>
            <a:r>
              <a:rPr lang="en-US" sz="2400" dirty="0">
                <a:solidFill>
                  <a:srgbClr val="0D0D0D"/>
                </a:solidFill>
                <a:latin typeface="Times New Roman" panose="02020603050405020304" pitchFamily="18" charset="0"/>
                <a:cs typeface="Times New Roman" panose="02020603050405020304" pitchFamily="18" charset="0"/>
              </a:rPr>
              <a:t> must fix the wages in that way which enough for employee to fulfill his basic needs </a:t>
            </a:r>
            <a:r>
              <a:rPr lang="en-US" sz="2400">
                <a:solidFill>
                  <a:srgbClr val="0D0D0D"/>
                </a:solidFill>
                <a:latin typeface="Times New Roman" panose="02020603050405020304" pitchFamily="18" charset="0"/>
                <a:cs typeface="Times New Roman" panose="02020603050405020304" pitchFamily="18" charset="0"/>
              </a:rPr>
              <a:t>and organization </a:t>
            </a:r>
            <a:r>
              <a:rPr lang="en-US" sz="2400" dirty="0">
                <a:solidFill>
                  <a:srgbClr val="0D0D0D"/>
                </a:solidFill>
                <a:latin typeface="Times New Roman" panose="02020603050405020304" pitchFamily="18" charset="0"/>
                <a:cs typeface="Times New Roman" panose="02020603050405020304" pitchFamily="18" charset="0"/>
              </a:rPr>
              <a:t>are able to pay that wage.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595538" y="642918"/>
            <a:ext cx="5213349" cy="509114"/>
          </a:xfrm>
          <a:prstGeom prst="rect">
            <a:avLst/>
          </a:prstGeom>
        </p:spPr>
        <p:txBody>
          <a:bodyPr vert="horz" wrap="square" lIns="0" tIns="16510" rIns="0" bIns="0" rtlCol="0">
            <a:spAutoFit/>
          </a:bodyPr>
          <a:lstStyle/>
          <a:p>
            <a:pPr marL="12700">
              <a:lnSpc>
                <a:spcPct val="100000"/>
              </a:lnSpc>
              <a:spcBef>
                <a:spcPts val="130"/>
              </a:spcBef>
            </a:pPr>
            <a:r>
              <a:rPr lang="en-US" sz="3200" spc="5" dirty="0">
                <a:latin typeface="Times New Roman" pitchFamily="18" charset="0"/>
                <a:cs typeface="Times New Roman" pitchFamily="18" charset="0"/>
              </a:rPr>
              <a:t>PROJECT TITLE</a:t>
            </a:r>
            <a:endParaRPr sz="425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952596" y="2214554"/>
            <a:ext cx="8593228" cy="769441"/>
          </a:xfrm>
          <a:prstGeom prst="rect">
            <a:avLst/>
          </a:prstGeom>
          <a:noFill/>
        </p:spPr>
        <p:txBody>
          <a:bodyPr wrap="square" rtlCol="0">
            <a:spAutoFit/>
          </a:bodyPr>
          <a:lstStyle/>
          <a:p>
            <a:r>
              <a:rPr lang="en-US" sz="4000" b="1" dirty="0">
                <a:solidFill>
                  <a:srgbClr val="0F0F0F"/>
                </a:solidFill>
                <a:latin typeface="Times New Roman" panose="02020603050405020304" pitchFamily="18" charset="0"/>
                <a:cs typeface="Times New Roman" panose="02020603050405020304" pitchFamily="18" charset="0"/>
              </a:rPr>
              <a:t>Employee Salary Anal</a:t>
            </a:r>
            <a:r>
              <a:rPr lang="en-US" sz="4400" b="1" dirty="0">
                <a:solidFill>
                  <a:srgbClr val="0F0F0F"/>
                </a:solidFill>
                <a:latin typeface="Times New Roman" panose="02020603050405020304" pitchFamily="18" charset="0"/>
                <a:cs typeface="Times New Roman" panose="02020603050405020304" pitchFamily="18" charset="0"/>
              </a:rPr>
              <a:t>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19" name="object 19"/>
          <p:cNvPicPr/>
          <p:nvPr/>
        </p:nvPicPr>
        <p:blipFill>
          <a:blip r:embed="rId2" cstate="print"/>
          <a:stretch>
            <a:fillRect/>
          </a:stretch>
        </p:blipFill>
        <p:spPr>
          <a:xfrm>
            <a:off x="466725" y="6410325"/>
            <a:ext cx="3705225" cy="295275"/>
          </a:xfrm>
          <a:prstGeom prst="rect">
            <a:avLst/>
          </a:prstGeom>
        </p:spPr>
      </p:pic>
      <p:sp>
        <p:nvSpPr>
          <p:cNvPr id="21" name="object 21"/>
          <p:cNvSpPr txBox="1">
            <a:spLocks noGrp="1"/>
          </p:cNvSpPr>
          <p:nvPr>
            <p:ph type="title"/>
          </p:nvPr>
        </p:nvSpPr>
        <p:spPr>
          <a:xfrm>
            <a:off x="2738414" y="428604"/>
            <a:ext cx="4929222"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166778" y="150017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024034" y="571480"/>
            <a:ext cx="7476506"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spc="-20" dirty="0"/>
              <a:t>PROBLEM 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id="{D0827FA3-A9D4-0FE5-45BE-664C8C920E82}"/>
              </a:ext>
            </a:extLst>
          </p:cNvPr>
          <p:cNvSpPr txBox="1"/>
          <p:nvPr/>
        </p:nvSpPr>
        <p:spPr>
          <a:xfrm>
            <a:off x="1166778" y="1500174"/>
            <a:ext cx="5029200" cy="138499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0827FA3-A9D4-0FE5-45BE-664C8C920E82}"/>
              </a:ext>
            </a:extLst>
          </p:cNvPr>
          <p:cNvSpPr txBox="1"/>
          <p:nvPr/>
        </p:nvSpPr>
        <p:spPr>
          <a:xfrm>
            <a:off x="1166778" y="1785926"/>
            <a:ext cx="8572560" cy="3108543"/>
          </a:xfrm>
          <a:prstGeom prst="rect">
            <a:avLst/>
          </a:prstGeom>
          <a:noFill/>
        </p:spPr>
        <p:txBody>
          <a:bodyPr wrap="square" rtlCol="0">
            <a:spAutoFit/>
          </a:bodyPr>
          <a:lstStyle/>
          <a:p>
            <a:pPr algn="just">
              <a:buFont typeface="Arial"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Employee Salary Analysis project aims to evaluate salary distribution, identify disparities, and provide recommendations for fair compensation.</a:t>
            </a:r>
          </a:p>
          <a:p>
            <a:pPr algn="just">
              <a:buFont typeface="Arial"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Average salary, Age of employee According to their </a:t>
            </a:r>
          </a:p>
          <a:p>
            <a:pPr algn="just"/>
            <a:r>
              <a:rPr lang="en-US" sz="2800" dirty="0">
                <a:solidFill>
                  <a:srgbClr val="0D0D0D"/>
                </a:solidFill>
                <a:latin typeface="Times New Roman" panose="02020603050405020304" pitchFamily="18" charset="0"/>
                <a:cs typeface="Times New Roman" panose="02020603050405020304" pitchFamily="18" charset="0"/>
              </a:rPr>
              <a:t>Department, gender and role.</a:t>
            </a:r>
          </a:p>
          <a:p>
            <a:pPr algn="just">
              <a:buFont typeface="Arial"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Compare the organization's salary structure with industry standards and competitors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524100" y="857232"/>
            <a:ext cx="7927993"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200" spc="5" dirty="0"/>
              <a:t>PROJECT 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Rectangle 11"/>
          <p:cNvSpPr/>
          <p:nvPr/>
        </p:nvSpPr>
        <p:spPr>
          <a:xfrm>
            <a:off x="881026" y="1785926"/>
            <a:ext cx="8572560" cy="3416320"/>
          </a:xfrm>
          <a:prstGeom prst="rect">
            <a:avLst/>
          </a:prstGeom>
        </p:spPr>
        <p:txBody>
          <a:bodyPr wrap="square">
            <a:spAutoFit/>
          </a:bodyPr>
          <a:lstStyle/>
          <a:p>
            <a:pPr marL="342900" indent="-342900" algn="just">
              <a:buFont typeface="Arial"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The project will involve collecting and analyzing salary data across various departments and roles.</a:t>
            </a:r>
          </a:p>
          <a:p>
            <a:pPr marL="342900" indent="-342900" algn="just">
              <a:buFont typeface="Arial"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Key objectives include understanding pay equity, evaluating compensation competitiveness, and providing recommendations for adjustments</a:t>
            </a:r>
          </a:p>
          <a:p>
            <a:pPr marL="342900" indent="-342900" algn="just"/>
            <a:r>
              <a:rPr lang="en-US" sz="2400" dirty="0">
                <a:solidFill>
                  <a:srgbClr val="0D0D0D"/>
                </a:solidFill>
                <a:latin typeface="Times New Roman" panose="02020603050405020304" pitchFamily="18" charset="0"/>
                <a:cs typeface="Times New Roman" panose="02020603050405020304" pitchFamily="18" charset="0"/>
              </a:rPr>
              <a:t>1.  Tables</a:t>
            </a:r>
          </a:p>
          <a:p>
            <a:pPr marL="342900" indent="-342900" algn="just"/>
            <a:r>
              <a:rPr lang="en-US" sz="2400" dirty="0">
                <a:solidFill>
                  <a:srgbClr val="0D0D0D"/>
                </a:solidFill>
                <a:latin typeface="Times New Roman" panose="02020603050405020304" pitchFamily="18" charset="0"/>
                <a:cs typeface="Times New Roman" panose="02020603050405020304" pitchFamily="18" charset="0"/>
              </a:rPr>
              <a:t>2.  Slicer</a:t>
            </a:r>
          </a:p>
          <a:p>
            <a:pPr marL="342900" indent="-342900" algn="just"/>
            <a:r>
              <a:rPr lang="en-US" sz="2400" dirty="0">
                <a:solidFill>
                  <a:srgbClr val="0D0D0D"/>
                </a:solidFill>
                <a:latin typeface="Times New Roman" panose="02020603050405020304" pitchFamily="18" charset="0"/>
                <a:cs typeface="Times New Roman" panose="02020603050405020304" pitchFamily="18" charset="0"/>
              </a:rPr>
              <a:t>3. Pivot Chart(Line Chart, Pie Chart, Bar Chart)</a:t>
            </a:r>
          </a:p>
          <a:p>
            <a:pPr marL="342900" indent="-342900" algn="just"/>
            <a:r>
              <a:rPr lang="en-US" sz="2400" dirty="0">
                <a:solidFill>
                  <a:srgbClr val="0D0D0D"/>
                </a:solidFill>
                <a:latin typeface="Times New Roman" panose="02020603050405020304" pitchFamily="18" charset="0"/>
                <a:cs typeface="Times New Roman" panose="02020603050405020304" pitchFamily="18" charset="0"/>
              </a:rPr>
              <a:t>4.By inserting formula to make interactive 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809588" y="2214554"/>
            <a:ext cx="8334412" cy="2954655"/>
          </a:xfrm>
          <a:prstGeom prst="rect">
            <a:avLst/>
          </a:prstGeom>
        </p:spPr>
        <p:txBody>
          <a:bodyPr wrap="square">
            <a:spAutoFit/>
          </a:bodyPr>
          <a:lstStyle/>
          <a:p>
            <a:pPr marL="342900" indent="-342900" algn="just">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Specialist</a:t>
            </a:r>
          </a:p>
          <a:p>
            <a:pPr marL="342900" indent="-342900" algn="just">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IT and Data Management Team</a:t>
            </a:r>
          </a:p>
          <a:p>
            <a:pPr marL="342900" indent="-342900" algn="just">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HR Department</a:t>
            </a:r>
          </a:p>
          <a:p>
            <a:pPr marL="342900" indent="-342900" algn="just">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Finance Department</a:t>
            </a:r>
          </a:p>
          <a:p>
            <a:pPr marL="342900" indent="-342900" algn="just">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Compensation and benefit</a:t>
            </a:r>
          </a:p>
          <a:p>
            <a:pPr marL="342900" indent="-342900" algn="just">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Operational manager</a:t>
            </a:r>
          </a:p>
          <a:p>
            <a:pPr marL="342900" indent="-342900" algn="just">
              <a:buFont typeface="+mj-lt"/>
              <a:buAutoNum type="arabicPeriod"/>
            </a:pPr>
            <a:endParaRPr lang="en-US"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11"/>
          <p:cNvSpPr/>
          <p:nvPr/>
        </p:nvSpPr>
        <p:spPr>
          <a:xfrm>
            <a:off x="809588" y="1714488"/>
            <a:ext cx="8334412" cy="5447645"/>
          </a:xfrm>
          <a:prstGeom prst="rect">
            <a:avLst/>
          </a:prstGeom>
        </p:spPr>
        <p:txBody>
          <a:bodyPr wrap="square">
            <a:spAutoFit/>
          </a:bodyPr>
          <a:lstStyle/>
          <a:p>
            <a:pPr marL="342900" indent="-342900" algn="just">
              <a:buAutoNum type="arabicPeriod"/>
            </a:pPr>
            <a:r>
              <a:rPr lang="en-US" sz="2400" dirty="0">
                <a:solidFill>
                  <a:srgbClr val="0D0D0D"/>
                </a:solidFill>
                <a:latin typeface="Times New Roman" panose="02020603050405020304" pitchFamily="18" charset="0"/>
                <a:cs typeface="Times New Roman" panose="02020603050405020304" pitchFamily="18" charset="0"/>
              </a:rPr>
              <a:t>Advanced Analytical tools</a:t>
            </a:r>
          </a:p>
          <a:p>
            <a:pPr marL="342900" indent="-342900" algn="just">
              <a:buFont typeface="Wingdings" pitchFamily="2" charset="2"/>
              <a:buChar char="§"/>
            </a:pPr>
            <a:r>
              <a:rPr lang="en-US" sz="2400" dirty="0">
                <a:solidFill>
                  <a:srgbClr val="0D0D0D"/>
                </a:solidFill>
                <a:latin typeface="Times New Roman" panose="02020603050405020304" pitchFamily="18" charset="0"/>
                <a:cs typeface="Times New Roman" panose="02020603050405020304" pitchFamily="18" charset="0"/>
              </a:rPr>
              <a:t>Formulas and function</a:t>
            </a:r>
          </a:p>
          <a:p>
            <a:pPr marL="342900" indent="-342900" algn="just">
              <a:buFont typeface="Wingdings" pitchFamily="2" charset="2"/>
              <a:buChar char="§"/>
            </a:pPr>
            <a:r>
              <a:rPr lang="en-US" sz="2400" dirty="0">
                <a:solidFill>
                  <a:srgbClr val="0D0D0D"/>
                </a:solidFill>
                <a:latin typeface="Times New Roman" panose="02020603050405020304" pitchFamily="18" charset="0"/>
                <a:cs typeface="Times New Roman" panose="02020603050405020304" pitchFamily="18" charset="0"/>
              </a:rPr>
              <a:t>Pivot tables</a:t>
            </a:r>
          </a:p>
          <a:p>
            <a:pPr marL="342900" indent="-342900" algn="just">
              <a:buAutoNum type="arabicPeriod" startAt="2"/>
            </a:pPr>
            <a:r>
              <a:rPr lang="en-US" sz="2400" dirty="0">
                <a:solidFill>
                  <a:srgbClr val="0D0D0D"/>
                </a:solidFill>
                <a:latin typeface="Times New Roman" panose="02020603050405020304" pitchFamily="18" charset="0"/>
                <a:cs typeface="Times New Roman" panose="02020603050405020304" pitchFamily="18" charset="0"/>
              </a:rPr>
              <a:t>Visual representation</a:t>
            </a:r>
          </a:p>
          <a:p>
            <a:pPr marL="342900" indent="-342900" algn="just">
              <a:buFont typeface="Arial"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Charts and graphics</a:t>
            </a:r>
          </a:p>
          <a:p>
            <a:pPr marL="342900" indent="-342900" algn="just">
              <a:buAutoNum type="arabicPeriod" startAt="3"/>
            </a:pPr>
            <a:r>
              <a:rPr lang="en-US" sz="2400" dirty="0">
                <a:solidFill>
                  <a:srgbClr val="0D0D0D"/>
                </a:solidFill>
                <a:latin typeface="Times New Roman" panose="02020603050405020304" pitchFamily="18" charset="0"/>
                <a:cs typeface="Times New Roman" panose="02020603050405020304" pitchFamily="18" charset="0"/>
              </a:rPr>
              <a:t>Scenario analysis </a:t>
            </a:r>
          </a:p>
          <a:p>
            <a:pPr marL="342900" indent="-342900" algn="just">
              <a:buFont typeface="Arial"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Used to analyses different situation</a:t>
            </a:r>
          </a:p>
          <a:p>
            <a:pPr marL="342900" indent="-342900" algn="just">
              <a:buAutoNum type="arabicPeriod" startAt="4"/>
            </a:pPr>
            <a:r>
              <a:rPr lang="en-US" sz="2400" dirty="0">
                <a:solidFill>
                  <a:srgbClr val="0D0D0D"/>
                </a:solidFill>
                <a:latin typeface="Times New Roman" panose="02020603050405020304" pitchFamily="18" charset="0"/>
                <a:cs typeface="Times New Roman" panose="02020603050405020304" pitchFamily="18" charset="0"/>
              </a:rPr>
              <a:t>User friendly interface </a:t>
            </a:r>
          </a:p>
          <a:p>
            <a:pPr marL="342900" indent="-342900" algn="just">
              <a:buFont typeface="Arial"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Accessibility</a:t>
            </a:r>
          </a:p>
          <a:p>
            <a:pPr marL="342900" indent="-342900" algn="just">
              <a:buFont typeface="Arial"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Ease of use  </a:t>
            </a:r>
          </a:p>
          <a:p>
            <a:pPr marL="342900" indent="-342900" algn="just"/>
            <a:r>
              <a:rPr lang="en-US" sz="2400" dirty="0">
                <a:solidFill>
                  <a:srgbClr val="0D0D0D"/>
                </a:solidFill>
                <a:latin typeface="Times New Roman" panose="02020603050405020304" pitchFamily="18" charset="0"/>
                <a:cs typeface="Times New Roman" panose="02020603050405020304" pitchFamily="18" charset="0"/>
              </a:rPr>
              <a:t>5. Comprehensive data management </a:t>
            </a:r>
          </a:p>
          <a:p>
            <a:pPr marL="342900" indent="-342900" algn="just">
              <a:buFont typeface="Arial"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Data organization</a:t>
            </a:r>
          </a:p>
          <a:p>
            <a:pPr marL="342900" indent="-342900" algn="just">
              <a:buFont typeface="Arial"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Data integration </a:t>
            </a:r>
          </a:p>
          <a:p>
            <a:pPr marL="342900" indent="-342900" algn="just">
              <a:buFont typeface="Arial" pitchFamily="34" charset="0"/>
              <a:buChar char="•"/>
            </a:pPr>
            <a:endParaRPr lang="en-US" dirty="0">
              <a:solidFill>
                <a:srgbClr val="0D0D0D"/>
              </a:solidFill>
              <a:latin typeface="Times New Roman" panose="02020603050405020304" pitchFamily="18" charset="0"/>
              <a:cs typeface="Times New Roman" panose="02020603050405020304" pitchFamily="18" charset="0"/>
            </a:endParaRPr>
          </a:p>
          <a:p>
            <a:pPr marL="342900" indent="-342900" algn="just"/>
            <a:r>
              <a:rPr lang="en-US" dirty="0">
                <a:solidFill>
                  <a:srgbClr val="0D0D0D"/>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38150" y="980728"/>
            <a:ext cx="8598210" cy="5078313"/>
          </a:xfrm>
          <a:prstGeom prst="rect">
            <a:avLst/>
          </a:prstGeom>
        </p:spPr>
        <p:txBody>
          <a:bodyPr wrap="square">
            <a:spAutoFit/>
          </a:bodyPr>
          <a:lstStyle/>
          <a:p>
            <a:pPr marL="342900" indent="-342900" algn="just">
              <a:buFont typeface="+mj-lt"/>
              <a:buAutoNum type="arabicPeriod"/>
            </a:pPr>
            <a:r>
              <a:rPr lang="en-US" b="1" dirty="0">
                <a:solidFill>
                  <a:srgbClr val="0D0D0D"/>
                </a:solidFill>
                <a:latin typeface="Times New Roman" panose="02020603050405020304" pitchFamily="18" charset="0"/>
                <a:cs typeface="Times New Roman" panose="02020603050405020304" pitchFamily="18" charset="0"/>
              </a:rPr>
              <a:t>Data Overview</a:t>
            </a:r>
          </a:p>
          <a:p>
            <a:pPr marL="342900" indent="-342900" algn="just"/>
            <a:r>
              <a:rPr lang="en-US" dirty="0">
                <a:solidFill>
                  <a:srgbClr val="0D0D0D"/>
                </a:solidFill>
                <a:latin typeface="Times New Roman" panose="02020603050405020304" pitchFamily="18" charset="0"/>
                <a:cs typeface="Times New Roman" panose="02020603050405020304" pitchFamily="18" charset="0"/>
              </a:rPr>
              <a:t>The data for the Employee Salary Analysis includes employee salary records, job titles, departments, years of experience, performance ratings, and demographic information.</a:t>
            </a:r>
          </a:p>
          <a:p>
            <a:pPr marL="342900" indent="-342900" algn="just"/>
            <a:r>
              <a:rPr lang="en-US" dirty="0">
                <a:solidFill>
                  <a:srgbClr val="0D0D0D"/>
                </a:solidFill>
                <a:latin typeface="Times New Roman" panose="02020603050405020304" pitchFamily="18" charset="0"/>
                <a:cs typeface="Times New Roman" panose="02020603050405020304" pitchFamily="18" charset="0"/>
              </a:rPr>
              <a:t> 2.  </a:t>
            </a:r>
            <a:r>
              <a:rPr lang="en-US" b="1" dirty="0">
                <a:solidFill>
                  <a:srgbClr val="0D0D0D"/>
                </a:solidFill>
                <a:latin typeface="Times New Roman" panose="02020603050405020304" pitchFamily="18" charset="0"/>
                <a:cs typeface="Times New Roman" panose="02020603050405020304" pitchFamily="18" charset="0"/>
              </a:rPr>
              <a:t>Data fields</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Id</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Name</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Surname</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Age</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Tenure</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Gender</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Region</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Department</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Manager</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Hours</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Salary band</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FTE Salary</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Salary</a:t>
            </a:r>
          </a:p>
          <a:p>
            <a:pPr marL="342900" indent="-342900" algn="just">
              <a:buFont typeface="Arial" pitchFamily="34" charset="0"/>
              <a:buChar char="•"/>
            </a:pPr>
            <a:r>
              <a:rPr lang="en-US" dirty="0">
                <a:solidFill>
                  <a:srgbClr val="0D0D0D"/>
                </a:solidFill>
                <a:latin typeface="Times New Roman" panose="02020603050405020304" pitchFamily="18" charset="0"/>
                <a:cs typeface="Times New Roman" panose="02020603050405020304" pitchFamily="18" charset="0"/>
              </a:rPr>
              <a:t>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imes New Roman" pitchFamily="18" charset="0"/>
                <a:cs typeface="Times New Roman" pitchFamily="18" charset="0"/>
              </a:rPr>
              <a:t>M</a:t>
            </a:r>
            <a:r>
              <a:rPr sz="3200" b="1" dirty="0">
                <a:latin typeface="Times New Roman" pitchFamily="18" charset="0"/>
                <a:cs typeface="Times New Roman" pitchFamily="18" charset="0"/>
              </a:rPr>
              <a:t>O</a:t>
            </a:r>
            <a:r>
              <a:rPr sz="3200" b="1" spc="-15" dirty="0">
                <a:latin typeface="Times New Roman" pitchFamily="18" charset="0"/>
                <a:cs typeface="Times New Roman" pitchFamily="18" charset="0"/>
              </a:rPr>
              <a:t>D</a:t>
            </a:r>
            <a:r>
              <a:rPr sz="3200" b="1" spc="-35" dirty="0">
                <a:latin typeface="Times New Roman" pitchFamily="18" charset="0"/>
                <a:cs typeface="Times New Roman" pitchFamily="18" charset="0"/>
              </a:rPr>
              <a:t>E</a:t>
            </a:r>
            <a:r>
              <a:rPr sz="3200" b="1" spc="-30" dirty="0">
                <a:latin typeface="Times New Roman" pitchFamily="18" charset="0"/>
                <a:cs typeface="Times New Roman" pitchFamily="18" charset="0"/>
              </a:rPr>
              <a:t>LL</a:t>
            </a:r>
            <a:r>
              <a:rPr sz="3200" b="1" spc="-5" dirty="0">
                <a:latin typeface="Times New Roman" pitchFamily="18" charset="0"/>
                <a:cs typeface="Times New Roman" pitchFamily="18" charset="0"/>
              </a:rPr>
              <a:t>I</a:t>
            </a:r>
            <a:r>
              <a:rPr sz="3200" b="1" spc="30" dirty="0">
                <a:latin typeface="Times New Roman" pitchFamily="18" charset="0"/>
                <a:cs typeface="Times New Roman" pitchFamily="18" charset="0"/>
              </a:rPr>
              <a:t>N</a:t>
            </a:r>
            <a:r>
              <a:rPr sz="3200" b="1" spc="5" dirty="0">
                <a:latin typeface="Times New Roman" pitchFamily="18" charset="0"/>
                <a:cs typeface="Times New Roman" pitchFamily="18" charset="0"/>
              </a:rPr>
              <a:t>G</a:t>
            </a:r>
            <a:endParaRPr sz="3200" dirty="0">
              <a:latin typeface="Times New Roman" pitchFamily="18" charset="0"/>
              <a:cs typeface="Times New Roman" pitchFamily="18" charset="0"/>
            </a:endParaRPr>
          </a:p>
        </p:txBody>
      </p:sp>
      <p:sp>
        <p:nvSpPr>
          <p:cNvPr id="7" name="Rectangle 6"/>
          <p:cNvSpPr/>
          <p:nvPr/>
        </p:nvSpPr>
        <p:spPr>
          <a:xfrm>
            <a:off x="738150" y="1500174"/>
            <a:ext cx="6096000" cy="3416320"/>
          </a:xfrm>
          <a:prstGeom prst="rect">
            <a:avLst/>
          </a:prstGeom>
        </p:spPr>
        <p:txBody>
          <a:bodyPr>
            <a:spAutoFit/>
          </a:bodyPr>
          <a:lstStyle/>
          <a:p>
            <a:pPr>
              <a:buFont typeface="Arial" pitchFamily="34" charset="0"/>
              <a:buChar char="•"/>
            </a:pPr>
            <a:r>
              <a:rPr lang="en-US" sz="2400" dirty="0">
                <a:latin typeface="Times New Roman" pitchFamily="18" charset="0"/>
                <a:cs typeface="Times New Roman" pitchFamily="18" charset="0"/>
              </a:rPr>
              <a:t>Data cleaning.</a:t>
            </a:r>
          </a:p>
          <a:p>
            <a:pPr>
              <a:buFont typeface="Arial" pitchFamily="34" charset="0"/>
              <a:buChar char="•"/>
            </a:pPr>
            <a:r>
              <a:rPr lang="en-US" sz="2400" dirty="0">
                <a:latin typeface="Times New Roman" pitchFamily="18" charset="0"/>
                <a:cs typeface="Times New Roman" pitchFamily="18" charset="0"/>
              </a:rPr>
              <a:t>Creating table</a:t>
            </a:r>
          </a:p>
          <a:p>
            <a:pPr>
              <a:buFont typeface="Arial" pitchFamily="34" charset="0"/>
              <a:buChar char="•"/>
            </a:pPr>
            <a:r>
              <a:rPr lang="en-US" sz="2400" dirty="0">
                <a:latin typeface="Times New Roman" pitchFamily="18" charset="0"/>
                <a:cs typeface="Times New Roman" pitchFamily="18" charset="0"/>
              </a:rPr>
              <a:t>Creating pivot chart.</a:t>
            </a:r>
          </a:p>
          <a:p>
            <a:pPr>
              <a:buFont typeface="Arial" pitchFamily="34" charset="0"/>
              <a:buChar char="•"/>
            </a:pPr>
            <a:r>
              <a:rPr lang="en-US" sz="2400" dirty="0">
                <a:latin typeface="Times New Roman" pitchFamily="18" charset="0"/>
                <a:cs typeface="Times New Roman" pitchFamily="18" charset="0"/>
              </a:rPr>
              <a:t>Creating dashboard.</a:t>
            </a:r>
          </a:p>
          <a:p>
            <a:pPr>
              <a:buFont typeface="Arial" pitchFamily="34" charset="0"/>
              <a:buChar char="•"/>
            </a:pPr>
            <a:r>
              <a:rPr lang="en-US" sz="2400" dirty="0">
                <a:latin typeface="Times New Roman" pitchFamily="18" charset="0"/>
                <a:cs typeface="Times New Roman" pitchFamily="18" charset="0"/>
              </a:rPr>
              <a:t>Inserting pivot chart in dashboard.</a:t>
            </a:r>
          </a:p>
          <a:p>
            <a:pPr>
              <a:buFont typeface="Arial" pitchFamily="34" charset="0"/>
              <a:buChar char="•"/>
            </a:pPr>
            <a:r>
              <a:rPr lang="en-US" sz="2400" dirty="0">
                <a:latin typeface="Times New Roman" pitchFamily="18" charset="0"/>
                <a:cs typeface="Times New Roman" pitchFamily="18" charset="0"/>
              </a:rPr>
              <a:t>Inserting formulas in dash board to make interaction</a:t>
            </a:r>
          </a:p>
          <a:p>
            <a:pPr>
              <a:buFont typeface="Arial" pitchFamily="34" charset="0"/>
              <a:buChar char="•"/>
            </a:pPr>
            <a:r>
              <a:rPr lang="en-US" sz="2400" dirty="0">
                <a:latin typeface="Times New Roman" pitchFamily="18" charset="0"/>
                <a:cs typeface="Times New Roman" pitchFamily="18" charset="0"/>
              </a:rPr>
              <a:t>.Creating interactive dashboard by putting all together elements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436</Words>
  <Application>Microsoft Office PowerPoint</Application>
  <PresentationFormat>Widescreen</PresentationFormat>
  <Paragraphs>96</Paragraphs>
  <Slides>11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Roboto</vt:lpstr>
      <vt:lpstr>Times New Roman</vt:lpstr>
      <vt:lpstr>Trebuchet MS</vt:lpstr>
      <vt:lpstr>Wingdings</vt:lpstr>
      <vt:lpstr>Office Theme</vt:lpstr>
      <vt:lpstr>Worksheet</vt:lpstr>
      <vt:lpstr>Employee Salary Analysis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Poojasree K</cp:lastModifiedBy>
  <cp:revision>28</cp:revision>
  <dcterms:created xsi:type="dcterms:W3CDTF">2024-03-29T15:07:22Z</dcterms:created>
  <dcterms:modified xsi:type="dcterms:W3CDTF">2024-08-27T07:48:25Z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