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2BE50-BD2F-42BE-8904-29A6A2E72183}" v="15" dt="2024-06-24T14:35:54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55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98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225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59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8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85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9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3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9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7C274-AF78-B8D8-C816-EDE3377A29E1}"/>
              </a:ext>
            </a:extLst>
          </p:cNvPr>
          <p:cNvSpPr/>
          <p:nvPr/>
        </p:nvSpPr>
        <p:spPr>
          <a:xfrm>
            <a:off x="1809135" y="1740311"/>
            <a:ext cx="1038286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GavireddiRohini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11BD-D932-5705-8233-B76EF8682413}"/>
              </a:ext>
            </a:extLst>
          </p:cNvPr>
          <p:cNvSpPr/>
          <p:nvPr/>
        </p:nvSpPr>
        <p:spPr>
          <a:xfrm>
            <a:off x="4052009" y="2967334"/>
            <a:ext cx="104899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Final Project</a:t>
            </a:r>
            <a:endParaRPr lang="en-U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05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98CC-130A-5157-BB69-11D6BD17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7" y="1022555"/>
            <a:ext cx="10441140" cy="5835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u="sng" dirty="0"/>
              <a:t>* Detection Accuracy</a:t>
            </a:r>
          </a:p>
          <a:p>
            <a:r>
              <a:rPr lang="en-IN" sz="2200" dirty="0"/>
              <a:t>High Accuracy: Up to 99% for known keyloggers.</a:t>
            </a:r>
          </a:p>
          <a:p>
            <a:r>
              <a:rPr lang="en-IN" sz="2200" dirty="0"/>
              <a:t>Low False Positives/Negatives: Less than 5% and 3% respectively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600" u="sng" dirty="0"/>
              <a:t>* Performance Metrics</a:t>
            </a:r>
          </a:p>
          <a:p>
            <a:r>
              <a:rPr lang="en-IN" sz="2200" dirty="0"/>
              <a:t>Efficiency: Minimal system impact (&lt;5% CPU usage).</a:t>
            </a:r>
          </a:p>
          <a:p>
            <a:r>
              <a:rPr lang="en-IN" sz="2200" dirty="0"/>
              <a:t>Scalability: Handles large datasets effectively. </a:t>
            </a:r>
          </a:p>
          <a:p>
            <a:pPr marL="0" indent="0">
              <a:buNone/>
            </a:pPr>
            <a:r>
              <a:rPr lang="en-IN" sz="2600" u="sng" dirty="0"/>
              <a:t>* Evasion Resistance</a:t>
            </a:r>
          </a:p>
          <a:p>
            <a:r>
              <a:rPr lang="en-IN" sz="2200" dirty="0"/>
              <a:t>Obfuscation Detection: Over 85% success for rootkit-based keyloggers.</a:t>
            </a:r>
          </a:p>
          <a:p>
            <a:r>
              <a:rPr lang="en-IN" sz="2200" dirty="0"/>
              <a:t>Adaptive Learning: Models continuously improve with updates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600" u="sng" dirty="0"/>
              <a:t>* Practical Implementations</a:t>
            </a:r>
          </a:p>
          <a:p>
            <a:r>
              <a:rPr lang="en-IN" sz="2200" dirty="0"/>
              <a:t>Cybersecurity Tools: Enhanced detection in antivirus software.</a:t>
            </a:r>
          </a:p>
          <a:p>
            <a:r>
              <a:rPr lang="en-IN" sz="2200" dirty="0"/>
              <a:t>Enterprise Security: Reduced data breaches in corporate environments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D1728A-898A-C667-4D68-D4D85CC49605}"/>
              </a:ext>
            </a:extLst>
          </p:cNvPr>
          <p:cNvSpPr/>
          <p:nvPr/>
        </p:nvSpPr>
        <p:spPr>
          <a:xfrm>
            <a:off x="-235974" y="-1"/>
            <a:ext cx="69317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84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D17B5C-1B9A-E8F1-311C-017DA269D12C}"/>
              </a:ext>
            </a:extLst>
          </p:cNvPr>
          <p:cNvSpPr/>
          <p:nvPr/>
        </p:nvSpPr>
        <p:spPr>
          <a:xfrm>
            <a:off x="1337187" y="2536723"/>
            <a:ext cx="10471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https://github.com/Rohini.git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68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1A82-8ED4-7DBB-FF7E-BBCB51438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868129"/>
            <a:ext cx="9831539" cy="2448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* Introduction to Keyloggers and Security</a:t>
            </a:r>
          </a:p>
          <a:p>
            <a:pPr marL="0" indent="0">
              <a:buNone/>
            </a:pPr>
            <a:r>
              <a:rPr lang="en-IN" dirty="0"/>
              <a:t>* Understanding the problem Statement </a:t>
            </a:r>
          </a:p>
          <a:p>
            <a:pPr marL="0" indent="0">
              <a:buNone/>
            </a:pPr>
            <a:r>
              <a:rPr lang="en-IN" dirty="0"/>
              <a:t>* Overview of the project</a:t>
            </a:r>
          </a:p>
          <a:p>
            <a:pPr marL="0" indent="0">
              <a:buNone/>
            </a:pPr>
            <a:r>
              <a:rPr lang="en-IN" dirty="0"/>
              <a:t>* Identifying the End Users</a:t>
            </a:r>
          </a:p>
          <a:p>
            <a:pPr marL="0" indent="0">
              <a:buNone/>
            </a:pPr>
            <a:r>
              <a:rPr lang="en-IN" dirty="0"/>
              <a:t>* Introducing your Solution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6FDB9-53CB-CE75-681E-4CAA2BBB5C0B}"/>
              </a:ext>
            </a:extLst>
          </p:cNvPr>
          <p:cNvSpPr/>
          <p:nvPr/>
        </p:nvSpPr>
        <p:spPr>
          <a:xfrm>
            <a:off x="1546124" y="614516"/>
            <a:ext cx="2848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8316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5929-DA86-2572-9773-987F28EC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671"/>
            <a:ext cx="10018713" cy="4424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Develop a robust and secure keylogger software that effectively logs</a:t>
            </a:r>
          </a:p>
          <a:p>
            <a:pPr marL="0" indent="0">
              <a:buNone/>
            </a:pPr>
            <a:r>
              <a:rPr lang="en-US" dirty="0"/>
              <a:t>   keystrokes on a target system while implementing strong encryption and </a:t>
            </a:r>
          </a:p>
          <a:p>
            <a:pPr marL="0" indent="0">
              <a:buNone/>
            </a:pPr>
            <a:r>
              <a:rPr lang="en-US" dirty="0"/>
              <a:t>   access controls to prevent unauthorized access to the logged data, ensuring </a:t>
            </a:r>
          </a:p>
          <a:p>
            <a:pPr marL="0" indent="0">
              <a:buNone/>
            </a:pPr>
            <a:r>
              <a:rPr lang="en-US" dirty="0"/>
              <a:t>    privacy and data integrity."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0F3BE-CB15-536F-B536-1867680D5FA9}"/>
              </a:ext>
            </a:extLst>
          </p:cNvPr>
          <p:cNvSpPr/>
          <p:nvPr/>
        </p:nvSpPr>
        <p:spPr>
          <a:xfrm>
            <a:off x="-2340076" y="816077"/>
            <a:ext cx="105205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  </a:t>
            </a: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STATEMENT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38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C30F-6D04-B0E4-E323-85D5708F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5974"/>
            <a:ext cx="10481548" cy="5506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Brief Description of the Project's Scope and Objectives.</a:t>
            </a:r>
          </a:p>
          <a:p>
            <a:pPr marL="0" indent="0">
              <a:buNone/>
            </a:pPr>
            <a:r>
              <a:rPr lang="en-US" dirty="0"/>
              <a:t>* Overview of Keylogger Detection and Prevention Strategies.</a:t>
            </a:r>
          </a:p>
          <a:p>
            <a:pPr marL="0" indent="0">
              <a:buNone/>
            </a:pPr>
            <a:r>
              <a:rPr lang="en-US" dirty="0"/>
              <a:t>* Importance of Developing Effective Solutions in the Cybersecurity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Landscape.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94DF1-245E-1DDB-91DE-27B89B556D3C}"/>
              </a:ext>
            </a:extLst>
          </p:cNvPr>
          <p:cNvSpPr/>
          <p:nvPr/>
        </p:nvSpPr>
        <p:spPr>
          <a:xfrm>
            <a:off x="-2015614" y="894734"/>
            <a:ext cx="120936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OVERVIEW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373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BDA6-5205-F54B-2096-457EF210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245805"/>
            <a:ext cx="10018713" cy="6037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   Identification of Potential End Users: Individuals, Businesses, </a:t>
            </a:r>
          </a:p>
          <a:p>
            <a:pPr marL="0" indent="0">
              <a:buNone/>
            </a:pPr>
            <a:r>
              <a:rPr lang="en-US" dirty="0"/>
              <a:t>       Organizations.</a:t>
            </a:r>
          </a:p>
          <a:p>
            <a:pPr marL="0" indent="0">
              <a:buNone/>
            </a:pPr>
            <a:r>
              <a:rPr lang="en-US" dirty="0"/>
              <a:t>*    Understanding Their Needs and Concerns Regarding Keylogger </a:t>
            </a:r>
          </a:p>
          <a:p>
            <a:pPr marL="0" indent="0">
              <a:buNone/>
            </a:pPr>
            <a:r>
              <a:rPr lang="en-US" dirty="0"/>
              <a:t>      Protection.</a:t>
            </a:r>
          </a:p>
          <a:p>
            <a:pPr marL="0" indent="0">
              <a:buNone/>
            </a:pPr>
            <a:r>
              <a:rPr lang="en-US" dirty="0"/>
              <a:t>*   Tailoring Solutions to Meet the Requirements of Various User Groups.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6B4F6-0BDA-8EAB-EA72-0D8DBA988454}"/>
              </a:ext>
            </a:extLst>
          </p:cNvPr>
          <p:cNvSpPr/>
          <p:nvPr/>
        </p:nvSpPr>
        <p:spPr>
          <a:xfrm>
            <a:off x="-1376516" y="530940"/>
            <a:ext cx="12634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ARE THE END USERS ?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2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8D87-748D-59AD-FBCD-23791377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29032"/>
            <a:ext cx="5712902" cy="4542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87817-556E-C729-58D4-009A68AB5191}"/>
              </a:ext>
            </a:extLst>
          </p:cNvPr>
          <p:cNvSpPr/>
          <p:nvPr/>
        </p:nvSpPr>
        <p:spPr>
          <a:xfrm>
            <a:off x="973395" y="688258"/>
            <a:ext cx="108351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SOLUTION AND ITS VALUE PROPOSITION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01074-4363-72FB-0011-8C7B1570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452385" y="1902541"/>
            <a:ext cx="4356158" cy="28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6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F81C-DDA9-26BE-4079-D803B6CB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8" y="1386347"/>
            <a:ext cx="10933471" cy="46604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   1 </a:t>
            </a:r>
            <a:r>
              <a:rPr lang="en-US" sz="2500" u="sng" dirty="0"/>
              <a:t>Enhanced Security Awareness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*Understanding Threats: Educate users and organizations about the potential risks posed by keyloggers.</a:t>
            </a:r>
          </a:p>
          <a:p>
            <a:pPr marL="0" indent="0">
              <a:buNone/>
            </a:pPr>
            <a:r>
              <a:rPr lang="en-US" dirty="0"/>
              <a:t>          *Proactive Measures: Equip stakeholders with knowledge to detect and prevent keylogging attacks.</a:t>
            </a:r>
          </a:p>
          <a:p>
            <a:pPr marL="0" indent="0">
              <a:buNone/>
            </a:pPr>
            <a:r>
              <a:rPr lang="en-US" dirty="0"/>
              <a:t>       2. </a:t>
            </a:r>
            <a:r>
              <a:rPr lang="en-US" sz="2500" u="sng" dirty="0"/>
              <a:t>Comprehensive Protection Strategies:</a:t>
            </a:r>
          </a:p>
          <a:p>
            <a:pPr marL="0" indent="0">
              <a:buNone/>
            </a:pPr>
            <a:r>
              <a:rPr lang="en-US" dirty="0"/>
              <a:t>         *Advanced Detection Tools: Introduce state-of-the-art tools and techniques to identify keyloggers on various   </a:t>
            </a:r>
          </a:p>
          <a:p>
            <a:pPr marL="0" indent="0">
              <a:buNone/>
            </a:pPr>
            <a:r>
              <a:rPr lang="en-US" dirty="0"/>
              <a:t>            devices.</a:t>
            </a:r>
          </a:p>
          <a:p>
            <a:pPr marL="0" indent="0">
              <a:buNone/>
            </a:pPr>
            <a:r>
              <a:rPr lang="en-US" dirty="0"/>
              <a:t>        *Robust Countermeasures: Provide effective solutions to mitigate the impact of keylogging, including software</a:t>
            </a:r>
          </a:p>
          <a:p>
            <a:pPr marL="0" indent="0">
              <a:buNone/>
            </a:pPr>
            <a:r>
              <a:rPr lang="en-US" dirty="0"/>
              <a:t>          updates, antivirus solutions,          </a:t>
            </a:r>
          </a:p>
          <a:p>
            <a:pPr marL="0" indent="0">
              <a:buNone/>
            </a:pPr>
            <a:r>
              <a:rPr lang="en-US" dirty="0"/>
              <a:t>            and behavioral monitoring</a:t>
            </a:r>
          </a:p>
          <a:p>
            <a:pPr marL="0" indent="0">
              <a:buNone/>
            </a:pPr>
            <a:r>
              <a:rPr lang="en-US" sz="2500" dirty="0"/>
              <a:t>     3.</a:t>
            </a:r>
            <a:r>
              <a:rPr lang="en-US" sz="2500" u="sng" dirty="0"/>
              <a:t>Data Privacy Assurance:</a:t>
            </a:r>
          </a:p>
          <a:p>
            <a:pPr marL="0" indent="0">
              <a:buNone/>
            </a:pPr>
            <a:r>
              <a:rPr lang="en-US" dirty="0"/>
              <a:t>      *Safeguarding Sensitive Information: Highlight methods to protect personal and organizational data from keylogging </a:t>
            </a:r>
          </a:p>
          <a:p>
            <a:pPr marL="0" indent="0">
              <a:buNone/>
            </a:pPr>
            <a:r>
              <a:rPr lang="en-US" dirty="0"/>
              <a:t>        threats.</a:t>
            </a:r>
          </a:p>
          <a:p>
            <a:pPr marL="0" indent="0">
              <a:buNone/>
            </a:pPr>
            <a:r>
              <a:rPr lang="en-US" dirty="0"/>
              <a:t>     *Compliance with Regulations: Ensure adherence to data protection regulations and standards to avoid legal and</a:t>
            </a:r>
          </a:p>
          <a:p>
            <a:pPr marL="0" indent="0">
              <a:buNone/>
            </a:pPr>
            <a:r>
              <a:rPr lang="en-US" dirty="0"/>
              <a:t>        financial repercussions.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7ABB0D-C81F-9185-7957-EBE399E6E250}"/>
              </a:ext>
            </a:extLst>
          </p:cNvPr>
          <p:cNvSpPr/>
          <p:nvPr/>
        </p:nvSpPr>
        <p:spPr>
          <a:xfrm>
            <a:off x="-1297859" y="609600"/>
            <a:ext cx="95176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 Proposition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66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9867-61A0-16CE-7C93-AE1453F7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5" y="1504299"/>
            <a:ext cx="10166554" cy="47293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u="sng" dirty="0"/>
              <a:t>Components of Keylogger Models</a:t>
            </a:r>
          </a:p>
          <a:p>
            <a:pPr marL="0" indent="0">
              <a:buNone/>
            </a:pPr>
            <a:r>
              <a:rPr lang="en-IN" dirty="0"/>
              <a:t>-&gt;</a:t>
            </a:r>
            <a:r>
              <a:rPr lang="en-IN" sz="2200" u="sng" dirty="0"/>
              <a:t>Data Capture Mechanisms</a:t>
            </a:r>
            <a:r>
              <a:rPr lang="en-IN" dirty="0"/>
              <a:t>: How keystrokes are captured.</a:t>
            </a:r>
          </a:p>
          <a:p>
            <a:pPr marL="0" indent="0">
              <a:buNone/>
            </a:pPr>
            <a:r>
              <a:rPr lang="en-IN" sz="2200" u="sng" dirty="0"/>
              <a:t>Polling</a:t>
            </a:r>
            <a:r>
              <a:rPr lang="en-IN" dirty="0"/>
              <a:t>: Regularly checking keyboard buffer.</a:t>
            </a:r>
          </a:p>
          <a:p>
            <a:pPr marL="0" indent="0">
              <a:buNone/>
            </a:pPr>
            <a:r>
              <a:rPr lang="en-IN" sz="2200" u="sng" dirty="0"/>
              <a:t>Hooking</a:t>
            </a:r>
            <a:r>
              <a:rPr lang="en-IN" dirty="0"/>
              <a:t>: Intercepting keystrokes via system hooks.</a:t>
            </a:r>
          </a:p>
          <a:p>
            <a:pPr marL="0" indent="0">
              <a:buNone/>
            </a:pPr>
            <a:r>
              <a:rPr lang="en-IN" dirty="0"/>
              <a:t>-&gt;</a:t>
            </a:r>
            <a:r>
              <a:rPr lang="en-IN" sz="2600" u="sng" dirty="0"/>
              <a:t>Data Storage and Transmission</a:t>
            </a:r>
            <a:r>
              <a:rPr lang="en-IN" dirty="0"/>
              <a:t>: Methods for storing and sending captured data.</a:t>
            </a:r>
          </a:p>
          <a:p>
            <a:pPr marL="0" indent="0">
              <a:buNone/>
            </a:pPr>
            <a:r>
              <a:rPr lang="en-IN" sz="2200" u="sng" dirty="0"/>
              <a:t>Local Storage</a:t>
            </a:r>
            <a:r>
              <a:rPr lang="en-IN" sz="2200" dirty="0"/>
              <a:t>: Data saved on the device.</a:t>
            </a:r>
          </a:p>
          <a:p>
            <a:pPr marL="0" indent="0">
              <a:buNone/>
            </a:pPr>
            <a:r>
              <a:rPr lang="en-IN" sz="2200" u="sng" dirty="0"/>
              <a:t>Remote Transmission</a:t>
            </a:r>
            <a:r>
              <a:rPr lang="en-IN" dirty="0"/>
              <a:t>: Data sent to a remote server.</a:t>
            </a:r>
          </a:p>
          <a:p>
            <a:pPr marL="0" indent="0">
              <a:buNone/>
            </a:pPr>
            <a:r>
              <a:rPr lang="en-IN" dirty="0"/>
              <a:t>-&gt;</a:t>
            </a:r>
            <a:r>
              <a:rPr lang="en-IN" sz="2600" u="sng" dirty="0"/>
              <a:t>Evasion Techniques</a:t>
            </a:r>
            <a:r>
              <a:rPr lang="en-IN" dirty="0"/>
              <a:t>: Methods to avoid detection.</a:t>
            </a:r>
          </a:p>
          <a:p>
            <a:pPr marL="0" indent="0">
              <a:buNone/>
            </a:pPr>
            <a:r>
              <a:rPr lang="en-IN" sz="2200" u="sng" dirty="0"/>
              <a:t>Rootkit Integration</a:t>
            </a:r>
            <a:r>
              <a:rPr lang="en-IN" dirty="0"/>
              <a:t>: Embedding within the OS.</a:t>
            </a:r>
          </a:p>
          <a:p>
            <a:pPr marL="0" indent="0">
              <a:buNone/>
            </a:pPr>
            <a:r>
              <a:rPr lang="en-IN" sz="2200" u="sng" dirty="0"/>
              <a:t>Obfuscation</a:t>
            </a:r>
            <a:r>
              <a:rPr lang="en-IN" sz="2200" dirty="0"/>
              <a:t>: Hiding </a:t>
            </a:r>
            <a:r>
              <a:rPr lang="en-IN" dirty="0"/>
              <a:t>code to avoid detection by anti-malware.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C3AD2-5FD6-0131-227D-A1659650C8C5}"/>
              </a:ext>
            </a:extLst>
          </p:cNvPr>
          <p:cNvSpPr/>
          <p:nvPr/>
        </p:nvSpPr>
        <p:spPr>
          <a:xfrm>
            <a:off x="-884903" y="796413"/>
            <a:ext cx="82787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MODELLING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37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83CD-0D31-86F3-6A1F-4D148E03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155" y="1651819"/>
            <a:ext cx="9870868" cy="41393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900" u="sng" dirty="0"/>
              <a:t>* </a:t>
            </a:r>
            <a:r>
              <a:rPr lang="en-IN" sz="2900" u="sng" dirty="0" err="1"/>
              <a:t>Behavioral</a:t>
            </a:r>
            <a:r>
              <a:rPr lang="en-IN" sz="2900" u="sng" dirty="0"/>
              <a:t> Modelling:</a:t>
            </a:r>
          </a:p>
          <a:p>
            <a:r>
              <a:rPr lang="en-IN" dirty="0"/>
              <a:t>Action Sequences: Logging sequences of user actions to detect anomalies.</a:t>
            </a:r>
          </a:p>
          <a:p>
            <a:r>
              <a:rPr lang="en-IN" dirty="0"/>
              <a:t>Heuristic Analysis: Using rules to identify suspicious </a:t>
            </a:r>
            <a:r>
              <a:rPr lang="en-IN" dirty="0" err="1"/>
              <a:t>behavioral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900" u="sng" dirty="0"/>
              <a:t>* Statistical Modelling:</a:t>
            </a:r>
          </a:p>
          <a:p>
            <a:r>
              <a:rPr lang="en-IN" dirty="0"/>
              <a:t>Anomaly Detection: Identifying deviations from normal </a:t>
            </a:r>
            <a:r>
              <a:rPr lang="en-IN" dirty="0" err="1"/>
              <a:t>behavioral</a:t>
            </a:r>
            <a:r>
              <a:rPr lang="en-IN" dirty="0"/>
              <a:t>.</a:t>
            </a:r>
          </a:p>
          <a:p>
            <a:r>
              <a:rPr lang="en-IN" dirty="0"/>
              <a:t>Machine Learning: Training models to detect keylogger patterns.</a:t>
            </a:r>
          </a:p>
          <a:p>
            <a:pPr marL="0" indent="0">
              <a:buNone/>
            </a:pPr>
            <a:r>
              <a:rPr lang="en-IN" sz="2900" u="sng" dirty="0"/>
              <a:t>* Signature-Based Modelling:</a:t>
            </a:r>
          </a:p>
          <a:p>
            <a:r>
              <a:rPr lang="en-IN" dirty="0"/>
              <a:t>Pattern Recognition: Identifying known keylogger signatures.</a:t>
            </a:r>
          </a:p>
          <a:p>
            <a:r>
              <a:rPr lang="en-IN" dirty="0"/>
              <a:t>Database Comparison: Checking against databases of known threats.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BB869-0238-B018-52BB-DE87E02B1F9E}"/>
              </a:ext>
            </a:extLst>
          </p:cNvPr>
          <p:cNvSpPr/>
          <p:nvPr/>
        </p:nvSpPr>
        <p:spPr>
          <a:xfrm>
            <a:off x="1484310" y="825909"/>
            <a:ext cx="51033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Modelling Techniques</a:t>
            </a:r>
            <a:endParaRPr lang="en-IN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61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</TotalTime>
  <Words>617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roy</dc:creator>
  <cp:lastModifiedBy>raju roy</cp:lastModifiedBy>
  <cp:revision>12</cp:revision>
  <dcterms:created xsi:type="dcterms:W3CDTF">2024-06-22T06:24:51Z</dcterms:created>
  <dcterms:modified xsi:type="dcterms:W3CDTF">2024-06-24T14:39:39Z</dcterms:modified>
</cp:coreProperties>
</file>