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0"/>
  </p:notesMasterIdLst>
  <p:sldIdLst>
    <p:sldId id="256" r:id="rId3"/>
    <p:sldId id="261" r:id="rId4"/>
    <p:sldId id="260" r:id="rId5"/>
    <p:sldId id="262" r:id="rId6"/>
    <p:sldId id="263" r:id="rId7"/>
    <p:sldId id="264" r:id="rId8"/>
    <p:sldId id="265"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jj9PTOguM8XmNxWkUaKz6Lr0pC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5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customschemas.google.com/relationships/presentationmetadata" Target="metadata"/><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g276d8240beb_2_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276d8240beb_2_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5" name="Google Shape;95;g276d8240beb_2_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g276d8240beb_2_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g276d8240beb_2_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Google Shape;106;g276d8240beb_2_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g276d8240beb_2_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8" name="Google Shape;108;g276d8240beb_2_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g276d8240beb_2_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0" name="Google Shape;110;g276d8240beb_2_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g276d8240beb_2_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g276d8240beb_2_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g276d8240beb_2_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g276d8240beb_2_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g276d8240beb_2_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g276d8240beb_2_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276d8240beb_2_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9"/>
        <p:cNvGrpSpPr/>
        <p:nvPr/>
      </p:nvGrpSpPr>
      <p:grpSpPr>
        <a:xfrm>
          <a:off x="0" y="0"/>
          <a:ext cx="0" cy="0"/>
          <a:chOff x="0" y="0"/>
          <a:chExt cx="0" cy="0"/>
        </a:xfrm>
      </p:grpSpPr>
      <p:sp>
        <p:nvSpPr>
          <p:cNvPr id="120" name="Google Shape;120;g276d8240beb_2_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276d8240beb_2_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g276d8240beb_2_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3"/>
        <p:cNvGrpSpPr/>
        <p:nvPr/>
      </p:nvGrpSpPr>
      <p:grpSpPr>
        <a:xfrm>
          <a:off x="0" y="0"/>
          <a:ext cx="0" cy="0"/>
          <a:chOff x="0" y="0"/>
          <a:chExt cx="0" cy="0"/>
        </a:xfrm>
      </p:grpSpPr>
      <p:sp>
        <p:nvSpPr>
          <p:cNvPr id="124" name="Google Shape;124;g276d8240beb_2_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g276d8240beb_2_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6" name="Google Shape;126;g276d8240beb_2_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7" name="Google Shape;127;g276d8240beb_2_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g276d8240beb_2_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g276d8240beb_2_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0"/>
        <p:cNvGrpSpPr/>
        <p:nvPr/>
      </p:nvGrpSpPr>
      <p:grpSpPr>
        <a:xfrm>
          <a:off x="0" y="0"/>
          <a:ext cx="0" cy="0"/>
          <a:chOff x="0" y="0"/>
          <a:chExt cx="0" cy="0"/>
        </a:xfrm>
      </p:grpSpPr>
      <p:sp>
        <p:nvSpPr>
          <p:cNvPr id="131" name="Google Shape;131;g276d8240beb_2_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276d8240beb_2_56"/>
          <p:cNvSpPr>
            <a:spLocks noGrp="1"/>
          </p:cNvSpPr>
          <p:nvPr>
            <p:ph type="pic" idx="2"/>
          </p:nvPr>
        </p:nvSpPr>
        <p:spPr>
          <a:xfrm>
            <a:off x="5183188" y="987425"/>
            <a:ext cx="6172200" cy="4873625"/>
          </a:xfrm>
          <a:prstGeom prst="rect">
            <a:avLst/>
          </a:prstGeom>
          <a:noFill/>
          <a:ln>
            <a:noFill/>
          </a:ln>
        </p:spPr>
      </p:sp>
      <p:sp>
        <p:nvSpPr>
          <p:cNvPr id="133" name="Google Shape;133;g276d8240beb_2_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4" name="Google Shape;134;g276d8240beb_2_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g276d8240beb_2_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276d8240beb_2_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sp>
        <p:nvSpPr>
          <p:cNvPr id="138" name="Google Shape;138;g276d8240beb_2_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276d8240beb_2_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g276d8240beb_2_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g276d8240beb_2_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g276d8240beb_2_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g276d8240beb_2_6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g276d8240beb_2_6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g276d8240beb_2_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276d8240beb_2_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276d8240beb_2_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276d8240beb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g276d8240beb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g276d8240beb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g276d8240beb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g276d8240beb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
          <p:cNvSpPr txBox="1"/>
          <p:nvPr/>
        </p:nvSpPr>
        <p:spPr>
          <a:xfrm>
            <a:off x="2806049" y="5776493"/>
            <a:ext cx="65799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99"/>
                </a:solidFill>
                <a:latin typeface="Times New Roman"/>
                <a:ea typeface="Times New Roman"/>
                <a:cs typeface="Times New Roman"/>
                <a:sym typeface="Times New Roman"/>
              </a:rPr>
              <a:t>Symbiosis Institute of Technology, Nagpur Campus (SIT-N)</a:t>
            </a:r>
            <a:endParaRPr sz="1800" b="1" i="0" u="none" strike="noStrike" cap="none">
              <a:solidFill>
                <a:srgbClr val="000099"/>
              </a:solidFill>
              <a:latin typeface="Times New Roman"/>
              <a:ea typeface="Times New Roman"/>
              <a:cs typeface="Times New Roman"/>
              <a:sym typeface="Times New Roman"/>
            </a:endParaRPr>
          </a:p>
        </p:txBody>
      </p:sp>
      <p:sp>
        <p:nvSpPr>
          <p:cNvPr id="154" name="Google Shape;154;p1"/>
          <p:cNvSpPr txBox="1"/>
          <p:nvPr/>
        </p:nvSpPr>
        <p:spPr>
          <a:xfrm>
            <a:off x="1133105" y="641896"/>
            <a:ext cx="9662160" cy="286228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err="1">
                <a:solidFill>
                  <a:srgbClr val="000099"/>
                </a:solidFill>
                <a:latin typeface="Times New Roman"/>
                <a:ea typeface="Times New Roman"/>
                <a:cs typeface="Times New Roman"/>
                <a:sym typeface="Times New Roman"/>
              </a:rPr>
              <a:t>DeepFake</a:t>
            </a:r>
            <a:r>
              <a:rPr lang="en-US" sz="6000" dirty="0">
                <a:solidFill>
                  <a:srgbClr val="000099"/>
                </a:solidFill>
                <a:latin typeface="Times New Roman"/>
                <a:ea typeface="Times New Roman"/>
                <a:cs typeface="Times New Roman"/>
                <a:sym typeface="Times New Roman"/>
              </a:rPr>
              <a:t> Detection in Digital Forensics Using Advanced Machine Learning Techniques</a:t>
            </a:r>
            <a:endParaRPr lang="en-US" sz="6000" b="0" i="0" u="none" strike="noStrike" cap="none" dirty="0">
              <a:solidFill>
                <a:srgbClr val="000099"/>
              </a:solidFill>
              <a:latin typeface="Times New Roman"/>
              <a:ea typeface="Times New Roman"/>
              <a:cs typeface="Times New Roman"/>
              <a:sym typeface="Times New Roman"/>
            </a:endParaRPr>
          </a:p>
        </p:txBody>
      </p:sp>
      <p:sp>
        <p:nvSpPr>
          <p:cNvPr id="155" name="Google Shape;155;p1"/>
          <p:cNvSpPr txBox="1"/>
          <p:nvPr/>
        </p:nvSpPr>
        <p:spPr>
          <a:xfrm>
            <a:off x="244269" y="4077989"/>
            <a:ext cx="4770433" cy="101562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rgbClr val="000099"/>
                </a:solidFill>
                <a:latin typeface="Times New Roman"/>
                <a:ea typeface="Times New Roman"/>
                <a:cs typeface="Times New Roman"/>
                <a:sym typeface="Times New Roman"/>
              </a:rPr>
              <a:t>         Presented By: </a:t>
            </a:r>
            <a:r>
              <a:rPr lang="en-US" sz="2000" b="0" i="0" u="none" strike="noStrike" cap="none" dirty="0">
                <a:solidFill>
                  <a:srgbClr val="000099"/>
                </a:solidFill>
                <a:latin typeface="Times New Roman"/>
                <a:ea typeface="Times New Roman"/>
                <a:cs typeface="Times New Roman"/>
                <a:sym typeface="Times New Roman"/>
              </a:rPr>
              <a:t>ANJALI SINGH</a:t>
            </a:r>
          </a:p>
          <a:p>
            <a:pPr marL="0" marR="0" lvl="0" indent="0" algn="l" rtl="0">
              <a:lnSpc>
                <a:spcPct val="100000"/>
              </a:lnSpc>
              <a:spcBef>
                <a:spcPts val="0"/>
              </a:spcBef>
              <a:spcAft>
                <a:spcPts val="0"/>
              </a:spcAft>
              <a:buClr>
                <a:srgbClr val="000000"/>
              </a:buClr>
              <a:buSzPts val="2000"/>
              <a:buFont typeface="Arial"/>
              <a:buNone/>
            </a:pPr>
            <a:r>
              <a:rPr lang="en-US" sz="2000" dirty="0">
                <a:solidFill>
                  <a:srgbClr val="000099"/>
                </a:solidFill>
                <a:latin typeface="Times New Roman"/>
                <a:ea typeface="Times New Roman"/>
                <a:cs typeface="Times New Roman"/>
                <a:sym typeface="Times New Roman"/>
              </a:rPr>
              <a:t>                                R</a:t>
            </a:r>
            <a:r>
              <a:rPr lang="en-US" sz="2000" b="0" i="0" u="none" strike="noStrike" cap="none" dirty="0">
                <a:solidFill>
                  <a:srgbClr val="000099"/>
                </a:solidFill>
                <a:latin typeface="Times New Roman"/>
                <a:ea typeface="Times New Roman"/>
                <a:cs typeface="Times New Roman"/>
                <a:sym typeface="Times New Roman"/>
              </a:rPr>
              <a:t>ASHMI KADU 		                 ROHINI BHARNE</a:t>
            </a:r>
          </a:p>
        </p:txBody>
      </p:sp>
      <p:grpSp>
        <p:nvGrpSpPr>
          <p:cNvPr id="156" name="Google Shape;156;p1"/>
          <p:cNvGrpSpPr/>
          <p:nvPr/>
        </p:nvGrpSpPr>
        <p:grpSpPr>
          <a:xfrm>
            <a:off x="4232" y="6382984"/>
            <a:ext cx="12192000" cy="476250"/>
            <a:chOff x="0" y="6381750"/>
            <a:chExt cx="12192000" cy="476250"/>
          </a:xfrm>
        </p:grpSpPr>
        <p:sp>
          <p:nvSpPr>
            <p:cNvPr id="157" name="Google Shape;157;p1"/>
            <p:cNvSpPr/>
            <p:nvPr/>
          </p:nvSpPr>
          <p:spPr>
            <a:xfrm>
              <a:off x="0" y="6381750"/>
              <a:ext cx="12192000" cy="47625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grpSp>
          <p:nvGrpSpPr>
            <p:cNvPr id="158" name="Google Shape;158;p1"/>
            <p:cNvGrpSpPr/>
            <p:nvPr/>
          </p:nvGrpSpPr>
          <p:grpSpPr>
            <a:xfrm>
              <a:off x="160089" y="6467143"/>
              <a:ext cx="4087748" cy="273466"/>
              <a:chOff x="4366684" y="2926127"/>
              <a:chExt cx="3278335" cy="2571063"/>
            </a:xfrm>
          </p:grpSpPr>
          <p:sp>
            <p:nvSpPr>
              <p:cNvPr id="159" name="Google Shape;159;p1"/>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60" name="Google Shape;160;p1"/>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61" name="Google Shape;161;p1"/>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62" name="Google Shape;162;p1"/>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63" name="Google Shape;163;p1"/>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64" name="Google Shape;164;p1"/>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65" name="Google Shape;165;p1"/>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66" name="Google Shape;166;p1"/>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67" name="Google Shape;167;p1"/>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68" name="Google Shape;168;p1"/>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69" name="Google Shape;169;p1"/>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70" name="Google Shape;170;p1"/>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71" name="Google Shape;171;p1"/>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72" name="Google Shape;172;p1"/>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73" name="Google Shape;173;p1"/>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74" name="Google Shape;174;p1"/>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75" name="Google Shape;175;p1"/>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76" name="Google Shape;176;p1"/>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77" name="Google Shape;177;p1"/>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78" name="Google Shape;178;p1"/>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79" name="Google Shape;179;p1"/>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80" name="Google Shape;180;p1"/>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81" name="Google Shape;181;p1"/>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82" name="Google Shape;182;p1"/>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83" name="Google Shape;183;p1"/>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84" name="Google Shape;184;p1"/>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85" name="Google Shape;185;p1"/>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86" name="Google Shape;186;p1"/>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87" name="Google Shape;187;p1"/>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88" name="Google Shape;188;p1"/>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89" name="Google Shape;189;p1"/>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90" name="Google Shape;190;p1"/>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91" name="Google Shape;191;p1"/>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92" name="Google Shape;192;p1"/>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193" name="Google Shape;193;p1"/>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grpSp>
      </p:grpSp>
      <p:pic>
        <p:nvPicPr>
          <p:cNvPr id="194" name="Google Shape;194;p1"/>
          <p:cNvPicPr preferRelativeResize="0"/>
          <p:nvPr/>
        </p:nvPicPr>
        <p:blipFill rotWithShape="1">
          <a:blip r:embed="rId3">
            <a:alphaModFix/>
          </a:blip>
          <a:srcRect l="2498" t="10584" r="1906" b="14835"/>
          <a:stretch/>
        </p:blipFill>
        <p:spPr>
          <a:xfrm>
            <a:off x="5014703" y="6416910"/>
            <a:ext cx="7150100" cy="431360"/>
          </a:xfrm>
          <a:prstGeom prst="rect">
            <a:avLst/>
          </a:prstGeom>
          <a:noFill/>
          <a:ln>
            <a:noFill/>
          </a:ln>
        </p:spPr>
      </p:pic>
      <p:grpSp>
        <p:nvGrpSpPr>
          <p:cNvPr id="195" name="Google Shape;195;p1"/>
          <p:cNvGrpSpPr/>
          <p:nvPr/>
        </p:nvGrpSpPr>
        <p:grpSpPr>
          <a:xfrm>
            <a:off x="166248" y="6490548"/>
            <a:ext cx="4247655" cy="273466"/>
            <a:chOff x="4366684" y="2926127"/>
            <a:chExt cx="3278335" cy="2571063"/>
          </a:xfrm>
        </p:grpSpPr>
        <p:sp>
          <p:nvSpPr>
            <p:cNvPr id="196" name="Google Shape;196;p1"/>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97" name="Google Shape;197;p1"/>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98" name="Google Shape;198;p1"/>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199" name="Google Shape;199;p1"/>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00" name="Google Shape;200;p1"/>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01" name="Google Shape;201;p1"/>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02" name="Google Shape;202;p1"/>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03" name="Google Shape;203;p1"/>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04" name="Google Shape;204;p1"/>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05" name="Google Shape;205;p1"/>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06" name="Google Shape;206;p1"/>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07" name="Google Shape;207;p1"/>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08" name="Google Shape;208;p1"/>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09" name="Google Shape;209;p1"/>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0" name="Google Shape;210;p1"/>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1" name="Google Shape;211;p1"/>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2" name="Google Shape;212;p1"/>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3" name="Google Shape;213;p1"/>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4" name="Google Shape;214;p1"/>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5" name="Google Shape;215;p1"/>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6" name="Google Shape;216;p1"/>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7" name="Google Shape;217;p1"/>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8" name="Google Shape;218;p1"/>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19" name="Google Shape;219;p1"/>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0" name="Google Shape;220;p1"/>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1" name="Google Shape;221;p1"/>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2" name="Google Shape;222;p1"/>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3" name="Google Shape;223;p1"/>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4" name="Google Shape;224;p1"/>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5" name="Google Shape;225;p1"/>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6" name="Google Shape;226;p1"/>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7" name="Google Shape;227;p1"/>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8" name="Google Shape;228;p1"/>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29" name="Google Shape;229;p1"/>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30" name="Google Shape;230;p1"/>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pic>
        <p:nvPicPr>
          <p:cNvPr id="232" name="Google Shape;232;p1" descr="SCSCR"/>
          <p:cNvPicPr preferRelativeResize="0"/>
          <p:nvPr/>
        </p:nvPicPr>
        <p:blipFill rotWithShape="1">
          <a:blip r:embed="rId4">
            <a:alphaModFix/>
          </a:blip>
          <a:srcRect/>
          <a:stretch/>
        </p:blipFill>
        <p:spPr>
          <a:xfrm>
            <a:off x="11112500" y="62669"/>
            <a:ext cx="1047277" cy="1074253"/>
          </a:xfrm>
          <a:prstGeom prst="rect">
            <a:avLst/>
          </a:prstGeom>
          <a:noFill/>
          <a:ln>
            <a:noFill/>
          </a:ln>
        </p:spPr>
      </p:pic>
      <p:grpSp>
        <p:nvGrpSpPr>
          <p:cNvPr id="233" name="Google Shape;233;p1"/>
          <p:cNvGrpSpPr/>
          <p:nvPr/>
        </p:nvGrpSpPr>
        <p:grpSpPr>
          <a:xfrm>
            <a:off x="4232" y="6382984"/>
            <a:ext cx="12192000" cy="476250"/>
            <a:chOff x="0" y="6381750"/>
            <a:chExt cx="12192000" cy="476250"/>
          </a:xfrm>
        </p:grpSpPr>
        <p:sp>
          <p:nvSpPr>
            <p:cNvPr id="234" name="Google Shape;234;p1"/>
            <p:cNvSpPr/>
            <p:nvPr/>
          </p:nvSpPr>
          <p:spPr>
            <a:xfrm>
              <a:off x="0" y="6381750"/>
              <a:ext cx="12192000" cy="47625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grpSp>
          <p:nvGrpSpPr>
            <p:cNvPr id="235" name="Google Shape;235;p1"/>
            <p:cNvGrpSpPr/>
            <p:nvPr/>
          </p:nvGrpSpPr>
          <p:grpSpPr>
            <a:xfrm>
              <a:off x="160089" y="6467143"/>
              <a:ext cx="4087748" cy="273466"/>
              <a:chOff x="4366684" y="2926127"/>
              <a:chExt cx="3278335" cy="2571063"/>
            </a:xfrm>
          </p:grpSpPr>
          <p:sp>
            <p:nvSpPr>
              <p:cNvPr id="236" name="Google Shape;236;p1"/>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37" name="Google Shape;237;p1"/>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38" name="Google Shape;238;p1"/>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39" name="Google Shape;239;p1"/>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0" name="Google Shape;240;p1"/>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1" name="Google Shape;241;p1"/>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2" name="Google Shape;242;p1"/>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3" name="Google Shape;243;p1"/>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4" name="Google Shape;244;p1"/>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5" name="Google Shape;245;p1"/>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6" name="Google Shape;246;p1"/>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7" name="Google Shape;247;p1"/>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8" name="Google Shape;248;p1"/>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9" name="Google Shape;249;p1"/>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0" name="Google Shape;250;p1"/>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1" name="Google Shape;251;p1"/>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2" name="Google Shape;252;p1"/>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3" name="Google Shape;253;p1"/>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4" name="Google Shape;254;p1"/>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5" name="Google Shape;255;p1"/>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6" name="Google Shape;256;p1"/>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7" name="Google Shape;257;p1"/>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8" name="Google Shape;258;p1"/>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9" name="Google Shape;259;p1"/>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0" name="Google Shape;260;p1"/>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1" name="Google Shape;261;p1"/>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2" name="Google Shape;262;p1"/>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3" name="Google Shape;263;p1"/>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4" name="Google Shape;264;p1"/>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5" name="Google Shape;265;p1"/>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6" name="Google Shape;266;p1"/>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7" name="Google Shape;267;p1"/>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8" name="Google Shape;268;p1"/>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9" name="Google Shape;269;p1"/>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70" name="Google Shape;270;p1"/>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grpSp>
      </p:grpSp>
      <p:grpSp>
        <p:nvGrpSpPr>
          <p:cNvPr id="271" name="Google Shape;271;p1"/>
          <p:cNvGrpSpPr/>
          <p:nvPr/>
        </p:nvGrpSpPr>
        <p:grpSpPr>
          <a:xfrm>
            <a:off x="450920" y="6490548"/>
            <a:ext cx="4247655" cy="273466"/>
            <a:chOff x="4366684" y="2926127"/>
            <a:chExt cx="3278335" cy="2571063"/>
          </a:xfrm>
        </p:grpSpPr>
        <p:sp>
          <p:nvSpPr>
            <p:cNvPr id="272" name="Google Shape;272;p1"/>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3" name="Google Shape;273;p1"/>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4" name="Google Shape;274;p1"/>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5" name="Google Shape;275;p1"/>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6" name="Google Shape;276;p1"/>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7" name="Google Shape;277;p1"/>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8" name="Google Shape;278;p1"/>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9" name="Google Shape;279;p1"/>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0" name="Google Shape;280;p1"/>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1" name="Google Shape;281;p1"/>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2" name="Google Shape;282;p1"/>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3" name="Google Shape;283;p1"/>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4" name="Google Shape;284;p1"/>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5" name="Google Shape;285;p1"/>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6" name="Google Shape;286;p1"/>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7" name="Google Shape;287;p1"/>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8" name="Google Shape;288;p1"/>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9" name="Google Shape;289;p1"/>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0" name="Google Shape;290;p1"/>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1" name="Google Shape;291;p1"/>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2" name="Google Shape;292;p1"/>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3" name="Google Shape;293;p1"/>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4" name="Google Shape;294;p1"/>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5" name="Google Shape;295;p1"/>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6" name="Google Shape;296;p1"/>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7" name="Google Shape;297;p1"/>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8" name="Google Shape;298;p1"/>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9" name="Google Shape;299;p1"/>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0" name="Google Shape;300;p1"/>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1" name="Google Shape;301;p1"/>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2" name="Google Shape;302;p1"/>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3" name="Google Shape;303;p1"/>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4" name="Google Shape;304;p1"/>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5" name="Google Shape;305;p1"/>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6" name="Google Shape;306;p1"/>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sp>
        <p:nvSpPr>
          <p:cNvPr id="307" name="Google Shape;307;p1"/>
          <p:cNvSpPr txBox="1"/>
          <p:nvPr/>
        </p:nvSpPr>
        <p:spPr>
          <a:xfrm>
            <a:off x="8213649" y="4231877"/>
            <a:ext cx="3282300" cy="70784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dirty="0">
                <a:solidFill>
                  <a:srgbClr val="000099"/>
                </a:solidFill>
                <a:latin typeface="Times New Roman"/>
                <a:ea typeface="Times New Roman"/>
                <a:cs typeface="Times New Roman"/>
                <a:sym typeface="Times New Roman"/>
              </a:rPr>
              <a:t>         Supervised By:</a:t>
            </a:r>
            <a:endParaRPr sz="2000" dirty="0">
              <a:solidFill>
                <a:srgbClr val="00009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000099"/>
                </a:solidFill>
                <a:latin typeface="Times New Roman"/>
                <a:ea typeface="Times New Roman"/>
                <a:cs typeface="Times New Roman"/>
                <a:sym typeface="Times New Roman"/>
              </a:rPr>
              <a:t>Dr. Priya </a:t>
            </a:r>
            <a:r>
              <a:rPr lang="en-US" sz="2000" b="0" i="0" u="none" strike="noStrike" cap="none" dirty="0" err="1">
                <a:solidFill>
                  <a:srgbClr val="000099"/>
                </a:solidFill>
                <a:latin typeface="Times New Roman"/>
                <a:ea typeface="Times New Roman"/>
                <a:cs typeface="Times New Roman"/>
                <a:sym typeface="Times New Roman"/>
              </a:rPr>
              <a:t>Dasarwar</a:t>
            </a:r>
            <a:endParaRPr lang="en-US" sz="2000" b="0" i="0" u="none" strike="noStrike" cap="none" dirty="0">
              <a:solidFill>
                <a:srgbClr val="000099"/>
              </a:solidFill>
              <a:latin typeface="Times New Roman"/>
              <a:ea typeface="Times New Roman"/>
              <a:cs typeface="Times New Roman"/>
              <a:sym typeface="Times New Roman"/>
            </a:endParaRPr>
          </a:p>
        </p:txBody>
      </p:sp>
      <p:pic>
        <p:nvPicPr>
          <p:cNvPr id="308" name="Picture 307">
            <a:extLst>
              <a:ext uri="{FF2B5EF4-FFF2-40B4-BE49-F238E27FC236}">
                <a16:creationId xmlns:a16="http://schemas.microsoft.com/office/drawing/2014/main" id="{A095A2E8-533C-7DF9-5C5D-9BAF98CB5E5D}"/>
              </a:ext>
            </a:extLst>
          </p:cNvPr>
          <p:cNvPicPr>
            <a:picLocks noChangeAspect="1"/>
          </p:cNvPicPr>
          <p:nvPr/>
        </p:nvPicPr>
        <p:blipFill>
          <a:blip r:embed="rId5"/>
          <a:stretch>
            <a:fillRect/>
          </a:stretch>
        </p:blipFill>
        <p:spPr>
          <a:xfrm>
            <a:off x="1070691" y="165315"/>
            <a:ext cx="10025540" cy="488193"/>
          </a:xfrm>
          <a:prstGeom prst="rect">
            <a:avLst/>
          </a:prstGeom>
        </p:spPr>
      </p:pic>
      <p:pic>
        <p:nvPicPr>
          <p:cNvPr id="309" name="Picture 308">
            <a:extLst>
              <a:ext uri="{FF2B5EF4-FFF2-40B4-BE49-F238E27FC236}">
                <a16:creationId xmlns:a16="http://schemas.microsoft.com/office/drawing/2014/main" id="{1D6B6D71-EB36-E192-D618-E38FFDDA937E}"/>
              </a:ext>
            </a:extLst>
          </p:cNvPr>
          <p:cNvPicPr>
            <a:picLocks noChangeAspect="1"/>
          </p:cNvPicPr>
          <p:nvPr/>
        </p:nvPicPr>
        <p:blipFill>
          <a:blip r:embed="rId6"/>
          <a:stretch>
            <a:fillRect/>
          </a:stretch>
        </p:blipFill>
        <p:spPr>
          <a:xfrm>
            <a:off x="162115" y="83039"/>
            <a:ext cx="751095" cy="8306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27" y="655533"/>
            <a:ext cx="10140087" cy="536311"/>
          </a:xfrm>
        </p:spPr>
        <p:txBody>
          <a:bodyPr>
            <a:normAutofit/>
          </a:bodyPr>
          <a:lstStyle/>
          <a:p>
            <a:r>
              <a:rPr lang="en-US" sz="2800" dirty="0">
                <a:latin typeface="Times New Roman" panose="02020603050405020304" pitchFamily="18" charset="0"/>
                <a:cs typeface="Times New Roman" panose="02020603050405020304" pitchFamily="18" charset="0"/>
              </a:rPr>
              <a:t>Introduction </a:t>
            </a:r>
          </a:p>
        </p:txBody>
      </p:sp>
      <p:sp>
        <p:nvSpPr>
          <p:cNvPr id="3" name="Text Placeholder 2"/>
          <p:cNvSpPr>
            <a:spLocks noGrp="1"/>
          </p:cNvSpPr>
          <p:nvPr>
            <p:ph type="body" idx="1"/>
          </p:nvPr>
        </p:nvSpPr>
        <p:spPr>
          <a:xfrm>
            <a:off x="504773" y="1537980"/>
            <a:ext cx="6948972" cy="4794234"/>
          </a:xfrm>
        </p:spPr>
        <p:txBody>
          <a:bodyPr>
            <a:normAutofit/>
          </a:bodyPr>
          <a:lstStyle/>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Rapid AI advancements have led to the rise of </a:t>
            </a:r>
            <a:r>
              <a:rPr lang="en-US" sz="1800" dirty="0" err="1">
                <a:solidFill>
                  <a:schemeClr val="tx1"/>
                </a:solidFill>
                <a:latin typeface="Times New Roman" panose="02020603050405020304" pitchFamily="18" charset="0"/>
                <a:cs typeface="Times New Roman" panose="02020603050405020304" pitchFamily="18" charset="0"/>
              </a:rPr>
              <a:t>DeepFakes</a:t>
            </a:r>
            <a:r>
              <a:rPr lang="en-US" sz="1800" dirty="0">
                <a:solidFill>
                  <a:schemeClr val="tx1"/>
                </a:solidFill>
                <a:latin typeface="Times New Roman" panose="02020603050405020304" pitchFamily="18" charset="0"/>
                <a:cs typeface="Times New Roman" panose="02020603050405020304" pitchFamily="18" charset="0"/>
              </a:rPr>
              <a:t>-realistic digital alterations that distort audio and video.</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These </a:t>
            </a:r>
            <a:r>
              <a:rPr lang="en-US" sz="1800" dirty="0" err="1">
                <a:solidFill>
                  <a:schemeClr val="tx1"/>
                </a:solidFill>
                <a:latin typeface="Times New Roman" panose="02020603050405020304" pitchFamily="18" charset="0"/>
                <a:cs typeface="Times New Roman" panose="02020603050405020304" pitchFamily="18" charset="0"/>
              </a:rPr>
              <a:t>DeepFakes</a:t>
            </a:r>
            <a:r>
              <a:rPr lang="en-US" sz="1800" dirty="0">
                <a:solidFill>
                  <a:schemeClr val="tx1"/>
                </a:solidFill>
                <a:latin typeface="Times New Roman" panose="02020603050405020304" pitchFamily="18" charset="0"/>
                <a:cs typeface="Times New Roman" panose="02020603050405020304" pitchFamily="18" charset="0"/>
              </a:rPr>
              <a:t> can create misleading representations, posing a serious challenge in the digital age.</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project's goal is to detect and prevent the spread of manipulated media effectively.</a:t>
            </a:r>
          </a:p>
        </p:txBody>
      </p:sp>
      <p:pic>
        <p:nvPicPr>
          <p:cNvPr id="4" name="Google Shape;461;g276d8240beb_2_4298"/>
          <p:cNvPicPr preferRelativeResize="0"/>
          <p:nvPr/>
        </p:nvPicPr>
        <p:blipFill rotWithShape="1">
          <a:blip r:embed="rId2">
            <a:alphaModFix/>
          </a:blip>
          <a:srcRect/>
          <a:stretch/>
        </p:blipFill>
        <p:spPr>
          <a:xfrm>
            <a:off x="10785927" y="27613"/>
            <a:ext cx="1378885" cy="590424"/>
          </a:xfrm>
          <a:prstGeom prst="rect">
            <a:avLst/>
          </a:prstGeom>
          <a:noFill/>
          <a:ln>
            <a:noFill/>
          </a:ln>
        </p:spPr>
      </p:pic>
      <p:grpSp>
        <p:nvGrpSpPr>
          <p:cNvPr id="5" name="Google Shape;312;g276d8240beb_2_4298"/>
          <p:cNvGrpSpPr/>
          <p:nvPr/>
        </p:nvGrpSpPr>
        <p:grpSpPr>
          <a:xfrm>
            <a:off x="4232" y="6382984"/>
            <a:ext cx="12192000" cy="476250"/>
            <a:chOff x="0" y="6381750"/>
            <a:chExt cx="12192000" cy="476250"/>
          </a:xfrm>
        </p:grpSpPr>
        <p:sp>
          <p:nvSpPr>
            <p:cNvPr id="6" name="Google Shape;313;g276d8240beb_2_4298"/>
            <p:cNvSpPr/>
            <p:nvPr/>
          </p:nvSpPr>
          <p:spPr>
            <a:xfrm>
              <a:off x="0" y="6381750"/>
              <a:ext cx="12192000" cy="47625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nvGrpSpPr>
            <p:cNvPr id="7" name="Google Shape;314;g276d8240beb_2_4298"/>
            <p:cNvGrpSpPr/>
            <p:nvPr/>
          </p:nvGrpSpPr>
          <p:grpSpPr>
            <a:xfrm>
              <a:off x="160089" y="6467143"/>
              <a:ext cx="4087748" cy="273466"/>
              <a:chOff x="4366684" y="2926127"/>
              <a:chExt cx="3278335" cy="2571063"/>
            </a:xfrm>
          </p:grpSpPr>
          <p:sp>
            <p:nvSpPr>
              <p:cNvPr id="8" name="Google Shape;315;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9" name="Google Shape;316;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0" name="Google Shape;317;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1" name="Google Shape;318;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2" name="Google Shape;319;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3" name="Google Shape;320;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4" name="Google Shape;321;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5" name="Google Shape;322;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6" name="Google Shape;323;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7" name="Google Shape;324;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8" name="Google Shape;325;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9" name="Google Shape;326;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0" name="Google Shape;327;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1" name="Google Shape;328;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2" name="Google Shape;329;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3" name="Google Shape;330;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4" name="Google Shape;331;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5" name="Google Shape;332;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6" name="Google Shape;333;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7" name="Google Shape;334;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8" name="Google Shape;335;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9" name="Google Shape;336;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0" name="Google Shape;337;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1" name="Google Shape;338;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2" name="Google Shape;339;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3" name="Google Shape;340;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4" name="Google Shape;341;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5" name="Google Shape;342;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6" name="Google Shape;343;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7" name="Google Shape;344;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8" name="Google Shape;345;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9" name="Google Shape;346;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0" name="Google Shape;347;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1" name="Google Shape;348;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2" name="Google Shape;349;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grpSp>
      <p:grpSp>
        <p:nvGrpSpPr>
          <p:cNvPr id="43" name="Google Shape;351;g276d8240beb_2_4298"/>
          <p:cNvGrpSpPr/>
          <p:nvPr/>
        </p:nvGrpSpPr>
        <p:grpSpPr>
          <a:xfrm>
            <a:off x="166248" y="6490548"/>
            <a:ext cx="4247655" cy="273466"/>
            <a:chOff x="4366684" y="2926127"/>
            <a:chExt cx="3278335" cy="2571063"/>
          </a:xfrm>
        </p:grpSpPr>
        <p:sp>
          <p:nvSpPr>
            <p:cNvPr id="44" name="Google Shape;352;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5" name="Google Shape;353;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6" name="Google Shape;354;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7" name="Google Shape;355;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8" name="Google Shape;356;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9" name="Google Shape;357;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0" name="Google Shape;358;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1" name="Google Shape;359;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2" name="Google Shape;360;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3" name="Google Shape;361;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4" name="Google Shape;362;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5" name="Google Shape;363;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6" name="Google Shape;364;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7" name="Google Shape;365;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8" name="Google Shape;366;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9" name="Google Shape;367;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0" name="Google Shape;368;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1" name="Google Shape;369;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2" name="Google Shape;370;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3" name="Google Shape;371;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4" name="Google Shape;372;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5" name="Google Shape;373;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6" name="Google Shape;374;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7" name="Google Shape;375;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8" name="Google Shape;376;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9" name="Google Shape;377;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0" name="Google Shape;378;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1" name="Google Shape;379;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2" name="Google Shape;380;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3" name="Google Shape;381;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4" name="Google Shape;382;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5" name="Google Shape;383;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6" name="Google Shape;384;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7" name="Google Shape;385;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8" name="Google Shape;386;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grpSp>
      <p:sp>
        <p:nvSpPr>
          <p:cNvPr id="79" name="Rectangle 1">
            <a:extLst>
              <a:ext uri="{FF2B5EF4-FFF2-40B4-BE49-F238E27FC236}">
                <a16:creationId xmlns:a16="http://schemas.microsoft.com/office/drawing/2014/main" id="{BC7AD2DD-C3D5-8E47-9111-0CB6575297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0" name="Rectangle 2">
            <a:extLst>
              <a:ext uri="{FF2B5EF4-FFF2-40B4-BE49-F238E27FC236}">
                <a16:creationId xmlns:a16="http://schemas.microsoft.com/office/drawing/2014/main" id="{E15C9F79-8A8A-1594-6042-4DCF06AC9754}"/>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1" name="Rectangle 3">
            <a:extLst>
              <a:ext uri="{FF2B5EF4-FFF2-40B4-BE49-F238E27FC236}">
                <a16:creationId xmlns:a16="http://schemas.microsoft.com/office/drawing/2014/main" id="{8EEBBC08-6988-08D0-7E3B-BB428417E2AA}"/>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55" name="Picture 31">
            <a:extLst>
              <a:ext uri="{FF2B5EF4-FFF2-40B4-BE49-F238E27FC236}">
                <a16:creationId xmlns:a16="http://schemas.microsoft.com/office/drawing/2014/main" id="{1DDF2C05-D773-7372-4A0F-B74E74ACF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581" y="1537980"/>
            <a:ext cx="4044755" cy="227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38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27" y="655533"/>
            <a:ext cx="10140087" cy="536311"/>
          </a:xfrm>
        </p:spPr>
        <p:txBody>
          <a:bodyPr>
            <a:normAutofit/>
          </a:bodyPr>
          <a:lstStyle/>
          <a:p>
            <a:r>
              <a:rPr lang="en-US" sz="2800" dirty="0">
                <a:latin typeface="Times New Roman" panose="02020603050405020304" pitchFamily="18" charset="0"/>
                <a:cs typeface="Times New Roman" panose="02020603050405020304" pitchFamily="18" charset="0"/>
              </a:rPr>
              <a:t>Background</a:t>
            </a:r>
          </a:p>
        </p:txBody>
      </p:sp>
      <p:sp>
        <p:nvSpPr>
          <p:cNvPr id="3" name="Text Placeholder 2"/>
          <p:cNvSpPr>
            <a:spLocks noGrp="1"/>
          </p:cNvSpPr>
          <p:nvPr>
            <p:ph type="body" idx="1"/>
          </p:nvPr>
        </p:nvSpPr>
        <p:spPr>
          <a:xfrm>
            <a:off x="504773" y="1537980"/>
            <a:ext cx="7687882" cy="4794234"/>
          </a:xfrm>
        </p:spPr>
        <p:txBody>
          <a:bodyPr>
            <a:normAutofit/>
          </a:bodyPr>
          <a:lstStyle/>
          <a:p>
            <a:pPr marL="514350" indent="-285750" algn="just">
              <a:buFont typeface="Arial" panose="020B0604020202020204" pitchFamily="34" charset="0"/>
              <a:buChar char="•"/>
            </a:pPr>
            <a:r>
              <a:rPr lang="en-US" sz="1800" dirty="0" err="1">
                <a:solidFill>
                  <a:schemeClr val="tx1"/>
                </a:solidFill>
                <a:latin typeface="Times New Roman" panose="02020603050405020304" pitchFamily="18" charset="0"/>
                <a:cs typeface="Times New Roman" panose="02020603050405020304" pitchFamily="18" charset="0"/>
              </a:rPr>
              <a:t>DeepFakes</a:t>
            </a:r>
            <a:r>
              <a:rPr lang="en-US" sz="1800" dirty="0">
                <a:solidFill>
                  <a:schemeClr val="tx1"/>
                </a:solidFill>
                <a:latin typeface="Times New Roman" panose="02020603050405020304" pitchFamily="18" charset="0"/>
                <a:cs typeface="Times New Roman" panose="02020603050405020304" pitchFamily="18" charset="0"/>
              </a:rPr>
              <a:t> have become a critical issue in the digital world due to their increasing realism. The difficulty in distinguishing between genuine and manipulated content is a growing concern.</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rise of </a:t>
            </a:r>
            <a:r>
              <a:rPr lang="en-US" sz="1800" dirty="0" err="1">
                <a:solidFill>
                  <a:schemeClr val="tx1"/>
                </a:solidFill>
                <a:latin typeface="Times New Roman" panose="02020603050405020304" pitchFamily="18" charset="0"/>
                <a:cs typeface="Times New Roman" panose="02020603050405020304" pitchFamily="18" charset="0"/>
              </a:rPr>
              <a:t>DeepFakes</a:t>
            </a:r>
            <a:r>
              <a:rPr lang="en-US" sz="1800" dirty="0">
                <a:solidFill>
                  <a:schemeClr val="tx1"/>
                </a:solidFill>
                <a:latin typeface="Times New Roman" panose="02020603050405020304" pitchFamily="18" charset="0"/>
                <a:cs typeface="Times New Roman" panose="02020603050405020304" pitchFamily="18" charset="0"/>
              </a:rPr>
              <a:t> is driven by sophisticated AI techniques, especially in machine learning. These techniques enable seamless alterations in audio and video files.</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project aims to build on existing research and methodologies to address this issue.</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It will utilize Recurrent Neural Networks (RNNs) and Convolutional Neural Networks (CNNs) to analyze media for signs of tampering. The project contributes to the broader effort to combat misinformation.</a:t>
            </a:r>
          </a:p>
        </p:txBody>
      </p:sp>
      <p:pic>
        <p:nvPicPr>
          <p:cNvPr id="4" name="Google Shape;461;g276d8240beb_2_4298"/>
          <p:cNvPicPr preferRelativeResize="0"/>
          <p:nvPr/>
        </p:nvPicPr>
        <p:blipFill rotWithShape="1">
          <a:blip r:embed="rId2">
            <a:alphaModFix/>
          </a:blip>
          <a:srcRect/>
          <a:stretch/>
        </p:blipFill>
        <p:spPr>
          <a:xfrm>
            <a:off x="10785927" y="27613"/>
            <a:ext cx="1378885" cy="590424"/>
          </a:xfrm>
          <a:prstGeom prst="rect">
            <a:avLst/>
          </a:prstGeom>
          <a:noFill/>
          <a:ln>
            <a:noFill/>
          </a:ln>
        </p:spPr>
      </p:pic>
      <p:grpSp>
        <p:nvGrpSpPr>
          <p:cNvPr id="5" name="Google Shape;312;g276d8240beb_2_4298"/>
          <p:cNvGrpSpPr/>
          <p:nvPr/>
        </p:nvGrpSpPr>
        <p:grpSpPr>
          <a:xfrm>
            <a:off x="4232" y="6382984"/>
            <a:ext cx="12192000" cy="476250"/>
            <a:chOff x="0" y="6381750"/>
            <a:chExt cx="12192000" cy="476250"/>
          </a:xfrm>
        </p:grpSpPr>
        <p:sp>
          <p:nvSpPr>
            <p:cNvPr id="6" name="Google Shape;313;g276d8240beb_2_4298"/>
            <p:cNvSpPr/>
            <p:nvPr/>
          </p:nvSpPr>
          <p:spPr>
            <a:xfrm>
              <a:off x="0" y="6381750"/>
              <a:ext cx="12192000" cy="47625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nvGrpSpPr>
            <p:cNvPr id="7" name="Google Shape;314;g276d8240beb_2_4298"/>
            <p:cNvGrpSpPr/>
            <p:nvPr/>
          </p:nvGrpSpPr>
          <p:grpSpPr>
            <a:xfrm>
              <a:off x="160089" y="6467143"/>
              <a:ext cx="4087748" cy="273466"/>
              <a:chOff x="4366684" y="2926127"/>
              <a:chExt cx="3278335" cy="2571063"/>
            </a:xfrm>
          </p:grpSpPr>
          <p:sp>
            <p:nvSpPr>
              <p:cNvPr id="8" name="Google Shape;315;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9" name="Google Shape;316;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0" name="Google Shape;317;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1" name="Google Shape;318;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2" name="Google Shape;319;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3" name="Google Shape;320;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4" name="Google Shape;321;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5" name="Google Shape;322;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6" name="Google Shape;323;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7" name="Google Shape;324;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8" name="Google Shape;325;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9" name="Google Shape;326;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0" name="Google Shape;327;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1" name="Google Shape;328;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2" name="Google Shape;329;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3" name="Google Shape;330;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4" name="Google Shape;331;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5" name="Google Shape;332;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6" name="Google Shape;333;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7" name="Google Shape;334;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8" name="Google Shape;335;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9" name="Google Shape;336;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0" name="Google Shape;337;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1" name="Google Shape;338;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2" name="Google Shape;339;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3" name="Google Shape;340;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4" name="Google Shape;341;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5" name="Google Shape;342;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6" name="Google Shape;343;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7" name="Google Shape;344;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8" name="Google Shape;345;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9" name="Google Shape;346;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0" name="Google Shape;347;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1" name="Google Shape;348;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2" name="Google Shape;349;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grpSp>
      <p:grpSp>
        <p:nvGrpSpPr>
          <p:cNvPr id="43" name="Google Shape;351;g276d8240beb_2_4298"/>
          <p:cNvGrpSpPr/>
          <p:nvPr/>
        </p:nvGrpSpPr>
        <p:grpSpPr>
          <a:xfrm>
            <a:off x="166248" y="6490548"/>
            <a:ext cx="4247655" cy="273466"/>
            <a:chOff x="4366684" y="2926127"/>
            <a:chExt cx="3278335" cy="2571063"/>
          </a:xfrm>
        </p:grpSpPr>
        <p:sp>
          <p:nvSpPr>
            <p:cNvPr id="44" name="Google Shape;352;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5" name="Google Shape;353;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6" name="Google Shape;354;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7" name="Google Shape;355;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8" name="Google Shape;356;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9" name="Google Shape;357;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0" name="Google Shape;358;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1" name="Google Shape;359;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2" name="Google Shape;360;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3" name="Google Shape;361;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4" name="Google Shape;362;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5" name="Google Shape;363;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6" name="Google Shape;364;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7" name="Google Shape;365;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8" name="Google Shape;366;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9" name="Google Shape;367;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0" name="Google Shape;368;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1" name="Google Shape;369;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2" name="Google Shape;370;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3" name="Google Shape;371;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4" name="Google Shape;372;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5" name="Google Shape;373;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6" name="Google Shape;374;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7" name="Google Shape;375;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8" name="Google Shape;376;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9" name="Google Shape;377;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0" name="Google Shape;378;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1" name="Google Shape;379;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2" name="Google Shape;380;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3" name="Google Shape;381;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4" name="Google Shape;382;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5" name="Google Shape;383;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6" name="Google Shape;384;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7" name="Google Shape;385;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8" name="Google Shape;386;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grpSp>
      <p:pic>
        <p:nvPicPr>
          <p:cNvPr id="2053" name="Picture 5">
            <a:extLst>
              <a:ext uri="{FF2B5EF4-FFF2-40B4-BE49-F238E27FC236}">
                <a16:creationId xmlns:a16="http://schemas.microsoft.com/office/drawing/2014/main" id="{3417C326-ECAD-1605-1E18-B53C7554E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673" y="2029113"/>
            <a:ext cx="3328554" cy="2219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19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27" y="655533"/>
            <a:ext cx="10140087" cy="536311"/>
          </a:xfrm>
        </p:spPr>
        <p:txBody>
          <a:bodyPr>
            <a:normAutofit/>
          </a:bodyPr>
          <a:lstStyle/>
          <a:p>
            <a:r>
              <a:rPr lang="en-US" sz="2800" dirty="0">
                <a:latin typeface="Times New Roman" panose="02020603050405020304" pitchFamily="18" charset="0"/>
                <a:cs typeface="Times New Roman" panose="02020603050405020304" pitchFamily="18" charset="0"/>
              </a:rPr>
              <a:t>Problem Statement </a:t>
            </a:r>
          </a:p>
        </p:txBody>
      </p:sp>
      <p:sp>
        <p:nvSpPr>
          <p:cNvPr id="3" name="Text Placeholder 2"/>
          <p:cNvSpPr>
            <a:spLocks noGrp="1"/>
          </p:cNvSpPr>
          <p:nvPr>
            <p:ph type="body" idx="1"/>
          </p:nvPr>
        </p:nvSpPr>
        <p:spPr>
          <a:xfrm>
            <a:off x="504773" y="1537980"/>
            <a:ext cx="8112754" cy="2322820"/>
          </a:xfrm>
        </p:spPr>
        <p:txBody>
          <a:bodyPr>
            <a:normAutofit/>
          </a:bodyPr>
          <a:lstStyle/>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As </a:t>
            </a:r>
            <a:r>
              <a:rPr lang="en-US" sz="1800" dirty="0" err="1">
                <a:solidFill>
                  <a:schemeClr val="tx1"/>
                </a:solidFill>
                <a:latin typeface="Times New Roman" panose="02020603050405020304" pitchFamily="18" charset="0"/>
                <a:cs typeface="Times New Roman" panose="02020603050405020304" pitchFamily="18" charset="0"/>
              </a:rPr>
              <a:t>DeepFakes</a:t>
            </a:r>
            <a:r>
              <a:rPr lang="en-US" sz="1800" dirty="0">
                <a:solidFill>
                  <a:schemeClr val="tx1"/>
                </a:solidFill>
                <a:latin typeface="Times New Roman" panose="02020603050405020304" pitchFamily="18" charset="0"/>
                <a:cs typeface="Times New Roman" panose="02020603050405020304" pitchFamily="18" charset="0"/>
              </a:rPr>
              <a:t> become more sophisticated and harder to detect, there is an urgent need for a reliable detection system that can identify these manipulations accurately and efficiently. The main challenge lies in developing an algorithm that can detect subtle discrepancies in media files and prevent the spread of false information. Additionally, the system must be user-friendly to ensure accessibility for non-experts.</a:t>
            </a:r>
          </a:p>
        </p:txBody>
      </p:sp>
      <p:pic>
        <p:nvPicPr>
          <p:cNvPr id="4" name="Google Shape;461;g276d8240beb_2_4298"/>
          <p:cNvPicPr preferRelativeResize="0"/>
          <p:nvPr/>
        </p:nvPicPr>
        <p:blipFill rotWithShape="1">
          <a:blip r:embed="rId2">
            <a:alphaModFix/>
          </a:blip>
          <a:srcRect/>
          <a:stretch/>
        </p:blipFill>
        <p:spPr>
          <a:xfrm>
            <a:off x="10785927" y="27613"/>
            <a:ext cx="1378885" cy="590424"/>
          </a:xfrm>
          <a:prstGeom prst="rect">
            <a:avLst/>
          </a:prstGeom>
          <a:noFill/>
          <a:ln>
            <a:noFill/>
          </a:ln>
        </p:spPr>
      </p:pic>
      <p:grpSp>
        <p:nvGrpSpPr>
          <p:cNvPr id="5" name="Google Shape;312;g276d8240beb_2_4298"/>
          <p:cNvGrpSpPr/>
          <p:nvPr/>
        </p:nvGrpSpPr>
        <p:grpSpPr>
          <a:xfrm>
            <a:off x="4232" y="6382984"/>
            <a:ext cx="12192000" cy="476250"/>
            <a:chOff x="0" y="6381750"/>
            <a:chExt cx="12192000" cy="476250"/>
          </a:xfrm>
        </p:grpSpPr>
        <p:sp>
          <p:nvSpPr>
            <p:cNvPr id="6" name="Google Shape;313;g276d8240beb_2_4298"/>
            <p:cNvSpPr/>
            <p:nvPr/>
          </p:nvSpPr>
          <p:spPr>
            <a:xfrm>
              <a:off x="0" y="6381750"/>
              <a:ext cx="12192000" cy="47625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nvGrpSpPr>
            <p:cNvPr id="7" name="Google Shape;314;g276d8240beb_2_4298"/>
            <p:cNvGrpSpPr/>
            <p:nvPr/>
          </p:nvGrpSpPr>
          <p:grpSpPr>
            <a:xfrm>
              <a:off x="160089" y="6467143"/>
              <a:ext cx="4087748" cy="273466"/>
              <a:chOff x="4366684" y="2926127"/>
              <a:chExt cx="3278335" cy="2571063"/>
            </a:xfrm>
          </p:grpSpPr>
          <p:sp>
            <p:nvSpPr>
              <p:cNvPr id="8" name="Google Shape;315;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9" name="Google Shape;316;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0" name="Google Shape;317;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1" name="Google Shape;318;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2" name="Google Shape;319;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3" name="Google Shape;320;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4" name="Google Shape;321;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5" name="Google Shape;322;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6" name="Google Shape;323;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7" name="Google Shape;324;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8" name="Google Shape;325;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9" name="Google Shape;326;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0" name="Google Shape;327;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1" name="Google Shape;328;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2" name="Google Shape;329;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3" name="Google Shape;330;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4" name="Google Shape;331;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5" name="Google Shape;332;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6" name="Google Shape;333;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7" name="Google Shape;334;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8" name="Google Shape;335;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9" name="Google Shape;336;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0" name="Google Shape;337;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1" name="Google Shape;338;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2" name="Google Shape;339;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3" name="Google Shape;340;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4" name="Google Shape;341;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5" name="Google Shape;342;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6" name="Google Shape;343;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7" name="Google Shape;344;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8" name="Google Shape;345;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9" name="Google Shape;346;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0" name="Google Shape;347;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1" name="Google Shape;348;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2" name="Google Shape;349;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grpSp>
      <p:grpSp>
        <p:nvGrpSpPr>
          <p:cNvPr id="43" name="Google Shape;351;g276d8240beb_2_4298"/>
          <p:cNvGrpSpPr/>
          <p:nvPr/>
        </p:nvGrpSpPr>
        <p:grpSpPr>
          <a:xfrm>
            <a:off x="166248" y="6490548"/>
            <a:ext cx="4247655" cy="273466"/>
            <a:chOff x="4366684" y="2926127"/>
            <a:chExt cx="3278335" cy="2571063"/>
          </a:xfrm>
        </p:grpSpPr>
        <p:sp>
          <p:nvSpPr>
            <p:cNvPr id="44" name="Google Shape;352;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5" name="Google Shape;353;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6" name="Google Shape;354;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7" name="Google Shape;355;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8" name="Google Shape;356;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9" name="Google Shape;357;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0" name="Google Shape;358;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1" name="Google Shape;359;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2" name="Google Shape;360;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3" name="Google Shape;361;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4" name="Google Shape;362;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5" name="Google Shape;363;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6" name="Google Shape;364;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7" name="Google Shape;365;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8" name="Google Shape;366;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9" name="Google Shape;367;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0" name="Google Shape;368;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1" name="Google Shape;369;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2" name="Google Shape;370;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3" name="Google Shape;371;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4" name="Google Shape;372;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5" name="Google Shape;373;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6" name="Google Shape;374;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7" name="Google Shape;375;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8" name="Google Shape;376;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9" name="Google Shape;377;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0" name="Google Shape;378;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1" name="Google Shape;379;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2" name="Google Shape;380;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3" name="Google Shape;381;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4" name="Google Shape;382;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5" name="Google Shape;383;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6" name="Google Shape;384;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7" name="Google Shape;385;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8" name="Google Shape;386;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grpSp>
      <p:pic>
        <p:nvPicPr>
          <p:cNvPr id="3074" name="Picture 2">
            <a:extLst>
              <a:ext uri="{FF2B5EF4-FFF2-40B4-BE49-F238E27FC236}">
                <a16:creationId xmlns:a16="http://schemas.microsoft.com/office/drawing/2014/main" id="{20E59F9D-D86D-96DD-27F2-F5F7DC5B3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9155" y="1275877"/>
            <a:ext cx="4096327" cy="409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91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27" y="655533"/>
            <a:ext cx="10140087" cy="536311"/>
          </a:xfrm>
        </p:spPr>
        <p:txBody>
          <a:bodyPr>
            <a:normAutofit/>
          </a:bodyPr>
          <a:lstStyle/>
          <a:p>
            <a:r>
              <a:rPr lang="en-US" sz="2800" dirty="0">
                <a:latin typeface="Times New Roman" panose="02020603050405020304" pitchFamily="18" charset="0"/>
                <a:cs typeface="Times New Roman" panose="02020603050405020304" pitchFamily="18" charset="0"/>
              </a:rPr>
              <a:t>Objective </a:t>
            </a:r>
          </a:p>
        </p:txBody>
      </p:sp>
      <p:sp>
        <p:nvSpPr>
          <p:cNvPr id="3" name="Text Placeholder 2"/>
          <p:cNvSpPr>
            <a:spLocks noGrp="1"/>
          </p:cNvSpPr>
          <p:nvPr>
            <p:ph type="body" idx="1"/>
          </p:nvPr>
        </p:nvSpPr>
        <p:spPr>
          <a:xfrm>
            <a:off x="504773" y="1537980"/>
            <a:ext cx="8066572" cy="3588202"/>
          </a:xfrm>
        </p:spPr>
        <p:txBody>
          <a:bodyPr>
            <a:normAutofit/>
          </a:bodyPr>
          <a:lstStyle/>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Utilizing Comprehensive Datasets: Training the detection algorithm on a vast dataset of authentic and manipulated media to improve accuracy.</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Developing a Detection System: Implementing machine learning models (RNNs and CNNs) to identify anomalies in audio and video content.</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Contributing to Misinformation Mitigation: Supporting efforts to combat digital misinformation by providing a tool that can identify </a:t>
            </a:r>
            <a:r>
              <a:rPr lang="en-US" sz="1800" dirty="0" err="1">
                <a:solidFill>
                  <a:schemeClr val="tx1"/>
                </a:solidFill>
                <a:latin typeface="Times New Roman" panose="02020603050405020304" pitchFamily="18" charset="0"/>
                <a:cs typeface="Times New Roman" panose="02020603050405020304" pitchFamily="18" charset="0"/>
              </a:rPr>
              <a:t>DeepFakes</a:t>
            </a:r>
            <a:r>
              <a:rPr lang="en-US" sz="1800" dirty="0">
                <a:solidFill>
                  <a:schemeClr val="tx1"/>
                </a:solidFill>
                <a:latin typeface="Times New Roman" panose="02020603050405020304" pitchFamily="18" charset="0"/>
                <a:cs typeface="Times New Roman" panose="02020603050405020304" pitchFamily="18" charset="0"/>
              </a:rPr>
              <a:t>.</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Creating a User-Friendly Interface: Designing an interface that allows easy verification of media authenticity, even for non-technical users.</a:t>
            </a:r>
          </a:p>
        </p:txBody>
      </p:sp>
      <p:pic>
        <p:nvPicPr>
          <p:cNvPr id="4" name="Google Shape;461;g276d8240beb_2_4298"/>
          <p:cNvPicPr preferRelativeResize="0"/>
          <p:nvPr/>
        </p:nvPicPr>
        <p:blipFill rotWithShape="1">
          <a:blip r:embed="rId2">
            <a:alphaModFix/>
          </a:blip>
          <a:srcRect/>
          <a:stretch/>
        </p:blipFill>
        <p:spPr>
          <a:xfrm>
            <a:off x="10785927" y="27613"/>
            <a:ext cx="1378885" cy="590424"/>
          </a:xfrm>
          <a:prstGeom prst="rect">
            <a:avLst/>
          </a:prstGeom>
          <a:noFill/>
          <a:ln>
            <a:noFill/>
          </a:ln>
        </p:spPr>
      </p:pic>
      <p:grpSp>
        <p:nvGrpSpPr>
          <p:cNvPr id="5" name="Google Shape;312;g276d8240beb_2_4298"/>
          <p:cNvGrpSpPr/>
          <p:nvPr/>
        </p:nvGrpSpPr>
        <p:grpSpPr>
          <a:xfrm>
            <a:off x="4232" y="6382984"/>
            <a:ext cx="12192000" cy="476250"/>
            <a:chOff x="0" y="6381750"/>
            <a:chExt cx="12192000" cy="476250"/>
          </a:xfrm>
        </p:grpSpPr>
        <p:sp>
          <p:nvSpPr>
            <p:cNvPr id="6" name="Google Shape;313;g276d8240beb_2_4298"/>
            <p:cNvSpPr/>
            <p:nvPr/>
          </p:nvSpPr>
          <p:spPr>
            <a:xfrm>
              <a:off x="0" y="6381750"/>
              <a:ext cx="12192000" cy="47625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nvGrpSpPr>
            <p:cNvPr id="7" name="Google Shape;314;g276d8240beb_2_4298"/>
            <p:cNvGrpSpPr/>
            <p:nvPr/>
          </p:nvGrpSpPr>
          <p:grpSpPr>
            <a:xfrm>
              <a:off x="160089" y="6467143"/>
              <a:ext cx="4087748" cy="273466"/>
              <a:chOff x="4366684" y="2926127"/>
              <a:chExt cx="3278335" cy="2571063"/>
            </a:xfrm>
          </p:grpSpPr>
          <p:sp>
            <p:nvSpPr>
              <p:cNvPr id="8" name="Google Shape;315;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9" name="Google Shape;316;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0" name="Google Shape;317;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1" name="Google Shape;318;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2" name="Google Shape;319;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3" name="Google Shape;320;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4" name="Google Shape;321;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5" name="Google Shape;322;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6" name="Google Shape;323;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7" name="Google Shape;324;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8" name="Google Shape;325;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9" name="Google Shape;326;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0" name="Google Shape;327;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1" name="Google Shape;328;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2" name="Google Shape;329;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3" name="Google Shape;330;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4" name="Google Shape;331;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5" name="Google Shape;332;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6" name="Google Shape;333;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7" name="Google Shape;334;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8" name="Google Shape;335;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9" name="Google Shape;336;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0" name="Google Shape;337;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1" name="Google Shape;338;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2" name="Google Shape;339;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3" name="Google Shape;340;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4" name="Google Shape;341;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5" name="Google Shape;342;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6" name="Google Shape;343;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7" name="Google Shape;344;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8" name="Google Shape;345;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9" name="Google Shape;346;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0" name="Google Shape;347;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1" name="Google Shape;348;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2" name="Google Shape;349;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grpSp>
      <p:grpSp>
        <p:nvGrpSpPr>
          <p:cNvPr id="43" name="Google Shape;351;g276d8240beb_2_4298"/>
          <p:cNvGrpSpPr/>
          <p:nvPr/>
        </p:nvGrpSpPr>
        <p:grpSpPr>
          <a:xfrm>
            <a:off x="166248" y="6490548"/>
            <a:ext cx="4247655" cy="273466"/>
            <a:chOff x="4366684" y="2926127"/>
            <a:chExt cx="3278335" cy="2571063"/>
          </a:xfrm>
        </p:grpSpPr>
        <p:sp>
          <p:nvSpPr>
            <p:cNvPr id="44" name="Google Shape;352;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5" name="Google Shape;353;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6" name="Google Shape;354;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7" name="Google Shape;355;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8" name="Google Shape;356;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9" name="Google Shape;357;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0" name="Google Shape;358;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1" name="Google Shape;359;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2" name="Google Shape;360;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3" name="Google Shape;361;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4" name="Google Shape;362;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5" name="Google Shape;363;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6" name="Google Shape;364;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7" name="Google Shape;365;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8" name="Google Shape;366;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9" name="Google Shape;367;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0" name="Google Shape;368;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1" name="Google Shape;369;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2" name="Google Shape;370;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3" name="Google Shape;371;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4" name="Google Shape;372;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5" name="Google Shape;373;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6" name="Google Shape;374;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7" name="Google Shape;375;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8" name="Google Shape;376;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9" name="Google Shape;377;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0" name="Google Shape;378;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1" name="Google Shape;379;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2" name="Google Shape;380;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3" name="Google Shape;381;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4" name="Google Shape;382;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5" name="Google Shape;383;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6" name="Google Shape;384;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7" name="Google Shape;385;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8" name="Google Shape;386;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881615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27" y="655533"/>
            <a:ext cx="10140087" cy="536311"/>
          </a:xfrm>
        </p:spPr>
        <p:txBody>
          <a:bodyPr>
            <a:normAutofit/>
          </a:bodyPr>
          <a:lstStyle/>
          <a:p>
            <a:r>
              <a:rPr lang="en-US" sz="2800" dirty="0">
                <a:latin typeface="Times New Roman" panose="02020603050405020304" pitchFamily="18" charset="0"/>
                <a:cs typeface="Times New Roman" panose="02020603050405020304" pitchFamily="18" charset="0"/>
              </a:rPr>
              <a:t>Objective </a:t>
            </a:r>
          </a:p>
        </p:txBody>
      </p:sp>
      <p:sp>
        <p:nvSpPr>
          <p:cNvPr id="3" name="Text Placeholder 2"/>
          <p:cNvSpPr>
            <a:spLocks noGrp="1"/>
          </p:cNvSpPr>
          <p:nvPr>
            <p:ph type="body" idx="1"/>
          </p:nvPr>
        </p:nvSpPr>
        <p:spPr>
          <a:xfrm>
            <a:off x="504773" y="1537980"/>
            <a:ext cx="8066572" cy="3588202"/>
          </a:xfrm>
        </p:spPr>
        <p:txBody>
          <a:bodyPr>
            <a:normAutofit/>
          </a:bodyPr>
          <a:lstStyle/>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Utilizing Comprehensive Datasets: Training the detection algorithm on a vast dataset of authentic and manipulated media to improve accuracy.</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Developing a Detection System: Implementing machine learning models (RNNs and CNNs) to identify anomalies in audio and video content.</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Contributing to Misinformation Mitigation: Supporting efforts to combat digital misinformation by providing a tool that can identify </a:t>
            </a:r>
            <a:r>
              <a:rPr lang="en-US" sz="1800" dirty="0" err="1">
                <a:solidFill>
                  <a:schemeClr val="tx1"/>
                </a:solidFill>
                <a:latin typeface="Times New Roman" panose="02020603050405020304" pitchFamily="18" charset="0"/>
                <a:cs typeface="Times New Roman" panose="02020603050405020304" pitchFamily="18" charset="0"/>
              </a:rPr>
              <a:t>DeepFakes</a:t>
            </a:r>
            <a:r>
              <a:rPr lang="en-US" sz="1800" dirty="0">
                <a:solidFill>
                  <a:schemeClr val="tx1"/>
                </a:solidFill>
                <a:latin typeface="Times New Roman" panose="02020603050405020304" pitchFamily="18" charset="0"/>
                <a:cs typeface="Times New Roman" panose="02020603050405020304" pitchFamily="18" charset="0"/>
              </a:rPr>
              <a:t>.</a:t>
            </a:r>
          </a:p>
          <a:p>
            <a:pPr marL="5143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Creating a User-Friendly Interface: Designing an interface that allows easy verification of media authenticity, even for non-technical users.</a:t>
            </a:r>
          </a:p>
        </p:txBody>
      </p:sp>
      <p:pic>
        <p:nvPicPr>
          <p:cNvPr id="4" name="Google Shape;461;g276d8240beb_2_4298"/>
          <p:cNvPicPr preferRelativeResize="0"/>
          <p:nvPr/>
        </p:nvPicPr>
        <p:blipFill rotWithShape="1">
          <a:blip r:embed="rId2">
            <a:alphaModFix/>
          </a:blip>
          <a:srcRect/>
          <a:stretch/>
        </p:blipFill>
        <p:spPr>
          <a:xfrm>
            <a:off x="10785927" y="27613"/>
            <a:ext cx="1378885" cy="590424"/>
          </a:xfrm>
          <a:prstGeom prst="rect">
            <a:avLst/>
          </a:prstGeom>
          <a:noFill/>
          <a:ln>
            <a:noFill/>
          </a:ln>
        </p:spPr>
      </p:pic>
      <p:grpSp>
        <p:nvGrpSpPr>
          <p:cNvPr id="5" name="Google Shape;312;g276d8240beb_2_4298"/>
          <p:cNvGrpSpPr/>
          <p:nvPr/>
        </p:nvGrpSpPr>
        <p:grpSpPr>
          <a:xfrm>
            <a:off x="4232" y="6382984"/>
            <a:ext cx="12192000" cy="476250"/>
            <a:chOff x="0" y="6381750"/>
            <a:chExt cx="12192000" cy="476250"/>
          </a:xfrm>
        </p:grpSpPr>
        <p:sp>
          <p:nvSpPr>
            <p:cNvPr id="6" name="Google Shape;313;g276d8240beb_2_4298"/>
            <p:cNvSpPr/>
            <p:nvPr/>
          </p:nvSpPr>
          <p:spPr>
            <a:xfrm>
              <a:off x="0" y="6381750"/>
              <a:ext cx="12192000" cy="47625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nvGrpSpPr>
            <p:cNvPr id="7" name="Google Shape;314;g276d8240beb_2_4298"/>
            <p:cNvGrpSpPr/>
            <p:nvPr/>
          </p:nvGrpSpPr>
          <p:grpSpPr>
            <a:xfrm>
              <a:off x="160089" y="6467143"/>
              <a:ext cx="4087748" cy="273466"/>
              <a:chOff x="4366684" y="2926127"/>
              <a:chExt cx="3278335" cy="2571063"/>
            </a:xfrm>
          </p:grpSpPr>
          <p:sp>
            <p:nvSpPr>
              <p:cNvPr id="8" name="Google Shape;315;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9" name="Google Shape;316;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0" name="Google Shape;317;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1" name="Google Shape;318;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2" name="Google Shape;319;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3" name="Google Shape;320;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4" name="Google Shape;321;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5" name="Google Shape;322;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6" name="Google Shape;323;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7" name="Google Shape;324;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8" name="Google Shape;325;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9" name="Google Shape;326;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0" name="Google Shape;327;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1" name="Google Shape;328;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2" name="Google Shape;329;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3" name="Google Shape;330;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4" name="Google Shape;331;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5" name="Google Shape;332;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6" name="Google Shape;333;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7" name="Google Shape;334;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8" name="Google Shape;335;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9" name="Google Shape;336;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0" name="Google Shape;337;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1" name="Google Shape;338;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2" name="Google Shape;339;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3" name="Google Shape;340;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4" name="Google Shape;341;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5" name="Google Shape;342;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6" name="Google Shape;343;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7" name="Google Shape;344;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8" name="Google Shape;345;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9" name="Google Shape;346;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0" name="Google Shape;347;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1" name="Google Shape;348;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2" name="Google Shape;349;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grpSp>
      <p:grpSp>
        <p:nvGrpSpPr>
          <p:cNvPr id="43" name="Google Shape;351;g276d8240beb_2_4298"/>
          <p:cNvGrpSpPr/>
          <p:nvPr/>
        </p:nvGrpSpPr>
        <p:grpSpPr>
          <a:xfrm>
            <a:off x="166248" y="6490548"/>
            <a:ext cx="4247655" cy="273466"/>
            <a:chOff x="4366684" y="2926127"/>
            <a:chExt cx="3278335" cy="2571063"/>
          </a:xfrm>
        </p:grpSpPr>
        <p:sp>
          <p:nvSpPr>
            <p:cNvPr id="44" name="Google Shape;352;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5" name="Google Shape;353;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6" name="Google Shape;354;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7" name="Google Shape;355;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8" name="Google Shape;356;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9" name="Google Shape;357;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0" name="Google Shape;358;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1" name="Google Shape;359;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2" name="Google Shape;360;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3" name="Google Shape;361;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4" name="Google Shape;362;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5" name="Google Shape;363;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6" name="Google Shape;364;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7" name="Google Shape;365;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8" name="Google Shape;366;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9" name="Google Shape;367;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0" name="Google Shape;368;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1" name="Google Shape;369;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2" name="Google Shape;370;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3" name="Google Shape;371;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4" name="Google Shape;372;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5" name="Google Shape;373;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6" name="Google Shape;374;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7" name="Google Shape;375;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8" name="Google Shape;376;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9" name="Google Shape;377;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0" name="Google Shape;378;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1" name="Google Shape;379;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2" name="Google Shape;380;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3" name="Google Shape;381;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4" name="Google Shape;382;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5" name="Google Shape;383;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6" name="Google Shape;384;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7" name="Google Shape;385;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8" name="Google Shape;386;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315095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AFBC035-DE7B-7F22-2093-64D0F3D84E4E}"/>
              </a:ext>
            </a:extLst>
          </p:cNvPr>
          <p:cNvSpPr/>
          <p:nvPr/>
        </p:nvSpPr>
        <p:spPr>
          <a:xfrm>
            <a:off x="675898" y="1347226"/>
            <a:ext cx="1979650" cy="113700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94027" y="655533"/>
            <a:ext cx="10140087" cy="536311"/>
          </a:xfrm>
        </p:spPr>
        <p:txBody>
          <a:bodyPr>
            <a:normAutofit/>
          </a:bodyPr>
          <a:lstStyle/>
          <a:p>
            <a:r>
              <a:rPr lang="en-US" sz="2800" dirty="0">
                <a:latin typeface="Times New Roman" panose="02020603050405020304" pitchFamily="18" charset="0"/>
                <a:cs typeface="Times New Roman" panose="02020603050405020304" pitchFamily="18" charset="0"/>
              </a:rPr>
              <a:t>Timeline </a:t>
            </a:r>
          </a:p>
        </p:txBody>
      </p:sp>
      <p:sp>
        <p:nvSpPr>
          <p:cNvPr id="3" name="Text Placeholder 2"/>
          <p:cNvSpPr>
            <a:spLocks noGrp="1"/>
          </p:cNvSpPr>
          <p:nvPr>
            <p:ph type="body" idx="1"/>
          </p:nvPr>
        </p:nvSpPr>
        <p:spPr>
          <a:xfrm>
            <a:off x="564537" y="1424791"/>
            <a:ext cx="1942289" cy="1015992"/>
          </a:xfrm>
        </p:spPr>
        <p:txBody>
          <a:bodyPr>
            <a:normAutofit fontScale="85000" lnSpcReduction="10000"/>
          </a:bodyPr>
          <a:lstStyle/>
          <a:p>
            <a:pPr marL="228600" indent="0" algn="ctr"/>
            <a:r>
              <a:rPr lang="en-US" sz="1800" dirty="0">
                <a:solidFill>
                  <a:schemeClr val="tx1"/>
                </a:solidFill>
                <a:latin typeface="Times New Roman" panose="02020603050405020304" pitchFamily="18" charset="0"/>
                <a:cs typeface="Times New Roman" panose="02020603050405020304" pitchFamily="18" charset="0"/>
              </a:rPr>
              <a:t>JULY</a:t>
            </a:r>
          </a:p>
          <a:p>
            <a:pPr marL="228600" indent="0" algn="ctr"/>
            <a:r>
              <a:rPr lang="en-US" sz="1800" dirty="0">
                <a:solidFill>
                  <a:schemeClr val="tx1"/>
                </a:solidFill>
                <a:latin typeface="Times New Roman" panose="02020603050405020304" pitchFamily="18" charset="0"/>
                <a:cs typeface="Times New Roman" panose="02020603050405020304" pitchFamily="18" charset="0"/>
              </a:rPr>
              <a:t>Research and Literature Review</a:t>
            </a:r>
          </a:p>
        </p:txBody>
      </p:sp>
      <p:pic>
        <p:nvPicPr>
          <p:cNvPr id="4" name="Google Shape;461;g276d8240beb_2_4298"/>
          <p:cNvPicPr preferRelativeResize="0"/>
          <p:nvPr/>
        </p:nvPicPr>
        <p:blipFill rotWithShape="1">
          <a:blip r:embed="rId2">
            <a:alphaModFix/>
          </a:blip>
          <a:srcRect/>
          <a:stretch/>
        </p:blipFill>
        <p:spPr>
          <a:xfrm>
            <a:off x="10785927" y="27613"/>
            <a:ext cx="1378885" cy="590424"/>
          </a:xfrm>
          <a:prstGeom prst="rect">
            <a:avLst/>
          </a:prstGeom>
          <a:noFill/>
          <a:ln>
            <a:noFill/>
          </a:ln>
        </p:spPr>
      </p:pic>
      <p:grpSp>
        <p:nvGrpSpPr>
          <p:cNvPr id="5" name="Google Shape;312;g276d8240beb_2_4298"/>
          <p:cNvGrpSpPr/>
          <p:nvPr/>
        </p:nvGrpSpPr>
        <p:grpSpPr>
          <a:xfrm>
            <a:off x="4232" y="6382984"/>
            <a:ext cx="12192000" cy="476250"/>
            <a:chOff x="0" y="6381750"/>
            <a:chExt cx="12192000" cy="476250"/>
          </a:xfrm>
        </p:grpSpPr>
        <p:sp>
          <p:nvSpPr>
            <p:cNvPr id="6" name="Google Shape;313;g276d8240beb_2_4298"/>
            <p:cNvSpPr/>
            <p:nvPr/>
          </p:nvSpPr>
          <p:spPr>
            <a:xfrm>
              <a:off x="0" y="6381750"/>
              <a:ext cx="12192000" cy="47625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nvGrpSpPr>
            <p:cNvPr id="7" name="Google Shape;314;g276d8240beb_2_4298"/>
            <p:cNvGrpSpPr/>
            <p:nvPr/>
          </p:nvGrpSpPr>
          <p:grpSpPr>
            <a:xfrm>
              <a:off x="160089" y="6467143"/>
              <a:ext cx="4087748" cy="273466"/>
              <a:chOff x="4366684" y="2926127"/>
              <a:chExt cx="3278335" cy="2571063"/>
            </a:xfrm>
          </p:grpSpPr>
          <p:sp>
            <p:nvSpPr>
              <p:cNvPr id="8" name="Google Shape;315;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9" name="Google Shape;316;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0" name="Google Shape;317;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1" name="Google Shape;318;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2" name="Google Shape;319;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3" name="Google Shape;320;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4" name="Google Shape;321;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5" name="Google Shape;322;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6" name="Google Shape;323;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7" name="Google Shape;324;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8" name="Google Shape;325;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19" name="Google Shape;326;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0" name="Google Shape;327;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1" name="Google Shape;328;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2" name="Google Shape;329;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3" name="Google Shape;330;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4" name="Google Shape;331;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5" name="Google Shape;332;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6" name="Google Shape;333;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7" name="Google Shape;334;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8" name="Google Shape;335;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29" name="Google Shape;336;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0" name="Google Shape;337;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1" name="Google Shape;338;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2" name="Google Shape;339;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3" name="Google Shape;340;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4" name="Google Shape;341;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5" name="Google Shape;342;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6" name="Google Shape;343;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7" name="Google Shape;344;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8" name="Google Shape;345;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39" name="Google Shape;346;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0" name="Google Shape;347;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1" name="Google Shape;348;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sp>
            <p:nvSpPr>
              <p:cNvPr id="42" name="Google Shape;349;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C00000"/>
                  </a:solidFill>
                  <a:effectLst/>
                  <a:uLnTx/>
                  <a:uFillTx/>
                  <a:latin typeface="Times New Roman"/>
                  <a:ea typeface="Times New Roman"/>
                  <a:cs typeface="Times New Roman"/>
                  <a:sym typeface="Times New Roman"/>
                </a:endParaRPr>
              </a:p>
            </p:txBody>
          </p:sp>
        </p:grpSp>
      </p:grpSp>
      <p:grpSp>
        <p:nvGrpSpPr>
          <p:cNvPr id="43" name="Google Shape;351;g276d8240beb_2_4298"/>
          <p:cNvGrpSpPr/>
          <p:nvPr/>
        </p:nvGrpSpPr>
        <p:grpSpPr>
          <a:xfrm>
            <a:off x="166248" y="6490548"/>
            <a:ext cx="4247655" cy="273466"/>
            <a:chOff x="4366684" y="2926127"/>
            <a:chExt cx="3278335" cy="2571063"/>
          </a:xfrm>
        </p:grpSpPr>
        <p:sp>
          <p:nvSpPr>
            <p:cNvPr id="44" name="Google Shape;352;g276d8240beb_2_4298"/>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5" name="Google Shape;353;g276d8240beb_2_4298"/>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6" name="Google Shape;354;g276d8240beb_2_4298"/>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7" name="Google Shape;355;g276d8240beb_2_4298"/>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8" name="Google Shape;356;g276d8240beb_2_4298"/>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49" name="Google Shape;357;g276d8240beb_2_4298"/>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0" name="Google Shape;358;g276d8240beb_2_4298"/>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1" name="Google Shape;359;g276d8240beb_2_4298"/>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2" name="Google Shape;360;g276d8240beb_2_4298"/>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3" name="Google Shape;361;g276d8240beb_2_4298"/>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4" name="Google Shape;362;g276d8240beb_2_4298"/>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5" name="Google Shape;363;g276d8240beb_2_4298"/>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6" name="Google Shape;364;g276d8240beb_2_4298"/>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7" name="Google Shape;365;g276d8240beb_2_4298"/>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8" name="Google Shape;366;g276d8240beb_2_4298"/>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9" name="Google Shape;367;g276d8240beb_2_4298"/>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0" name="Google Shape;368;g276d8240beb_2_4298"/>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1" name="Google Shape;369;g276d8240beb_2_4298"/>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2" name="Google Shape;370;g276d8240beb_2_4298"/>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3" name="Google Shape;371;g276d8240beb_2_4298"/>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4" name="Google Shape;372;g276d8240beb_2_4298"/>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5" name="Google Shape;373;g276d8240beb_2_4298"/>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6" name="Google Shape;374;g276d8240beb_2_4298"/>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7" name="Google Shape;375;g276d8240beb_2_4298"/>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8" name="Google Shape;376;g276d8240beb_2_4298"/>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69" name="Google Shape;377;g276d8240beb_2_4298"/>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0" name="Google Shape;378;g276d8240beb_2_4298"/>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1" name="Google Shape;379;g276d8240beb_2_4298"/>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2" name="Google Shape;380;g276d8240beb_2_4298"/>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3" name="Google Shape;381;g276d8240beb_2_4298"/>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4" name="Google Shape;382;g276d8240beb_2_4298"/>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5" name="Google Shape;383;g276d8240beb_2_4298"/>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6" name="Google Shape;384;g276d8240beb_2_4298"/>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7" name="Google Shape;385;g276d8240beb_2_4298"/>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78" name="Google Shape;386;g276d8240beb_2_4298"/>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grpSp>
      <p:cxnSp>
        <p:nvCxnSpPr>
          <p:cNvPr id="82" name="Straight Connector 81">
            <a:extLst>
              <a:ext uri="{FF2B5EF4-FFF2-40B4-BE49-F238E27FC236}">
                <a16:creationId xmlns:a16="http://schemas.microsoft.com/office/drawing/2014/main" id="{71A18D59-047E-1204-6499-CD292EB818E3}"/>
              </a:ext>
            </a:extLst>
          </p:cNvPr>
          <p:cNvCxnSpPr>
            <a:cxnSpLocks/>
          </p:cNvCxnSpPr>
          <p:nvPr/>
        </p:nvCxnSpPr>
        <p:spPr>
          <a:xfrm>
            <a:off x="653735" y="3205018"/>
            <a:ext cx="10780883" cy="0"/>
          </a:xfrm>
          <a:prstGeom prst="line">
            <a:avLst/>
          </a:prstGeom>
          <a:ln/>
        </p:spPr>
        <p:style>
          <a:lnRef idx="2">
            <a:schemeClr val="dk1"/>
          </a:lnRef>
          <a:fillRef idx="0">
            <a:schemeClr val="dk1"/>
          </a:fillRef>
          <a:effectRef idx="1">
            <a:schemeClr val="dk1"/>
          </a:effectRef>
          <a:fontRef idx="minor">
            <a:schemeClr val="tx1"/>
          </a:fontRef>
        </p:style>
      </p:cxnSp>
      <p:cxnSp>
        <p:nvCxnSpPr>
          <p:cNvPr id="87" name="Straight Arrow Connector 86">
            <a:extLst>
              <a:ext uri="{FF2B5EF4-FFF2-40B4-BE49-F238E27FC236}">
                <a16:creationId xmlns:a16="http://schemas.microsoft.com/office/drawing/2014/main" id="{A7EFCAD7-5468-D395-1CA5-66B44D3B4429}"/>
              </a:ext>
            </a:extLst>
          </p:cNvPr>
          <p:cNvCxnSpPr/>
          <p:nvPr/>
        </p:nvCxnSpPr>
        <p:spPr>
          <a:xfrm flipV="1">
            <a:off x="1644778" y="2549585"/>
            <a:ext cx="0" cy="6465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8" name="Oval 87">
            <a:extLst>
              <a:ext uri="{FF2B5EF4-FFF2-40B4-BE49-F238E27FC236}">
                <a16:creationId xmlns:a16="http://schemas.microsoft.com/office/drawing/2014/main" id="{D71AAA1B-87A4-8BBD-C232-1B80DB0FE740}"/>
              </a:ext>
            </a:extLst>
          </p:cNvPr>
          <p:cNvSpPr/>
          <p:nvPr/>
        </p:nvSpPr>
        <p:spPr>
          <a:xfrm>
            <a:off x="572655" y="3121891"/>
            <a:ext cx="184727" cy="1662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EAD5D2E0-D333-82D8-E0D9-FA84CF8D576A}"/>
              </a:ext>
            </a:extLst>
          </p:cNvPr>
          <p:cNvSpPr/>
          <p:nvPr/>
        </p:nvSpPr>
        <p:spPr>
          <a:xfrm>
            <a:off x="11330971" y="3113004"/>
            <a:ext cx="184727" cy="1662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C55EA4B3-BB9B-18FC-6680-12B2C87AF06B}"/>
              </a:ext>
            </a:extLst>
          </p:cNvPr>
          <p:cNvCxnSpPr>
            <a:cxnSpLocks/>
          </p:cNvCxnSpPr>
          <p:nvPr/>
        </p:nvCxnSpPr>
        <p:spPr>
          <a:xfrm>
            <a:off x="2944552" y="3186545"/>
            <a:ext cx="2492" cy="766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1ACF8BE9-0715-882A-42B0-ACD4418FC7FA}"/>
              </a:ext>
            </a:extLst>
          </p:cNvPr>
          <p:cNvCxnSpPr>
            <a:cxnSpLocks/>
          </p:cNvCxnSpPr>
          <p:nvPr/>
        </p:nvCxnSpPr>
        <p:spPr>
          <a:xfrm>
            <a:off x="9580575" y="3186545"/>
            <a:ext cx="0" cy="7850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8566FC75-CD08-66D8-72A1-602CB20CAD72}"/>
              </a:ext>
            </a:extLst>
          </p:cNvPr>
          <p:cNvCxnSpPr/>
          <p:nvPr/>
        </p:nvCxnSpPr>
        <p:spPr>
          <a:xfrm flipV="1">
            <a:off x="4523666" y="2521528"/>
            <a:ext cx="0" cy="6465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3" name="Straight Arrow Connector 92">
            <a:extLst>
              <a:ext uri="{FF2B5EF4-FFF2-40B4-BE49-F238E27FC236}">
                <a16:creationId xmlns:a16="http://schemas.microsoft.com/office/drawing/2014/main" id="{A1B2C076-29ED-DB29-2F29-264037DDDAF3}"/>
              </a:ext>
            </a:extLst>
          </p:cNvPr>
          <p:cNvCxnSpPr/>
          <p:nvPr/>
        </p:nvCxnSpPr>
        <p:spPr>
          <a:xfrm flipV="1">
            <a:off x="8056575" y="2549584"/>
            <a:ext cx="0" cy="6465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4" name="Straight Arrow Connector 93">
            <a:extLst>
              <a:ext uri="{FF2B5EF4-FFF2-40B4-BE49-F238E27FC236}">
                <a16:creationId xmlns:a16="http://schemas.microsoft.com/office/drawing/2014/main" id="{C50AE422-9FE2-9CC9-353E-3CF4AB2EBB86}"/>
              </a:ext>
            </a:extLst>
          </p:cNvPr>
          <p:cNvCxnSpPr>
            <a:cxnSpLocks/>
          </p:cNvCxnSpPr>
          <p:nvPr/>
        </p:nvCxnSpPr>
        <p:spPr>
          <a:xfrm>
            <a:off x="6121556" y="3168071"/>
            <a:ext cx="0" cy="7850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2" name="Rectangle 101">
            <a:extLst>
              <a:ext uri="{FF2B5EF4-FFF2-40B4-BE49-F238E27FC236}">
                <a16:creationId xmlns:a16="http://schemas.microsoft.com/office/drawing/2014/main" id="{B20FBDB5-302C-15E0-324D-38D93041977C}"/>
              </a:ext>
            </a:extLst>
          </p:cNvPr>
          <p:cNvSpPr/>
          <p:nvPr/>
        </p:nvSpPr>
        <p:spPr>
          <a:xfrm>
            <a:off x="1954727" y="3962052"/>
            <a:ext cx="1979650" cy="113700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AUG</a:t>
            </a:r>
          </a:p>
          <a:p>
            <a:pPr algn="ctr"/>
            <a:r>
              <a:rPr lang="en-US" sz="1500" dirty="0">
                <a:latin typeface="Times New Roman" panose="02020603050405020304" pitchFamily="18" charset="0"/>
                <a:cs typeface="Times New Roman" panose="02020603050405020304" pitchFamily="18" charset="0"/>
              </a:rPr>
              <a:t>Data Collection and Preprocessing </a:t>
            </a:r>
          </a:p>
        </p:txBody>
      </p:sp>
      <p:sp>
        <p:nvSpPr>
          <p:cNvPr id="103" name="Rectangle 102">
            <a:extLst>
              <a:ext uri="{FF2B5EF4-FFF2-40B4-BE49-F238E27FC236}">
                <a16:creationId xmlns:a16="http://schemas.microsoft.com/office/drawing/2014/main" id="{496DC749-1196-64A1-227F-F6CF60C7B824}"/>
              </a:ext>
            </a:extLst>
          </p:cNvPr>
          <p:cNvSpPr/>
          <p:nvPr/>
        </p:nvSpPr>
        <p:spPr>
          <a:xfrm>
            <a:off x="3533841" y="1362317"/>
            <a:ext cx="1979650" cy="113700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AUG</a:t>
            </a:r>
          </a:p>
          <a:p>
            <a:pPr algn="ctr"/>
            <a:r>
              <a:rPr lang="en-US" sz="1500" dirty="0">
                <a:latin typeface="Times New Roman" panose="02020603050405020304" pitchFamily="18" charset="0"/>
                <a:cs typeface="Times New Roman" panose="02020603050405020304" pitchFamily="18" charset="0"/>
              </a:rPr>
              <a:t>Model Development &amp; Training</a:t>
            </a:r>
          </a:p>
        </p:txBody>
      </p:sp>
      <p:sp>
        <p:nvSpPr>
          <p:cNvPr id="104" name="Rectangle 103">
            <a:extLst>
              <a:ext uri="{FF2B5EF4-FFF2-40B4-BE49-F238E27FC236}">
                <a16:creationId xmlns:a16="http://schemas.microsoft.com/office/drawing/2014/main" id="{5E5332F5-6B70-9968-61E7-C30307B4A443}"/>
              </a:ext>
            </a:extLst>
          </p:cNvPr>
          <p:cNvSpPr/>
          <p:nvPr/>
        </p:nvSpPr>
        <p:spPr>
          <a:xfrm>
            <a:off x="5134214" y="3955998"/>
            <a:ext cx="1979650" cy="113700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SEPT</a:t>
            </a:r>
          </a:p>
          <a:p>
            <a:pPr algn="ctr"/>
            <a:r>
              <a:rPr lang="en-US" sz="1500" dirty="0">
                <a:latin typeface="Times New Roman" panose="02020603050405020304" pitchFamily="18" charset="0"/>
                <a:cs typeface="Times New Roman" panose="02020603050405020304" pitchFamily="18" charset="0"/>
              </a:rPr>
              <a:t>Model Evaluation, Refinement &amp; Full Integration </a:t>
            </a:r>
          </a:p>
        </p:txBody>
      </p:sp>
      <p:sp>
        <p:nvSpPr>
          <p:cNvPr id="105" name="Rectangle 104">
            <a:extLst>
              <a:ext uri="{FF2B5EF4-FFF2-40B4-BE49-F238E27FC236}">
                <a16:creationId xmlns:a16="http://schemas.microsoft.com/office/drawing/2014/main" id="{60C37776-EFD8-3ADB-334B-85B67431A0A1}"/>
              </a:ext>
            </a:extLst>
          </p:cNvPr>
          <p:cNvSpPr/>
          <p:nvPr/>
        </p:nvSpPr>
        <p:spPr>
          <a:xfrm>
            <a:off x="7066750" y="1380372"/>
            <a:ext cx="1979650" cy="113700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SEPT</a:t>
            </a:r>
          </a:p>
          <a:p>
            <a:pPr algn="ctr"/>
            <a:r>
              <a:rPr lang="en-US" sz="1500" dirty="0">
                <a:latin typeface="Times New Roman" panose="02020603050405020304" pitchFamily="18" charset="0"/>
                <a:cs typeface="Times New Roman" panose="02020603050405020304" pitchFamily="18" charset="0"/>
              </a:rPr>
              <a:t>Testing and Validation </a:t>
            </a:r>
          </a:p>
        </p:txBody>
      </p:sp>
      <p:sp>
        <p:nvSpPr>
          <p:cNvPr id="106" name="Rectangle 105">
            <a:extLst>
              <a:ext uri="{FF2B5EF4-FFF2-40B4-BE49-F238E27FC236}">
                <a16:creationId xmlns:a16="http://schemas.microsoft.com/office/drawing/2014/main" id="{C6F14A40-448A-6646-F4DA-F62DBC7F8811}"/>
              </a:ext>
            </a:extLst>
          </p:cNvPr>
          <p:cNvSpPr/>
          <p:nvPr/>
        </p:nvSpPr>
        <p:spPr>
          <a:xfrm>
            <a:off x="8670175" y="3962052"/>
            <a:ext cx="1979650" cy="113700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500" dirty="0">
                <a:latin typeface="Times New Roman" panose="02020603050405020304" pitchFamily="18" charset="0"/>
                <a:cs typeface="Times New Roman" panose="02020603050405020304" pitchFamily="18" charset="0"/>
              </a:rPr>
              <a:t>NOV</a:t>
            </a:r>
          </a:p>
          <a:p>
            <a:pPr algn="ctr"/>
            <a:r>
              <a:rPr lang="en-US" sz="1500" dirty="0">
                <a:latin typeface="Times New Roman" panose="02020603050405020304" pitchFamily="18" charset="0"/>
                <a:cs typeface="Times New Roman" panose="02020603050405020304" pitchFamily="18" charset="0"/>
              </a:rPr>
              <a:t>Final Report and Presentation </a:t>
            </a:r>
          </a:p>
        </p:txBody>
      </p:sp>
    </p:spTree>
    <p:extLst>
      <p:ext uri="{BB962C8B-B14F-4D97-AF65-F5344CB8AC3E}">
        <p14:creationId xmlns:p14="http://schemas.microsoft.com/office/powerpoint/2010/main" val="9798996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473</Words>
  <Application>Microsoft Office PowerPoint</Application>
  <PresentationFormat>Widescreen</PresentationFormat>
  <Paragraphs>40</Paragraphs>
  <Slides>7</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Times New Roman</vt:lpstr>
      <vt:lpstr>Office Theme</vt:lpstr>
      <vt:lpstr>Office Theme</vt:lpstr>
      <vt:lpstr>PowerPoint Presentation</vt:lpstr>
      <vt:lpstr>Introduction </vt:lpstr>
      <vt:lpstr>Background</vt:lpstr>
      <vt:lpstr>Problem Statement </vt:lpstr>
      <vt:lpstr>Objective </vt:lpstr>
      <vt:lpstr>Objective </vt:lpstr>
      <vt:lpstr>Timeline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Anjali Singh</cp:lastModifiedBy>
  <cp:revision>7</cp:revision>
  <dcterms:created xsi:type="dcterms:W3CDTF">2024-06-03T04:50:38Z</dcterms:created>
  <dcterms:modified xsi:type="dcterms:W3CDTF">2024-08-25T17:23:41Z</dcterms:modified>
</cp:coreProperties>
</file>