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2"/>
    <p:sldId id="258" r:id="rId3"/>
    <p:sldId id="259" r:id="rId4"/>
    <p:sldId id="257" r:id="rId5"/>
    <p:sldId id="260" r:id="rId6"/>
    <p:sldId id="263" r:id="rId7"/>
    <p:sldId id="262" r:id="rId8"/>
    <p:sldId id="264" r:id="rId9"/>
    <p:sldId id="279" r:id="rId10"/>
    <p:sldId id="261" r:id="rId11"/>
    <p:sldId id="278" r:id="rId12"/>
    <p:sldId id="265" r:id="rId13"/>
    <p:sldId id="266" r:id="rId14"/>
    <p:sldId id="280" r:id="rId15"/>
    <p:sldId id="282" r:id="rId16"/>
    <p:sldId id="281" r:id="rId17"/>
    <p:sldId id="276"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8A103C"/>
    <a:srgbClr val="92349C"/>
    <a:srgbClr val="43D8FC"/>
    <a:srgbClr val="AE6BF2"/>
    <a:srgbClr val="2827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Calibri" panose="020F0502020204030204" pitchFamily="34" charset="0"/>
                <a:cs typeface="Calibri" panose="020F0502020204030204" pitchFamily="34" charset="0"/>
              </a:defRPr>
            </a:lvl1pPr>
          </a:lstStyle>
          <a:p>
            <a:fld id="{D2A48B96-639E-45A3-A0BA-2464DFDB1FAA}" type="datetimeFigureOut">
              <a:rPr lang="zh-CN" altLang="en-US" smtClean="0"/>
              <a:t>2025/2/12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Calibri" panose="020F0502020204030204" pitchFamily="34" charset="0"/>
                <a:cs typeface="Calibri" panose="020F050202020403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Calibri" panose="020F0502020204030204" pitchFamily="34" charset="0"/>
                <a:cs typeface="Calibri" panose="020F0502020204030204" pitchFamily="34" charset="0"/>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2pPr>
    <a:lvl3pPr marL="9144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3pPr>
    <a:lvl4pPr marL="13716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4pPr>
    <a:lvl5pPr marL="1828800" algn="l" defTabSz="914400" rtl="0" eaLnBrk="1" latinLnBrk="0" hangingPunct="1">
      <a:defRPr sz="1200" kern="1200">
        <a:solidFill>
          <a:schemeClr val="tx1"/>
        </a:solidFill>
        <a:latin typeface="+mn-lt"/>
        <a:ea typeface="Calibri" panose="020F0502020204030204" pitchFamily="34" charset="0"/>
        <a:cs typeface="Calibri" panose="020F050202020403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ly-arranged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and title">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59AA2F9-F3DA-4B3D-8745-6E78F508F019}" type="datetimeFigureOut">
              <a:rPr lang="zh-CN" altLang="en-US" smtClean="0"/>
              <a:t>2025/2/12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4DE7837-08E4-4939-A834-4BA22CE8814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ea typeface="Calibri" panose="020F0502020204030204" pitchFamily="34" charset="0"/>
                <a:cs typeface="Calibri" panose="020F0502020204030204" pitchFamily="34" charset="0"/>
              </a:defRPr>
            </a:lvl1pPr>
          </a:lstStyle>
          <a:p>
            <a:fld id="{C59AA2F9-F3DA-4B3D-8745-6E78F508F019}" type="datetimeFigureOut">
              <a:rPr lang="zh-CN" altLang="en-US" smtClean="0"/>
              <a:t>2025/2/12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ea typeface="Calibri" panose="020F0502020204030204" pitchFamily="34" charset="0"/>
                <a:cs typeface="Calibri" panose="020F0502020204030204" pitchFamily="3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ea typeface="Calibri" panose="020F0502020204030204" pitchFamily="34" charset="0"/>
                <a:cs typeface="Calibri" panose="020F0502020204030204" pitchFamily="34" charset="0"/>
              </a:defRPr>
            </a:lvl1pPr>
          </a:lstStyle>
          <a:p>
            <a:fld id="{24DE7837-08E4-4939-A834-4BA22CE8814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Calibri" panose="020F0502020204030204" pitchFamily="34" charset="0"/>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Calibri" panose="020F0502020204030204" pitchFamily="34" charset="0"/>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Calibri" panose="020F0502020204030204" pitchFamily="34" charset="0"/>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Calibri" panose="020F0502020204030204" pitchFamily="34" charset="0"/>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Calibri" panose="020F0502020204030204" pitchFamily="34" charset="0"/>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9730" t="26733" r="7568" b="24892"/>
          <a:stretch>
            <a:fillRect/>
          </a:stretch>
        </p:blipFill>
        <p:spPr>
          <a:xfrm>
            <a:off x="314019" y="-76020"/>
            <a:ext cx="11716782" cy="5981455"/>
          </a:xfrm>
          <a:prstGeom prst="rect">
            <a:avLst/>
          </a:prstGeom>
        </p:spPr>
      </p:pic>
      <p:pic>
        <p:nvPicPr>
          <p:cNvPr id="7" name="图片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93485" y="3357698"/>
            <a:ext cx="3599543" cy="3599543"/>
          </a:xfrm>
          <a:prstGeom prst="rect">
            <a:avLst/>
          </a:prstGeom>
        </p:spPr>
      </p:pic>
      <p:sp>
        <p:nvSpPr>
          <p:cNvPr id="11" name="Rectangle 6"/>
          <p:cNvSpPr>
            <a:spLocks noChangeArrowheads="1"/>
          </p:cNvSpPr>
          <p:nvPr/>
        </p:nvSpPr>
        <p:spPr bwMode="black">
          <a:xfrm>
            <a:off x="1388745" y="1560221"/>
            <a:ext cx="9414510" cy="2929890"/>
          </a:xfrm>
          <a:prstGeom prst="rect">
            <a:avLst/>
          </a:prstGeom>
          <a:noFill/>
          <a:ln>
            <a:noFill/>
          </a:ln>
          <a:effectLst/>
        </p:spPr>
        <p:txBody>
          <a:bodyPr wrap="square">
            <a:noAutofit/>
          </a:bodyPr>
          <a:lstStyle/>
          <a:p>
            <a:pPr algn="l" fontAlgn="auto">
              <a:spcBef>
                <a:spcPts val="0"/>
              </a:spcBef>
              <a:spcAft>
                <a:spcPts val="0"/>
              </a:spcAft>
              <a:defRPr/>
            </a:pPr>
            <a:r>
              <a:rPr lang="en-US" altLang="en-GB" sz="36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End-to-End CI/CD Pipeline for Web Application with Docker, Jenkins and Automated Monitoring</a:t>
            </a:r>
          </a:p>
          <a:p>
            <a:pPr algn="l" fontAlgn="auto">
              <a:spcBef>
                <a:spcPts val="0"/>
              </a:spcBef>
              <a:spcAft>
                <a:spcPts val="0"/>
              </a:spcAft>
              <a:defRPr/>
            </a:pPr>
            <a:endParaRPr lang="en-US" altLang="en-GB" sz="36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endParaRPr>
          </a:p>
          <a:p>
            <a:pPr algn="ctr">
              <a:lnSpc>
                <a:spcPct val="150000"/>
              </a:lnSpc>
              <a:defRPr/>
            </a:pPr>
            <a:r>
              <a:rPr lang="en-US" altLang="en-GB" sz="19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Submitted by :</a:t>
            </a:r>
          </a:p>
          <a:p>
            <a:pPr algn="ctr" fontAlgn="auto">
              <a:spcBef>
                <a:spcPts val="0"/>
              </a:spcBef>
              <a:spcAft>
                <a:spcPts val="0"/>
              </a:spcAft>
              <a:defRPr/>
            </a:pPr>
            <a:r>
              <a:rPr lang="en-US" altLang="en-GB" sz="19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Apurva Lagad	(240844223004)</a:t>
            </a:r>
          </a:p>
          <a:p>
            <a:pPr algn="ctr" fontAlgn="auto">
              <a:spcBef>
                <a:spcPts val="0"/>
              </a:spcBef>
              <a:spcAft>
                <a:spcPts val="0"/>
              </a:spcAft>
              <a:defRPr/>
            </a:pPr>
            <a:r>
              <a:rPr lang="en-US" altLang="en-GB" sz="19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Srushti Bhosale	(240844223007)</a:t>
            </a:r>
          </a:p>
          <a:p>
            <a:pPr algn="ctr" fontAlgn="auto">
              <a:spcBef>
                <a:spcPts val="0"/>
              </a:spcBef>
              <a:spcAft>
                <a:spcPts val="0"/>
              </a:spcAft>
              <a:defRPr/>
            </a:pPr>
            <a:r>
              <a:rPr lang="en-US" altLang="en-GB" sz="1900" b="1" dirty="0">
                <a:gradFill>
                  <a:gsLst>
                    <a:gs pos="0">
                      <a:srgbClr val="27DBFC"/>
                    </a:gs>
                    <a:gs pos="100000">
                      <a:srgbClr val="B246EF"/>
                    </a:gs>
                  </a:gsLst>
                  <a:lin ang="0" scaled="1"/>
                </a:gradFill>
                <a:latin typeface="Calibri" panose="020F0502020204030204" pitchFamily="34" charset="0"/>
                <a:ea typeface="Calibri" panose="020F0502020204030204" pitchFamily="34" charset="0"/>
                <a:cs typeface="Calibri" panose="020F0502020204030204" pitchFamily="34" charset="0"/>
              </a:rPr>
              <a:t>Rohini Khandare	(240844223040)</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3" name="图片 2"/>
          <p:cNvPicPr>
            <a:picLocks noChangeAspect="1"/>
          </p:cNvPicPr>
          <p:nvPr/>
        </p:nvPicPr>
        <p:blipFill>
          <a:blip r:embed="rId2" cstate="email"/>
          <a:stretch>
            <a:fillRect/>
          </a:stretch>
        </p:blipFill>
        <p:spPr>
          <a:xfrm>
            <a:off x="-85825" y="462688"/>
            <a:ext cx="6083350" cy="6083350"/>
          </a:xfrm>
          <a:prstGeom prst="rect">
            <a:avLst/>
          </a:prstGeom>
        </p:spPr>
      </p:pic>
      <p:sp>
        <p:nvSpPr>
          <p:cNvPr id="5" name="TextBox 15"/>
          <p:cNvSpPr txBox="1">
            <a:spLocks noChangeArrowheads="1"/>
          </p:cNvSpPr>
          <p:nvPr/>
        </p:nvSpPr>
        <p:spPr bwMode="auto">
          <a:xfrm>
            <a:off x="6706016" y="1617590"/>
            <a:ext cx="4810682" cy="1346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eaLnBrk="1" hangingPunct="1">
              <a:lnSpc>
                <a:spcPct val="150000"/>
              </a:lnSpc>
            </a:pPr>
            <a:r>
              <a:rPr lang="en-US" altLang="zh-CN" sz="2400" b="1" dirty="0">
                <a:solidFill>
                  <a:schemeClr val="bg1"/>
                </a:solidFill>
                <a:ea typeface="Calibri" panose="020F0502020204030204" pitchFamily="34" charset="0"/>
                <a:cs typeface="Calibri" panose="020F0502020204030204" pitchFamily="34" charset="0"/>
              </a:rPr>
              <a:t>SonarQube</a:t>
            </a:r>
          </a:p>
          <a:p>
            <a:pPr>
              <a:lnSpc>
                <a:spcPct val="150000"/>
              </a:lnSpc>
            </a:pPr>
            <a:r>
              <a:rPr lang="en-US" altLang="en-GB" sz="1600" dirty="0">
                <a:solidFill>
                  <a:schemeClr val="bg1"/>
                </a:solidFill>
                <a:ea typeface="Calibri" panose="020F0502020204030204" pitchFamily="34" charset="0"/>
                <a:cs typeface="Calibri" panose="020F0502020204030204" pitchFamily="34" charset="0"/>
              </a:rPr>
              <a:t>Performs Static Application Security Testing (SAST) to find vulnerabilities in code.</a:t>
            </a:r>
          </a:p>
        </p:txBody>
      </p:sp>
      <p:sp>
        <p:nvSpPr>
          <p:cNvPr id="7" name="TextBox 15"/>
          <p:cNvSpPr txBox="1">
            <a:spLocks noChangeArrowheads="1"/>
          </p:cNvSpPr>
          <p:nvPr/>
        </p:nvSpPr>
        <p:spPr bwMode="auto">
          <a:xfrm>
            <a:off x="6706016" y="3739453"/>
            <a:ext cx="4810682" cy="1633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nSpc>
                <a:spcPct val="150000"/>
              </a:lnSpc>
            </a:pPr>
            <a:r>
              <a:rPr lang="en-US" altLang="zh-CN" sz="2400" b="1" dirty="0">
                <a:solidFill>
                  <a:schemeClr val="bg1"/>
                </a:solidFill>
                <a:ea typeface="Calibri" panose="020F0502020204030204" pitchFamily="34" charset="0"/>
                <a:cs typeface="Calibri" panose="020F0502020204030204" pitchFamily="34" charset="0"/>
              </a:rPr>
              <a:t>Trivy</a:t>
            </a:r>
          </a:p>
          <a:p>
            <a:pPr>
              <a:lnSpc>
                <a:spcPct val="150000"/>
              </a:lnSpc>
            </a:pPr>
            <a:r>
              <a:rPr lang="en-US" altLang="en-GB" sz="1600" dirty="0">
                <a:solidFill>
                  <a:schemeClr val="bg1"/>
                </a:solidFill>
                <a:ea typeface="Calibri" panose="020F0502020204030204" pitchFamily="34" charset="0"/>
                <a:cs typeface="Calibri" panose="020F0502020204030204" pitchFamily="34" charset="0"/>
              </a:rPr>
              <a:t>Scans Docker images to detect security risks before deployment.</a:t>
            </a:r>
            <a:r>
              <a:rPr lang="zh-CN" altLang="en-US" sz="1200" dirty="0">
                <a:solidFill>
                  <a:schemeClr val="bg1"/>
                </a:solidFill>
                <a:ea typeface="Calibri" panose="020F0502020204030204" pitchFamily="34" charset="0"/>
                <a:cs typeface="Calibri" panose="020F0502020204030204" pitchFamily="34" charset="0"/>
              </a:rPr>
              <a:t>
</a:t>
            </a:r>
          </a:p>
        </p:txBody>
      </p:sp>
      <p:sp>
        <p:nvSpPr>
          <p:cNvPr id="12" name="TextBox 11">
            <a:extLst>
              <a:ext uri="{FF2B5EF4-FFF2-40B4-BE49-F238E27FC236}">
                <a16:creationId xmlns:a16="http://schemas.microsoft.com/office/drawing/2014/main" id="{FB26F4B5-7428-1351-DD51-9A3D704D03A0}"/>
              </a:ext>
            </a:extLst>
          </p:cNvPr>
          <p:cNvSpPr txBox="1"/>
          <p:nvPr/>
        </p:nvSpPr>
        <p:spPr>
          <a:xfrm>
            <a:off x="1728995" y="462688"/>
            <a:ext cx="8734010" cy="692214"/>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Static Code Analysis and Security Scanning</a:t>
            </a:r>
            <a:endParaRPr lang="en-IN" dirty="0"/>
          </a:p>
        </p:txBody>
      </p:sp>
      <p:pic>
        <p:nvPicPr>
          <p:cNvPr id="13" name="Picture 12">
            <a:extLst>
              <a:ext uri="{FF2B5EF4-FFF2-40B4-BE49-F238E27FC236}">
                <a16:creationId xmlns:a16="http://schemas.microsoft.com/office/drawing/2014/main" id="{CFA97850-595F-DD95-154E-C42981B8448E}"/>
              </a:ext>
            </a:extLst>
          </p:cNvPr>
          <p:cNvPicPr>
            <a:picLocks noChangeAspect="1"/>
          </p:cNvPicPr>
          <p:nvPr/>
        </p:nvPicPr>
        <p:blipFill>
          <a:blip r:embed="rId3"/>
          <a:stretch>
            <a:fillRect/>
          </a:stretch>
        </p:blipFill>
        <p:spPr>
          <a:xfrm>
            <a:off x="5560397" y="3967992"/>
            <a:ext cx="940633" cy="961818"/>
          </a:xfrm>
          <a:prstGeom prst="rect">
            <a:avLst/>
          </a:prstGeom>
          <a:scene3d>
            <a:camera prst="orthographicFront"/>
            <a:lightRig rig="threePt" dir="t"/>
          </a:scene3d>
          <a:sp3d>
            <a:bevelT/>
          </a:sp3d>
        </p:spPr>
      </p:pic>
      <p:pic>
        <p:nvPicPr>
          <p:cNvPr id="15" name="Picture 14">
            <a:extLst>
              <a:ext uri="{FF2B5EF4-FFF2-40B4-BE49-F238E27FC236}">
                <a16:creationId xmlns:a16="http://schemas.microsoft.com/office/drawing/2014/main" id="{4A7772AF-03FE-4377-C987-9ADDFC0F28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364" y="1812558"/>
            <a:ext cx="1161414" cy="11562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857CD-0263-F5B3-4C06-A753DE2D0DB7}"/>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C481BC92-90EF-7868-7C22-86BF52B4C150}"/>
              </a:ext>
            </a:extLst>
          </p:cNvPr>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6" name="TextBox 15">
            <a:extLst>
              <a:ext uri="{FF2B5EF4-FFF2-40B4-BE49-F238E27FC236}">
                <a16:creationId xmlns:a16="http://schemas.microsoft.com/office/drawing/2014/main" id="{8E3CBCCD-418A-1761-DFB6-D70FFC3539A5}"/>
              </a:ext>
            </a:extLst>
          </p:cNvPr>
          <p:cNvSpPr txBox="1">
            <a:spLocks noChangeArrowheads="1"/>
          </p:cNvSpPr>
          <p:nvPr/>
        </p:nvSpPr>
        <p:spPr bwMode="auto">
          <a:xfrm>
            <a:off x="4403034" y="1529779"/>
            <a:ext cx="7474226" cy="466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marL="268287" algn="just">
              <a:lnSpc>
                <a:spcPct val="150000"/>
              </a:lnSpc>
              <a:defRPr/>
            </a:pPr>
            <a:r>
              <a:rPr lang="en-US" sz="2000" dirty="0">
                <a:solidFill>
                  <a:schemeClr val="bg1"/>
                </a:solidFill>
              </a:rPr>
              <a:t>Docker is an open-source platform that allows you to automate the deployment, scaling, and management of applications using containerization. Containers are lightweight, portable, and isolated environments that package an application and its dependencies together. </a:t>
            </a:r>
          </a:p>
          <a:p>
            <a:pPr marL="268287" algn="just">
              <a:lnSpc>
                <a:spcPct val="150000"/>
              </a:lnSpc>
              <a:defRPr/>
            </a:pPr>
            <a:r>
              <a:rPr lang="en-US" altLang="en-GB" sz="2000" dirty="0">
                <a:solidFill>
                  <a:schemeClr val="lt1"/>
                </a:solidFill>
                <a:latin typeface="+mn-lt"/>
                <a:ea typeface="Calibri" panose="020F0502020204030204" pitchFamily="34" charset="0"/>
                <a:cs typeface="Times New Roman" panose="02020603050405020304" pitchFamily="18" charset="0"/>
              </a:rPr>
              <a:t>Advantages:</a:t>
            </a:r>
          </a:p>
          <a:p>
            <a:pPr marL="611187" indent="-342900" algn="just">
              <a:lnSpc>
                <a:spcPct val="150000"/>
              </a:lnSpc>
              <a:buFont typeface="Arial" panose="020B0604020202020204" pitchFamily="34" charset="0"/>
              <a:buChar char="•"/>
              <a:defRPr/>
            </a:pPr>
            <a:r>
              <a:rPr lang="en-US" altLang="en-GB" sz="2000" dirty="0">
                <a:solidFill>
                  <a:schemeClr val="lt1"/>
                </a:solidFill>
                <a:latin typeface="+mn-lt"/>
                <a:ea typeface="Calibri" panose="020F0502020204030204" pitchFamily="34" charset="0"/>
                <a:cs typeface="Times New Roman" panose="02020603050405020304" pitchFamily="18" charset="0"/>
              </a:rPr>
              <a:t>Eliminates "works on my machine" issues.</a:t>
            </a:r>
          </a:p>
          <a:p>
            <a:pPr marL="611187" indent="-342900" algn="just">
              <a:lnSpc>
                <a:spcPct val="150000"/>
              </a:lnSpc>
              <a:buFont typeface="Arial" panose="020B0604020202020204" pitchFamily="34" charset="0"/>
              <a:buChar char="•"/>
              <a:defRPr/>
            </a:pPr>
            <a:r>
              <a:rPr lang="en-US" altLang="en-GB" sz="2000" dirty="0">
                <a:solidFill>
                  <a:schemeClr val="lt1"/>
                </a:solidFill>
                <a:latin typeface="+mn-lt"/>
                <a:ea typeface="Calibri" panose="020F0502020204030204" pitchFamily="34" charset="0"/>
                <a:cs typeface="Times New Roman" panose="02020603050405020304" pitchFamily="18" charset="0"/>
              </a:rPr>
              <a:t>Lightweight and scalable deployment.</a:t>
            </a:r>
          </a:p>
          <a:p>
            <a:pPr marL="611187" indent="-342900" algn="just">
              <a:lnSpc>
                <a:spcPct val="150000"/>
              </a:lnSpc>
              <a:buFont typeface="Arial" panose="020B0604020202020204" pitchFamily="34" charset="0"/>
              <a:buChar char="•"/>
              <a:defRPr/>
            </a:pPr>
            <a:r>
              <a:rPr lang="en-US" altLang="en-GB" sz="2000" dirty="0">
                <a:solidFill>
                  <a:schemeClr val="lt1"/>
                </a:solidFill>
                <a:latin typeface="+mn-lt"/>
                <a:ea typeface="Calibri" panose="020F0502020204030204" pitchFamily="34" charset="0"/>
                <a:cs typeface="Times New Roman" panose="02020603050405020304" pitchFamily="18" charset="0"/>
              </a:rPr>
              <a:t>Supports microservices architecture.</a:t>
            </a:r>
          </a:p>
        </p:txBody>
      </p:sp>
      <p:sp>
        <p:nvSpPr>
          <p:cNvPr id="4" name="TextBox 3">
            <a:extLst>
              <a:ext uri="{FF2B5EF4-FFF2-40B4-BE49-F238E27FC236}">
                <a16:creationId xmlns:a16="http://schemas.microsoft.com/office/drawing/2014/main" id="{49E7204D-8164-F2F1-85C1-219F4FD50547}"/>
              </a:ext>
            </a:extLst>
          </p:cNvPr>
          <p:cNvSpPr txBox="1"/>
          <p:nvPr/>
        </p:nvSpPr>
        <p:spPr>
          <a:xfrm>
            <a:off x="1938706" y="664959"/>
            <a:ext cx="8314587" cy="687180"/>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GB" dirty="0"/>
              <a:t>Containerization and Image Deployment </a:t>
            </a:r>
            <a:endParaRPr lang="en-IN" dirty="0"/>
          </a:p>
        </p:txBody>
      </p:sp>
      <p:pic>
        <p:nvPicPr>
          <p:cNvPr id="3074" name="Picture 2" descr="Differences between a Dockerfile, Docker Image and Docker Container">
            <a:extLst>
              <a:ext uri="{FF2B5EF4-FFF2-40B4-BE49-F238E27FC236}">
                <a16:creationId xmlns:a16="http://schemas.microsoft.com/office/drawing/2014/main" id="{E3205F41-94C9-789C-1BC1-8924DD631DB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802" t="17645" r="1786" b="8338"/>
          <a:stretch/>
        </p:blipFill>
        <p:spPr bwMode="auto">
          <a:xfrm>
            <a:off x="245166" y="2599082"/>
            <a:ext cx="4277138" cy="165983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1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9878"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lnSpc>
                <a:spcPct val="240000"/>
              </a:lnSpc>
            </a:pPr>
            <a:r>
              <a:rPr lang="en-US" altLang="en-GB" sz="2400" dirty="0">
                <a:ea typeface="Calibri" panose="020F0502020204030204" pitchFamily="34" charset="0"/>
                <a:cs typeface="Calibri" panose="020F0502020204030204" pitchFamily="34" charset="0"/>
              </a:rPr>
              <a:t>.</a:t>
            </a:r>
          </a:p>
        </p:txBody>
      </p:sp>
      <p:sp>
        <p:nvSpPr>
          <p:cNvPr id="6" name="TextBox 5">
            <a:extLst>
              <a:ext uri="{FF2B5EF4-FFF2-40B4-BE49-F238E27FC236}">
                <a16:creationId xmlns:a16="http://schemas.microsoft.com/office/drawing/2014/main" id="{DDEFD0F4-9B27-398E-20FA-4D2A859835CD}"/>
              </a:ext>
            </a:extLst>
          </p:cNvPr>
          <p:cNvSpPr txBox="1"/>
          <p:nvPr/>
        </p:nvSpPr>
        <p:spPr>
          <a:xfrm>
            <a:off x="3022324" y="789367"/>
            <a:ext cx="6147352" cy="641867"/>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GB" dirty="0"/>
              <a:t>Deployment to Kubernetes</a:t>
            </a:r>
            <a:endParaRPr lang="en-IN" dirty="0"/>
          </a:p>
        </p:txBody>
      </p:sp>
      <p:sp>
        <p:nvSpPr>
          <p:cNvPr id="7" name="TextBox 6">
            <a:extLst>
              <a:ext uri="{FF2B5EF4-FFF2-40B4-BE49-F238E27FC236}">
                <a16:creationId xmlns:a16="http://schemas.microsoft.com/office/drawing/2014/main" id="{05A60691-643F-CC3F-B9B9-5250561104E2}"/>
              </a:ext>
            </a:extLst>
          </p:cNvPr>
          <p:cNvSpPr txBox="1"/>
          <p:nvPr/>
        </p:nvSpPr>
        <p:spPr>
          <a:xfrm>
            <a:off x="649389" y="2056248"/>
            <a:ext cx="7560300" cy="3276282"/>
          </a:xfrm>
          <a:prstGeom prst="rect">
            <a:avLst/>
          </a:prstGeom>
          <a:noFill/>
        </p:spPr>
        <p:txBody>
          <a:bodyPr wrap="square" rtlCol="0">
            <a:spAutoFit/>
          </a:bodyPr>
          <a:lstStyle/>
          <a:p>
            <a:pPr algn="l">
              <a:lnSpc>
                <a:spcPct val="150000"/>
              </a:lnSpc>
            </a:pPr>
            <a:r>
              <a:rPr lang="en-US" altLang="en-GB" sz="2000" dirty="0">
                <a:solidFill>
                  <a:schemeClr val="bg1"/>
                </a:solidFill>
                <a:ea typeface="Calibri" panose="020F0502020204030204" pitchFamily="34" charset="0"/>
                <a:cs typeface="Calibri" panose="020F0502020204030204" pitchFamily="34" charset="0"/>
              </a:rPr>
              <a:t>Kubernetes manages container orchestration, scaling, and load balancing.</a:t>
            </a:r>
          </a:p>
          <a:p>
            <a:pPr algn="l">
              <a:lnSpc>
                <a:spcPct val="150000"/>
              </a:lnSpc>
            </a:pPr>
            <a:r>
              <a:rPr lang="en-US" altLang="en-GB" sz="2000" dirty="0">
                <a:solidFill>
                  <a:schemeClr val="bg1"/>
                </a:solidFill>
                <a:ea typeface="Calibri" panose="020F0502020204030204" pitchFamily="34" charset="0"/>
                <a:cs typeface="Calibri" panose="020F0502020204030204" pitchFamily="34" charset="0"/>
              </a:rPr>
              <a:t>Key features:</a:t>
            </a:r>
          </a:p>
          <a:p>
            <a:pPr marL="342900" indent="-342900" algn="l">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Self-healing – Automatically restarts failed containers.</a:t>
            </a:r>
          </a:p>
          <a:p>
            <a:pPr marL="342900" indent="-342900" algn="l">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Auto-scaling – Adjusts resources based on demand.</a:t>
            </a:r>
          </a:p>
          <a:p>
            <a:pPr marL="342900" indent="-342900" algn="l">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Service discovery &amp; networking – Enables smooth communication between microservices</a:t>
            </a:r>
            <a:endParaRPr lang="en-IN" sz="2000" dirty="0">
              <a:solidFill>
                <a:schemeClr val="bg1"/>
              </a:solidFill>
            </a:endParaRPr>
          </a:p>
        </p:txBody>
      </p:sp>
      <p:pic>
        <p:nvPicPr>
          <p:cNvPr id="4098" name="Picture 2" descr="Unleashing the Power of Kubernetes: Understanding its Key Components">
            <a:extLst>
              <a:ext uri="{FF2B5EF4-FFF2-40B4-BE49-F238E27FC236}">
                <a16:creationId xmlns:a16="http://schemas.microsoft.com/office/drawing/2014/main" id="{41A911DE-6CAC-C640-FD26-DDB6DECD99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49" r="16311"/>
          <a:stretch/>
        </p:blipFill>
        <p:spPr bwMode="auto">
          <a:xfrm>
            <a:off x="7971183" y="2135615"/>
            <a:ext cx="4015410" cy="34290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9" name="TextBox 15"/>
          <p:cNvSpPr txBox="1">
            <a:spLocks noChangeArrowheads="1"/>
          </p:cNvSpPr>
          <p:nvPr/>
        </p:nvSpPr>
        <p:spPr bwMode="auto">
          <a:xfrm>
            <a:off x="6013174" y="1833265"/>
            <a:ext cx="5815385" cy="4979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marL="171450" indent="-171450" algn="l" eaLnBrk="1" hangingPunct="1">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Prometheus collects time-series metrics from applications and infrastructure.</a:t>
            </a:r>
          </a:p>
          <a:p>
            <a:pPr marL="171450" indent="-171450" algn="l" eaLnBrk="1" hangingPunct="1">
              <a:lnSpc>
                <a:spcPct val="150000"/>
              </a:lnSpc>
              <a:buFont typeface="Arial" panose="020B0604020202020204" pitchFamily="34" charset="0"/>
              <a:buChar char="•"/>
            </a:pPr>
            <a:endParaRPr lang="en-US" altLang="en-GB" sz="2000" dirty="0">
              <a:solidFill>
                <a:schemeClr val="bg1"/>
              </a:solidFill>
              <a:ea typeface="Calibri" panose="020F0502020204030204" pitchFamily="34" charset="0"/>
              <a:cs typeface="Calibri" panose="020F0502020204030204" pitchFamily="34" charset="0"/>
            </a:endParaRPr>
          </a:p>
          <a:p>
            <a:pPr marL="171450" indent="-171450" algn="l" eaLnBrk="1" hangingPunct="1">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Grafana visualizes monitoring data with interactive dashboards.</a:t>
            </a:r>
          </a:p>
          <a:p>
            <a:pPr marL="171450" indent="-171450" algn="l" eaLnBrk="1" hangingPunct="1">
              <a:lnSpc>
                <a:spcPct val="150000"/>
              </a:lnSpc>
              <a:buFont typeface="Arial" panose="020B0604020202020204" pitchFamily="34" charset="0"/>
              <a:buChar char="•"/>
            </a:pPr>
            <a:endParaRPr lang="en-US" altLang="en-GB" sz="2000" dirty="0">
              <a:solidFill>
                <a:schemeClr val="bg1"/>
              </a:solidFill>
              <a:ea typeface="Calibri" panose="020F0502020204030204" pitchFamily="34" charset="0"/>
              <a:cs typeface="Calibri" panose="020F0502020204030204" pitchFamily="34" charset="0"/>
            </a:endParaRPr>
          </a:p>
          <a:p>
            <a:pPr marL="171450" indent="-171450" algn="l" eaLnBrk="1" hangingPunct="1">
              <a:lnSpc>
                <a:spcPct val="150000"/>
              </a:lnSpc>
              <a:buFont typeface="Arial" panose="020B0604020202020204" pitchFamily="34" charset="0"/>
              <a:buChar char="•"/>
            </a:pPr>
            <a:r>
              <a:rPr lang="en-US" altLang="en-GB" sz="2000" dirty="0">
                <a:solidFill>
                  <a:schemeClr val="bg1"/>
                </a:solidFill>
                <a:ea typeface="Calibri" panose="020F0502020204030204" pitchFamily="34" charset="0"/>
                <a:cs typeface="Calibri" panose="020F0502020204030204" pitchFamily="34" charset="0"/>
              </a:rPr>
              <a:t>Real-time alerts help detect failures before they impact users.</a:t>
            </a:r>
          </a:p>
        </p:txBody>
      </p:sp>
      <p:sp>
        <p:nvSpPr>
          <p:cNvPr id="6" name="TextBox 5">
            <a:extLst>
              <a:ext uri="{FF2B5EF4-FFF2-40B4-BE49-F238E27FC236}">
                <a16:creationId xmlns:a16="http://schemas.microsoft.com/office/drawing/2014/main" id="{BA0C89C8-DAC0-451A-E6C5-4F6DB40B142F}"/>
              </a:ext>
            </a:extLst>
          </p:cNvPr>
          <p:cNvSpPr txBox="1"/>
          <p:nvPr/>
        </p:nvSpPr>
        <p:spPr>
          <a:xfrm>
            <a:off x="3022324" y="789368"/>
            <a:ext cx="6147352" cy="646331"/>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en-GB" dirty="0"/>
              <a:t>Monitoring and Logging</a:t>
            </a:r>
            <a:endParaRPr lang="en-IN" dirty="0"/>
          </a:p>
        </p:txBody>
      </p:sp>
      <p:pic>
        <p:nvPicPr>
          <p:cNvPr id="5122" name="Picture 2" descr="🚀 Your Guide to Prometheus Monitoring on Kubernetes with Grafana - DEV  Community">
            <a:extLst>
              <a:ext uri="{FF2B5EF4-FFF2-40B4-BE49-F238E27FC236}">
                <a16:creationId xmlns:a16="http://schemas.microsoft.com/office/drawing/2014/main" id="{527F52E0-8D85-080E-BBCB-0F2F80A8D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89" y="2017023"/>
            <a:ext cx="5272267" cy="330175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CD750-B75E-846A-A007-28A99F34EAF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A3B306E-89ED-C106-2D8D-33D6D9956F07}"/>
              </a:ext>
            </a:extLst>
          </p:cNvPr>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BB676A3D-E99E-E93F-886F-36EEFF31FC93}"/>
              </a:ext>
            </a:extLst>
          </p:cNvPr>
          <p:cNvSpPr>
            <a:spLocks noChangeArrowheads="1"/>
          </p:cNvSpPr>
          <p:nvPr/>
        </p:nvSpPr>
        <p:spPr bwMode="black">
          <a:xfrm>
            <a:off x="3240738" y="1061574"/>
            <a:ext cx="5993430" cy="727470"/>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Challenges</a:t>
            </a:r>
            <a:r>
              <a:rPr lang="en-US" altLang="en-GB" sz="3600" dirty="0">
                <a:ea typeface="Calibri" panose="020F0502020204030204" pitchFamily="34" charset="0"/>
                <a:cs typeface="Calibri" panose="020F0502020204030204" pitchFamily="34" charset="0"/>
              </a:rPr>
              <a:t> </a:t>
            </a: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and Solutions</a:t>
            </a:r>
          </a:p>
        </p:txBody>
      </p:sp>
      <p:sp>
        <p:nvSpPr>
          <p:cNvPr id="4" name="TextBox 3">
            <a:extLst>
              <a:ext uri="{FF2B5EF4-FFF2-40B4-BE49-F238E27FC236}">
                <a16:creationId xmlns:a16="http://schemas.microsoft.com/office/drawing/2014/main" id="{4F465246-3378-B4AA-9F9D-535A5889ACB6}"/>
              </a:ext>
            </a:extLst>
          </p:cNvPr>
          <p:cNvSpPr txBox="1"/>
          <p:nvPr/>
        </p:nvSpPr>
        <p:spPr>
          <a:xfrm>
            <a:off x="828261" y="2348448"/>
            <a:ext cx="10535478" cy="2161104"/>
          </a:xfrm>
          <a:prstGeom prst="rect">
            <a:avLst/>
          </a:prstGeom>
          <a:noFill/>
        </p:spPr>
        <p:txBody>
          <a:bodyPr wrap="square" rtlCol="0">
            <a:spAutoFit/>
          </a:bodyPr>
          <a:lstStyle/>
          <a:p>
            <a:pPr marL="725487" indent="-457200" algn="just">
              <a:lnSpc>
                <a:spcPct val="150000"/>
              </a:lnSpc>
              <a:buFont typeface="Wingdings" panose="05000000000000000000" pitchFamily="2" charset="2"/>
              <a:buChar char="q"/>
              <a:defRPr/>
            </a:pPr>
            <a:r>
              <a:rPr lang="en-US" altLang="en-GB" sz="2300" dirty="0">
                <a:solidFill>
                  <a:schemeClr val="bg1"/>
                </a:solidFill>
                <a:ea typeface="Calibri" panose="020F0502020204030204" pitchFamily="34" charset="0"/>
                <a:cs typeface="Times New Roman" panose="02020603050405020304" pitchFamily="18" charset="0"/>
              </a:rPr>
              <a:t>Configuration Complexity: Managed using Infrastructure as Code (</a:t>
            </a:r>
            <a:r>
              <a:rPr lang="en-US" altLang="en-GB" sz="2300" dirty="0" err="1">
                <a:solidFill>
                  <a:schemeClr val="bg1"/>
                </a:solidFill>
                <a:ea typeface="Calibri" panose="020F0502020204030204" pitchFamily="34" charset="0"/>
                <a:cs typeface="Times New Roman" panose="02020603050405020304" pitchFamily="18" charset="0"/>
              </a:rPr>
              <a:t>IaC</a:t>
            </a:r>
            <a:r>
              <a:rPr lang="en-US" altLang="en-GB" sz="2300" dirty="0">
                <a:solidFill>
                  <a:schemeClr val="bg1"/>
                </a:solidFill>
                <a:ea typeface="Calibri" panose="020F0502020204030204" pitchFamily="34" charset="0"/>
                <a:cs typeface="Times New Roman" panose="02020603050405020304" pitchFamily="18" charset="0"/>
              </a:rPr>
              <a:t>).</a:t>
            </a:r>
          </a:p>
          <a:p>
            <a:pPr marL="725487" indent="-457200" algn="just">
              <a:lnSpc>
                <a:spcPct val="150000"/>
              </a:lnSpc>
              <a:buFont typeface="Wingdings" panose="05000000000000000000" pitchFamily="2" charset="2"/>
              <a:buChar char="q"/>
              <a:defRPr/>
            </a:pPr>
            <a:r>
              <a:rPr lang="en-US" altLang="en-GB" sz="2300" dirty="0">
                <a:solidFill>
                  <a:schemeClr val="bg1"/>
                </a:solidFill>
                <a:ea typeface="Calibri" panose="020F0502020204030204" pitchFamily="34" charset="0"/>
                <a:cs typeface="Times New Roman" panose="02020603050405020304" pitchFamily="18" charset="0"/>
              </a:rPr>
              <a:t>Security Vulnerabilities: Addressed using SonarQube &amp; </a:t>
            </a:r>
            <a:r>
              <a:rPr lang="en-US" altLang="en-GB" sz="2300" dirty="0" err="1">
                <a:solidFill>
                  <a:schemeClr val="bg1"/>
                </a:solidFill>
                <a:ea typeface="Calibri" panose="020F0502020204030204" pitchFamily="34" charset="0"/>
                <a:cs typeface="Times New Roman" panose="02020603050405020304" pitchFamily="18" charset="0"/>
              </a:rPr>
              <a:t>Trivy</a:t>
            </a:r>
            <a:r>
              <a:rPr lang="en-US" altLang="en-GB" sz="2300" dirty="0">
                <a:solidFill>
                  <a:schemeClr val="bg1"/>
                </a:solidFill>
                <a:ea typeface="Calibri" panose="020F0502020204030204" pitchFamily="34" charset="0"/>
                <a:cs typeface="Times New Roman" panose="02020603050405020304" pitchFamily="18" charset="0"/>
              </a:rPr>
              <a:t>.</a:t>
            </a:r>
          </a:p>
          <a:p>
            <a:pPr marL="725487" indent="-457200" algn="just">
              <a:lnSpc>
                <a:spcPct val="150000"/>
              </a:lnSpc>
              <a:buFont typeface="Wingdings" panose="05000000000000000000" pitchFamily="2" charset="2"/>
              <a:buChar char="q"/>
              <a:defRPr/>
            </a:pPr>
            <a:r>
              <a:rPr lang="en-US" altLang="en-GB" sz="2300" dirty="0">
                <a:solidFill>
                  <a:schemeClr val="bg1"/>
                </a:solidFill>
                <a:ea typeface="Calibri" panose="020F0502020204030204" pitchFamily="34" charset="0"/>
                <a:cs typeface="Times New Roman" panose="02020603050405020304" pitchFamily="18" charset="0"/>
              </a:rPr>
              <a:t>Scaling Issues: Kubernetes auto-scaling for demand-based adjustments.</a:t>
            </a:r>
          </a:p>
          <a:p>
            <a:pPr marL="725487" indent="-457200" algn="just">
              <a:lnSpc>
                <a:spcPct val="150000"/>
              </a:lnSpc>
              <a:buFont typeface="Wingdings" panose="05000000000000000000" pitchFamily="2" charset="2"/>
              <a:buChar char="q"/>
              <a:defRPr/>
            </a:pPr>
            <a:r>
              <a:rPr lang="en-US" altLang="en-GB" sz="2300" dirty="0">
                <a:solidFill>
                  <a:schemeClr val="bg1"/>
                </a:solidFill>
                <a:ea typeface="Calibri" panose="020F0502020204030204" pitchFamily="34" charset="0"/>
                <a:cs typeface="Times New Roman" panose="02020603050405020304" pitchFamily="18" charset="0"/>
              </a:rPr>
              <a:t>Monitoring Overhead: Resolved with Prometheus and Grafana dashboards.</a:t>
            </a:r>
          </a:p>
        </p:txBody>
      </p:sp>
    </p:spTree>
    <p:extLst>
      <p:ext uri="{BB962C8B-B14F-4D97-AF65-F5344CB8AC3E}">
        <p14:creationId xmlns:p14="http://schemas.microsoft.com/office/powerpoint/2010/main" val="296614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CB15B-2619-63F7-73D7-3E71F19D5434}"/>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579A3910-31E5-DB3E-6125-6A9A378A299E}"/>
              </a:ext>
            </a:extLst>
          </p:cNvPr>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E59A67A8-966A-A113-40EA-86C34AA928F2}"/>
              </a:ext>
            </a:extLst>
          </p:cNvPr>
          <p:cNvSpPr>
            <a:spLocks noChangeArrowheads="1"/>
          </p:cNvSpPr>
          <p:nvPr/>
        </p:nvSpPr>
        <p:spPr bwMode="black">
          <a:xfrm>
            <a:off x="3650616" y="1064044"/>
            <a:ext cx="4890767" cy="734939"/>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Conclusion</a:t>
            </a:r>
          </a:p>
        </p:txBody>
      </p:sp>
      <p:sp>
        <p:nvSpPr>
          <p:cNvPr id="4" name="TextBox 3">
            <a:extLst>
              <a:ext uri="{FF2B5EF4-FFF2-40B4-BE49-F238E27FC236}">
                <a16:creationId xmlns:a16="http://schemas.microsoft.com/office/drawing/2014/main" id="{69621969-D181-9A46-6564-3E0F4E313025}"/>
              </a:ext>
            </a:extLst>
          </p:cNvPr>
          <p:cNvSpPr txBox="1"/>
          <p:nvPr/>
        </p:nvSpPr>
        <p:spPr>
          <a:xfrm>
            <a:off x="974035" y="1908313"/>
            <a:ext cx="10754139" cy="2769989"/>
          </a:xfrm>
          <a:prstGeom prst="rect">
            <a:avLst/>
          </a:prstGeom>
          <a:noFill/>
        </p:spPr>
        <p:txBody>
          <a:bodyPr wrap="square" rtlCol="0">
            <a:spAutoFit/>
          </a:bodyPr>
          <a:lstStyle/>
          <a:p>
            <a:pPr marL="0" indent="0">
              <a:buNone/>
            </a:pPr>
            <a:endParaRPr lang="en-US" altLang="en-GB" dirty="0"/>
          </a:p>
          <a:p>
            <a:pPr marL="268287" algn="just">
              <a:lnSpc>
                <a:spcPct val="150000"/>
              </a:lnSpc>
              <a:defRPr/>
            </a:pPr>
            <a:r>
              <a:rPr lang="en-US" altLang="en-GB" sz="2300" dirty="0">
                <a:solidFill>
                  <a:schemeClr val="bg1"/>
                </a:solidFill>
                <a:ea typeface="Calibri" panose="020F0502020204030204" pitchFamily="34" charset="0"/>
                <a:cs typeface="Times New Roman" panose="02020603050405020304" pitchFamily="18" charset="0"/>
              </a:rPr>
              <a:t>CI/CD automation enhances security, efficiency, and scalability.</a:t>
            </a:r>
          </a:p>
          <a:p>
            <a:pPr marL="268287" algn="just">
              <a:lnSpc>
                <a:spcPct val="150000"/>
              </a:lnSpc>
              <a:defRPr/>
            </a:pPr>
            <a:r>
              <a:rPr lang="en-US" altLang="en-GB" sz="2300" dirty="0">
                <a:solidFill>
                  <a:schemeClr val="bg1"/>
                </a:solidFill>
                <a:ea typeface="Calibri" panose="020F0502020204030204" pitchFamily="34" charset="0"/>
                <a:cs typeface="Times New Roman" panose="02020603050405020304" pitchFamily="18" charset="0"/>
              </a:rPr>
              <a:t>Eliminates manual errors and speeds up software delivery.</a:t>
            </a:r>
          </a:p>
          <a:p>
            <a:pPr marL="268287" algn="just">
              <a:lnSpc>
                <a:spcPct val="150000"/>
              </a:lnSpc>
              <a:defRPr/>
            </a:pPr>
            <a:r>
              <a:rPr lang="en-US" altLang="en-GB" sz="2300" dirty="0">
                <a:solidFill>
                  <a:schemeClr val="bg1"/>
                </a:solidFill>
                <a:ea typeface="Calibri" panose="020F0502020204030204" pitchFamily="34" charset="0"/>
                <a:cs typeface="Times New Roman" panose="02020603050405020304" pitchFamily="18" charset="0"/>
              </a:rPr>
              <a:t>Kubernetes ensures seamless deployment &amp; monitoring improves reliability.</a:t>
            </a:r>
          </a:p>
          <a:p>
            <a:pPr marL="268287" algn="just">
              <a:lnSpc>
                <a:spcPct val="150000"/>
              </a:lnSpc>
              <a:defRPr/>
            </a:pPr>
            <a:r>
              <a:rPr lang="en-US" altLang="en-GB" sz="2300" dirty="0">
                <a:solidFill>
                  <a:schemeClr val="bg1"/>
                </a:solidFill>
                <a:ea typeface="Calibri" panose="020F0502020204030204" pitchFamily="34" charset="0"/>
                <a:cs typeface="Times New Roman" panose="02020603050405020304" pitchFamily="18" charset="0"/>
              </a:rPr>
              <a:t>Future enhancements will make the pipeline even more intelligent and automated.</a:t>
            </a:r>
          </a:p>
          <a:p>
            <a:endParaRPr lang="en-IN" dirty="0"/>
          </a:p>
        </p:txBody>
      </p:sp>
    </p:spTree>
    <p:extLst>
      <p:ext uri="{BB962C8B-B14F-4D97-AF65-F5344CB8AC3E}">
        <p14:creationId xmlns:p14="http://schemas.microsoft.com/office/powerpoint/2010/main" val="371660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2C41D-79FB-1773-A298-1683E35B707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0787DAB-4D1F-100E-C8BB-D80F5789EC9D}"/>
              </a:ext>
            </a:extLst>
          </p:cNvPr>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01DC98DA-B137-8336-A858-5596BC52E961}"/>
              </a:ext>
            </a:extLst>
          </p:cNvPr>
          <p:cNvSpPr>
            <a:spLocks noChangeArrowheads="1"/>
          </p:cNvSpPr>
          <p:nvPr/>
        </p:nvSpPr>
        <p:spPr bwMode="black">
          <a:xfrm>
            <a:off x="3811299" y="922427"/>
            <a:ext cx="4860950" cy="707591"/>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Future Scope</a:t>
            </a:r>
          </a:p>
        </p:txBody>
      </p:sp>
      <p:sp>
        <p:nvSpPr>
          <p:cNvPr id="4" name="TextBox 3">
            <a:extLst>
              <a:ext uri="{FF2B5EF4-FFF2-40B4-BE49-F238E27FC236}">
                <a16:creationId xmlns:a16="http://schemas.microsoft.com/office/drawing/2014/main" id="{A4A7B168-9B06-ADC8-314F-3C05BA9BCDF2}"/>
              </a:ext>
            </a:extLst>
          </p:cNvPr>
          <p:cNvSpPr txBox="1"/>
          <p:nvPr/>
        </p:nvSpPr>
        <p:spPr>
          <a:xfrm>
            <a:off x="974035" y="2082990"/>
            <a:ext cx="10535478" cy="2692019"/>
          </a:xfrm>
          <a:prstGeom prst="rect">
            <a:avLst/>
          </a:prstGeom>
          <a:noFill/>
        </p:spPr>
        <p:txBody>
          <a:bodyPr wrap="square" rtlCol="0">
            <a:spAutoFit/>
          </a:bodyPr>
          <a:lstStyle/>
          <a:p>
            <a:pPr marL="611187" indent="-342900" algn="just" fontAlgn="auto">
              <a:lnSpc>
                <a:spcPct val="150000"/>
              </a:lnSpc>
              <a:spcBef>
                <a:spcPts val="0"/>
              </a:spcBef>
              <a:spcAft>
                <a:spcPts val="0"/>
              </a:spcAft>
              <a:buFont typeface="Arial" panose="020B0604020202020204" pitchFamily="34" charset="0"/>
              <a:buChar char="•"/>
              <a:defRPr/>
            </a:pPr>
            <a:r>
              <a:rPr lang="en-US" altLang="en-GB" sz="2300" dirty="0">
                <a:solidFill>
                  <a:schemeClr val="bg1"/>
                </a:solidFill>
                <a:ea typeface="Calibri" panose="020F0502020204030204" pitchFamily="34" charset="0"/>
                <a:cs typeface="Times New Roman" panose="02020603050405020304" pitchFamily="18" charset="0"/>
              </a:rPr>
              <a:t>AI/ML-driven security analysis to predict and mitigate threats.</a:t>
            </a:r>
          </a:p>
          <a:p>
            <a:pPr marL="611187" indent="-342900" algn="just" fontAlgn="auto">
              <a:lnSpc>
                <a:spcPct val="150000"/>
              </a:lnSpc>
              <a:spcBef>
                <a:spcPts val="0"/>
              </a:spcBef>
              <a:spcAft>
                <a:spcPts val="0"/>
              </a:spcAft>
              <a:buFont typeface="Arial" panose="020B0604020202020204" pitchFamily="34" charset="0"/>
              <a:buChar char="•"/>
              <a:defRPr/>
            </a:pPr>
            <a:r>
              <a:rPr lang="en-US" altLang="en-GB" sz="2300" dirty="0">
                <a:solidFill>
                  <a:schemeClr val="bg1"/>
                </a:solidFill>
                <a:ea typeface="Calibri" panose="020F0502020204030204" pitchFamily="34" charset="0"/>
                <a:cs typeface="Times New Roman" panose="02020603050405020304" pitchFamily="18" charset="0"/>
              </a:rPr>
              <a:t>Multi-cloud deployments for better resilience and cost optimization.</a:t>
            </a:r>
          </a:p>
          <a:p>
            <a:pPr marL="611187" indent="-342900" algn="just" fontAlgn="auto">
              <a:lnSpc>
                <a:spcPct val="150000"/>
              </a:lnSpc>
              <a:spcBef>
                <a:spcPts val="0"/>
              </a:spcBef>
              <a:spcAft>
                <a:spcPts val="0"/>
              </a:spcAft>
              <a:buFont typeface="Arial" panose="020B0604020202020204" pitchFamily="34" charset="0"/>
              <a:buChar char="•"/>
              <a:defRPr/>
            </a:pPr>
            <a:r>
              <a:rPr lang="en-US" altLang="en-GB" sz="2300" dirty="0">
                <a:solidFill>
                  <a:schemeClr val="bg1"/>
                </a:solidFill>
                <a:ea typeface="Calibri" panose="020F0502020204030204" pitchFamily="34" charset="0"/>
                <a:cs typeface="Times New Roman" panose="02020603050405020304" pitchFamily="18" charset="0"/>
              </a:rPr>
              <a:t>Serverless architecture for lightweight application hosting.</a:t>
            </a:r>
          </a:p>
          <a:p>
            <a:pPr marL="611187" indent="-342900" algn="just" fontAlgn="auto">
              <a:lnSpc>
                <a:spcPct val="150000"/>
              </a:lnSpc>
              <a:spcBef>
                <a:spcPts val="0"/>
              </a:spcBef>
              <a:spcAft>
                <a:spcPts val="0"/>
              </a:spcAft>
              <a:buFont typeface="Arial" panose="020B0604020202020204" pitchFamily="34" charset="0"/>
              <a:buChar char="•"/>
              <a:defRPr/>
            </a:pPr>
            <a:r>
              <a:rPr lang="en-US" altLang="en-GB" sz="2300" dirty="0">
                <a:solidFill>
                  <a:schemeClr val="bg1"/>
                </a:solidFill>
                <a:ea typeface="Calibri" panose="020F0502020204030204" pitchFamily="34" charset="0"/>
                <a:cs typeface="Times New Roman" panose="02020603050405020304" pitchFamily="18" charset="0"/>
              </a:rPr>
              <a:t>Improved self-healing mechanisms for automated issue resolution.</a:t>
            </a:r>
          </a:p>
          <a:p>
            <a:pPr marL="611187" indent="-342900" algn="just" fontAlgn="auto">
              <a:lnSpc>
                <a:spcPct val="150000"/>
              </a:lnSpc>
              <a:spcBef>
                <a:spcPts val="0"/>
              </a:spcBef>
              <a:spcAft>
                <a:spcPts val="0"/>
              </a:spcAft>
              <a:buFont typeface="Arial" panose="020B0604020202020204" pitchFamily="34" charset="0"/>
              <a:buChar char="•"/>
              <a:defRPr/>
            </a:pPr>
            <a:r>
              <a:rPr lang="en-US" altLang="en-GB" sz="2300" dirty="0" err="1">
                <a:solidFill>
                  <a:schemeClr val="bg1"/>
                </a:solidFill>
                <a:ea typeface="Calibri" panose="020F0502020204030204" pitchFamily="34" charset="0"/>
                <a:cs typeface="Times New Roman" panose="02020603050405020304" pitchFamily="18" charset="0"/>
              </a:rPr>
              <a:t>GitOps</a:t>
            </a:r>
            <a:r>
              <a:rPr lang="en-US" altLang="en-GB" sz="2300" dirty="0">
                <a:solidFill>
                  <a:schemeClr val="bg1"/>
                </a:solidFill>
                <a:ea typeface="Calibri" panose="020F0502020204030204" pitchFamily="34" charset="0"/>
                <a:cs typeface="Times New Roman" panose="02020603050405020304" pitchFamily="18" charset="0"/>
              </a:rPr>
              <a:t> for better CI/CD as code management</a:t>
            </a:r>
            <a:endParaRPr lang="en-IN" sz="2300" dirty="0">
              <a:solidFill>
                <a:schemeClr val="bg1"/>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3497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pic>
        <p:nvPicPr>
          <p:cNvPr id="6" name="图片 5"/>
          <p:cNvPicPr>
            <a:picLocks noChangeAspect="1"/>
          </p:cNvPicPr>
          <p:nvPr/>
        </p:nvPicPr>
        <p:blipFill rotWithShape="1">
          <a:blip r:embed="rId2" cstate="print">
            <a:extLst>
              <a:ext uri="{28A0092B-C50C-407E-A947-70E740481C1C}">
                <a14:useLocalDpi xmlns:a14="http://schemas.microsoft.com/office/drawing/2010/main" val="0"/>
              </a:ext>
            </a:extLst>
          </a:blip>
          <a:srcRect l="9730" t="26733" r="7568" b="24892"/>
          <a:stretch>
            <a:fillRect/>
          </a:stretch>
        </p:blipFill>
        <p:spPr>
          <a:xfrm>
            <a:off x="257504" y="580570"/>
            <a:ext cx="11716782" cy="5981455"/>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87160" y="-170997"/>
            <a:ext cx="3599543" cy="3599543"/>
          </a:xfrm>
          <a:prstGeom prst="rect">
            <a:avLst/>
          </a:prstGeom>
        </p:spPr>
      </p:pic>
      <p:sp>
        <p:nvSpPr>
          <p:cNvPr id="8" name="TextBox 7">
            <a:extLst>
              <a:ext uri="{FF2B5EF4-FFF2-40B4-BE49-F238E27FC236}">
                <a16:creationId xmlns:a16="http://schemas.microsoft.com/office/drawing/2014/main" id="{4F445C9E-ADED-5413-444B-A92E09C96B8C}"/>
              </a:ext>
            </a:extLst>
          </p:cNvPr>
          <p:cNvSpPr txBox="1"/>
          <p:nvPr/>
        </p:nvSpPr>
        <p:spPr>
          <a:xfrm>
            <a:off x="1948070" y="2882348"/>
            <a:ext cx="8478078" cy="1107996"/>
          </a:xfrm>
          <a:prstGeom prst="rect">
            <a:avLst/>
          </a:prstGeom>
          <a:noFill/>
        </p:spPr>
        <p:txBody>
          <a:bodyPr wrap="square" rtlCol="0">
            <a:spAutoFit/>
          </a:bodyPr>
          <a:lstStyle/>
          <a:p>
            <a:pPr algn="ctr"/>
            <a:r>
              <a:rPr lang="en-IN" sz="66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grpSp>
        <p:nvGrpSpPr>
          <p:cNvPr id="7" name="组合 6"/>
          <p:cNvGrpSpPr/>
          <p:nvPr/>
        </p:nvGrpSpPr>
        <p:grpSpPr>
          <a:xfrm>
            <a:off x="1342772" y="1087564"/>
            <a:ext cx="10528935" cy="4682872"/>
            <a:chOff x="682058" y="2804000"/>
            <a:chExt cx="2363642" cy="4682289"/>
          </a:xfrm>
        </p:grpSpPr>
        <p:sp>
          <p:nvSpPr>
            <p:cNvPr id="5" name="文本框 4"/>
            <p:cNvSpPr txBox="1"/>
            <p:nvPr/>
          </p:nvSpPr>
          <p:spPr>
            <a:xfrm>
              <a:off x="682058" y="3766288"/>
              <a:ext cx="2363642" cy="3720001"/>
            </a:xfrm>
            <a:prstGeom prst="rect">
              <a:avLst/>
            </a:prstGeom>
            <a:noFill/>
          </p:spPr>
          <p:txBody>
            <a:bodyPr vert="horz" wrap="square" rtlCol="0">
              <a:noAutofit/>
            </a:bodyPr>
            <a:lstStyle/>
            <a:p>
              <a:pPr algn="just"/>
              <a:r>
                <a:rPr lang="en-US" altLang="en-GB" sz="2300" dirty="0">
                  <a:solidFill>
                    <a:schemeClr val="bg1"/>
                  </a:solidFill>
                  <a:ea typeface="Calibri" panose="020F0502020204030204" pitchFamily="34" charset="0"/>
                  <a:cs typeface="Times New Roman" panose="02020603050405020304" pitchFamily="18" charset="0"/>
                </a:rPr>
                <a:t>Modern web applications require fast, reliable, and secure deployment processes.</a:t>
              </a:r>
            </a:p>
            <a:p>
              <a:pPr algn="just"/>
              <a:endParaRPr lang="en-US" altLang="en-GB" sz="2300" dirty="0">
                <a:solidFill>
                  <a:schemeClr val="bg1"/>
                </a:solidFill>
                <a:ea typeface="Calibri" panose="020F0502020204030204" pitchFamily="34" charset="0"/>
                <a:cs typeface="Times New Roman" panose="02020603050405020304" pitchFamily="18" charset="0"/>
              </a:endParaRPr>
            </a:p>
            <a:p>
              <a:pPr algn="just"/>
              <a:r>
                <a:rPr lang="en-US" altLang="en-GB" sz="2300" dirty="0">
                  <a:solidFill>
                    <a:schemeClr val="bg1"/>
                  </a:solidFill>
                  <a:ea typeface="Calibri" panose="020F0502020204030204" pitchFamily="34" charset="0"/>
                  <a:cs typeface="Times New Roman" panose="02020603050405020304" pitchFamily="18" charset="0"/>
                </a:rPr>
                <a:t>Manual deployment leads to errors, security vulnerabilities, and inefficiencies.</a:t>
              </a:r>
            </a:p>
            <a:p>
              <a:pPr algn="just"/>
              <a:endParaRPr lang="en-US" altLang="en-GB" sz="2300" dirty="0">
                <a:solidFill>
                  <a:schemeClr val="bg1"/>
                </a:solidFill>
                <a:ea typeface="Calibri" panose="020F0502020204030204" pitchFamily="34" charset="0"/>
                <a:cs typeface="Times New Roman" panose="02020603050405020304" pitchFamily="18" charset="0"/>
              </a:endParaRPr>
            </a:p>
            <a:p>
              <a:pPr algn="just"/>
              <a:r>
                <a:rPr lang="en-US" altLang="en-GB" sz="2300" dirty="0">
                  <a:solidFill>
                    <a:schemeClr val="bg1"/>
                  </a:solidFill>
                  <a:ea typeface="Calibri" panose="020F0502020204030204" pitchFamily="34" charset="0"/>
                  <a:cs typeface="Times New Roman" panose="02020603050405020304" pitchFamily="18" charset="0"/>
                </a:rPr>
                <a:t>CI/CD pipelines automate build, test, security scanning, and deployment.</a:t>
              </a:r>
            </a:p>
            <a:p>
              <a:pPr algn="just"/>
              <a:endParaRPr lang="en-US" altLang="en-GB" sz="2300" dirty="0">
                <a:solidFill>
                  <a:schemeClr val="bg1"/>
                </a:solidFill>
                <a:ea typeface="Calibri" panose="020F0502020204030204" pitchFamily="34" charset="0"/>
                <a:cs typeface="Times New Roman" panose="02020603050405020304" pitchFamily="18" charset="0"/>
              </a:endParaRPr>
            </a:p>
            <a:p>
              <a:pPr algn="just"/>
              <a:r>
                <a:rPr lang="en-US" altLang="en-GB" sz="2300" dirty="0">
                  <a:solidFill>
                    <a:schemeClr val="bg1"/>
                  </a:solidFill>
                  <a:ea typeface="Calibri" panose="020F0502020204030204" pitchFamily="34" charset="0"/>
                  <a:cs typeface="Times New Roman" panose="02020603050405020304" pitchFamily="18" charset="0"/>
                </a:rPr>
                <a:t>This project focuses on integrating security into an automated CI/CD workflow.</a:t>
              </a:r>
            </a:p>
          </p:txBody>
        </p:sp>
        <p:sp>
          <p:nvSpPr>
            <p:cNvPr id="6" name="矩形 5"/>
            <p:cNvSpPr/>
            <p:nvPr/>
          </p:nvSpPr>
          <p:spPr>
            <a:xfrm>
              <a:off x="1359162" y="2804000"/>
              <a:ext cx="309880" cy="583565"/>
            </a:xfrm>
            <a:prstGeom prst="rect">
              <a:avLst/>
            </a:prstGeom>
          </p:spPr>
          <p:txBody>
            <a:bodyPr wrap="square">
              <a:spAutoFit/>
            </a:bodyPr>
            <a:lstStyle/>
            <a:p>
              <a:endParaRPr lang="zh-CN" altLang="en-US" sz="3200" dirty="0">
                <a:effectLst>
                  <a:outerShdw blurRad="38100" dist="38100" dir="2700000" algn="tl">
                    <a:srgbClr val="000000">
                      <a:alpha val="43137"/>
                    </a:srgbClr>
                  </a:outerShdw>
                </a:effectLst>
                <a:ea typeface="Calibri" panose="020F0502020204030204" pitchFamily="34" charset="0"/>
                <a:cs typeface="Calibri" panose="020F0502020204030204" pitchFamily="34" charset="0"/>
              </a:endParaRPr>
            </a:p>
          </p:txBody>
        </p:sp>
      </p:grpSp>
      <p:sp>
        <p:nvSpPr>
          <p:cNvPr id="8" name="Rectangle 6">
            <a:extLst>
              <a:ext uri="{FF2B5EF4-FFF2-40B4-BE49-F238E27FC236}">
                <a16:creationId xmlns:a16="http://schemas.microsoft.com/office/drawing/2014/main" id="{74C989D6-8FC7-054B-01F5-8451DE143834}"/>
              </a:ext>
            </a:extLst>
          </p:cNvPr>
          <p:cNvSpPr>
            <a:spLocks noChangeArrowheads="1"/>
          </p:cNvSpPr>
          <p:nvPr/>
        </p:nvSpPr>
        <p:spPr bwMode="black">
          <a:xfrm>
            <a:off x="3479239" y="858569"/>
            <a:ext cx="5233521" cy="646331"/>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Introduction</a:t>
            </a:r>
            <a:endParaRPr lang="en-US" altLang="en-GB" sz="3600" dirty="0">
              <a:ea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93763" indent="-285750" algn="just"/>
            <a:r>
              <a:rPr lang="en-US" altLang="en-GB" sz="3200" dirty="0">
                <a:ea typeface="Calibri" panose="020F0502020204030204" pitchFamily="34" charset="0"/>
                <a:cs typeface="Calibri" panose="020F0502020204030204" pitchFamily="34" charset="0"/>
              </a:rPr>
              <a:t>   </a:t>
            </a:r>
            <a:endParaRPr lang="en-US" altLang="en-GB" sz="3200" dirty="0">
              <a:solidFill>
                <a:schemeClr val="accent5">
                  <a:lumMod val="40000"/>
                  <a:lumOff val="60000"/>
                </a:schemeClr>
              </a:solidFill>
              <a:ea typeface="Calibri" panose="020F0502020204030204" pitchFamily="34" charset="0"/>
              <a:cs typeface="Calibri" panose="020F0502020204030204" pitchFamily="34" charset="0"/>
            </a:endParaRPr>
          </a:p>
          <a:p>
            <a:pPr marL="984250" indent="-376238" algn="just"/>
            <a:r>
              <a:rPr lang="en-US" altLang="en-GB" sz="3200" dirty="0">
                <a:solidFill>
                  <a:schemeClr val="accent5">
                    <a:lumMod val="40000"/>
                    <a:lumOff val="60000"/>
                  </a:schemeClr>
                </a:solidFill>
                <a:ea typeface="Calibri" panose="020F0502020204030204" pitchFamily="34" charset="0"/>
                <a:cs typeface="Calibri" panose="020F0502020204030204" pitchFamily="34" charset="0"/>
              </a:rPr>
              <a:t>	</a:t>
            </a:r>
            <a:r>
              <a:rPr lang="en-US" altLang="en-GB" sz="2700" dirty="0">
                <a:solidFill>
                  <a:schemeClr val="accent5">
                    <a:lumMod val="40000"/>
                    <a:lumOff val="60000"/>
                  </a:schemeClr>
                </a:solidFill>
                <a:ea typeface="Calibri" panose="020F0502020204030204" pitchFamily="34" charset="0"/>
                <a:cs typeface="Calibri" panose="020F0502020204030204" pitchFamily="34" charset="0"/>
              </a:rPr>
              <a:t>Challenges in Traditional Deployment:</a:t>
            </a:r>
          </a:p>
          <a:p>
            <a:pPr marL="893763" indent="-285750" algn="just"/>
            <a:endParaRPr lang="en-US" altLang="en-GB" dirty="0">
              <a:ea typeface="Calibri" panose="020F0502020204030204" pitchFamily="34" charset="0"/>
              <a:cs typeface="Calibri" panose="020F0502020204030204" pitchFamily="34" charset="0"/>
            </a:endParaRPr>
          </a:p>
          <a:p>
            <a:pPr marL="1252538" indent="-268288" algn="just">
              <a:buFont typeface="Arial" panose="020B0604020202020204" pitchFamily="34" charset="0"/>
              <a:buChar char="•"/>
            </a:pPr>
            <a:r>
              <a:rPr lang="en-US" altLang="en-GB" sz="2300" dirty="0">
                <a:ea typeface="Calibri" panose="020F0502020204030204" pitchFamily="34" charset="0"/>
                <a:cs typeface="Calibri" panose="020F0502020204030204" pitchFamily="34" charset="0"/>
              </a:rPr>
              <a:t>Manual </a:t>
            </a:r>
            <a:r>
              <a:rPr lang="en-US" altLang="en-GB" sz="2300" dirty="0">
                <a:ea typeface="Calibri" panose="020F0502020204030204" pitchFamily="34" charset="0"/>
                <a:cs typeface="Times New Roman" panose="02020603050405020304" pitchFamily="18" charset="0"/>
              </a:rPr>
              <a:t>effort required for software integration, testing, and release.</a:t>
            </a:r>
          </a:p>
          <a:p>
            <a:pPr marL="1252538" indent="-268288" algn="just">
              <a:buFont typeface="Arial" panose="020B0604020202020204" pitchFamily="34" charset="0"/>
              <a:buNone/>
            </a:pPr>
            <a:endParaRPr lang="en-US" altLang="en-GB" sz="2300" dirty="0">
              <a:ea typeface="Calibri" panose="020F0502020204030204" pitchFamily="34" charset="0"/>
              <a:cs typeface="Times New Roman" panose="02020603050405020304" pitchFamily="18" charset="0"/>
            </a:endParaRPr>
          </a:p>
          <a:p>
            <a:pPr marL="1252538" indent="-268288" algn="just">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Security risks due to lack of automated vulnerability scanning.</a:t>
            </a:r>
          </a:p>
          <a:p>
            <a:pPr marL="1252538" indent="-268288" algn="just">
              <a:buFont typeface="Arial" panose="020B0604020202020204" pitchFamily="34" charset="0"/>
              <a:buNone/>
            </a:pPr>
            <a:endParaRPr lang="en-US" altLang="en-GB" sz="2300" dirty="0">
              <a:ea typeface="Calibri" panose="020F0502020204030204" pitchFamily="34" charset="0"/>
              <a:cs typeface="Times New Roman" panose="02020603050405020304" pitchFamily="18" charset="0"/>
            </a:endParaRPr>
          </a:p>
          <a:p>
            <a:pPr marL="1252538" indent="-268288" algn="just">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Inconsistent environments leading to "works on my machine" issues.</a:t>
            </a:r>
          </a:p>
          <a:p>
            <a:pPr marL="1252538" indent="-268288" algn="just">
              <a:buFont typeface="Arial" panose="020B0604020202020204" pitchFamily="34" charset="0"/>
              <a:buNone/>
            </a:pPr>
            <a:endParaRPr lang="en-US" altLang="en-GB" sz="2300" dirty="0">
              <a:ea typeface="Calibri" panose="020F0502020204030204" pitchFamily="34" charset="0"/>
              <a:cs typeface="Times New Roman" panose="02020603050405020304" pitchFamily="18" charset="0"/>
            </a:endParaRPr>
          </a:p>
          <a:p>
            <a:pPr marL="1252538" indent="-268288" algn="just">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Slow release cycles affecting agility and innovation.</a:t>
            </a:r>
          </a:p>
          <a:p>
            <a:pPr marL="893763" indent="-285750" algn="just">
              <a:buFont typeface="Arial" panose="020B0604020202020204" pitchFamily="34" charset="0"/>
              <a:buNone/>
            </a:pPr>
            <a:endParaRPr lang="en-US" altLang="en-GB" sz="2400" dirty="0">
              <a:ea typeface="Calibri" panose="020F0502020204030204" pitchFamily="34" charset="0"/>
              <a:cs typeface="Calibri" panose="020F0502020204030204" pitchFamily="34" charset="0"/>
            </a:endParaRPr>
          </a:p>
        </p:txBody>
      </p:sp>
      <p:sp>
        <p:nvSpPr>
          <p:cNvPr id="4" name="Rectangle 6"/>
          <p:cNvSpPr>
            <a:spLocks noChangeArrowheads="1"/>
          </p:cNvSpPr>
          <p:nvPr/>
        </p:nvSpPr>
        <p:spPr bwMode="black">
          <a:xfrm>
            <a:off x="3479239" y="745282"/>
            <a:ext cx="5233521" cy="695891"/>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Problem Statement</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5504" y="1352128"/>
            <a:ext cx="4760590" cy="47605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15113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4" name="TextBox 15"/>
          <p:cNvSpPr txBox="1">
            <a:spLocks noChangeArrowheads="1"/>
          </p:cNvSpPr>
          <p:nvPr/>
        </p:nvSpPr>
        <p:spPr bwMode="auto">
          <a:xfrm>
            <a:off x="5440604" y="1541737"/>
            <a:ext cx="6521284" cy="4772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just" eaLnBrk="1" hangingPunct="1">
              <a:lnSpc>
                <a:spcPct val="150000"/>
              </a:lnSpc>
            </a:pPr>
            <a:r>
              <a:rPr lang="en-US" altLang="en-GB" sz="2300" dirty="0">
                <a:solidFill>
                  <a:schemeClr val="bg1"/>
                </a:solidFill>
                <a:ea typeface="Calibri" panose="020F0502020204030204" pitchFamily="34" charset="0"/>
                <a:cs typeface="Calibri" panose="020F0502020204030204" pitchFamily="34" charset="0"/>
              </a:rPr>
              <a:t>A fully automated CI/CD pipeline to ensure continuous integration and secure deployment.</a:t>
            </a:r>
          </a:p>
          <a:p>
            <a:pPr algn="just" eaLnBrk="1" hangingPunct="1">
              <a:lnSpc>
                <a:spcPct val="150000"/>
              </a:lnSpc>
            </a:pPr>
            <a:r>
              <a:rPr lang="en-US" altLang="en-GB" sz="2300" dirty="0">
                <a:solidFill>
                  <a:schemeClr val="bg1"/>
                </a:solidFill>
                <a:ea typeface="Calibri" panose="020F0502020204030204" pitchFamily="34" charset="0"/>
                <a:cs typeface="Calibri" panose="020F0502020204030204" pitchFamily="34" charset="0"/>
              </a:rPr>
              <a:t>Uses tools like Jenkins, Docker, Kubernetes, SonarQube, Trivy, Prometheus, and Grafana.</a:t>
            </a:r>
          </a:p>
          <a:p>
            <a:pPr algn="just" eaLnBrk="1" hangingPunct="1">
              <a:lnSpc>
                <a:spcPct val="150000"/>
              </a:lnSpc>
            </a:pPr>
            <a:r>
              <a:rPr lang="en-US" altLang="en-GB" sz="2300" dirty="0">
                <a:solidFill>
                  <a:schemeClr val="bg1"/>
                </a:solidFill>
                <a:ea typeface="Calibri" panose="020F0502020204030204" pitchFamily="34" charset="0"/>
                <a:cs typeface="Calibri" panose="020F0502020204030204" pitchFamily="34" charset="0"/>
              </a:rPr>
              <a:t>Automates security checks, reducing vulnerabilities before deployment.</a:t>
            </a:r>
          </a:p>
          <a:p>
            <a:pPr algn="just" eaLnBrk="1" hangingPunct="1">
              <a:lnSpc>
                <a:spcPct val="150000"/>
              </a:lnSpc>
            </a:pPr>
            <a:r>
              <a:rPr lang="en-US" altLang="en-GB" sz="2300" dirty="0">
                <a:solidFill>
                  <a:schemeClr val="bg1"/>
                </a:solidFill>
                <a:ea typeface="Calibri" panose="020F0502020204030204" pitchFamily="34" charset="0"/>
                <a:cs typeface="Calibri" panose="020F0502020204030204" pitchFamily="34" charset="0"/>
              </a:rPr>
              <a:t>Ensures scalability, monitoring, and self-healing in production environments.</a:t>
            </a:r>
          </a:p>
          <a:p>
            <a:pPr algn="just" eaLnBrk="1" hangingPunct="1">
              <a:lnSpc>
                <a:spcPct val="150000"/>
              </a:lnSpc>
            </a:pPr>
            <a:endParaRPr lang="en-US" altLang="en-GB" sz="2300" dirty="0">
              <a:solidFill>
                <a:schemeClr val="bg1"/>
              </a:solidFill>
              <a:ea typeface="Calibri" panose="020F0502020204030204" pitchFamily="34" charset="0"/>
              <a:cs typeface="Calibri" panose="020F0502020204030204" pitchFamily="34" charset="0"/>
            </a:endParaRPr>
          </a:p>
        </p:txBody>
      </p:sp>
      <p:pic>
        <p:nvPicPr>
          <p:cNvPr id="5" name="图片 4"/>
          <p:cNvPicPr>
            <a:picLocks noChangeAspect="1"/>
          </p:cNvPicPr>
          <p:nvPr/>
        </p:nvPicPr>
        <p:blipFill>
          <a:blip r:embed="rId2"/>
          <a:stretch>
            <a:fillRect/>
          </a:stretch>
        </p:blipFill>
        <p:spPr>
          <a:xfrm>
            <a:off x="112713" y="1475105"/>
            <a:ext cx="5097780" cy="47358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6">
            <a:extLst>
              <a:ext uri="{FF2B5EF4-FFF2-40B4-BE49-F238E27FC236}">
                <a16:creationId xmlns:a16="http://schemas.microsoft.com/office/drawing/2014/main" id="{752CED9E-3AFB-9E65-8C6B-DF8D37C8CBFF}"/>
              </a:ext>
            </a:extLst>
          </p:cNvPr>
          <p:cNvSpPr>
            <a:spLocks noChangeArrowheads="1"/>
          </p:cNvSpPr>
          <p:nvPr/>
        </p:nvSpPr>
        <p:spPr bwMode="black">
          <a:xfrm>
            <a:off x="3340092" y="436358"/>
            <a:ext cx="5233521" cy="646331"/>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Proposed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215"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200000"/>
              </a:lnSpc>
            </a:pPr>
            <a:endParaRPr lang="en-US" altLang="en-GB" dirty="0">
              <a:ea typeface="Calibri" panose="020F0502020204030204" pitchFamily="34" charset="0"/>
              <a:cs typeface="Calibri" panose="020F0502020204030204" pitchFamily="34" charset="0"/>
            </a:endParaRP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Git: Manages source code history and facilitate collaborative software development.</a:t>
            </a: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Jenkins: Automates build, test, and deployment.</a:t>
            </a: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Docker: Containerizes applications for consistency across environments.</a:t>
            </a: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Kubernetes: Manages container orchestration and scaling.</a:t>
            </a: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SonarQube: Performs static code analysis to detect vulnerabilities.</a:t>
            </a:r>
          </a:p>
          <a:p>
            <a:pPr marL="1147763" indent="-342900" algn="just">
              <a:lnSpc>
                <a:spcPct val="150000"/>
              </a:lnSpc>
              <a:buFont typeface="Arial" panose="020B0604020202020204" pitchFamily="34" charset="0"/>
              <a:buChar char="•"/>
            </a:pPr>
            <a:r>
              <a:rPr lang="en-US" altLang="en-GB" sz="2300" dirty="0" err="1">
                <a:ea typeface="Calibri" panose="020F0502020204030204" pitchFamily="34" charset="0"/>
                <a:cs typeface="Times New Roman" panose="02020603050405020304" pitchFamily="18" charset="0"/>
              </a:rPr>
              <a:t>Trivy</a:t>
            </a:r>
            <a:r>
              <a:rPr lang="en-US" altLang="en-GB" sz="2300" dirty="0">
                <a:ea typeface="Calibri" panose="020F0502020204030204" pitchFamily="34" charset="0"/>
                <a:cs typeface="Times New Roman" panose="02020603050405020304" pitchFamily="18" charset="0"/>
              </a:rPr>
              <a:t>: Scans container images for security flaws.</a:t>
            </a:r>
          </a:p>
          <a:p>
            <a:pPr marL="1147763" indent="-342900" algn="just">
              <a:lnSpc>
                <a:spcPct val="150000"/>
              </a:lnSpc>
              <a:buFont typeface="Arial" panose="020B0604020202020204" pitchFamily="34" charset="0"/>
              <a:buChar char="•"/>
            </a:pPr>
            <a:r>
              <a:rPr lang="en-US" altLang="en-GB" sz="2300" dirty="0">
                <a:ea typeface="Calibri" panose="020F0502020204030204" pitchFamily="34" charset="0"/>
                <a:cs typeface="Times New Roman" panose="02020603050405020304" pitchFamily="18" charset="0"/>
              </a:rPr>
              <a:t>Prometheus &amp; Grafana: Provides real-time monitoring and logging.</a:t>
            </a:r>
          </a:p>
        </p:txBody>
      </p:sp>
      <p:sp>
        <p:nvSpPr>
          <p:cNvPr id="3" name="Rectangle 6">
            <a:extLst>
              <a:ext uri="{FF2B5EF4-FFF2-40B4-BE49-F238E27FC236}">
                <a16:creationId xmlns:a16="http://schemas.microsoft.com/office/drawing/2014/main" id="{07827772-FF52-5B72-6525-83D75323434B}"/>
              </a:ext>
            </a:extLst>
          </p:cNvPr>
          <p:cNvSpPr>
            <a:spLocks noChangeArrowheads="1"/>
          </p:cNvSpPr>
          <p:nvPr/>
        </p:nvSpPr>
        <p:spPr bwMode="black">
          <a:xfrm>
            <a:off x="3548454" y="674367"/>
            <a:ext cx="5233521" cy="646331"/>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Tools</a:t>
            </a:r>
            <a:r>
              <a:rPr lang="en-US" altLang="en-GB" sz="3600" dirty="0">
                <a:ea typeface="Calibri" panose="020F0502020204030204" pitchFamily="34" charset="0"/>
                <a:cs typeface="Calibri" panose="020F0502020204030204" pitchFamily="34" charset="0"/>
              </a:rPr>
              <a:t> </a:t>
            </a: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and Technologies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05"/>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8" name="TextBox 15"/>
          <p:cNvSpPr txBox="1">
            <a:spLocks noChangeArrowheads="1"/>
          </p:cNvSpPr>
          <p:nvPr/>
        </p:nvSpPr>
        <p:spPr bwMode="auto">
          <a:xfrm>
            <a:off x="1694099" y="4714083"/>
            <a:ext cx="2589997"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Microsoft YaHei" panose="020B0503020204020204" pitchFamily="34" charset="-122"/>
              </a:defRPr>
            </a:lvl1pPr>
            <a:lvl2pPr marL="742950" indent="-285750">
              <a:defRPr>
                <a:solidFill>
                  <a:schemeClr val="tx1"/>
                </a:solidFill>
                <a:latin typeface="Calibri" panose="020F0502020204030204" pitchFamily="34" charset="0"/>
                <a:ea typeface="Microsoft YaHei" panose="020B0503020204020204" pitchFamily="34" charset="-122"/>
              </a:defRPr>
            </a:lvl2pPr>
            <a:lvl3pPr marL="1143000" indent="-228600">
              <a:defRPr>
                <a:solidFill>
                  <a:schemeClr val="tx1"/>
                </a:solidFill>
                <a:latin typeface="Calibri" panose="020F0502020204030204" pitchFamily="34" charset="0"/>
                <a:ea typeface="Microsoft YaHei" panose="020B0503020204020204" pitchFamily="34" charset="-122"/>
              </a:defRPr>
            </a:lvl3pPr>
            <a:lvl4pPr marL="1600200" indent="-228600">
              <a:defRPr>
                <a:solidFill>
                  <a:schemeClr val="tx1"/>
                </a:solidFill>
                <a:latin typeface="Calibri" panose="020F0502020204030204" pitchFamily="34" charset="0"/>
                <a:ea typeface="Microsoft YaHei" panose="020B0503020204020204" pitchFamily="34" charset="-122"/>
              </a:defRPr>
            </a:lvl4pPr>
            <a:lvl5pPr marL="2057400" indent="-228600">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Microsoft YaHei" panose="020B0503020204020204" pitchFamily="34" charset="-122"/>
              </a:defRPr>
            </a:lvl9pPr>
          </a:lstStyle>
          <a:p>
            <a:pPr algn="ctr" eaLnBrk="1" hangingPunct="1">
              <a:lnSpc>
                <a:spcPct val="150000"/>
              </a:lnSpc>
            </a:pPr>
            <a:r>
              <a:rPr lang="zh-CN" altLang="en-US" sz="1200" dirty="0">
                <a:solidFill>
                  <a:schemeClr val="bg1"/>
                </a:solidFill>
                <a:ea typeface="Calibri" panose="020F0502020204030204" pitchFamily="34" charset="0"/>
                <a:cs typeface="Calibri" panose="020F0502020204030204" pitchFamily="34" charset="0"/>
              </a:rPr>
              <a:t>.
</a:t>
            </a:r>
          </a:p>
        </p:txBody>
      </p:sp>
      <p:pic>
        <p:nvPicPr>
          <p:cNvPr id="3" name="Picture 2" descr="project workflow"/>
          <p:cNvPicPr>
            <a:picLocks noChangeAspect="1"/>
          </p:cNvPicPr>
          <p:nvPr/>
        </p:nvPicPr>
        <p:blipFill>
          <a:blip r:embed="rId2"/>
          <a:stretch>
            <a:fillRect/>
          </a:stretch>
        </p:blipFill>
        <p:spPr>
          <a:xfrm>
            <a:off x="1196340" y="2127691"/>
            <a:ext cx="9799320" cy="3786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6">
            <a:extLst>
              <a:ext uri="{FF2B5EF4-FFF2-40B4-BE49-F238E27FC236}">
                <a16:creationId xmlns:a16="http://schemas.microsoft.com/office/drawing/2014/main" id="{8C31478F-5C40-1D5E-6BBD-EC35B9906877}"/>
              </a:ext>
            </a:extLst>
          </p:cNvPr>
          <p:cNvSpPr>
            <a:spLocks noChangeArrowheads="1"/>
          </p:cNvSpPr>
          <p:nvPr/>
        </p:nvSpPr>
        <p:spPr bwMode="black">
          <a:xfrm>
            <a:off x="3417496" y="730628"/>
            <a:ext cx="5357008" cy="824390"/>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System</a:t>
            </a:r>
            <a:r>
              <a:rPr lang="en-US" altLang="en-GB" sz="3600" dirty="0">
                <a:ea typeface="Calibri" panose="020F0502020204030204" pitchFamily="34" charset="0"/>
                <a:cs typeface="Calibri" panose="020F0502020204030204" pitchFamily="34" charset="0"/>
              </a:rPr>
              <a:t> </a:t>
            </a: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Architecture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430" y="-3293745"/>
            <a:ext cx="12809855" cy="10614025"/>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a:ea typeface="Calibri" panose="020F0502020204030204" pitchFamily="34" charset="0"/>
              <a:cs typeface="Calibri" panose="020F0502020204030204" pitchFamily="34" charset="0"/>
            </a:endParaRPr>
          </a:p>
        </p:txBody>
      </p:sp>
      <p:sp>
        <p:nvSpPr>
          <p:cNvPr id="3" name="Rectangle 6">
            <a:extLst>
              <a:ext uri="{FF2B5EF4-FFF2-40B4-BE49-F238E27FC236}">
                <a16:creationId xmlns:a16="http://schemas.microsoft.com/office/drawing/2014/main" id="{A1166EFC-03F3-9CF0-EC7D-DC0621C5E805}"/>
              </a:ext>
            </a:extLst>
          </p:cNvPr>
          <p:cNvSpPr>
            <a:spLocks noChangeArrowheads="1"/>
          </p:cNvSpPr>
          <p:nvPr/>
        </p:nvSpPr>
        <p:spPr bwMode="black">
          <a:xfrm>
            <a:off x="3409702" y="515850"/>
            <a:ext cx="5774054" cy="777165"/>
          </a:xfrm>
          <a:prstGeom prst="rect">
            <a:avLst/>
          </a:prstGeom>
          <a:solidFill>
            <a:srgbClr val="7030A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Stages</a:t>
            </a:r>
            <a:r>
              <a:rPr lang="en-US" altLang="en-GB" sz="3600" dirty="0">
                <a:ea typeface="Calibri" panose="020F0502020204030204" pitchFamily="34" charset="0"/>
                <a:cs typeface="Calibri" panose="020F0502020204030204" pitchFamily="34" charset="0"/>
              </a:rPr>
              <a:t> </a:t>
            </a:r>
            <a:r>
              <a:rPr lang="en-US" altLang="en-GB" sz="3600" b="1" spc="50" dirty="0">
                <a:ln w="0"/>
                <a:solidFill>
                  <a:schemeClr val="bg2"/>
                </a:solidFill>
                <a:effectLst>
                  <a:innerShdw blurRad="63500" dist="50800" dir="13500000">
                    <a:srgbClr val="000000">
                      <a:alpha val="50000"/>
                    </a:srgbClr>
                  </a:innerShdw>
                </a:effectLst>
                <a:ea typeface="Calibri" panose="020F0502020204030204" pitchFamily="34" charset="0"/>
                <a:cs typeface="Calibri" panose="020F0502020204030204" pitchFamily="34" charset="0"/>
              </a:rPr>
              <a:t>of CI/CD Pipeline</a:t>
            </a:r>
          </a:p>
        </p:txBody>
      </p:sp>
      <p:sp>
        <p:nvSpPr>
          <p:cNvPr id="5" name="TextBox 4">
            <a:extLst>
              <a:ext uri="{FF2B5EF4-FFF2-40B4-BE49-F238E27FC236}">
                <a16:creationId xmlns:a16="http://schemas.microsoft.com/office/drawing/2014/main" id="{227BFD3A-AE6A-BE2D-D528-86E8D16CD4E9}"/>
              </a:ext>
            </a:extLst>
          </p:cNvPr>
          <p:cNvSpPr txBox="1"/>
          <p:nvPr/>
        </p:nvSpPr>
        <p:spPr>
          <a:xfrm>
            <a:off x="716266" y="1679713"/>
            <a:ext cx="11400182" cy="4432880"/>
          </a:xfrm>
          <a:prstGeom prst="rect">
            <a:avLst/>
          </a:prstGeom>
          <a:noFill/>
        </p:spPr>
        <p:txBody>
          <a:bodyPr wrap="square" rtlCol="0">
            <a:spAutoFit/>
          </a:bodyPr>
          <a:lstStyle/>
          <a:p>
            <a:pPr marL="725487" indent="-457200" algn="just" fontAlgn="auto">
              <a:lnSpc>
                <a:spcPct val="150000"/>
              </a:lnSpc>
              <a:spcBef>
                <a:spcPts val="0"/>
              </a:spcBef>
              <a:spcAft>
                <a:spcPts val="0"/>
              </a:spcAft>
              <a:buFont typeface="+mj-lt"/>
              <a:buAutoNum type="arabicPeriod"/>
              <a:defRPr/>
            </a:pPr>
            <a:r>
              <a:rPr lang="en-US" sz="1900" dirty="0">
                <a:solidFill>
                  <a:schemeClr val="bg1"/>
                </a:solidFill>
              </a:rPr>
              <a:t>Code Integration and Version Control </a:t>
            </a:r>
            <a:r>
              <a:rPr lang="en-US" altLang="en-GB" sz="1900" dirty="0">
                <a:solidFill>
                  <a:schemeClr val="bg1"/>
                </a:solidFill>
                <a:ea typeface="Calibri" panose="020F0502020204030204" pitchFamily="34" charset="0"/>
                <a:cs typeface="Times New Roman" panose="02020603050405020304" pitchFamily="18" charset="0"/>
              </a:rPr>
              <a:t>– Developers push code to GitHub.</a:t>
            </a:r>
          </a:p>
          <a:p>
            <a:pPr marL="725487" indent="-457200" algn="just" fontAlgn="auto">
              <a:lnSpc>
                <a:spcPct val="150000"/>
              </a:lnSpc>
              <a:spcBef>
                <a:spcPts val="0"/>
              </a:spcBef>
              <a:spcAft>
                <a:spcPts val="0"/>
              </a:spcAft>
              <a:buFont typeface="+mj-lt"/>
              <a:buAutoNum type="arabicPeriod"/>
              <a:defRPr/>
            </a:pPr>
            <a:r>
              <a:rPr lang="en-IN" sz="1900" dirty="0">
                <a:solidFill>
                  <a:schemeClr val="bg1"/>
                </a:solidFill>
              </a:rPr>
              <a:t>Build Automation and Compilation</a:t>
            </a:r>
            <a:r>
              <a:rPr lang="en-US" altLang="en-GB" sz="1900" dirty="0">
                <a:solidFill>
                  <a:schemeClr val="bg1"/>
                </a:solidFill>
                <a:ea typeface="Calibri" panose="020F0502020204030204" pitchFamily="34" charset="0"/>
                <a:cs typeface="Times New Roman" panose="02020603050405020304" pitchFamily="18" charset="0"/>
              </a:rPr>
              <a:t>– </a:t>
            </a:r>
            <a:r>
              <a:rPr lang="en-US" sz="1900" dirty="0">
                <a:solidFill>
                  <a:schemeClr val="bg1"/>
                </a:solidFill>
              </a:rPr>
              <a:t>Jenkins automatically pulls the latest changes and initiates the build process</a:t>
            </a:r>
          </a:p>
          <a:p>
            <a:pPr marL="725487" indent="-457200" algn="just" fontAlgn="auto">
              <a:lnSpc>
                <a:spcPct val="150000"/>
              </a:lnSpc>
              <a:spcBef>
                <a:spcPts val="0"/>
              </a:spcBef>
              <a:spcAft>
                <a:spcPts val="0"/>
              </a:spcAft>
              <a:buFont typeface="+mj-lt"/>
              <a:buAutoNum type="arabicPeriod"/>
              <a:defRPr/>
            </a:pPr>
            <a:r>
              <a:rPr lang="en-IN" sz="1900" dirty="0">
                <a:solidFill>
                  <a:schemeClr val="bg1"/>
                </a:solidFill>
              </a:rPr>
              <a:t>Automated Testing</a:t>
            </a:r>
            <a:r>
              <a:rPr lang="en-US" altLang="en-GB" sz="1900" dirty="0">
                <a:solidFill>
                  <a:schemeClr val="bg1"/>
                </a:solidFill>
                <a:ea typeface="Calibri" panose="020F0502020204030204" pitchFamily="34" charset="0"/>
                <a:cs typeface="Times New Roman" panose="02020603050405020304" pitchFamily="18" charset="0"/>
              </a:rPr>
              <a:t>– Automated unit and integration tests run.</a:t>
            </a:r>
          </a:p>
          <a:p>
            <a:pPr marL="725487" indent="-457200" algn="just" fontAlgn="auto">
              <a:lnSpc>
                <a:spcPct val="150000"/>
              </a:lnSpc>
              <a:spcBef>
                <a:spcPts val="0"/>
              </a:spcBef>
              <a:spcAft>
                <a:spcPts val="0"/>
              </a:spcAft>
              <a:buFont typeface="+mj-lt"/>
              <a:buAutoNum type="arabicPeriod"/>
              <a:defRPr/>
            </a:pPr>
            <a:r>
              <a:rPr lang="en-US" sz="1900" dirty="0">
                <a:solidFill>
                  <a:schemeClr val="bg1"/>
                </a:solidFill>
              </a:rPr>
              <a:t>Static Code Analysis and Security Scanning</a:t>
            </a:r>
            <a:r>
              <a:rPr lang="en-US" altLang="en-GB" sz="1900" dirty="0">
                <a:solidFill>
                  <a:schemeClr val="bg1"/>
                </a:solidFill>
                <a:ea typeface="Calibri" panose="020F0502020204030204" pitchFamily="34" charset="0"/>
                <a:cs typeface="Times New Roman" panose="02020603050405020304" pitchFamily="18" charset="0"/>
              </a:rPr>
              <a:t>– SonarQube and </a:t>
            </a:r>
            <a:r>
              <a:rPr lang="en-US" altLang="en-GB" sz="1900" dirty="0" err="1">
                <a:solidFill>
                  <a:schemeClr val="bg1"/>
                </a:solidFill>
                <a:ea typeface="Calibri" panose="020F0502020204030204" pitchFamily="34" charset="0"/>
                <a:cs typeface="Times New Roman" panose="02020603050405020304" pitchFamily="18" charset="0"/>
              </a:rPr>
              <a:t>Trivy</a:t>
            </a:r>
            <a:r>
              <a:rPr lang="en-US" altLang="en-GB" sz="1900" dirty="0">
                <a:solidFill>
                  <a:schemeClr val="bg1"/>
                </a:solidFill>
                <a:ea typeface="Calibri" panose="020F0502020204030204" pitchFamily="34" charset="0"/>
                <a:cs typeface="Times New Roman" panose="02020603050405020304" pitchFamily="18" charset="0"/>
              </a:rPr>
              <a:t> check for vulnerabilities.</a:t>
            </a:r>
          </a:p>
          <a:p>
            <a:pPr marL="725487" indent="-457200" algn="just" fontAlgn="auto">
              <a:lnSpc>
                <a:spcPct val="150000"/>
              </a:lnSpc>
              <a:spcBef>
                <a:spcPts val="0"/>
              </a:spcBef>
              <a:spcAft>
                <a:spcPts val="0"/>
              </a:spcAft>
              <a:buFont typeface="+mj-lt"/>
              <a:buAutoNum type="arabicPeriod"/>
              <a:defRPr/>
            </a:pPr>
            <a:r>
              <a:rPr lang="en-US" altLang="en-GB" sz="1900" dirty="0">
                <a:solidFill>
                  <a:schemeClr val="bg1"/>
                </a:solidFill>
                <a:ea typeface="Calibri" panose="020F0502020204030204" pitchFamily="34" charset="0"/>
                <a:cs typeface="Times New Roman" panose="02020603050405020304" pitchFamily="18" charset="0"/>
              </a:rPr>
              <a:t>Containerization and Image Deployment- The application is packaged into a Docker container to maintain consistency across different environments. </a:t>
            </a:r>
          </a:p>
          <a:p>
            <a:pPr marL="725487" indent="-457200" algn="just" fontAlgn="auto">
              <a:lnSpc>
                <a:spcPct val="150000"/>
              </a:lnSpc>
              <a:spcBef>
                <a:spcPts val="0"/>
              </a:spcBef>
              <a:spcAft>
                <a:spcPts val="0"/>
              </a:spcAft>
              <a:buFont typeface="+mj-lt"/>
              <a:buAutoNum type="arabicPeriod"/>
              <a:defRPr/>
            </a:pPr>
            <a:r>
              <a:rPr lang="en-US" altLang="en-GB" sz="1900" dirty="0">
                <a:solidFill>
                  <a:schemeClr val="bg1"/>
                </a:solidFill>
                <a:ea typeface="Calibri" panose="020F0502020204030204" pitchFamily="34" charset="0"/>
                <a:cs typeface="Times New Roman" panose="02020603050405020304" pitchFamily="18" charset="0"/>
              </a:rPr>
              <a:t>Deployment to Kubernetes– Kubernetes deploys containers to production.</a:t>
            </a:r>
          </a:p>
          <a:p>
            <a:pPr marL="725487" indent="-457200" algn="just" fontAlgn="auto">
              <a:lnSpc>
                <a:spcPct val="150000"/>
              </a:lnSpc>
              <a:spcBef>
                <a:spcPts val="0"/>
              </a:spcBef>
              <a:spcAft>
                <a:spcPts val="0"/>
              </a:spcAft>
              <a:buFont typeface="+mj-lt"/>
              <a:buAutoNum type="arabicPeriod"/>
              <a:defRPr/>
            </a:pPr>
            <a:r>
              <a:rPr lang="en-US" altLang="en-GB" sz="1900" dirty="0">
                <a:solidFill>
                  <a:schemeClr val="bg1"/>
                </a:solidFill>
                <a:ea typeface="Calibri" panose="020F0502020204030204" pitchFamily="34" charset="0"/>
                <a:cs typeface="Times New Roman" panose="02020603050405020304" pitchFamily="18" charset="0"/>
              </a:rPr>
              <a:t>Monitoring &amp; Logging – To maintain visibility into application performance and infrastructure health, Prometheus and Grafana are integrated for real-time monitoring and log analysis. </a:t>
            </a:r>
            <a:endParaRPr lang="en-IN" sz="19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A0E8F25-A496-AC25-A5FA-0634FA595E9C}"/>
              </a:ext>
            </a:extLst>
          </p:cNvPr>
          <p:cNvSpPr txBox="1"/>
          <p:nvPr/>
        </p:nvSpPr>
        <p:spPr>
          <a:xfrm>
            <a:off x="2435086" y="824947"/>
            <a:ext cx="7673009" cy="705679"/>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Code Integration and Version Control</a:t>
            </a:r>
            <a:endParaRPr lang="en-IN" dirty="0"/>
          </a:p>
        </p:txBody>
      </p:sp>
      <p:sp>
        <p:nvSpPr>
          <p:cNvPr id="9" name="TextBox 8">
            <a:extLst>
              <a:ext uri="{FF2B5EF4-FFF2-40B4-BE49-F238E27FC236}">
                <a16:creationId xmlns:a16="http://schemas.microsoft.com/office/drawing/2014/main" id="{C6F85F84-6163-C6E0-D913-8B7691F26A71}"/>
              </a:ext>
            </a:extLst>
          </p:cNvPr>
          <p:cNvSpPr txBox="1"/>
          <p:nvPr/>
        </p:nvSpPr>
        <p:spPr>
          <a:xfrm>
            <a:off x="775252" y="1839975"/>
            <a:ext cx="7871792" cy="3737946"/>
          </a:xfrm>
          <a:prstGeom prst="rect">
            <a:avLst/>
          </a:prstGeom>
          <a:noFill/>
        </p:spPr>
        <p:txBody>
          <a:bodyPr wrap="square" rtlCol="0">
            <a:spAutoFit/>
          </a:bodyPr>
          <a:lstStyle/>
          <a:p>
            <a:pPr>
              <a:lnSpc>
                <a:spcPct val="150000"/>
              </a:lnSpc>
            </a:pPr>
            <a:r>
              <a:rPr lang="en-US" sz="2000" dirty="0">
                <a:solidFill>
                  <a:schemeClr val="bg1"/>
                </a:solidFill>
              </a:rPr>
              <a:t>Git is a distributed version control system (VCS) designed to manage source code history and facilitate collaborative software </a:t>
            </a:r>
          </a:p>
          <a:p>
            <a:pPr>
              <a:lnSpc>
                <a:spcPct val="150000"/>
              </a:lnSpc>
            </a:pPr>
            <a:r>
              <a:rPr lang="en-US" sz="2000" dirty="0">
                <a:solidFill>
                  <a:schemeClr val="bg1"/>
                </a:solidFill>
              </a:rPr>
              <a:t>development.</a:t>
            </a:r>
          </a:p>
          <a:p>
            <a:pPr>
              <a:lnSpc>
                <a:spcPct val="150000"/>
              </a:lnSpc>
            </a:pPr>
            <a:r>
              <a:rPr lang="en-IN" sz="2000" dirty="0">
                <a:solidFill>
                  <a:schemeClr val="bg1"/>
                </a:solidFill>
              </a:rPr>
              <a:t>Key features of Git:</a:t>
            </a:r>
          </a:p>
          <a:p>
            <a:pPr marL="342900" indent="-342900">
              <a:lnSpc>
                <a:spcPct val="150000"/>
              </a:lnSpc>
              <a:buFont typeface="Arial" panose="020B0604020202020204" pitchFamily="34" charset="0"/>
              <a:buChar char="•"/>
            </a:pPr>
            <a:r>
              <a:rPr lang="en-IN" sz="2000" dirty="0">
                <a:solidFill>
                  <a:schemeClr val="bg1"/>
                </a:solidFill>
              </a:rPr>
              <a:t>Distributed Architecture</a:t>
            </a:r>
          </a:p>
          <a:p>
            <a:pPr marL="342900" indent="-342900">
              <a:lnSpc>
                <a:spcPct val="150000"/>
              </a:lnSpc>
              <a:buFont typeface="Arial" panose="020B0604020202020204" pitchFamily="34" charset="0"/>
              <a:buChar char="•"/>
            </a:pPr>
            <a:r>
              <a:rPr lang="en-IN" sz="2000" dirty="0">
                <a:solidFill>
                  <a:schemeClr val="bg1"/>
                </a:solidFill>
              </a:rPr>
              <a:t>Branching and Merging</a:t>
            </a:r>
          </a:p>
          <a:p>
            <a:pPr marL="342900" indent="-342900">
              <a:lnSpc>
                <a:spcPct val="150000"/>
              </a:lnSpc>
              <a:buFont typeface="Arial" panose="020B0604020202020204" pitchFamily="34" charset="0"/>
              <a:buChar char="•"/>
            </a:pPr>
            <a:r>
              <a:rPr lang="en-IN" sz="2000" dirty="0">
                <a:solidFill>
                  <a:schemeClr val="bg1"/>
                </a:solidFill>
              </a:rPr>
              <a:t>Commit History</a:t>
            </a:r>
          </a:p>
          <a:p>
            <a:pPr marL="342900" indent="-342900">
              <a:lnSpc>
                <a:spcPct val="150000"/>
              </a:lnSpc>
              <a:buFont typeface="Arial" panose="020B0604020202020204" pitchFamily="34" charset="0"/>
              <a:buChar char="•"/>
            </a:pPr>
            <a:r>
              <a:rPr lang="en-IN" sz="2000" dirty="0">
                <a:solidFill>
                  <a:schemeClr val="bg1"/>
                </a:solidFill>
              </a:rPr>
              <a:t>Collaboration</a:t>
            </a:r>
            <a:endParaRPr lang="en-US" sz="2000" dirty="0">
              <a:solidFill>
                <a:schemeClr val="bg1"/>
              </a:solidFill>
            </a:endParaRPr>
          </a:p>
        </p:txBody>
      </p:sp>
      <p:pic>
        <p:nvPicPr>
          <p:cNvPr id="12" name="Picture 11">
            <a:extLst>
              <a:ext uri="{FF2B5EF4-FFF2-40B4-BE49-F238E27FC236}">
                <a16:creationId xmlns:a16="http://schemas.microsoft.com/office/drawing/2014/main" id="{3F4F473E-866A-8D26-9850-0CC1EE9734D9}"/>
              </a:ext>
            </a:extLst>
          </p:cNvPr>
          <p:cNvPicPr>
            <a:picLocks noChangeAspect="1"/>
          </p:cNvPicPr>
          <p:nvPr/>
        </p:nvPicPr>
        <p:blipFill>
          <a:blip r:embed="rId2">
            <a:extLst>
              <a:ext uri="{28A0092B-C50C-407E-A947-70E740481C1C}">
                <a14:useLocalDpi xmlns:a14="http://schemas.microsoft.com/office/drawing/2010/main" val="0"/>
              </a:ext>
            </a:extLst>
          </a:blip>
          <a:srcRect l="17037" t="28850" r="18808" b="2284"/>
          <a:stretch/>
        </p:blipFill>
        <p:spPr>
          <a:xfrm>
            <a:off x="6793396" y="2638839"/>
            <a:ext cx="5098773" cy="279289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CDEC3-7C7B-D254-E498-9360FCF4DA97}"/>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77AB692D-3C49-EB0E-5890-D2BE6D61B852}"/>
              </a:ext>
            </a:extLst>
          </p:cNvPr>
          <p:cNvSpPr/>
          <p:nvPr/>
        </p:nvSpPr>
        <p:spPr>
          <a:xfrm>
            <a:off x="0" y="0"/>
            <a:ext cx="12192000" cy="6858000"/>
          </a:xfrm>
          <a:prstGeom prst="rect">
            <a:avLst/>
          </a:prstGeom>
          <a:solidFill>
            <a:srgbClr val="2827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DBFF2596-6762-448F-2741-A35D1CC9D39B}"/>
              </a:ext>
            </a:extLst>
          </p:cNvPr>
          <p:cNvSpPr txBox="1"/>
          <p:nvPr/>
        </p:nvSpPr>
        <p:spPr>
          <a:xfrm>
            <a:off x="2363856" y="347869"/>
            <a:ext cx="7464287" cy="655983"/>
          </a:xfrm>
          <a:prstGeom prst="rect">
            <a:avLst/>
          </a:prstGeom>
          <a:noFill/>
          <a:ln>
            <a:solidFill>
              <a:srgbClr val="7030A0"/>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lgn="ctr">
              <a:defRPr sz="3600">
                <a:solidFill>
                  <a:schemeClr val="lt1"/>
                </a:solidFill>
                <a:ea typeface="Calibri" panose="020F0502020204030204" pitchFamily="34" charset="0"/>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IN" dirty="0"/>
              <a:t>Build Automation and Compilation</a:t>
            </a:r>
          </a:p>
        </p:txBody>
      </p:sp>
      <p:sp>
        <p:nvSpPr>
          <p:cNvPr id="3" name="TextBox 2">
            <a:extLst>
              <a:ext uri="{FF2B5EF4-FFF2-40B4-BE49-F238E27FC236}">
                <a16:creationId xmlns:a16="http://schemas.microsoft.com/office/drawing/2014/main" id="{00E8E842-45B6-E1FA-AF5B-BC039DC1D2A6}"/>
              </a:ext>
            </a:extLst>
          </p:cNvPr>
          <p:cNvSpPr txBox="1"/>
          <p:nvPr/>
        </p:nvSpPr>
        <p:spPr>
          <a:xfrm>
            <a:off x="5486399" y="1218135"/>
            <a:ext cx="6440557" cy="5122941"/>
          </a:xfrm>
          <a:prstGeom prst="rect">
            <a:avLst/>
          </a:prstGeom>
          <a:noFill/>
        </p:spPr>
        <p:txBody>
          <a:bodyPr wrap="square" rtlCol="0">
            <a:spAutoFit/>
          </a:bodyPr>
          <a:lstStyle/>
          <a:p>
            <a:pPr>
              <a:lnSpc>
                <a:spcPct val="150000"/>
              </a:lnSpc>
            </a:pPr>
            <a:r>
              <a:rPr lang="en-US" sz="2000" dirty="0">
                <a:solidFill>
                  <a:schemeClr val="bg1"/>
                </a:solidFill>
              </a:rPr>
              <a:t>Jenkins is an open-source automation server that facilitates the continuous integration and continuous delivery (CI/CD) of software projects. It helps automate various tasks related to building, testing, and deploying applications, making the development and release process more efficient and reliable. </a:t>
            </a:r>
          </a:p>
          <a:p>
            <a:pPr>
              <a:lnSpc>
                <a:spcPct val="150000"/>
              </a:lnSpc>
            </a:pPr>
            <a:r>
              <a:rPr lang="en-US" sz="2000" dirty="0">
                <a:solidFill>
                  <a:schemeClr val="bg1"/>
                </a:solidFill>
              </a:rPr>
              <a:t>Key features of Jenkins:</a:t>
            </a:r>
          </a:p>
          <a:p>
            <a:pPr marL="285750" indent="-285750">
              <a:lnSpc>
                <a:spcPct val="150000"/>
              </a:lnSpc>
              <a:buFont typeface="Arial" panose="020B0604020202020204" pitchFamily="34" charset="0"/>
              <a:buChar char="•"/>
            </a:pPr>
            <a:r>
              <a:rPr lang="en-US" sz="2000" dirty="0">
                <a:solidFill>
                  <a:schemeClr val="bg1"/>
                </a:solidFill>
              </a:rPr>
              <a:t>Continuous Integration</a:t>
            </a:r>
          </a:p>
          <a:p>
            <a:pPr marL="285750" indent="-285750">
              <a:lnSpc>
                <a:spcPct val="150000"/>
              </a:lnSpc>
              <a:buFont typeface="Arial" panose="020B0604020202020204" pitchFamily="34" charset="0"/>
              <a:buChar char="•"/>
            </a:pPr>
            <a:r>
              <a:rPr lang="en-US" sz="2000" dirty="0">
                <a:solidFill>
                  <a:schemeClr val="bg1"/>
                </a:solidFill>
              </a:rPr>
              <a:t>Automated and Distributed Builds </a:t>
            </a:r>
          </a:p>
          <a:p>
            <a:pPr marL="285750" indent="-285750">
              <a:lnSpc>
                <a:spcPct val="150000"/>
              </a:lnSpc>
              <a:buFont typeface="Arial" panose="020B0604020202020204" pitchFamily="34" charset="0"/>
              <a:buChar char="•"/>
            </a:pPr>
            <a:r>
              <a:rPr lang="en-US" sz="2000" dirty="0">
                <a:solidFill>
                  <a:schemeClr val="bg1"/>
                </a:solidFill>
              </a:rPr>
              <a:t>Pipeline as Code</a:t>
            </a:r>
          </a:p>
          <a:p>
            <a:pPr marL="285750" indent="-285750">
              <a:lnSpc>
                <a:spcPct val="150000"/>
              </a:lnSpc>
              <a:buFont typeface="Arial" panose="020B0604020202020204" pitchFamily="34" charset="0"/>
              <a:buChar char="•"/>
            </a:pPr>
            <a:r>
              <a:rPr lang="en-US" sz="2000" dirty="0">
                <a:solidFill>
                  <a:schemeClr val="bg1"/>
                </a:solidFill>
              </a:rPr>
              <a:t>Continuous Delivery</a:t>
            </a:r>
          </a:p>
        </p:txBody>
      </p:sp>
      <p:pic>
        <p:nvPicPr>
          <p:cNvPr id="5" name="Picture 4">
            <a:extLst>
              <a:ext uri="{FF2B5EF4-FFF2-40B4-BE49-F238E27FC236}">
                <a16:creationId xmlns:a16="http://schemas.microsoft.com/office/drawing/2014/main" id="{00BBF681-39A1-5F51-57FF-75C83D0B3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044" y="2007705"/>
            <a:ext cx="5104473" cy="307119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5079496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797</Words>
  <Application>Microsoft Office PowerPoint</Application>
  <PresentationFormat>Widescreen</PresentationFormat>
  <Paragraphs>106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Prathamesh Bhosale</cp:lastModifiedBy>
  <cp:revision>57</cp:revision>
  <dcterms:created xsi:type="dcterms:W3CDTF">2018-08-26T03:11:00Z</dcterms:created>
  <dcterms:modified xsi:type="dcterms:W3CDTF">2025-02-12T17:33:33Z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2057-12.2.0.19821</vt:lpwstr>
  </property>
  <property fmtid="{D5CDD505-2E9C-101B-9397-08002B2CF9AE}" pid="3" name="ICV">
    <vt:lpwstr>59EC714D17EC482C8A943B70B4D4D2F1_11</vt:lpwstr>
  </property>
</Properties>
</file>