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8" r:id="rId2"/>
  </p:sldMasterIdLst>
  <p:notesMasterIdLst>
    <p:notesMasterId r:id="rId2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jz7cYwyZxA6bp6ImxBWXVHI9oOg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AD6BE2C-6DD8-485B-ACFD-6472E0C1A151}">
  <a:tblStyle styleId="{5AD6BE2C-6DD8-485B-ACFD-6472E0C1A1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87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Eric</a:t>
            </a:r>
            <a:endParaRPr/>
          </a:p>
        </p:txBody>
      </p:sp>
      <p:sp>
        <p:nvSpPr>
          <p:cNvPr id="110" name="Google Shape;11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a7ac9cccbc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a7ac9ccc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Zenas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a7ac9cccbc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a7ac9cccb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Zenas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aaf96e187a_2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aaf96e187a_2_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r>
              <a:rPr lang="en-US"/>
              <a:t>Zenas</a:t>
            </a:r>
            <a:endParaRPr/>
          </a:p>
          <a:p>
            <a:pPr marL="457200" lvl="0" indent="-228600" algn="l" rtl="0">
              <a:lnSpc>
                <a:spcPct val="100000"/>
              </a:lnSpc>
              <a:spcBef>
                <a:spcPts val="0"/>
              </a:spcBef>
              <a:spcAft>
                <a:spcPts val="0"/>
              </a:spcAft>
              <a:buSzPts val="1100"/>
              <a:buNone/>
            </a:pPr>
            <a:endParaRPr/>
          </a:p>
          <a:p>
            <a:pPr marL="457200" lvl="0" indent="-228600" algn="l" rtl="0">
              <a:lnSpc>
                <a:spcPct val="100000"/>
              </a:lnSpc>
              <a:spcBef>
                <a:spcPts val="0"/>
              </a:spcBef>
              <a:spcAft>
                <a:spcPts val="0"/>
              </a:spcAft>
              <a:buSzPts val="1100"/>
              <a:buNone/>
            </a:pPr>
            <a:r>
              <a:rPr lang="en-US"/>
              <a:t>Instead of doing a time series analysis  or event study analysis but instead we decided to refer to the stratified sampling model instead we categorized time by month. </a:t>
            </a:r>
            <a:endParaRPr/>
          </a:p>
          <a:p>
            <a:pPr marL="457200" lvl="0" indent="-228600" algn="l" rtl="0">
              <a:lnSpc>
                <a:spcPct val="100000"/>
              </a:lnSpc>
              <a:spcBef>
                <a:spcPts val="0"/>
              </a:spcBef>
              <a:spcAft>
                <a:spcPts val="0"/>
              </a:spcAft>
              <a:buSzPts val="1100"/>
              <a:buNone/>
            </a:pPr>
            <a:r>
              <a:rPr lang="en-US"/>
              <a:t>After we categorized into months we plotted regression lines to see if months had different trends. As mandates are enforced they change the trend of the month. Finally settled on  one-way analysis of variance (ANOVA)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af61568362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af6156836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Rohini</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af61568362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af6156836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Rohini</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af61568362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af6156836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Rohini</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af6156836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af615683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Rohini</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a5c141550f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a5c141550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Rohini</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f61568362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f6156836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Rohini</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ae8578fa9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Hala 1 </a:t>
            </a:r>
            <a:endParaRPr/>
          </a:p>
          <a:p>
            <a:pPr marL="0" lvl="0" indent="0" algn="l" rtl="0">
              <a:spcBef>
                <a:spcPts val="0"/>
              </a:spcBef>
              <a:spcAft>
                <a:spcPts val="0"/>
              </a:spcAft>
              <a:buNone/>
            </a:pPr>
            <a:r>
              <a:rPr lang="en-US"/>
              <a:t>Barcharts to get a sense of the difference between months before we compared groups</a:t>
            </a:r>
            <a:endParaRPr/>
          </a:p>
          <a:p>
            <a:pPr marL="0" lvl="0" indent="0" algn="l" rtl="0">
              <a:spcBef>
                <a:spcPts val="0"/>
              </a:spcBef>
              <a:spcAft>
                <a:spcPts val="0"/>
              </a:spcAft>
              <a:buNone/>
            </a:pPr>
            <a:r>
              <a:rPr lang="en-US"/>
              <a:t>We decided to focus on positive cases instead of hosp and deaths</a:t>
            </a:r>
            <a:endParaRPr/>
          </a:p>
        </p:txBody>
      </p:sp>
      <p:sp>
        <p:nvSpPr>
          <p:cNvPr id="228" name="Google Shape;228;gae8578fa93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aaf96e187a_2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aaf96e187a_2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Eric</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ae8578fa9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Hala 2</a:t>
            </a:r>
            <a:endParaRPr/>
          </a:p>
          <a:p>
            <a:pPr marL="0" lvl="0" indent="0" algn="l" rtl="0">
              <a:spcBef>
                <a:spcPts val="0"/>
              </a:spcBef>
              <a:spcAft>
                <a:spcPts val="0"/>
              </a:spcAft>
              <a:buNone/>
            </a:pPr>
            <a:r>
              <a:rPr lang="en-US"/>
              <a:t>Positive Cases are more indicative of mask mandate. Looked at mean and SD.</a:t>
            </a:r>
            <a:endParaRPr/>
          </a:p>
        </p:txBody>
      </p:sp>
      <p:sp>
        <p:nvSpPr>
          <p:cNvPr id="234" name="Google Shape;234;gae8578fa93_0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ae8578fa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Hala 3</a:t>
            </a:r>
            <a:endParaRPr/>
          </a:p>
        </p:txBody>
      </p:sp>
      <p:sp>
        <p:nvSpPr>
          <p:cNvPr id="240" name="Google Shape;240;gae8578fa93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ae8578fa9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Hala 4</a:t>
            </a:r>
            <a:endParaRPr/>
          </a:p>
          <a:p>
            <a:pPr marL="0" lvl="0" indent="0" algn="l" rtl="0">
              <a:spcBef>
                <a:spcPts val="0"/>
              </a:spcBef>
              <a:spcAft>
                <a:spcPts val="0"/>
              </a:spcAft>
              <a:buNone/>
            </a:pPr>
            <a:r>
              <a:rPr lang="en-US"/>
              <a:t>From the Anova Test we know that May is statistically significant from all other months. The drop in June is statistically different from all other months but not compared to sept and oct.</a:t>
            </a:r>
            <a:endParaRPr/>
          </a:p>
        </p:txBody>
      </p:sp>
      <p:sp>
        <p:nvSpPr>
          <p:cNvPr id="246" name="Google Shape;246;gae8578fa93_0_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aaf96e187a_2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Hala 5</a:t>
            </a:r>
            <a:endParaRPr/>
          </a:p>
        </p:txBody>
      </p:sp>
      <p:sp>
        <p:nvSpPr>
          <p:cNvPr id="252" name="Google Shape;252;gaaf96e187a_2_10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a168492734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a16849273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aaf96e187a_2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Eric</a:t>
            </a:r>
            <a:endParaRPr/>
          </a:p>
        </p:txBody>
      </p:sp>
      <p:sp>
        <p:nvSpPr>
          <p:cNvPr id="127" name="Google Shape;127;gaaf96e187a_2_5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b01505456f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b01505456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Eric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aaf96e187a_2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aaf96e187a_2_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r>
              <a:rPr lang="en-US"/>
              <a:t>Eric</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aaf96e187a_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Zenas</a:t>
            </a:r>
            <a:endParaRPr/>
          </a:p>
        </p:txBody>
      </p:sp>
      <p:sp>
        <p:nvSpPr>
          <p:cNvPr id="147" name="Google Shape;147;gaaf96e187a_2_6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a5c141550f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a5c14155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Zenas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a5c141550f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a5c141550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Zenas: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a7ac9cccbc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a7ac9cccb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Zenas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3"/>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6" name="Google Shape;16;p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7"/>
        <p:cNvGrpSpPr/>
        <p:nvPr/>
      </p:nvGrpSpPr>
      <p:grpSpPr>
        <a:xfrm>
          <a:off x="0" y="0"/>
          <a:ext cx="0" cy="0"/>
          <a:chOff x="0" y="0"/>
          <a:chExt cx="0" cy="0"/>
        </a:xfrm>
      </p:grpSpPr>
      <p:sp>
        <p:nvSpPr>
          <p:cNvPr id="68" name="Google Shape;68;gaaf96e187a_2_8"/>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gaaf96e187a_2_8"/>
          <p:cNvSpPr txBox="1">
            <a:spLocks noGrp="1"/>
          </p:cNvSpPr>
          <p:nvPr>
            <p:ph type="body" idx="1"/>
          </p:nvPr>
        </p:nvSpPr>
        <p:spPr>
          <a:xfrm>
            <a:off x="457200" y="1610179"/>
            <a:ext cx="8229600" cy="2984444"/>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0" name="Google Shape;70;gaaf96e187a_2_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gaaf96e187a_2_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gaaf96e187a_2_13"/>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gaaf96e187a_2_13"/>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75" name="Google Shape;75;gaaf96e187a_2_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gaaf96e187a_2_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7"/>
        <p:cNvGrpSpPr/>
        <p:nvPr/>
      </p:nvGrpSpPr>
      <p:grpSpPr>
        <a:xfrm>
          <a:off x="0" y="0"/>
          <a:ext cx="0" cy="0"/>
          <a:chOff x="0" y="0"/>
          <a:chExt cx="0" cy="0"/>
        </a:xfrm>
      </p:grpSpPr>
      <p:sp>
        <p:nvSpPr>
          <p:cNvPr id="78" name="Google Shape;78;gaaf96e187a_2_18"/>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gaaf96e187a_2_18"/>
          <p:cNvSpPr txBox="1">
            <a:spLocks noGrp="1"/>
          </p:cNvSpPr>
          <p:nvPr>
            <p:ph type="body" idx="1"/>
          </p:nvPr>
        </p:nvSpPr>
        <p:spPr>
          <a:xfrm>
            <a:off x="457200" y="1451426"/>
            <a:ext cx="4038600" cy="3173395"/>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80" name="Google Shape;80;gaaf96e187a_2_18"/>
          <p:cNvSpPr txBox="1">
            <a:spLocks noGrp="1"/>
          </p:cNvSpPr>
          <p:nvPr>
            <p:ph type="body" idx="2"/>
          </p:nvPr>
        </p:nvSpPr>
        <p:spPr>
          <a:xfrm>
            <a:off x="4648200" y="1451426"/>
            <a:ext cx="4038600" cy="3173395"/>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81" name="Google Shape;81;gaaf96e187a_2_1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gaaf96e187a_2_1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3"/>
        <p:cNvGrpSpPr/>
        <p:nvPr/>
      </p:nvGrpSpPr>
      <p:grpSpPr>
        <a:xfrm>
          <a:off x="0" y="0"/>
          <a:ext cx="0" cy="0"/>
          <a:chOff x="0" y="0"/>
          <a:chExt cx="0" cy="0"/>
        </a:xfrm>
      </p:grpSpPr>
      <p:sp>
        <p:nvSpPr>
          <p:cNvPr id="84" name="Google Shape;84;gaaf96e187a_2_24"/>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gaaf96e187a_2_24"/>
          <p:cNvSpPr txBox="1">
            <a:spLocks noGrp="1"/>
          </p:cNvSpPr>
          <p:nvPr>
            <p:ph type="body" idx="1"/>
          </p:nvPr>
        </p:nvSpPr>
        <p:spPr>
          <a:xfrm>
            <a:off x="457199" y="1397255"/>
            <a:ext cx="4040188" cy="43620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86" name="Google Shape;86;gaaf96e187a_2_24"/>
          <p:cNvSpPr txBox="1">
            <a:spLocks noGrp="1"/>
          </p:cNvSpPr>
          <p:nvPr>
            <p:ph type="body" idx="2"/>
          </p:nvPr>
        </p:nvSpPr>
        <p:spPr>
          <a:xfrm>
            <a:off x="457199" y="1989969"/>
            <a:ext cx="4040188" cy="269406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87" name="Google Shape;87;gaaf96e187a_2_24"/>
          <p:cNvSpPr txBox="1">
            <a:spLocks noGrp="1"/>
          </p:cNvSpPr>
          <p:nvPr>
            <p:ph type="body" idx="3"/>
          </p:nvPr>
        </p:nvSpPr>
        <p:spPr>
          <a:xfrm>
            <a:off x="4645025" y="1397255"/>
            <a:ext cx="4041775" cy="43620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88" name="Google Shape;88;gaaf96e187a_2_24"/>
          <p:cNvSpPr txBox="1">
            <a:spLocks noGrp="1"/>
          </p:cNvSpPr>
          <p:nvPr>
            <p:ph type="body" idx="4"/>
          </p:nvPr>
        </p:nvSpPr>
        <p:spPr>
          <a:xfrm>
            <a:off x="4645025" y="1989969"/>
            <a:ext cx="4041775" cy="269406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89" name="Google Shape;89;gaaf96e187a_2_2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gaaf96e187a_2_2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gaaf96e187a_2_32"/>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gaaf96e187a_2_3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gaaf96e187a_2_3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gaaf96e187a_2_3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gaaf96e187a_2_3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8"/>
        <p:cNvGrpSpPr/>
        <p:nvPr/>
      </p:nvGrpSpPr>
      <p:grpSpPr>
        <a:xfrm>
          <a:off x="0" y="0"/>
          <a:ext cx="0" cy="0"/>
          <a:chOff x="0" y="0"/>
          <a:chExt cx="0" cy="0"/>
        </a:xfrm>
      </p:grpSpPr>
      <p:sp>
        <p:nvSpPr>
          <p:cNvPr id="99" name="Google Shape;99;gaaf96e187a_2_39"/>
          <p:cNvSpPr txBox="1">
            <a:spLocks noGrp="1"/>
          </p:cNvSpPr>
          <p:nvPr>
            <p:ph type="title"/>
          </p:nvPr>
        </p:nvSpPr>
        <p:spPr>
          <a:xfrm>
            <a:off x="457200" y="679122"/>
            <a:ext cx="3008313" cy="777366"/>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gaaf96e187a_2_39"/>
          <p:cNvSpPr txBox="1">
            <a:spLocks noGrp="1"/>
          </p:cNvSpPr>
          <p:nvPr>
            <p:ph type="body" idx="1"/>
          </p:nvPr>
        </p:nvSpPr>
        <p:spPr>
          <a:xfrm>
            <a:off x="3575050" y="679122"/>
            <a:ext cx="5111750" cy="3915501"/>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01" name="Google Shape;101;gaaf96e187a_2_39"/>
          <p:cNvSpPr txBox="1">
            <a:spLocks noGrp="1"/>
          </p:cNvSpPr>
          <p:nvPr>
            <p:ph type="body" idx="2"/>
          </p:nvPr>
        </p:nvSpPr>
        <p:spPr>
          <a:xfrm>
            <a:off x="457201" y="1609519"/>
            <a:ext cx="3008313" cy="2985104"/>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02" name="Google Shape;102;gaaf96e187a_2_3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gaaf96e187a_2_3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4"/>
        <p:cNvGrpSpPr/>
        <p:nvPr/>
      </p:nvGrpSpPr>
      <p:grpSpPr>
        <a:xfrm>
          <a:off x="0" y="0"/>
          <a:ext cx="0" cy="0"/>
          <a:chOff x="0" y="0"/>
          <a:chExt cx="0" cy="0"/>
        </a:xfrm>
      </p:grpSpPr>
      <p:sp>
        <p:nvSpPr>
          <p:cNvPr id="105" name="Google Shape;105;gaaf96e187a_2_45"/>
          <p:cNvSpPr txBox="1">
            <a:spLocks noGrp="1"/>
          </p:cNvSpPr>
          <p:nvPr>
            <p:ph type="title"/>
          </p:nvPr>
        </p:nvSpPr>
        <p:spPr>
          <a:xfrm>
            <a:off x="1792288" y="3858517"/>
            <a:ext cx="5486400" cy="425054"/>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gaaf96e187a_2_45"/>
          <p:cNvSpPr>
            <a:spLocks noGrp="1"/>
          </p:cNvSpPr>
          <p:nvPr>
            <p:ph type="pic" idx="2"/>
          </p:nvPr>
        </p:nvSpPr>
        <p:spPr>
          <a:xfrm>
            <a:off x="1792288" y="717648"/>
            <a:ext cx="5486400" cy="3086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07" name="Google Shape;107;gaaf96e187a_2_45"/>
          <p:cNvSpPr txBox="1">
            <a:spLocks noGrp="1"/>
          </p:cNvSpPr>
          <p:nvPr>
            <p:ph type="body" idx="1"/>
          </p:nvPr>
        </p:nvSpPr>
        <p:spPr>
          <a:xfrm>
            <a:off x="1792288" y="4283570"/>
            <a:ext cx="5486400" cy="60364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4"/>
          <p:cNvSpPr txBox="1">
            <a:spLocks noGrp="1"/>
          </p:cNvSpPr>
          <p:nvPr>
            <p:ph type="body" idx="1"/>
          </p:nvPr>
        </p:nvSpPr>
        <p:spPr>
          <a:xfrm>
            <a:off x="457200" y="1610179"/>
            <a:ext cx="8229600" cy="2984444"/>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 name="Google Shape;21;p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6"/>
          <p:cNvSpPr txBox="1">
            <a:spLocks noGrp="1"/>
          </p:cNvSpPr>
          <p:nvPr>
            <p:ph type="body" idx="1"/>
          </p:nvPr>
        </p:nvSpPr>
        <p:spPr>
          <a:xfrm>
            <a:off x="457200" y="1451426"/>
            <a:ext cx="4038600" cy="3173395"/>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1" name="Google Shape;31;p6"/>
          <p:cNvSpPr txBox="1">
            <a:spLocks noGrp="1"/>
          </p:cNvSpPr>
          <p:nvPr>
            <p:ph type="body" idx="2"/>
          </p:nvPr>
        </p:nvSpPr>
        <p:spPr>
          <a:xfrm>
            <a:off x="4648200" y="1451426"/>
            <a:ext cx="4038600" cy="3173395"/>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7"/>
          <p:cNvSpPr txBox="1">
            <a:spLocks noGrp="1"/>
          </p:cNvSpPr>
          <p:nvPr>
            <p:ph type="body" idx="1"/>
          </p:nvPr>
        </p:nvSpPr>
        <p:spPr>
          <a:xfrm>
            <a:off x="457199" y="1397255"/>
            <a:ext cx="4040188" cy="43620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7" name="Google Shape;37;p7"/>
          <p:cNvSpPr txBox="1">
            <a:spLocks noGrp="1"/>
          </p:cNvSpPr>
          <p:nvPr>
            <p:ph type="body" idx="2"/>
          </p:nvPr>
        </p:nvSpPr>
        <p:spPr>
          <a:xfrm>
            <a:off x="457199" y="1989969"/>
            <a:ext cx="4040188" cy="2694060"/>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8" name="Google Shape;38;p7"/>
          <p:cNvSpPr txBox="1">
            <a:spLocks noGrp="1"/>
          </p:cNvSpPr>
          <p:nvPr>
            <p:ph type="body" idx="3"/>
          </p:nvPr>
        </p:nvSpPr>
        <p:spPr>
          <a:xfrm>
            <a:off x="4645025" y="1397255"/>
            <a:ext cx="4041775" cy="43620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7"/>
          <p:cNvSpPr txBox="1">
            <a:spLocks noGrp="1"/>
          </p:cNvSpPr>
          <p:nvPr>
            <p:ph type="body" idx="4"/>
          </p:nvPr>
        </p:nvSpPr>
        <p:spPr>
          <a:xfrm>
            <a:off x="4645025" y="1989969"/>
            <a:ext cx="4041775" cy="2694060"/>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10"/>
          <p:cNvSpPr txBox="1">
            <a:spLocks noGrp="1"/>
          </p:cNvSpPr>
          <p:nvPr>
            <p:ph type="title"/>
          </p:nvPr>
        </p:nvSpPr>
        <p:spPr>
          <a:xfrm>
            <a:off x="457200" y="679122"/>
            <a:ext cx="3008313" cy="7773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0"/>
          <p:cNvSpPr txBox="1">
            <a:spLocks noGrp="1"/>
          </p:cNvSpPr>
          <p:nvPr>
            <p:ph type="body" idx="1"/>
          </p:nvPr>
        </p:nvSpPr>
        <p:spPr>
          <a:xfrm>
            <a:off x="3575050" y="679122"/>
            <a:ext cx="5111750" cy="3915501"/>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2" name="Google Shape;52;p10"/>
          <p:cNvSpPr txBox="1">
            <a:spLocks noGrp="1"/>
          </p:cNvSpPr>
          <p:nvPr>
            <p:ph type="body" idx="2"/>
          </p:nvPr>
        </p:nvSpPr>
        <p:spPr>
          <a:xfrm>
            <a:off x="457201" y="1609519"/>
            <a:ext cx="3008313" cy="2985104"/>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3" name="Google Shape;53;p1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11"/>
          <p:cNvSpPr txBox="1">
            <a:spLocks noGrp="1"/>
          </p:cNvSpPr>
          <p:nvPr>
            <p:ph type="title"/>
          </p:nvPr>
        </p:nvSpPr>
        <p:spPr>
          <a:xfrm>
            <a:off x="1792288" y="3858517"/>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1"/>
          <p:cNvSpPr>
            <a:spLocks noGrp="1"/>
          </p:cNvSpPr>
          <p:nvPr>
            <p:ph type="pic" idx="2"/>
          </p:nvPr>
        </p:nvSpPr>
        <p:spPr>
          <a:xfrm>
            <a:off x="1792288" y="717648"/>
            <a:ext cx="5486400" cy="30861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11"/>
          <p:cNvSpPr txBox="1">
            <a:spLocks noGrp="1"/>
          </p:cNvSpPr>
          <p:nvPr>
            <p:ph type="body" idx="1"/>
          </p:nvPr>
        </p:nvSpPr>
        <p:spPr>
          <a:xfrm>
            <a:off x="1792288" y="4283570"/>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image" Target="../media/image3.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2.png"/><Relationship Id="rId5" Type="http://schemas.openxmlformats.org/officeDocument/2006/relationships/slideLayout" Target="../slideLayouts/slideLayout14.xml"/><Relationship Id="rId10" Type="http://schemas.openxmlformats.org/officeDocument/2006/relationships/image" Target="../media/image1.png"/><Relationship Id="rId4" Type="http://schemas.openxmlformats.org/officeDocument/2006/relationships/slideLayout" Target="../slideLayouts/slideLayout13.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457200" y="1610179"/>
            <a:ext cx="8229600" cy="2984444"/>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10" name="Google Shape;10;p2" descr="MD-flag-background-ppt.png"/>
          <p:cNvPicPr preferRelativeResize="0"/>
          <p:nvPr/>
        </p:nvPicPr>
        <p:blipFill rotWithShape="1">
          <a:blip r:embed="rId11">
            <a:alphaModFix/>
          </a:blip>
          <a:srcRect/>
          <a:stretch/>
        </p:blipFill>
        <p:spPr>
          <a:xfrm>
            <a:off x="0" y="0"/>
            <a:ext cx="9143999" cy="571500"/>
          </a:xfrm>
          <a:prstGeom prst="rect">
            <a:avLst/>
          </a:prstGeom>
          <a:noFill/>
          <a:ln>
            <a:noFill/>
          </a:ln>
        </p:spPr>
      </p:pic>
      <p:pic>
        <p:nvPicPr>
          <p:cNvPr id="11" name="Google Shape;11;p2" descr="UMBC-primary-logo-CMYK-on-black.png"/>
          <p:cNvPicPr preferRelativeResize="0"/>
          <p:nvPr/>
        </p:nvPicPr>
        <p:blipFill rotWithShape="1">
          <a:blip r:embed="rId12">
            <a:alphaModFix/>
          </a:blip>
          <a:srcRect/>
          <a:stretch/>
        </p:blipFill>
        <p:spPr>
          <a:xfrm>
            <a:off x="294287" y="86177"/>
            <a:ext cx="1749252" cy="402989"/>
          </a:xfrm>
          <a:prstGeom prst="rect">
            <a:avLst/>
          </a:prstGeom>
          <a:noFill/>
          <a:ln>
            <a:noFill/>
          </a:ln>
        </p:spPr>
      </p:pic>
      <p:pic>
        <p:nvPicPr>
          <p:cNvPr id="12" name="Google Shape;12;p2" descr="corner-element.png"/>
          <p:cNvPicPr preferRelativeResize="0"/>
          <p:nvPr/>
        </p:nvPicPr>
        <p:blipFill rotWithShape="1">
          <a:blip r:embed="rId13">
            <a:alphaModFix/>
          </a:blip>
          <a:srcRect/>
          <a:stretch/>
        </p:blipFill>
        <p:spPr>
          <a:xfrm>
            <a:off x="7919918" y="3901058"/>
            <a:ext cx="1224081" cy="124244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
        <p:cNvGrpSpPr/>
        <p:nvPr/>
      </p:nvGrpSpPr>
      <p:grpSpPr>
        <a:xfrm>
          <a:off x="0" y="0"/>
          <a:ext cx="0" cy="0"/>
          <a:chOff x="0" y="0"/>
          <a:chExt cx="0" cy="0"/>
        </a:xfrm>
      </p:grpSpPr>
      <p:sp>
        <p:nvSpPr>
          <p:cNvPr id="60" name="Google Shape;60;gaaf96e187a_2_0"/>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1" name="Google Shape;61;gaaf96e187a_2_0"/>
          <p:cNvSpPr txBox="1">
            <a:spLocks noGrp="1"/>
          </p:cNvSpPr>
          <p:nvPr>
            <p:ph type="body" idx="1"/>
          </p:nvPr>
        </p:nvSpPr>
        <p:spPr>
          <a:xfrm>
            <a:off x="457200" y="1610179"/>
            <a:ext cx="8229600" cy="2984444"/>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2" name="Google Shape;62;gaaf96e187a_2_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gaaf96e187a_2_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64" name="Google Shape;64;gaaf96e187a_2_0" descr="MD-flag-background-ppt.png"/>
          <p:cNvPicPr preferRelativeResize="0"/>
          <p:nvPr/>
        </p:nvPicPr>
        <p:blipFill rotWithShape="1">
          <a:blip r:embed="rId10">
            <a:alphaModFix/>
          </a:blip>
          <a:srcRect/>
          <a:stretch/>
        </p:blipFill>
        <p:spPr>
          <a:xfrm>
            <a:off x="0" y="0"/>
            <a:ext cx="9143999" cy="571500"/>
          </a:xfrm>
          <a:prstGeom prst="rect">
            <a:avLst/>
          </a:prstGeom>
          <a:noFill/>
          <a:ln>
            <a:noFill/>
          </a:ln>
        </p:spPr>
      </p:pic>
      <p:pic>
        <p:nvPicPr>
          <p:cNvPr id="65" name="Google Shape;65;gaaf96e187a_2_0" descr="UMBC-primary-logo-CMYK-on-black.png"/>
          <p:cNvPicPr preferRelativeResize="0"/>
          <p:nvPr/>
        </p:nvPicPr>
        <p:blipFill rotWithShape="1">
          <a:blip r:embed="rId11">
            <a:alphaModFix/>
          </a:blip>
          <a:srcRect/>
          <a:stretch/>
        </p:blipFill>
        <p:spPr>
          <a:xfrm>
            <a:off x="294287" y="86177"/>
            <a:ext cx="1749252" cy="402989"/>
          </a:xfrm>
          <a:prstGeom prst="rect">
            <a:avLst/>
          </a:prstGeom>
          <a:noFill/>
          <a:ln>
            <a:noFill/>
          </a:ln>
        </p:spPr>
      </p:pic>
      <p:pic>
        <p:nvPicPr>
          <p:cNvPr id="66" name="Google Shape;66;gaaf96e187a_2_0" descr="corner-element.png"/>
          <p:cNvPicPr preferRelativeResize="0"/>
          <p:nvPr/>
        </p:nvPicPr>
        <p:blipFill rotWithShape="1">
          <a:blip r:embed="rId12">
            <a:alphaModFix/>
          </a:blip>
          <a:srcRect/>
          <a:stretch/>
        </p:blipFill>
        <p:spPr>
          <a:xfrm>
            <a:off x="7919918" y="3901058"/>
            <a:ext cx="1224081" cy="124244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hyperlink" Target="https://commons.wikimedia.org/wiki/File:Capitol_Hill,_Washington,_United_States_(Unsplash).jpg"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6.jpg"/><Relationship Id="rId4" Type="http://schemas.openxmlformats.org/officeDocument/2006/relationships/hyperlink" Target="https://creativecommons.org/licenses/by-sa/3.0/"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hyperlink" Target="http://blogs.tecnalia.com/inspiring-blog/2020/07/16/what-skills-will-be-needed-in-the-healthcare-industry-in-10-years/"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 Id="rId5" Type="http://schemas.openxmlformats.org/officeDocument/2006/relationships/image" Target="../media/image24.png"/><Relationship Id="rId4" Type="http://schemas.openxmlformats.org/officeDocument/2006/relationships/hyperlink" Target="https://creativecommons.org/licenses/by-nc-nd/3.0/"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drive.google.com/file/d/1dBlVdtu9VjNNRraaqOAZqDhLudUhu76q/view?usp=sharing" TargetMode="External"/><Relationship Id="rId3" Type="http://schemas.openxmlformats.org/officeDocument/2006/relationships/hyperlink" Target="https://www2.stat.duke.edu/courses/Fall11/sta10/STA10lecture21.pdf" TargetMode="External"/><Relationship Id="rId7" Type="http://schemas.openxmlformats.org/officeDocument/2006/relationships/hyperlink" Target="https://www.who.int/news-room/commentaries/detail/estimating-mortality-from-covid-19"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www.msn.com/en-us/health/medical/dr-fauci-sets-the-record-straight-about-masks/ar-BB19Aof3" TargetMode="External"/><Relationship Id="rId5" Type="http://schemas.openxmlformats.org/officeDocument/2006/relationships/hyperlink" Target="https://www.cdc.gov/coronavirus/2019-ncov/prevent-getting-sick/cloth-face-cover-guidance.html" TargetMode="External"/><Relationship Id="rId4" Type="http://schemas.openxmlformats.org/officeDocument/2006/relationships/hyperlink" Target="https://en.wikipedia.org/wiki/Coronavirus_disease_2019%E2%80%8C" TargetMode="External"/><Relationship Id="rId9" Type="http://schemas.openxmlformats.org/officeDocument/2006/relationships/hyperlink" Target="https://drive.google.com/file/d/1hIfuWDDOr4QD3QrZDdR6RGmWD8mFuU8M/view?usp=shari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hyperlink" Target="https://covidtracking.com/data/download"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
          <p:cNvSpPr txBox="1">
            <a:spLocks noGrp="1"/>
          </p:cNvSpPr>
          <p:nvPr>
            <p:ph type="ctrTitle"/>
          </p:nvPr>
        </p:nvSpPr>
        <p:spPr>
          <a:xfrm>
            <a:off x="772825" y="941644"/>
            <a:ext cx="7772400" cy="11025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3400" b="1">
                <a:latin typeface="Times New Roman"/>
                <a:ea typeface="Times New Roman"/>
                <a:cs typeface="Times New Roman"/>
                <a:sym typeface="Times New Roman"/>
              </a:rPr>
              <a:t>COVID-19 In Maryland</a:t>
            </a:r>
            <a:endParaRPr sz="3400" b="1">
              <a:latin typeface="Times New Roman"/>
              <a:ea typeface="Times New Roman"/>
              <a:cs typeface="Times New Roman"/>
              <a:sym typeface="Times New Roman"/>
            </a:endParaRPr>
          </a:p>
        </p:txBody>
      </p:sp>
      <p:sp>
        <p:nvSpPr>
          <p:cNvPr id="113" name="Google Shape;113;p1"/>
          <p:cNvSpPr txBox="1">
            <a:spLocks noGrp="1"/>
          </p:cNvSpPr>
          <p:nvPr>
            <p:ph type="subTitle" idx="1"/>
          </p:nvPr>
        </p:nvSpPr>
        <p:spPr>
          <a:xfrm>
            <a:off x="3144700" y="2100350"/>
            <a:ext cx="2917500" cy="2304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1100"/>
              <a:buFont typeface="Arial"/>
              <a:buNone/>
            </a:pPr>
            <a:endParaRPr sz="1500" b="1" u="sng" dirty="0">
              <a:solidFill>
                <a:srgbClr val="000000"/>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600" dirty="0">
              <a:solidFill>
                <a:srgbClr val="000000"/>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US" sz="1600" dirty="0">
                <a:solidFill>
                  <a:srgbClr val="000000"/>
                </a:solidFill>
                <a:latin typeface="Times New Roman"/>
                <a:ea typeface="Times New Roman"/>
                <a:cs typeface="Times New Roman"/>
                <a:sym typeface="Times New Roman"/>
              </a:rPr>
              <a:t>Rohini Salla</a:t>
            </a:r>
            <a:endParaRPr sz="1600" dirty="0">
              <a:solidFill>
                <a:srgbClr val="000000"/>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600" dirty="0">
              <a:solidFill>
                <a:srgbClr val="000000"/>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900" dirty="0">
              <a:solidFill>
                <a:srgbClr val="000000"/>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US" sz="1700" dirty="0">
                <a:solidFill>
                  <a:srgbClr val="000000"/>
                </a:solidFill>
                <a:latin typeface="Times New Roman"/>
                <a:ea typeface="Times New Roman"/>
                <a:cs typeface="Times New Roman"/>
                <a:sym typeface="Times New Roman"/>
              </a:rPr>
              <a:t>UMBC Fall 2020</a:t>
            </a:r>
            <a:endParaRPr sz="1700" dirty="0">
              <a:solidFill>
                <a:srgbClr val="000000"/>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US" sz="1700" dirty="0">
                <a:solidFill>
                  <a:srgbClr val="000000"/>
                </a:solidFill>
                <a:latin typeface="Times New Roman"/>
                <a:ea typeface="Times New Roman"/>
                <a:cs typeface="Times New Roman"/>
                <a:sym typeface="Times New Roman"/>
              </a:rPr>
              <a:t>Professor Isaac </a:t>
            </a:r>
            <a:r>
              <a:rPr lang="en-US" sz="1700" dirty="0" err="1">
                <a:solidFill>
                  <a:srgbClr val="000000"/>
                </a:solidFill>
                <a:latin typeface="Times New Roman"/>
                <a:ea typeface="Times New Roman"/>
                <a:cs typeface="Times New Roman"/>
                <a:sym typeface="Times New Roman"/>
              </a:rPr>
              <a:t>Mativo</a:t>
            </a:r>
            <a:endParaRPr sz="1700" dirty="0">
              <a:solidFill>
                <a:srgbClr val="000000"/>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US" sz="1700" dirty="0">
                <a:solidFill>
                  <a:srgbClr val="000000"/>
                </a:solidFill>
                <a:latin typeface="Times New Roman"/>
                <a:ea typeface="Times New Roman"/>
                <a:cs typeface="Times New Roman"/>
                <a:sym typeface="Times New Roman"/>
              </a:rPr>
              <a:t>HIT 750 : Data Analytics</a:t>
            </a:r>
            <a:endParaRPr sz="1700" dirty="0">
              <a:solidFill>
                <a:srgbClr val="000000"/>
              </a:solidFill>
              <a:latin typeface="Times New Roman"/>
              <a:ea typeface="Times New Roman"/>
              <a:cs typeface="Times New Roman"/>
              <a:sym typeface="Times New Roman"/>
            </a:endParaRPr>
          </a:p>
          <a:p>
            <a:pPr marL="0" lvl="0" indent="0" algn="ctr" rtl="0">
              <a:spcBef>
                <a:spcPts val="0"/>
              </a:spcBef>
              <a:spcAft>
                <a:spcPts val="0"/>
              </a:spcAft>
              <a:buClr>
                <a:srgbClr val="888888"/>
              </a:buClr>
              <a:buSzPts val="3200"/>
              <a:buNone/>
            </a:pPr>
            <a:endParaRPr sz="1900" dirty="0"/>
          </a:p>
        </p:txBody>
      </p:sp>
      <p:pic>
        <p:nvPicPr>
          <p:cNvPr id="114" name="Google Shape;114;p1"/>
          <p:cNvPicPr preferRelativeResize="0"/>
          <p:nvPr/>
        </p:nvPicPr>
        <p:blipFill>
          <a:blip r:embed="rId3">
            <a:alphaModFix/>
          </a:blip>
          <a:stretch>
            <a:fillRect/>
          </a:stretch>
        </p:blipFill>
        <p:spPr>
          <a:xfrm>
            <a:off x="6062025" y="2100350"/>
            <a:ext cx="2813125" cy="2304525"/>
          </a:xfrm>
          <a:prstGeom prst="rect">
            <a:avLst/>
          </a:prstGeom>
          <a:noFill/>
          <a:ln>
            <a:noFill/>
          </a:ln>
        </p:spPr>
      </p:pic>
      <p:pic>
        <p:nvPicPr>
          <p:cNvPr id="115" name="Google Shape;115;p1"/>
          <p:cNvPicPr preferRelativeResize="0"/>
          <p:nvPr/>
        </p:nvPicPr>
        <p:blipFill>
          <a:blip r:embed="rId4">
            <a:alphaModFix/>
          </a:blip>
          <a:stretch>
            <a:fillRect/>
          </a:stretch>
        </p:blipFill>
        <p:spPr>
          <a:xfrm>
            <a:off x="173475" y="2100350"/>
            <a:ext cx="2971225" cy="2304525"/>
          </a:xfrm>
          <a:prstGeom prst="rect">
            <a:avLst/>
          </a:prstGeom>
          <a:noFill/>
          <a:ln>
            <a:noFill/>
          </a:ln>
        </p:spPr>
      </p:pic>
      <p:sp>
        <p:nvSpPr>
          <p:cNvPr id="116" name="Google Shape;116;p1"/>
          <p:cNvSpPr txBox="1"/>
          <p:nvPr/>
        </p:nvSpPr>
        <p:spPr>
          <a:xfrm>
            <a:off x="7560800" y="765475"/>
            <a:ext cx="1583100" cy="42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latin typeface="Times New Roman"/>
                <a:ea typeface="Times New Roman"/>
                <a:cs typeface="Times New Roman"/>
                <a:sym typeface="Times New Roman"/>
              </a:rPr>
              <a:t>8 DEC 2020</a:t>
            </a:r>
            <a:endParaRPr b="1">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ga7ac9cccbc_0_0"/>
          <p:cNvPicPr preferRelativeResize="0"/>
          <p:nvPr/>
        </p:nvPicPr>
        <p:blipFill>
          <a:blip r:embed="rId3">
            <a:alphaModFix/>
          </a:blip>
          <a:stretch>
            <a:fillRect/>
          </a:stretch>
        </p:blipFill>
        <p:spPr>
          <a:xfrm>
            <a:off x="4426325" y="1379063"/>
            <a:ext cx="4627776" cy="2814451"/>
          </a:xfrm>
          <a:prstGeom prst="rect">
            <a:avLst/>
          </a:prstGeom>
          <a:noFill/>
          <a:ln>
            <a:noFill/>
          </a:ln>
        </p:spPr>
      </p:pic>
      <p:pic>
        <p:nvPicPr>
          <p:cNvPr id="176" name="Google Shape;176;ga7ac9cccbc_0_0"/>
          <p:cNvPicPr preferRelativeResize="0"/>
          <p:nvPr/>
        </p:nvPicPr>
        <p:blipFill>
          <a:blip r:embed="rId4">
            <a:alphaModFix/>
          </a:blip>
          <a:stretch>
            <a:fillRect/>
          </a:stretch>
        </p:blipFill>
        <p:spPr>
          <a:xfrm>
            <a:off x="0" y="1313825"/>
            <a:ext cx="4627776" cy="29449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ga7ac9cccbc_0_9"/>
          <p:cNvPicPr preferRelativeResize="0"/>
          <p:nvPr/>
        </p:nvPicPr>
        <p:blipFill>
          <a:blip r:embed="rId3">
            <a:alphaModFix/>
          </a:blip>
          <a:stretch>
            <a:fillRect/>
          </a:stretch>
        </p:blipFill>
        <p:spPr>
          <a:xfrm>
            <a:off x="468625" y="861913"/>
            <a:ext cx="4419600" cy="3914775"/>
          </a:xfrm>
          <a:prstGeom prst="rect">
            <a:avLst/>
          </a:prstGeom>
          <a:noFill/>
          <a:ln>
            <a:noFill/>
          </a:ln>
          <a:effectLst>
            <a:outerShdw blurRad="57150" dist="19050" dir="5400000" algn="bl" rotWithShape="0">
              <a:srgbClr val="000000">
                <a:alpha val="50000"/>
              </a:srgbClr>
            </a:outerShdw>
          </a:effectLst>
        </p:spPr>
      </p:pic>
      <p:sp>
        <p:nvSpPr>
          <p:cNvPr id="182" name="Google Shape;182;ga7ac9cccbc_0_9"/>
          <p:cNvSpPr txBox="1"/>
          <p:nvPr/>
        </p:nvSpPr>
        <p:spPr>
          <a:xfrm>
            <a:off x="5187725" y="1890963"/>
            <a:ext cx="3545400" cy="185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600">
                <a:latin typeface="Times New Roman"/>
                <a:ea typeface="Times New Roman"/>
                <a:cs typeface="Times New Roman"/>
                <a:sym typeface="Times New Roman"/>
              </a:rPr>
              <a:t>Case fatality ratio (CFR) = </a:t>
            </a:r>
            <a:endParaRPr sz="16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sz="1600">
                <a:latin typeface="Times New Roman"/>
                <a:ea typeface="Times New Roman"/>
                <a:cs typeface="Times New Roman"/>
                <a:sym typeface="Times New Roman"/>
              </a:rPr>
              <a:t>(Number of deaths from disease/(Number of deaths from disease + Number of recovered from disease))*100</a:t>
            </a:r>
            <a:endParaRPr sz="16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8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8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aaf96e187a_2_77"/>
          <p:cNvSpPr txBox="1">
            <a:spLocks noGrp="1"/>
          </p:cNvSpPr>
          <p:nvPr>
            <p:ph type="title"/>
          </p:nvPr>
        </p:nvSpPr>
        <p:spPr>
          <a:xfrm>
            <a:off x="1819025" y="737150"/>
            <a:ext cx="5344800" cy="4836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1600"/>
              </a:spcAft>
              <a:buNone/>
            </a:pPr>
            <a:r>
              <a:rPr lang="en-US" sz="2500" b="1">
                <a:latin typeface="Times New Roman"/>
                <a:ea typeface="Times New Roman"/>
                <a:cs typeface="Times New Roman"/>
                <a:sym typeface="Times New Roman"/>
              </a:rPr>
              <a:t>Statistical Methods Applied</a:t>
            </a:r>
            <a:endParaRPr sz="5100" b="1">
              <a:latin typeface="Times New Roman"/>
              <a:ea typeface="Times New Roman"/>
              <a:cs typeface="Times New Roman"/>
              <a:sym typeface="Times New Roman"/>
            </a:endParaRPr>
          </a:p>
        </p:txBody>
      </p:sp>
      <p:sp>
        <p:nvSpPr>
          <p:cNvPr id="188" name="Google Shape;188;gaaf96e187a_2_77"/>
          <p:cNvSpPr txBox="1">
            <a:spLocks noGrp="1"/>
          </p:cNvSpPr>
          <p:nvPr>
            <p:ph type="body" idx="1"/>
          </p:nvPr>
        </p:nvSpPr>
        <p:spPr>
          <a:xfrm>
            <a:off x="376625" y="1289225"/>
            <a:ext cx="8567400" cy="3934800"/>
          </a:xfrm>
          <a:prstGeom prst="rect">
            <a:avLst/>
          </a:prstGeom>
          <a:noFill/>
          <a:ln>
            <a:noFill/>
          </a:ln>
        </p:spPr>
        <p:txBody>
          <a:bodyPr spcFirstLastPara="1" wrap="square" lIns="91425" tIns="45700" rIns="91425" bIns="45700" anchor="t" anchorCtr="0">
            <a:noAutofit/>
          </a:bodyPr>
          <a:lstStyle/>
          <a:p>
            <a:pPr marL="457200" lvl="0" indent="-330200" algn="just" rtl="0">
              <a:lnSpc>
                <a:spcPct val="115000"/>
              </a:lnSpc>
              <a:spcBef>
                <a:spcPts val="0"/>
              </a:spcBef>
              <a:spcAft>
                <a:spcPts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Statistical models are important techniques for evaluating infectious disease data analyses in real time.</a:t>
            </a:r>
            <a:endParaRPr sz="1600">
              <a:solidFill>
                <a:srgbClr val="000000"/>
              </a:solidFill>
              <a:latin typeface="Times New Roman"/>
              <a:ea typeface="Times New Roman"/>
              <a:cs typeface="Times New Roman"/>
              <a:sym typeface="Times New Roman"/>
            </a:endParaRPr>
          </a:p>
          <a:p>
            <a:pPr marL="457200" lvl="0" indent="-330200" algn="just" rtl="0">
              <a:lnSpc>
                <a:spcPct val="115000"/>
              </a:lnSpc>
              <a:spcBef>
                <a:spcPts val="0"/>
              </a:spcBef>
              <a:spcAft>
                <a:spcPts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Reference model: </a:t>
            </a:r>
            <a:r>
              <a:rPr lang="en-US" sz="1600" b="1">
                <a:solidFill>
                  <a:srgbClr val="000000"/>
                </a:solidFill>
                <a:latin typeface="Times New Roman"/>
                <a:ea typeface="Times New Roman"/>
                <a:cs typeface="Times New Roman"/>
                <a:sym typeface="Times New Roman"/>
              </a:rPr>
              <a:t>stratified sampling</a:t>
            </a:r>
            <a:r>
              <a:rPr lang="en-US" sz="1600">
                <a:solidFill>
                  <a:srgbClr val="000000"/>
                </a:solidFill>
                <a:latin typeface="Times New Roman"/>
                <a:ea typeface="Times New Roman"/>
                <a:cs typeface="Times New Roman"/>
                <a:sym typeface="Times New Roman"/>
              </a:rPr>
              <a:t>. </a:t>
            </a:r>
            <a:endParaRPr sz="1600">
              <a:solidFill>
                <a:srgbClr val="000000"/>
              </a:solidFill>
              <a:latin typeface="Times New Roman"/>
              <a:ea typeface="Times New Roman"/>
              <a:cs typeface="Times New Roman"/>
              <a:sym typeface="Times New Roman"/>
            </a:endParaRPr>
          </a:p>
          <a:p>
            <a:pPr marL="457200" lvl="0" indent="-330200" algn="just" rtl="0">
              <a:lnSpc>
                <a:spcPct val="115000"/>
              </a:lnSpc>
              <a:spcBef>
                <a:spcPts val="0"/>
              </a:spcBef>
              <a:spcAft>
                <a:spcPts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This method allowed us to divide the total population-data into smaller groups or strata( months and mandated dates in this case) for better understanding. </a:t>
            </a:r>
            <a:endParaRPr sz="1600">
              <a:solidFill>
                <a:srgbClr val="000000"/>
              </a:solidFill>
              <a:latin typeface="Times New Roman"/>
              <a:ea typeface="Times New Roman"/>
              <a:cs typeface="Times New Roman"/>
              <a:sym typeface="Times New Roman"/>
            </a:endParaRPr>
          </a:p>
          <a:p>
            <a:pPr marL="457200" lvl="0" indent="-330200" algn="just" rtl="0">
              <a:lnSpc>
                <a:spcPct val="115000"/>
              </a:lnSpc>
              <a:spcBef>
                <a:spcPts val="0"/>
              </a:spcBef>
              <a:spcAft>
                <a:spcPts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By using a stratified  method, we were able to clearly see the timeline of restrictions and mandates, and if the imposed mandates had an impact on the spread of COVID-19 in Maryland. </a:t>
            </a:r>
            <a:endParaRPr sz="1600">
              <a:solidFill>
                <a:srgbClr val="000000"/>
              </a:solidFill>
              <a:latin typeface="Times New Roman"/>
              <a:ea typeface="Times New Roman"/>
              <a:cs typeface="Times New Roman"/>
              <a:sym typeface="Times New Roman"/>
            </a:endParaRPr>
          </a:p>
          <a:p>
            <a:pPr marL="457200" lvl="0" indent="-330200" algn="just" rtl="0">
              <a:lnSpc>
                <a:spcPct val="115000"/>
              </a:lnSpc>
              <a:spcBef>
                <a:spcPts val="0"/>
              </a:spcBef>
              <a:spcAft>
                <a:spcPts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Grouping the data into various months, made it  convenient to manage given that our data set was incremental on a monthly basis and could be best model using ANOVA statistical model, more specifically one-way. </a:t>
            </a:r>
            <a:endParaRPr sz="36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af61568362_0_15"/>
          <p:cNvSpPr txBox="1"/>
          <p:nvPr/>
        </p:nvSpPr>
        <p:spPr>
          <a:xfrm>
            <a:off x="725200" y="1826400"/>
            <a:ext cx="2524800" cy="114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a:latin typeface="Times New Roman"/>
                <a:ea typeface="Times New Roman"/>
                <a:cs typeface="Times New Roman"/>
                <a:sym typeface="Times New Roman"/>
              </a:rPr>
              <a:t>Scatterplot with Regression line - positiveincrease</a:t>
            </a:r>
            <a:endParaRPr sz="2000" b="1">
              <a:latin typeface="Times New Roman"/>
              <a:ea typeface="Times New Roman"/>
              <a:cs typeface="Times New Roman"/>
              <a:sym typeface="Times New Roman"/>
            </a:endParaRPr>
          </a:p>
        </p:txBody>
      </p:sp>
      <p:pic>
        <p:nvPicPr>
          <p:cNvPr id="194" name="Google Shape;194;gaf61568362_0_15"/>
          <p:cNvPicPr preferRelativeResize="0"/>
          <p:nvPr/>
        </p:nvPicPr>
        <p:blipFill>
          <a:blip r:embed="rId3">
            <a:alphaModFix/>
          </a:blip>
          <a:stretch>
            <a:fillRect/>
          </a:stretch>
        </p:blipFill>
        <p:spPr>
          <a:xfrm>
            <a:off x="4861500" y="630425"/>
            <a:ext cx="4176550" cy="4401425"/>
          </a:xfrm>
          <a:prstGeom prst="rect">
            <a:avLst/>
          </a:prstGeom>
          <a:noFill/>
          <a:ln>
            <a:noFill/>
          </a:ln>
          <a:effectLst>
            <a:outerShdw blurRad="57150" dist="19050" dir="5400000" algn="bl" rotWithShape="0">
              <a:srgbClr val="000000">
                <a:alpha val="50000"/>
              </a:srgbClr>
            </a:outerShdw>
          </a:effectLst>
        </p:spPr>
      </p:pic>
      <p:pic>
        <p:nvPicPr>
          <p:cNvPr id="195" name="Google Shape;195;gaf61568362_0_15"/>
          <p:cNvPicPr preferRelativeResize="0"/>
          <p:nvPr/>
        </p:nvPicPr>
        <p:blipFill>
          <a:blip r:embed="rId3">
            <a:alphaModFix/>
          </a:blip>
          <a:stretch>
            <a:fillRect/>
          </a:stretch>
        </p:blipFill>
        <p:spPr>
          <a:xfrm>
            <a:off x="4657896" y="574600"/>
            <a:ext cx="4282474" cy="4513075"/>
          </a:xfrm>
          <a:prstGeom prst="rect">
            <a:avLst/>
          </a:prstGeom>
          <a:noFill/>
          <a:ln>
            <a:noFill/>
          </a:ln>
          <a:effectLst>
            <a:outerShdw blurRad="57150" dist="19050" dir="5400000" algn="bl" rotWithShape="0">
              <a:srgbClr val="000000">
                <a:alpha val="50000"/>
              </a:srgbClr>
            </a:outerShdw>
          </a:effectLst>
        </p:spPr>
      </p:pic>
      <p:sp>
        <p:nvSpPr>
          <p:cNvPr id="196" name="Google Shape;196;gaf61568362_0_15"/>
          <p:cNvSpPr txBox="1"/>
          <p:nvPr/>
        </p:nvSpPr>
        <p:spPr>
          <a:xfrm>
            <a:off x="1396675" y="2471025"/>
            <a:ext cx="3881100" cy="151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af61568362_0_5"/>
          <p:cNvSpPr txBox="1"/>
          <p:nvPr/>
        </p:nvSpPr>
        <p:spPr>
          <a:xfrm>
            <a:off x="1060950" y="2054725"/>
            <a:ext cx="2296500" cy="11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a:latin typeface="Times New Roman"/>
                <a:ea typeface="Times New Roman"/>
                <a:cs typeface="Times New Roman"/>
                <a:sym typeface="Times New Roman"/>
              </a:rPr>
              <a:t>Scatterplot with Regression line - deathincrease</a:t>
            </a:r>
            <a:endParaRPr sz="2000" b="1">
              <a:latin typeface="Times New Roman"/>
              <a:ea typeface="Times New Roman"/>
              <a:cs typeface="Times New Roman"/>
              <a:sym typeface="Times New Roman"/>
            </a:endParaRPr>
          </a:p>
        </p:txBody>
      </p:sp>
      <p:pic>
        <p:nvPicPr>
          <p:cNvPr id="202" name="Google Shape;202;gaf61568362_0_5"/>
          <p:cNvPicPr preferRelativeResize="0"/>
          <p:nvPr/>
        </p:nvPicPr>
        <p:blipFill>
          <a:blip r:embed="rId3">
            <a:alphaModFix/>
          </a:blip>
          <a:stretch>
            <a:fillRect/>
          </a:stretch>
        </p:blipFill>
        <p:spPr>
          <a:xfrm>
            <a:off x="4861475" y="603750"/>
            <a:ext cx="4149699" cy="445017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af61568362_0_10"/>
          <p:cNvSpPr txBox="1"/>
          <p:nvPr/>
        </p:nvSpPr>
        <p:spPr>
          <a:xfrm>
            <a:off x="805775" y="2081575"/>
            <a:ext cx="2672400" cy="111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000" b="1">
                <a:solidFill>
                  <a:schemeClr val="dk1"/>
                </a:solidFill>
                <a:latin typeface="Times New Roman"/>
                <a:ea typeface="Times New Roman"/>
                <a:cs typeface="Times New Roman"/>
                <a:sym typeface="Times New Roman"/>
              </a:rPr>
              <a:t>Scatterplot with Regression line - hospitalizedincrease</a:t>
            </a:r>
            <a:endParaRPr>
              <a:latin typeface="Calibri"/>
              <a:ea typeface="Calibri"/>
              <a:cs typeface="Calibri"/>
              <a:sym typeface="Calibri"/>
            </a:endParaRPr>
          </a:p>
        </p:txBody>
      </p:sp>
      <p:pic>
        <p:nvPicPr>
          <p:cNvPr id="208" name="Google Shape;208;gaf61568362_0_10"/>
          <p:cNvPicPr preferRelativeResize="0"/>
          <p:nvPr/>
        </p:nvPicPr>
        <p:blipFill>
          <a:blip r:embed="rId3">
            <a:alphaModFix/>
          </a:blip>
          <a:stretch>
            <a:fillRect/>
          </a:stretch>
        </p:blipFill>
        <p:spPr>
          <a:xfrm>
            <a:off x="4719725" y="624225"/>
            <a:ext cx="4143750" cy="436687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gaf61568362_0_0"/>
          <p:cNvPicPr preferRelativeResize="0"/>
          <p:nvPr/>
        </p:nvPicPr>
        <p:blipFill>
          <a:blip r:embed="rId3">
            <a:alphaModFix/>
          </a:blip>
          <a:stretch>
            <a:fillRect/>
          </a:stretch>
        </p:blipFill>
        <p:spPr>
          <a:xfrm>
            <a:off x="1906775" y="848400"/>
            <a:ext cx="7063201" cy="3690750"/>
          </a:xfrm>
          <a:prstGeom prst="rect">
            <a:avLst/>
          </a:prstGeom>
          <a:noFill/>
          <a:ln>
            <a:noFill/>
          </a:ln>
          <a:effectLst>
            <a:outerShdw blurRad="57150" dist="19050" dir="5400000" algn="bl" rotWithShape="0">
              <a:srgbClr val="000000">
                <a:alpha val="50000"/>
              </a:srgbClr>
            </a:outerShdw>
          </a:effectLst>
        </p:spPr>
      </p:pic>
      <p:sp>
        <p:nvSpPr>
          <p:cNvPr id="214" name="Google Shape;214;gaf61568362_0_0"/>
          <p:cNvSpPr txBox="1"/>
          <p:nvPr/>
        </p:nvSpPr>
        <p:spPr>
          <a:xfrm>
            <a:off x="268500" y="1826425"/>
            <a:ext cx="1544400" cy="201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a:latin typeface="Times New Roman"/>
                <a:ea typeface="Times New Roman"/>
                <a:cs typeface="Times New Roman"/>
                <a:sym typeface="Times New Roman"/>
              </a:rPr>
              <a:t>Line graph showing positive increase of each month</a:t>
            </a:r>
            <a:endParaRPr sz="2000" b="1">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ga5c141550f_0_20"/>
          <p:cNvSpPr txBox="1"/>
          <p:nvPr/>
        </p:nvSpPr>
        <p:spPr>
          <a:xfrm>
            <a:off x="274500" y="832625"/>
            <a:ext cx="8595000" cy="406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500" b="1">
                <a:latin typeface="Times New Roman"/>
                <a:ea typeface="Times New Roman"/>
                <a:cs typeface="Times New Roman"/>
                <a:sym typeface="Times New Roman"/>
              </a:rPr>
              <a:t>5 March 2020</a:t>
            </a:r>
            <a:r>
              <a:rPr lang="en-US" sz="1500">
                <a:latin typeface="Times New Roman"/>
                <a:ea typeface="Times New Roman"/>
                <a:cs typeface="Times New Roman"/>
                <a:sym typeface="Times New Roman"/>
              </a:rPr>
              <a:t>: Hogan declares a state of emergency; first 3 confirmed positive cases</a:t>
            </a:r>
            <a:endParaRPr sz="15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sz="1500" b="1">
                <a:latin typeface="Times New Roman"/>
                <a:ea typeface="Times New Roman"/>
                <a:cs typeface="Times New Roman"/>
                <a:sym typeface="Times New Roman"/>
              </a:rPr>
              <a:t>30 March 2020</a:t>
            </a:r>
            <a:r>
              <a:rPr lang="en-US" sz="1500">
                <a:latin typeface="Times New Roman"/>
                <a:ea typeface="Times New Roman"/>
                <a:cs typeface="Times New Roman"/>
                <a:sym typeface="Times New Roman"/>
              </a:rPr>
              <a:t>: Governor issues stay-home order</a:t>
            </a:r>
            <a:endParaRPr sz="1500">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15 April 2020: Hogan signs face-mask order		</a:t>
            </a:r>
            <a:endParaRPr sz="1500">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1500" b="1">
                <a:latin typeface="Times New Roman"/>
                <a:ea typeface="Times New Roman"/>
                <a:cs typeface="Times New Roman"/>
                <a:sym typeface="Times New Roman"/>
              </a:rPr>
              <a:t>13 May 2020</a:t>
            </a:r>
            <a:r>
              <a:rPr lang="en-US" sz="1500">
                <a:latin typeface="Times New Roman"/>
                <a:ea typeface="Times New Roman"/>
                <a:cs typeface="Times New Roman"/>
                <a:sym typeface="Times New Roman"/>
              </a:rPr>
              <a:t> : Hogan announces Stage One of reopening</a:t>
            </a:r>
            <a:endParaRPr sz="15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sz="1500" b="1">
                <a:latin typeface="Times New Roman"/>
                <a:ea typeface="Times New Roman"/>
                <a:cs typeface="Times New Roman"/>
                <a:sym typeface="Times New Roman"/>
              </a:rPr>
              <a:t>29 July 2020</a:t>
            </a:r>
            <a:r>
              <a:rPr lang="en-US" sz="1500">
                <a:latin typeface="Times New Roman"/>
                <a:ea typeface="Times New Roman"/>
                <a:cs typeface="Times New Roman"/>
                <a:sym typeface="Times New Roman"/>
              </a:rPr>
              <a:t>: Hogan expands mask order, issues out-of-state travel advisory</a:t>
            </a:r>
            <a:endParaRPr sz="1500">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28 August 2020: All schools authorized to reopen			</a:t>
            </a:r>
            <a:endParaRPr sz="1500">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1500" b="1">
                <a:latin typeface="Times New Roman"/>
                <a:ea typeface="Times New Roman"/>
                <a:cs typeface="Times New Roman"/>
                <a:sym typeface="Times New Roman"/>
              </a:rPr>
              <a:t>1 September 2020</a:t>
            </a:r>
            <a:r>
              <a:rPr lang="en-US" sz="1500">
                <a:latin typeface="Times New Roman"/>
                <a:ea typeface="Times New Roman"/>
                <a:cs typeface="Times New Roman"/>
                <a:sym typeface="Times New Roman"/>
              </a:rPr>
              <a:t>: Maryland ready to enter into Stage Three of recovery plan</a:t>
            </a:r>
            <a:endParaRPr sz="1500">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1500" b="1">
                <a:latin typeface="Times New Roman"/>
                <a:ea typeface="Times New Roman"/>
                <a:cs typeface="Times New Roman"/>
                <a:sym typeface="Times New Roman"/>
              </a:rPr>
              <a:t>21 September 2020</a:t>
            </a:r>
            <a:r>
              <a:rPr lang="en-US" sz="1500">
                <a:latin typeface="Times New Roman"/>
                <a:ea typeface="Times New Roman"/>
                <a:cs typeface="Times New Roman"/>
                <a:sym typeface="Times New Roman"/>
              </a:rPr>
              <a:t>:The governor announced restaurants can expand indoor capacity from 50% to 75% beginning at 5 p.m. 		</a:t>
            </a:r>
            <a:endParaRPr sz="1500">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US" b="1">
                <a:latin typeface="Times New Roman"/>
                <a:ea typeface="Times New Roman"/>
                <a:cs typeface="Times New Roman"/>
                <a:sym typeface="Times New Roman"/>
              </a:rPr>
              <a:t>Period1</a:t>
            </a:r>
            <a:r>
              <a:rPr lang="en-US">
                <a:latin typeface="Times New Roman"/>
                <a:ea typeface="Times New Roman"/>
                <a:cs typeface="Times New Roman"/>
                <a:sym typeface="Times New Roman"/>
              </a:rPr>
              <a:t> - </a:t>
            </a:r>
            <a:r>
              <a:rPr lang="en-US" sz="1500">
                <a:solidFill>
                  <a:schemeClr val="dk1"/>
                </a:solidFill>
                <a:latin typeface="Times New Roman"/>
                <a:ea typeface="Times New Roman"/>
                <a:cs typeface="Times New Roman"/>
                <a:sym typeface="Times New Roman"/>
              </a:rPr>
              <a:t>5 March 2020 to 30 March 2020</a:t>
            </a:r>
            <a:endParaRPr>
              <a:latin typeface="Times New Roman"/>
              <a:ea typeface="Times New Roman"/>
              <a:cs typeface="Times New Roman"/>
              <a:sym typeface="Times New Roman"/>
            </a:endParaRPr>
          </a:p>
          <a:p>
            <a:pPr marL="0" lvl="0" indent="0" algn="l" rtl="0">
              <a:spcBef>
                <a:spcPts val="0"/>
              </a:spcBef>
              <a:spcAft>
                <a:spcPts val="0"/>
              </a:spcAft>
              <a:buNone/>
            </a:pPr>
            <a:r>
              <a:rPr lang="en-US" b="1">
                <a:solidFill>
                  <a:schemeClr val="dk1"/>
                </a:solidFill>
                <a:latin typeface="Times New Roman"/>
                <a:ea typeface="Times New Roman"/>
                <a:cs typeface="Times New Roman"/>
                <a:sym typeface="Times New Roman"/>
              </a:rPr>
              <a:t>Period2</a:t>
            </a:r>
            <a:r>
              <a:rPr lang="en-US">
                <a:solidFill>
                  <a:schemeClr val="dk1"/>
                </a:solidFill>
                <a:latin typeface="Times New Roman"/>
                <a:ea typeface="Times New Roman"/>
                <a:cs typeface="Times New Roman"/>
                <a:sym typeface="Times New Roman"/>
              </a:rPr>
              <a:t> - </a:t>
            </a:r>
            <a:r>
              <a:rPr lang="en-US" sz="1500">
                <a:solidFill>
                  <a:schemeClr val="dk1"/>
                </a:solidFill>
                <a:latin typeface="Times New Roman"/>
                <a:ea typeface="Times New Roman"/>
                <a:cs typeface="Times New Roman"/>
                <a:sym typeface="Times New Roman"/>
              </a:rPr>
              <a:t>30 March 2020 to 13 May 2020 </a:t>
            </a:r>
            <a:endParaRPr sz="15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b="1">
                <a:solidFill>
                  <a:schemeClr val="dk1"/>
                </a:solidFill>
                <a:latin typeface="Times New Roman"/>
                <a:ea typeface="Times New Roman"/>
                <a:cs typeface="Times New Roman"/>
                <a:sym typeface="Times New Roman"/>
              </a:rPr>
              <a:t>Period3 </a:t>
            </a:r>
            <a:r>
              <a:rPr lang="en-US">
                <a:solidFill>
                  <a:schemeClr val="dk1"/>
                </a:solidFill>
                <a:latin typeface="Times New Roman"/>
                <a:ea typeface="Times New Roman"/>
                <a:cs typeface="Times New Roman"/>
                <a:sym typeface="Times New Roman"/>
              </a:rPr>
              <a:t>- </a:t>
            </a:r>
            <a:r>
              <a:rPr lang="en-US" sz="1500">
                <a:solidFill>
                  <a:schemeClr val="dk1"/>
                </a:solidFill>
                <a:latin typeface="Times New Roman"/>
                <a:ea typeface="Times New Roman"/>
                <a:cs typeface="Times New Roman"/>
                <a:sym typeface="Times New Roman"/>
              </a:rPr>
              <a:t>13 May 2020 to 29 July 2020</a:t>
            </a:r>
            <a:r>
              <a:rPr lang="en-US">
                <a:solidFill>
                  <a:schemeClr val="dk1"/>
                </a:solidFill>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b="1">
                <a:solidFill>
                  <a:schemeClr val="dk1"/>
                </a:solidFill>
                <a:latin typeface="Times New Roman"/>
                <a:ea typeface="Times New Roman"/>
                <a:cs typeface="Times New Roman"/>
                <a:sym typeface="Times New Roman"/>
              </a:rPr>
              <a:t>Period4</a:t>
            </a:r>
            <a:r>
              <a:rPr lang="en-US">
                <a:solidFill>
                  <a:schemeClr val="dk1"/>
                </a:solidFill>
                <a:latin typeface="Times New Roman"/>
                <a:ea typeface="Times New Roman"/>
                <a:cs typeface="Times New Roman"/>
                <a:sym typeface="Times New Roman"/>
              </a:rPr>
              <a:t> - </a:t>
            </a:r>
            <a:r>
              <a:rPr lang="en-US" sz="1500">
                <a:solidFill>
                  <a:schemeClr val="dk1"/>
                </a:solidFill>
                <a:latin typeface="Times New Roman"/>
                <a:ea typeface="Times New Roman"/>
                <a:cs typeface="Times New Roman"/>
                <a:sym typeface="Times New Roman"/>
              </a:rPr>
              <a:t>29 July 2020 to 1 September 2020</a:t>
            </a:r>
            <a:endParaRPr sz="15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b="1">
                <a:solidFill>
                  <a:schemeClr val="dk1"/>
                </a:solidFill>
                <a:latin typeface="Times New Roman"/>
                <a:ea typeface="Times New Roman"/>
                <a:cs typeface="Times New Roman"/>
                <a:sym typeface="Times New Roman"/>
              </a:rPr>
              <a:t>Period5 </a:t>
            </a:r>
            <a:r>
              <a:rPr lang="en-US">
                <a:solidFill>
                  <a:schemeClr val="dk1"/>
                </a:solidFill>
                <a:latin typeface="Times New Roman"/>
                <a:ea typeface="Times New Roman"/>
                <a:cs typeface="Times New Roman"/>
                <a:sym typeface="Times New Roman"/>
              </a:rPr>
              <a:t>- </a:t>
            </a:r>
            <a:r>
              <a:rPr lang="en-US" sz="1500">
                <a:solidFill>
                  <a:schemeClr val="dk1"/>
                </a:solidFill>
                <a:latin typeface="Times New Roman"/>
                <a:ea typeface="Times New Roman"/>
                <a:cs typeface="Times New Roman"/>
                <a:sym typeface="Times New Roman"/>
              </a:rPr>
              <a:t>1 September 2020 to 21 September 2020</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af61568362_0_20"/>
          <p:cNvSpPr txBox="1"/>
          <p:nvPr/>
        </p:nvSpPr>
        <p:spPr>
          <a:xfrm>
            <a:off x="228300" y="1463825"/>
            <a:ext cx="2376900" cy="205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a:latin typeface="Times New Roman"/>
                <a:ea typeface="Times New Roman"/>
                <a:cs typeface="Times New Roman"/>
                <a:sym typeface="Times New Roman"/>
              </a:rPr>
              <a:t>Grid chart showing scatterplots with regression line for Period1, Period2, Period3, Period4, and Period5</a:t>
            </a:r>
            <a:endParaRPr sz="2000" b="1">
              <a:latin typeface="Times New Roman"/>
              <a:ea typeface="Times New Roman"/>
              <a:cs typeface="Times New Roman"/>
              <a:sym typeface="Times New Roman"/>
            </a:endParaRPr>
          </a:p>
        </p:txBody>
      </p:sp>
      <p:pic>
        <p:nvPicPr>
          <p:cNvPr id="225" name="Google Shape;225;gaf61568362_0_20"/>
          <p:cNvPicPr preferRelativeResize="0"/>
          <p:nvPr/>
        </p:nvPicPr>
        <p:blipFill rotWithShape="1">
          <a:blip r:embed="rId3">
            <a:alphaModFix/>
          </a:blip>
          <a:srcRect l="1050" r="-1050"/>
          <a:stretch/>
        </p:blipFill>
        <p:spPr>
          <a:xfrm>
            <a:off x="3899125" y="581025"/>
            <a:ext cx="5112099" cy="4428199"/>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gae8578fa93_0_12"/>
          <p:cNvPicPr preferRelativeResize="0"/>
          <p:nvPr/>
        </p:nvPicPr>
        <p:blipFill>
          <a:blip r:embed="rId3">
            <a:alphaModFix/>
          </a:blip>
          <a:stretch>
            <a:fillRect/>
          </a:stretch>
        </p:blipFill>
        <p:spPr>
          <a:xfrm>
            <a:off x="2692500" y="607825"/>
            <a:ext cx="6392800" cy="4440853"/>
          </a:xfrm>
          <a:prstGeom prst="rect">
            <a:avLst/>
          </a:prstGeom>
          <a:noFill/>
          <a:ln>
            <a:noFill/>
          </a:ln>
          <a:effectLst>
            <a:outerShdw blurRad="57150" dist="19050" dir="5400000" algn="bl" rotWithShape="0">
              <a:srgbClr val="000000">
                <a:alpha val="50000"/>
              </a:srgbClr>
            </a:outerShdw>
          </a:effectLst>
        </p:spPr>
      </p:pic>
      <p:sp>
        <p:nvSpPr>
          <p:cNvPr id="231" name="Google Shape;231;gae8578fa93_0_12"/>
          <p:cNvSpPr txBox="1"/>
          <p:nvPr/>
        </p:nvSpPr>
        <p:spPr>
          <a:xfrm>
            <a:off x="0" y="607825"/>
            <a:ext cx="2692500" cy="433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i="1">
                <a:latin typeface="Times New Roman"/>
                <a:ea typeface="Times New Roman"/>
                <a:cs typeface="Times New Roman"/>
                <a:sym typeface="Times New Roman"/>
              </a:rPr>
              <a:t>Grouped Bar Chart:</a:t>
            </a: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marL="0" lvl="0" indent="0" algn="ctr" rtl="0">
              <a:spcBef>
                <a:spcPts val="0"/>
              </a:spcBef>
              <a:spcAft>
                <a:spcPts val="0"/>
              </a:spcAft>
              <a:buNone/>
            </a:pPr>
            <a:endParaRPr sz="2000">
              <a:latin typeface="Times New Roman"/>
              <a:ea typeface="Times New Roman"/>
              <a:cs typeface="Times New Roman"/>
              <a:sym typeface="Times New Roman"/>
            </a:endParaRPr>
          </a:p>
          <a:p>
            <a:pPr marL="0" lvl="0" indent="0" algn="ctr" rtl="0">
              <a:spcBef>
                <a:spcPts val="0"/>
              </a:spcBef>
              <a:spcAft>
                <a:spcPts val="0"/>
              </a:spcAft>
              <a:buNone/>
            </a:pPr>
            <a:r>
              <a:rPr lang="en-US" sz="2000" b="1">
                <a:latin typeface="Times New Roman"/>
                <a:ea typeface="Times New Roman"/>
                <a:cs typeface="Times New Roman"/>
                <a:sym typeface="Times New Roman"/>
              </a:rPr>
              <a:t>Sum Total of </a:t>
            </a:r>
            <a:endParaRPr sz="2000" b="1">
              <a:latin typeface="Times New Roman"/>
              <a:ea typeface="Times New Roman"/>
              <a:cs typeface="Times New Roman"/>
              <a:sym typeface="Times New Roman"/>
            </a:endParaRPr>
          </a:p>
          <a:p>
            <a:pPr marL="0" lvl="0" indent="0" algn="ctr" rtl="0">
              <a:spcBef>
                <a:spcPts val="0"/>
              </a:spcBef>
              <a:spcAft>
                <a:spcPts val="0"/>
              </a:spcAft>
              <a:buNone/>
            </a:pPr>
            <a:r>
              <a:rPr lang="en-US" sz="2000" b="1">
                <a:latin typeface="Times New Roman"/>
                <a:ea typeface="Times New Roman"/>
                <a:cs typeface="Times New Roman"/>
                <a:sym typeface="Times New Roman"/>
              </a:rPr>
              <a:t>Positive Cases, Hospitalizations, and Deaths </a:t>
            </a:r>
            <a:endParaRPr sz="2000" b="1">
              <a:latin typeface="Times New Roman"/>
              <a:ea typeface="Times New Roman"/>
              <a:cs typeface="Times New Roman"/>
              <a:sym typeface="Times New Roman"/>
            </a:endParaRPr>
          </a:p>
          <a:p>
            <a:pPr marL="0" lvl="0" indent="0" algn="ctr" rtl="0">
              <a:spcBef>
                <a:spcPts val="0"/>
              </a:spcBef>
              <a:spcAft>
                <a:spcPts val="0"/>
              </a:spcAft>
              <a:buNone/>
            </a:pPr>
            <a:r>
              <a:rPr lang="en-US" sz="2000" b="1">
                <a:latin typeface="Times New Roman"/>
                <a:ea typeface="Times New Roman"/>
                <a:cs typeface="Times New Roman"/>
                <a:sym typeface="Times New Roman"/>
              </a:rPr>
              <a:t>By Month</a:t>
            </a:r>
            <a:endParaRPr sz="2000" b="1">
              <a:latin typeface="Times New Roman"/>
              <a:ea typeface="Times New Roman"/>
              <a:cs typeface="Times New Roman"/>
              <a:sym typeface="Times New Roman"/>
            </a:endParaRPr>
          </a:p>
          <a:p>
            <a:pPr marL="0" lvl="0" indent="0" algn="ctr" rtl="0">
              <a:spcBef>
                <a:spcPts val="0"/>
              </a:spcBef>
              <a:spcAft>
                <a:spcPts val="0"/>
              </a:spcAft>
              <a:buNone/>
            </a:pPr>
            <a:endParaRPr sz="2200" b="1">
              <a:latin typeface="Calibri"/>
              <a:ea typeface="Calibri"/>
              <a:cs typeface="Calibri"/>
              <a:sym typeface="Calibri"/>
            </a:endParaRPr>
          </a:p>
          <a:p>
            <a:pPr marL="0" lvl="0" indent="0" algn="ctr" rtl="0">
              <a:spcBef>
                <a:spcPts val="0"/>
              </a:spcBef>
              <a:spcAft>
                <a:spcPts val="0"/>
              </a:spcAft>
              <a:buNone/>
            </a:pPr>
            <a:endParaRPr sz="2200" b="1">
              <a:latin typeface="Calibri"/>
              <a:ea typeface="Calibri"/>
              <a:cs typeface="Calibri"/>
              <a:sym typeface="Calibri"/>
            </a:endParaRPr>
          </a:p>
          <a:p>
            <a:pPr marL="0" lvl="0" indent="0" algn="ctr" rtl="0">
              <a:spcBef>
                <a:spcPts val="0"/>
              </a:spcBef>
              <a:spcAft>
                <a:spcPts val="0"/>
              </a:spcAft>
              <a:buNone/>
            </a:pPr>
            <a:endParaRPr sz="1600" b="1">
              <a:latin typeface="Times New Roman"/>
              <a:ea typeface="Times New Roman"/>
              <a:cs typeface="Times New Roman"/>
              <a:sym typeface="Times New Roman"/>
            </a:endParaRPr>
          </a:p>
          <a:p>
            <a:pPr marL="0" lvl="0" indent="0" algn="ctr" rtl="0">
              <a:spcBef>
                <a:spcPts val="0"/>
              </a:spcBef>
              <a:spcAft>
                <a:spcPts val="0"/>
              </a:spcAft>
              <a:buNone/>
            </a:pPr>
            <a:r>
              <a:rPr lang="en-US" sz="1600">
                <a:solidFill>
                  <a:srgbClr val="0C343D"/>
                </a:solidFill>
                <a:latin typeface="Times New Roman"/>
                <a:ea typeface="Times New Roman"/>
                <a:cs typeface="Times New Roman"/>
                <a:sym typeface="Times New Roman"/>
              </a:rPr>
              <a:t>April 15: Face Mask Order</a:t>
            </a:r>
            <a:endParaRPr sz="1600">
              <a:solidFill>
                <a:srgbClr val="0C343D"/>
              </a:solidFill>
              <a:latin typeface="Times New Roman"/>
              <a:ea typeface="Times New Roman"/>
              <a:cs typeface="Times New Roman"/>
              <a:sym typeface="Times New Roman"/>
            </a:endParaRPr>
          </a:p>
          <a:p>
            <a:pPr marL="0" lvl="0" indent="0" algn="ctr" rtl="0">
              <a:spcBef>
                <a:spcPts val="0"/>
              </a:spcBef>
              <a:spcAft>
                <a:spcPts val="0"/>
              </a:spcAft>
              <a:buNone/>
            </a:pPr>
            <a:r>
              <a:rPr lang="en-US" sz="1600">
                <a:solidFill>
                  <a:srgbClr val="134F5C"/>
                </a:solidFill>
                <a:latin typeface="Times New Roman"/>
                <a:ea typeface="Times New Roman"/>
                <a:cs typeface="Times New Roman"/>
                <a:sym typeface="Times New Roman"/>
              </a:rPr>
              <a:t>May 13: Reopening Begins</a:t>
            </a:r>
            <a:endParaRPr sz="1600">
              <a:solidFill>
                <a:srgbClr val="134F5C"/>
              </a:solidFill>
              <a:latin typeface="Times New Roman"/>
              <a:ea typeface="Times New Roman"/>
              <a:cs typeface="Times New Roman"/>
              <a:sym typeface="Times New Roman"/>
            </a:endParaRPr>
          </a:p>
          <a:p>
            <a:pPr marL="0" lvl="0" indent="0" algn="ctr" rtl="0">
              <a:spcBef>
                <a:spcPts val="0"/>
              </a:spcBef>
              <a:spcAft>
                <a:spcPts val="0"/>
              </a:spcAft>
              <a:buNone/>
            </a:pPr>
            <a:r>
              <a:rPr lang="en-US" sz="1600">
                <a:solidFill>
                  <a:srgbClr val="45818E"/>
                </a:solidFill>
                <a:latin typeface="Times New Roman"/>
                <a:ea typeface="Times New Roman"/>
                <a:cs typeface="Times New Roman"/>
                <a:sym typeface="Times New Roman"/>
              </a:rPr>
              <a:t>August 28 Schools Reopen</a:t>
            </a:r>
            <a:endParaRPr sz="1600">
              <a:solidFill>
                <a:srgbClr val="45818E"/>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aaf96e187a_2_49"/>
          <p:cNvSpPr txBox="1">
            <a:spLocks noGrp="1"/>
          </p:cNvSpPr>
          <p:nvPr>
            <p:ph type="title"/>
          </p:nvPr>
        </p:nvSpPr>
        <p:spPr>
          <a:xfrm>
            <a:off x="457200" y="836950"/>
            <a:ext cx="3986400" cy="57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800"/>
              <a:buNone/>
            </a:pPr>
            <a:r>
              <a:rPr lang="en-US" sz="2500" b="1">
                <a:latin typeface="Times New Roman"/>
                <a:ea typeface="Times New Roman"/>
                <a:cs typeface="Times New Roman"/>
                <a:sym typeface="Times New Roman"/>
              </a:rPr>
              <a:t>Outline</a:t>
            </a:r>
            <a:endParaRPr sz="2500" b="1">
              <a:latin typeface="Times New Roman"/>
              <a:ea typeface="Times New Roman"/>
              <a:cs typeface="Times New Roman"/>
              <a:sym typeface="Times New Roman"/>
            </a:endParaRPr>
          </a:p>
        </p:txBody>
      </p:sp>
      <p:sp>
        <p:nvSpPr>
          <p:cNvPr id="122" name="Google Shape;122;gaaf96e187a_2_49"/>
          <p:cNvSpPr txBox="1">
            <a:spLocks noGrp="1"/>
          </p:cNvSpPr>
          <p:nvPr>
            <p:ph type="body" idx="1"/>
          </p:nvPr>
        </p:nvSpPr>
        <p:spPr>
          <a:xfrm>
            <a:off x="457199" y="1610179"/>
            <a:ext cx="4700589" cy="2984400"/>
          </a:xfrm>
          <a:prstGeom prst="rect">
            <a:avLst/>
          </a:prstGeom>
          <a:noFill/>
          <a:ln>
            <a:noFill/>
          </a:ln>
        </p:spPr>
        <p:txBody>
          <a:bodyPr spcFirstLastPara="1" wrap="square" lIns="91425" tIns="45700" rIns="91425" bIns="45700" anchor="t" anchorCtr="0">
            <a:noAutofit/>
          </a:bodyPr>
          <a:lstStyle/>
          <a:p>
            <a:pPr marL="457200" lvl="0" indent="-330200" algn="l" rtl="0">
              <a:lnSpc>
                <a:spcPct val="115000"/>
              </a:lnSpc>
              <a:spcBef>
                <a:spcPts val="0"/>
              </a:spcBef>
              <a:spcAft>
                <a:spcPts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Background knowledge, </a:t>
            </a:r>
            <a:endParaRPr sz="1600">
              <a:solidFill>
                <a:srgbClr val="000000"/>
              </a:solidFill>
              <a:latin typeface="Times New Roman"/>
              <a:ea typeface="Times New Roman"/>
              <a:cs typeface="Times New Roman"/>
              <a:sym typeface="Times New Roman"/>
            </a:endParaRPr>
          </a:p>
          <a:p>
            <a:pPr marL="457200" lvl="0" indent="-330200" algn="l" rtl="0">
              <a:lnSpc>
                <a:spcPct val="115000"/>
              </a:lnSpc>
              <a:spcBef>
                <a:spcPts val="0"/>
              </a:spcBef>
              <a:spcAft>
                <a:spcPts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Problem statement, </a:t>
            </a:r>
            <a:endParaRPr sz="1600">
              <a:solidFill>
                <a:srgbClr val="000000"/>
              </a:solidFill>
              <a:latin typeface="Times New Roman"/>
              <a:ea typeface="Times New Roman"/>
              <a:cs typeface="Times New Roman"/>
              <a:sym typeface="Times New Roman"/>
            </a:endParaRPr>
          </a:p>
          <a:p>
            <a:pPr marL="457200" lvl="0" indent="-330200" algn="l" rtl="0">
              <a:lnSpc>
                <a:spcPct val="115000"/>
              </a:lnSpc>
              <a:spcBef>
                <a:spcPts val="0"/>
              </a:spcBef>
              <a:spcAft>
                <a:spcPts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Identification of datasets, </a:t>
            </a:r>
            <a:endParaRPr sz="1600">
              <a:solidFill>
                <a:srgbClr val="000000"/>
              </a:solidFill>
              <a:latin typeface="Times New Roman"/>
              <a:ea typeface="Times New Roman"/>
              <a:cs typeface="Times New Roman"/>
              <a:sym typeface="Times New Roman"/>
            </a:endParaRPr>
          </a:p>
          <a:p>
            <a:pPr marL="457200" lvl="0" indent="-330200" algn="l" rtl="0">
              <a:lnSpc>
                <a:spcPct val="115000"/>
              </a:lnSpc>
              <a:spcBef>
                <a:spcPts val="0"/>
              </a:spcBef>
              <a:spcAft>
                <a:spcPts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Statistical methods applied, </a:t>
            </a:r>
            <a:endParaRPr sz="1600">
              <a:solidFill>
                <a:srgbClr val="000000"/>
              </a:solidFill>
              <a:latin typeface="Times New Roman"/>
              <a:ea typeface="Times New Roman"/>
              <a:cs typeface="Times New Roman"/>
              <a:sym typeface="Times New Roman"/>
            </a:endParaRPr>
          </a:p>
          <a:p>
            <a:pPr marL="457200" lvl="0" indent="-330200" algn="l" rtl="0">
              <a:lnSpc>
                <a:spcPct val="115000"/>
              </a:lnSpc>
              <a:spcBef>
                <a:spcPts val="0"/>
              </a:spcBef>
              <a:spcAft>
                <a:spcPts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Results, and </a:t>
            </a:r>
            <a:endParaRPr sz="1600">
              <a:solidFill>
                <a:srgbClr val="000000"/>
              </a:solidFill>
              <a:latin typeface="Times New Roman"/>
              <a:ea typeface="Times New Roman"/>
              <a:cs typeface="Times New Roman"/>
              <a:sym typeface="Times New Roman"/>
            </a:endParaRPr>
          </a:p>
          <a:p>
            <a:pPr marL="457200" lvl="0" indent="-330200" algn="l" rtl="0">
              <a:lnSpc>
                <a:spcPct val="115000"/>
              </a:lnSpc>
              <a:spcBef>
                <a:spcPts val="0"/>
              </a:spcBef>
              <a:spcAft>
                <a:spcPts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Discussion.</a:t>
            </a:r>
            <a:endParaRPr sz="1600">
              <a:solidFill>
                <a:srgbClr val="000000"/>
              </a:solidFill>
              <a:latin typeface="Times New Roman"/>
              <a:ea typeface="Times New Roman"/>
              <a:cs typeface="Times New Roman"/>
              <a:sym typeface="Times New Roman"/>
            </a:endParaRPr>
          </a:p>
          <a:p>
            <a:pPr marL="457200" lvl="0" indent="0" algn="l" rtl="0">
              <a:lnSpc>
                <a:spcPct val="100000"/>
              </a:lnSpc>
              <a:spcBef>
                <a:spcPts val="1600"/>
              </a:spcBef>
              <a:spcAft>
                <a:spcPts val="0"/>
              </a:spcAft>
              <a:buNone/>
            </a:pPr>
            <a:endParaRPr sz="2400" b="1"/>
          </a:p>
          <a:p>
            <a:pPr marL="0" lvl="0" indent="0" algn="l" rtl="0">
              <a:lnSpc>
                <a:spcPct val="100000"/>
              </a:lnSpc>
              <a:spcBef>
                <a:spcPts val="360"/>
              </a:spcBef>
              <a:spcAft>
                <a:spcPts val="0"/>
              </a:spcAft>
              <a:buSzPts val="1800"/>
              <a:buNone/>
            </a:pPr>
            <a:endParaRPr sz="2400"/>
          </a:p>
          <a:p>
            <a:pPr marL="0" lvl="0" indent="0" algn="l" rtl="0">
              <a:lnSpc>
                <a:spcPct val="100000"/>
              </a:lnSpc>
              <a:spcBef>
                <a:spcPts val="360"/>
              </a:spcBef>
              <a:spcAft>
                <a:spcPts val="0"/>
              </a:spcAft>
              <a:buSzPts val="1800"/>
              <a:buNone/>
            </a:pPr>
            <a:r>
              <a:rPr lang="en-US"/>
              <a:t>	</a:t>
            </a:r>
            <a:endParaRPr/>
          </a:p>
        </p:txBody>
      </p:sp>
      <p:sp>
        <p:nvSpPr>
          <p:cNvPr id="123" name="Google Shape;123;gaaf96e187a_2_49"/>
          <p:cNvSpPr txBox="1"/>
          <p:nvPr/>
        </p:nvSpPr>
        <p:spPr>
          <a:xfrm>
            <a:off x="5703597" y="3924571"/>
            <a:ext cx="3248700" cy="230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900" i="0" u="sng" strike="noStrike" cap="none">
                <a:solidFill>
                  <a:schemeClr val="hlink"/>
                </a:solidFill>
                <a:latin typeface="Times New Roman"/>
                <a:ea typeface="Times New Roman"/>
                <a:cs typeface="Times New Roman"/>
                <a:sym typeface="Times New Roman"/>
                <a:hlinkClick r:id="rId3"/>
              </a:rPr>
              <a:t>This Photo</a:t>
            </a:r>
            <a:r>
              <a:rPr lang="en-US" sz="900" i="0" u="none" strike="noStrike" cap="none">
                <a:solidFill>
                  <a:srgbClr val="000000"/>
                </a:solidFill>
                <a:latin typeface="Times New Roman"/>
                <a:ea typeface="Times New Roman"/>
                <a:cs typeface="Times New Roman"/>
                <a:sym typeface="Times New Roman"/>
              </a:rPr>
              <a:t> by Unknown Author is licensed under </a:t>
            </a:r>
            <a:r>
              <a:rPr lang="en-US" sz="900" i="0" u="sng" strike="noStrike" cap="none">
                <a:solidFill>
                  <a:schemeClr val="hlink"/>
                </a:solidFill>
                <a:latin typeface="Times New Roman"/>
                <a:ea typeface="Times New Roman"/>
                <a:cs typeface="Times New Roman"/>
                <a:sym typeface="Times New Roman"/>
                <a:hlinkClick r:id="rId4"/>
              </a:rPr>
              <a:t>CC BY-SA</a:t>
            </a:r>
            <a:endParaRPr sz="900" i="0" u="none" strike="noStrike" cap="none">
              <a:solidFill>
                <a:srgbClr val="000000"/>
              </a:solidFill>
              <a:latin typeface="Times New Roman"/>
              <a:ea typeface="Times New Roman"/>
              <a:cs typeface="Times New Roman"/>
              <a:sym typeface="Times New Roman"/>
            </a:endParaRPr>
          </a:p>
        </p:txBody>
      </p:sp>
      <p:pic>
        <p:nvPicPr>
          <p:cNvPr id="124" name="Google Shape;124;gaaf96e187a_2_49"/>
          <p:cNvPicPr preferRelativeResize="0"/>
          <p:nvPr/>
        </p:nvPicPr>
        <p:blipFill>
          <a:blip r:embed="rId5">
            <a:alphaModFix/>
          </a:blip>
          <a:stretch>
            <a:fillRect/>
          </a:stretch>
        </p:blipFill>
        <p:spPr>
          <a:xfrm>
            <a:off x="5792400" y="1610175"/>
            <a:ext cx="3071105" cy="21934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gae8578fa93_0_18"/>
          <p:cNvPicPr preferRelativeResize="0"/>
          <p:nvPr/>
        </p:nvPicPr>
        <p:blipFill>
          <a:blip r:embed="rId3">
            <a:alphaModFix/>
          </a:blip>
          <a:stretch>
            <a:fillRect/>
          </a:stretch>
        </p:blipFill>
        <p:spPr>
          <a:xfrm>
            <a:off x="2905975" y="690925"/>
            <a:ext cx="6218032" cy="4452575"/>
          </a:xfrm>
          <a:prstGeom prst="rect">
            <a:avLst/>
          </a:prstGeom>
          <a:noFill/>
          <a:ln>
            <a:noFill/>
          </a:ln>
          <a:effectLst>
            <a:outerShdw blurRad="57150" dist="19050" dir="5400000" algn="bl" rotWithShape="0">
              <a:srgbClr val="000000">
                <a:alpha val="50000"/>
              </a:srgbClr>
            </a:outerShdw>
          </a:effectLst>
        </p:spPr>
      </p:pic>
      <p:sp>
        <p:nvSpPr>
          <p:cNvPr id="237" name="Google Shape;237;gae8578fa93_0_18"/>
          <p:cNvSpPr txBox="1"/>
          <p:nvPr/>
        </p:nvSpPr>
        <p:spPr>
          <a:xfrm>
            <a:off x="-94025" y="833950"/>
            <a:ext cx="3000000" cy="233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i="1">
                <a:solidFill>
                  <a:schemeClr val="dk1"/>
                </a:solidFill>
                <a:latin typeface="Times New Roman"/>
                <a:ea typeface="Times New Roman"/>
                <a:cs typeface="Times New Roman"/>
                <a:sym typeface="Times New Roman"/>
              </a:rPr>
              <a:t>Grouped Bar Chart:</a:t>
            </a:r>
            <a:r>
              <a:rPr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2000" b="1">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US" sz="2000" b="1">
                <a:solidFill>
                  <a:schemeClr val="dk1"/>
                </a:solidFill>
                <a:latin typeface="Times New Roman"/>
                <a:ea typeface="Times New Roman"/>
                <a:cs typeface="Times New Roman"/>
                <a:sym typeface="Times New Roman"/>
              </a:rPr>
              <a:t>Mean and Standard Deviation of Positive Cases </a:t>
            </a:r>
            <a:endParaRPr sz="2000" b="1">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US" sz="2000" b="1">
                <a:solidFill>
                  <a:schemeClr val="dk1"/>
                </a:solidFill>
                <a:latin typeface="Times New Roman"/>
                <a:ea typeface="Times New Roman"/>
                <a:cs typeface="Times New Roman"/>
                <a:sym typeface="Times New Roman"/>
              </a:rPr>
              <a:t>By Month</a:t>
            </a:r>
            <a:endParaRPr sz="2000" b="1">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2200" b="1">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2200" b="1">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2200" b="1">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2200" b="1">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US" sz="1800">
                <a:solidFill>
                  <a:srgbClr val="0C343D"/>
                </a:solidFill>
                <a:latin typeface="Times New Roman"/>
                <a:ea typeface="Times New Roman"/>
                <a:cs typeface="Times New Roman"/>
                <a:sym typeface="Times New Roman"/>
              </a:rPr>
              <a:t>April 15: Face Mask Order</a:t>
            </a:r>
            <a:endParaRPr sz="1800">
              <a:solidFill>
                <a:srgbClr val="0C343D"/>
              </a:solidFill>
              <a:latin typeface="Times New Roman"/>
              <a:ea typeface="Times New Roman"/>
              <a:cs typeface="Times New Roman"/>
              <a:sym typeface="Times New Roman"/>
            </a:endParaRPr>
          </a:p>
          <a:p>
            <a:pPr marL="0" lvl="0" indent="0" algn="ctr" rtl="0">
              <a:spcBef>
                <a:spcPts val="0"/>
              </a:spcBef>
              <a:spcAft>
                <a:spcPts val="0"/>
              </a:spcAft>
              <a:buNone/>
            </a:pPr>
            <a:r>
              <a:rPr lang="en-US" sz="1800">
                <a:solidFill>
                  <a:srgbClr val="134F5C"/>
                </a:solidFill>
                <a:latin typeface="Times New Roman"/>
                <a:ea typeface="Times New Roman"/>
                <a:cs typeface="Times New Roman"/>
                <a:sym typeface="Times New Roman"/>
              </a:rPr>
              <a:t>May 13: Reopening Begins</a:t>
            </a:r>
            <a:endParaRPr sz="1800">
              <a:solidFill>
                <a:srgbClr val="134F5C"/>
              </a:solidFill>
              <a:latin typeface="Times New Roman"/>
              <a:ea typeface="Times New Roman"/>
              <a:cs typeface="Times New Roman"/>
              <a:sym typeface="Times New Roman"/>
            </a:endParaRPr>
          </a:p>
          <a:p>
            <a:pPr marL="0" lvl="0" indent="0" algn="ctr" rtl="0">
              <a:spcBef>
                <a:spcPts val="0"/>
              </a:spcBef>
              <a:spcAft>
                <a:spcPts val="0"/>
              </a:spcAft>
              <a:buNone/>
            </a:pPr>
            <a:r>
              <a:rPr lang="en-US" sz="1800">
                <a:solidFill>
                  <a:srgbClr val="45818E"/>
                </a:solidFill>
                <a:latin typeface="Times New Roman"/>
                <a:ea typeface="Times New Roman"/>
                <a:cs typeface="Times New Roman"/>
                <a:sym typeface="Times New Roman"/>
              </a:rPr>
              <a:t>August 28 Schools Reopen</a:t>
            </a:r>
            <a:endParaRPr sz="2200" b="1">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graphicFrame>
        <p:nvGraphicFramePr>
          <p:cNvPr id="242" name="Google Shape;242;gae8578fa93_0_0"/>
          <p:cNvGraphicFramePr/>
          <p:nvPr/>
        </p:nvGraphicFramePr>
        <p:xfrm>
          <a:off x="1856750" y="690750"/>
          <a:ext cx="3000000" cy="3000000"/>
        </p:xfrm>
        <a:graphic>
          <a:graphicData uri="http://schemas.openxmlformats.org/drawingml/2006/table">
            <a:tbl>
              <a:tblPr>
                <a:noFill/>
                <a:tableStyleId>{5AD6BE2C-6DD8-485B-ACFD-6472E0C1A151}</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US" b="1"/>
                        <a:t>Timeline and Mandates</a:t>
                      </a:r>
                      <a:endParaRPr b="1"/>
                    </a:p>
                  </a:txBody>
                  <a:tcPr marL="91425" marR="91425" marT="91425" marB="91425">
                    <a:solidFill>
                      <a:srgbClr val="D9D9D9"/>
                    </a:solidFill>
                  </a:tcPr>
                </a:tc>
                <a:tc>
                  <a:txBody>
                    <a:bodyPr/>
                    <a:lstStyle/>
                    <a:p>
                      <a:pPr marL="0" lvl="0" indent="0" algn="ctr" rtl="0">
                        <a:spcBef>
                          <a:spcPts val="0"/>
                        </a:spcBef>
                        <a:spcAft>
                          <a:spcPts val="0"/>
                        </a:spcAft>
                        <a:buNone/>
                      </a:pPr>
                      <a:r>
                        <a:rPr lang="en-US" b="1"/>
                        <a:t>Month Comparison</a:t>
                      </a:r>
                      <a:endParaRPr b="1"/>
                    </a:p>
                  </a:txBody>
                  <a:tcPr marL="91425" marR="91425" marT="91425" marB="91425">
                    <a:solidFill>
                      <a:srgbClr val="D9D9D9"/>
                    </a:solidFill>
                  </a:tcPr>
                </a:tc>
                <a:tc>
                  <a:txBody>
                    <a:bodyPr/>
                    <a:lstStyle/>
                    <a:p>
                      <a:pPr marL="0" lvl="0" indent="0" algn="ctr" rtl="0">
                        <a:spcBef>
                          <a:spcPts val="0"/>
                        </a:spcBef>
                        <a:spcAft>
                          <a:spcPts val="0"/>
                        </a:spcAft>
                        <a:buNone/>
                      </a:pPr>
                      <a:r>
                        <a:rPr lang="en-US" b="1"/>
                        <a:t>P-value</a:t>
                      </a:r>
                      <a:endParaRPr b="1"/>
                    </a:p>
                  </a:txBody>
                  <a:tcPr marL="91425" marR="91425" marT="91425" marB="91425">
                    <a:solidFill>
                      <a:srgbClr val="D9D9D9"/>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u="sng"/>
                        <a:t>March 3:</a:t>
                      </a:r>
                      <a:r>
                        <a:rPr lang="en-US"/>
                        <a:t> State of Emergency</a:t>
                      </a:r>
                      <a:endParaRPr/>
                    </a:p>
                    <a:p>
                      <a:pPr marL="0" lvl="0" indent="0" algn="l" rtl="0">
                        <a:spcBef>
                          <a:spcPts val="0"/>
                        </a:spcBef>
                        <a:spcAft>
                          <a:spcPts val="0"/>
                        </a:spcAft>
                        <a:buNone/>
                      </a:pPr>
                      <a:r>
                        <a:rPr lang="en-US" u="sng"/>
                        <a:t>March 16:</a:t>
                      </a:r>
                      <a:r>
                        <a:rPr lang="en-US"/>
                        <a:t> Schools Close</a:t>
                      </a:r>
                      <a:endParaRPr/>
                    </a:p>
                    <a:p>
                      <a:pPr marL="0" lvl="0" indent="0" algn="l" rtl="0">
                        <a:spcBef>
                          <a:spcPts val="0"/>
                        </a:spcBef>
                        <a:spcAft>
                          <a:spcPts val="0"/>
                        </a:spcAft>
                        <a:buNone/>
                      </a:pPr>
                      <a:r>
                        <a:rPr lang="en-US" u="sng"/>
                        <a:t>March 23:</a:t>
                      </a:r>
                      <a:r>
                        <a:rPr lang="en-US"/>
                        <a:t> Nonessential Business Close</a:t>
                      </a:r>
                      <a:endParaRPr/>
                    </a:p>
                  </a:txBody>
                  <a:tcPr marL="91425" marR="91425" marT="91425" marB="91425">
                    <a:solidFill>
                      <a:srgbClr val="F4CCCC"/>
                    </a:solidFill>
                  </a:tcPr>
                </a:tc>
                <a:tc>
                  <a:txBody>
                    <a:bodyPr/>
                    <a:lstStyle/>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r>
                        <a:rPr lang="en-US"/>
                        <a:t>March-April</a:t>
                      </a:r>
                      <a:endParaRPr/>
                    </a:p>
                  </a:txBody>
                  <a:tcPr marL="91425" marR="91425" marT="91425" marB="91425">
                    <a:solidFill>
                      <a:srgbClr val="F4CCCC"/>
                    </a:solidFill>
                  </a:tcPr>
                </a:tc>
                <a:tc>
                  <a:txBody>
                    <a:bodyPr/>
                    <a:lstStyle/>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r>
                        <a:rPr lang="en-US"/>
                        <a:t>0.0000000</a:t>
                      </a:r>
                      <a:endParaRPr/>
                    </a:p>
                  </a:txBody>
                  <a:tcPr marL="91425" marR="91425" marT="91425" marB="91425">
                    <a:solidFill>
                      <a:srgbClr val="F4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u="sng"/>
                        <a:t>April 15</a:t>
                      </a:r>
                      <a:r>
                        <a:rPr lang="en-US"/>
                        <a:t>: Face Mask Order</a:t>
                      </a:r>
                      <a:endParaRPr/>
                    </a:p>
                  </a:txBody>
                  <a:tcPr marL="91425" marR="91425" marT="91425" marB="91425">
                    <a:solidFill>
                      <a:srgbClr val="EA9999"/>
                    </a:solidFill>
                  </a:tcPr>
                </a:tc>
                <a:tc>
                  <a:txBody>
                    <a:bodyPr/>
                    <a:lstStyle/>
                    <a:p>
                      <a:pPr marL="0" lvl="0" indent="0" algn="ctr" rtl="0">
                        <a:spcBef>
                          <a:spcPts val="0"/>
                        </a:spcBef>
                        <a:spcAft>
                          <a:spcPts val="0"/>
                        </a:spcAft>
                        <a:buNone/>
                      </a:pPr>
                      <a:r>
                        <a:rPr lang="en-US"/>
                        <a:t>April-May</a:t>
                      </a:r>
                      <a:endParaRPr/>
                    </a:p>
                  </a:txBody>
                  <a:tcPr marL="91425" marR="91425" marT="91425" marB="91425">
                    <a:solidFill>
                      <a:srgbClr val="EA9999"/>
                    </a:solidFill>
                  </a:tcPr>
                </a:tc>
                <a:tc>
                  <a:txBody>
                    <a:bodyPr/>
                    <a:lstStyle/>
                    <a:p>
                      <a:pPr marL="0" lvl="0" indent="0" algn="ctr" rtl="0">
                        <a:spcBef>
                          <a:spcPts val="0"/>
                        </a:spcBef>
                        <a:spcAft>
                          <a:spcPts val="0"/>
                        </a:spcAft>
                        <a:buNone/>
                      </a:pPr>
                      <a:r>
                        <a:rPr lang="en-US"/>
                        <a:t> 0.0000000</a:t>
                      </a:r>
                      <a:endParaRPr/>
                    </a:p>
                  </a:txBody>
                  <a:tcPr marL="91425" marR="91425" marT="91425" marB="91425">
                    <a:solidFill>
                      <a:srgbClr val="EA9999"/>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u="sng"/>
                        <a:t>May 13:</a:t>
                      </a:r>
                      <a:r>
                        <a:rPr lang="en-US"/>
                        <a:t> Businesses Reopen</a:t>
                      </a:r>
                      <a:endParaRPr/>
                    </a:p>
                  </a:txBody>
                  <a:tcPr marL="91425" marR="91425" marT="91425" marB="91425">
                    <a:solidFill>
                      <a:srgbClr val="E06666"/>
                    </a:solidFill>
                  </a:tcPr>
                </a:tc>
                <a:tc>
                  <a:txBody>
                    <a:bodyPr/>
                    <a:lstStyle/>
                    <a:p>
                      <a:pPr marL="0" lvl="0" indent="0" algn="ctr" rtl="0">
                        <a:spcBef>
                          <a:spcPts val="0"/>
                        </a:spcBef>
                        <a:spcAft>
                          <a:spcPts val="0"/>
                        </a:spcAft>
                        <a:buNone/>
                      </a:pPr>
                      <a:r>
                        <a:rPr lang="en-US"/>
                        <a:t>May-June</a:t>
                      </a:r>
                      <a:endParaRPr/>
                    </a:p>
                  </a:txBody>
                  <a:tcPr marL="91425" marR="91425" marT="91425" marB="91425">
                    <a:solidFill>
                      <a:srgbClr val="E06666"/>
                    </a:solidFill>
                  </a:tcPr>
                </a:tc>
                <a:tc>
                  <a:txBody>
                    <a:bodyPr/>
                    <a:lstStyle/>
                    <a:p>
                      <a:pPr marL="0" lvl="0" indent="0" algn="ctr" rtl="0">
                        <a:spcBef>
                          <a:spcPts val="0"/>
                        </a:spcBef>
                        <a:spcAft>
                          <a:spcPts val="0"/>
                        </a:spcAft>
                        <a:buNone/>
                      </a:pPr>
                      <a:r>
                        <a:rPr lang="en-US"/>
                        <a:t> 0.0000000</a:t>
                      </a:r>
                      <a:endParaRPr/>
                    </a:p>
                  </a:txBody>
                  <a:tcPr marL="91425" marR="91425" marT="91425" marB="91425">
                    <a:solidFill>
                      <a:srgbClr val="E06666"/>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endParaRPr/>
                    </a:p>
                  </a:txBody>
                  <a:tcPr marL="91425" marR="91425" marT="91425" marB="91425">
                    <a:solidFill>
                      <a:srgbClr val="CC0000"/>
                    </a:solidFill>
                  </a:tcPr>
                </a:tc>
                <a:tc>
                  <a:txBody>
                    <a:bodyPr/>
                    <a:lstStyle/>
                    <a:p>
                      <a:pPr marL="0" lvl="0" indent="0" algn="ctr" rtl="0">
                        <a:spcBef>
                          <a:spcPts val="0"/>
                        </a:spcBef>
                        <a:spcAft>
                          <a:spcPts val="0"/>
                        </a:spcAft>
                        <a:buNone/>
                      </a:pPr>
                      <a:r>
                        <a:rPr lang="en-US"/>
                        <a:t>June-July</a:t>
                      </a:r>
                      <a:endParaRPr/>
                    </a:p>
                  </a:txBody>
                  <a:tcPr marL="91425" marR="91425" marT="91425" marB="91425">
                    <a:solidFill>
                      <a:srgbClr val="CC0000"/>
                    </a:solidFill>
                  </a:tcPr>
                </a:tc>
                <a:tc>
                  <a:txBody>
                    <a:bodyPr/>
                    <a:lstStyle/>
                    <a:p>
                      <a:pPr marL="0" lvl="0" indent="0" algn="ctr" rtl="0">
                        <a:spcBef>
                          <a:spcPts val="0"/>
                        </a:spcBef>
                        <a:spcAft>
                          <a:spcPts val="0"/>
                        </a:spcAft>
                        <a:buNone/>
                      </a:pPr>
                      <a:r>
                        <a:rPr lang="en-US"/>
                        <a:t>0.0104391</a:t>
                      </a:r>
                      <a:endParaRPr/>
                    </a:p>
                  </a:txBody>
                  <a:tcPr marL="91425" marR="91425" marT="91425" marB="91425">
                    <a:solidFill>
                      <a:srgbClr val="CC0000"/>
                    </a:solidFill>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endParaRPr/>
                    </a:p>
                  </a:txBody>
                  <a:tcPr marL="91425" marR="91425" marT="91425" marB="91425">
                    <a:solidFill>
                      <a:srgbClr val="6D9EEB"/>
                    </a:solidFill>
                  </a:tcPr>
                </a:tc>
                <a:tc>
                  <a:txBody>
                    <a:bodyPr/>
                    <a:lstStyle/>
                    <a:p>
                      <a:pPr marL="0" lvl="0" indent="0" algn="ctr" rtl="0">
                        <a:spcBef>
                          <a:spcPts val="0"/>
                        </a:spcBef>
                        <a:spcAft>
                          <a:spcPts val="0"/>
                        </a:spcAft>
                        <a:buNone/>
                      </a:pPr>
                      <a:r>
                        <a:rPr lang="en-US"/>
                        <a:t>July-August</a:t>
                      </a:r>
                      <a:endParaRPr/>
                    </a:p>
                  </a:txBody>
                  <a:tcPr marL="91425" marR="91425" marT="91425" marB="91425">
                    <a:solidFill>
                      <a:srgbClr val="6D9EEB"/>
                    </a:solidFill>
                  </a:tcPr>
                </a:tc>
                <a:tc>
                  <a:txBody>
                    <a:bodyPr/>
                    <a:lstStyle/>
                    <a:p>
                      <a:pPr marL="0" lvl="0" indent="0" algn="ctr" rtl="0">
                        <a:spcBef>
                          <a:spcPts val="0"/>
                        </a:spcBef>
                        <a:spcAft>
                          <a:spcPts val="0"/>
                        </a:spcAft>
                        <a:buNone/>
                      </a:pPr>
                      <a:r>
                        <a:rPr lang="en-US"/>
                        <a:t>0.9991194</a:t>
                      </a:r>
                      <a:endParaRPr/>
                    </a:p>
                  </a:txBody>
                  <a:tcPr marL="91425" marR="91425" marT="91425" marB="91425">
                    <a:solidFill>
                      <a:srgbClr val="6D9EEB"/>
                    </a:solidFill>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US" u="sng">
                          <a:solidFill>
                            <a:schemeClr val="dk1"/>
                          </a:solidFill>
                        </a:rPr>
                        <a:t>August 27:</a:t>
                      </a:r>
                      <a:r>
                        <a:rPr lang="en-US">
                          <a:solidFill>
                            <a:schemeClr val="dk1"/>
                          </a:solidFill>
                        </a:rPr>
                        <a:t> Schools Reopen</a:t>
                      </a:r>
                      <a:endParaRPr/>
                    </a:p>
                  </a:txBody>
                  <a:tcPr marL="91425" marR="91425" marT="91425" marB="91425">
                    <a:solidFill>
                      <a:srgbClr val="A4C2F4"/>
                    </a:solidFill>
                  </a:tcPr>
                </a:tc>
                <a:tc>
                  <a:txBody>
                    <a:bodyPr/>
                    <a:lstStyle/>
                    <a:p>
                      <a:pPr marL="0" lvl="0" indent="0" algn="ctr" rtl="0">
                        <a:spcBef>
                          <a:spcPts val="0"/>
                        </a:spcBef>
                        <a:spcAft>
                          <a:spcPts val="0"/>
                        </a:spcAft>
                        <a:buNone/>
                      </a:pPr>
                      <a:r>
                        <a:rPr lang="en-US"/>
                        <a:t>August-September</a:t>
                      </a:r>
                      <a:endParaRPr/>
                    </a:p>
                  </a:txBody>
                  <a:tcPr marL="91425" marR="91425" marT="91425" marB="91425">
                    <a:solidFill>
                      <a:srgbClr val="A4C2F4"/>
                    </a:solidFill>
                  </a:tcPr>
                </a:tc>
                <a:tc>
                  <a:txBody>
                    <a:bodyPr/>
                    <a:lstStyle/>
                    <a:p>
                      <a:pPr marL="0" lvl="0" indent="0" algn="ctr" rtl="0">
                        <a:spcBef>
                          <a:spcPts val="0"/>
                        </a:spcBef>
                        <a:spcAft>
                          <a:spcPts val="0"/>
                        </a:spcAft>
                        <a:buNone/>
                      </a:pPr>
                      <a:r>
                        <a:rPr lang="en-US"/>
                        <a:t>0.5798739</a:t>
                      </a:r>
                      <a:endParaRPr/>
                    </a:p>
                  </a:txBody>
                  <a:tcPr marL="91425" marR="91425" marT="91425" marB="91425">
                    <a:solidFill>
                      <a:srgbClr val="A4C2F4"/>
                    </a:solidFill>
                  </a:tcPr>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US" u="sng"/>
                        <a:t>September:</a:t>
                      </a:r>
                      <a:r>
                        <a:rPr lang="en-US"/>
                        <a:t> Stage 3 Reopening</a:t>
                      </a:r>
                      <a:endParaRPr/>
                    </a:p>
                  </a:txBody>
                  <a:tcPr marL="91425" marR="91425" marT="91425" marB="91425">
                    <a:solidFill>
                      <a:srgbClr val="CFE2F3"/>
                    </a:solidFill>
                  </a:tcPr>
                </a:tc>
                <a:tc>
                  <a:txBody>
                    <a:bodyPr/>
                    <a:lstStyle/>
                    <a:p>
                      <a:pPr marL="0" lvl="0" indent="0" algn="ctr" rtl="0">
                        <a:spcBef>
                          <a:spcPts val="0"/>
                        </a:spcBef>
                        <a:spcAft>
                          <a:spcPts val="0"/>
                        </a:spcAft>
                        <a:buNone/>
                      </a:pPr>
                      <a:r>
                        <a:rPr lang="en-US"/>
                        <a:t>September-October</a:t>
                      </a:r>
                      <a:endParaRPr/>
                    </a:p>
                  </a:txBody>
                  <a:tcPr marL="91425" marR="91425" marT="91425" marB="91425">
                    <a:solidFill>
                      <a:srgbClr val="CFE2F3"/>
                    </a:solidFill>
                  </a:tcPr>
                </a:tc>
                <a:tc>
                  <a:txBody>
                    <a:bodyPr/>
                    <a:lstStyle/>
                    <a:p>
                      <a:pPr marL="0" lvl="0" indent="0" algn="ctr" rtl="0">
                        <a:spcBef>
                          <a:spcPts val="0"/>
                        </a:spcBef>
                        <a:spcAft>
                          <a:spcPts val="0"/>
                        </a:spcAft>
                        <a:buNone/>
                      </a:pPr>
                      <a:r>
                        <a:rPr lang="en-US"/>
                        <a:t>0.9839012</a:t>
                      </a:r>
                      <a:endParaRPr/>
                    </a:p>
                  </a:txBody>
                  <a:tcPr marL="91425" marR="91425" marT="91425" marB="91425">
                    <a:solidFill>
                      <a:srgbClr val="CFE2F3"/>
                    </a:solidFill>
                  </a:tcPr>
                </a:tc>
                <a:extLst>
                  <a:ext uri="{0D108BD9-81ED-4DB2-BD59-A6C34878D82A}">
                    <a16:rowId xmlns:a16="http://schemas.microsoft.com/office/drawing/2014/main" val="10007"/>
                  </a:ext>
                </a:extLst>
              </a:tr>
            </a:tbl>
          </a:graphicData>
        </a:graphic>
      </p:graphicFrame>
      <p:sp>
        <p:nvSpPr>
          <p:cNvPr id="243" name="Google Shape;243;gae8578fa93_0_0"/>
          <p:cNvSpPr txBox="1"/>
          <p:nvPr/>
        </p:nvSpPr>
        <p:spPr>
          <a:xfrm>
            <a:off x="0" y="690750"/>
            <a:ext cx="1895700" cy="132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a:solidFill>
                  <a:schemeClr val="dk1"/>
                </a:solidFill>
                <a:latin typeface="Times New Roman"/>
                <a:ea typeface="Times New Roman"/>
                <a:cs typeface="Times New Roman"/>
                <a:sym typeface="Times New Roman"/>
              </a:rPr>
              <a:t>One-Way Anova and</a:t>
            </a:r>
            <a:endParaRPr sz="2000" b="1">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US" sz="2000" b="1">
                <a:solidFill>
                  <a:schemeClr val="dk1"/>
                </a:solidFill>
                <a:latin typeface="Times New Roman"/>
                <a:ea typeface="Times New Roman"/>
                <a:cs typeface="Times New Roman"/>
                <a:sym typeface="Times New Roman"/>
              </a:rPr>
              <a:t>Post-Hoc Test</a:t>
            </a:r>
            <a:endParaRPr sz="2300" b="1">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ae8578fa93_0_39"/>
          <p:cNvSpPr txBox="1"/>
          <p:nvPr/>
        </p:nvSpPr>
        <p:spPr>
          <a:xfrm>
            <a:off x="428850" y="654325"/>
            <a:ext cx="1895700" cy="132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i="1">
                <a:solidFill>
                  <a:schemeClr val="dk1"/>
                </a:solidFill>
                <a:latin typeface="Times New Roman"/>
                <a:ea typeface="Times New Roman"/>
                <a:cs typeface="Times New Roman"/>
                <a:sym typeface="Times New Roman"/>
              </a:rPr>
              <a:t>BoxPlot:</a:t>
            </a:r>
            <a:endParaRPr sz="2000" i="1">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9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US" sz="2000" b="1">
                <a:solidFill>
                  <a:schemeClr val="dk1"/>
                </a:solidFill>
                <a:latin typeface="Times New Roman"/>
                <a:ea typeface="Times New Roman"/>
                <a:cs typeface="Times New Roman"/>
                <a:sym typeface="Times New Roman"/>
              </a:rPr>
              <a:t>Positive Cases by Month</a:t>
            </a:r>
            <a:endParaRPr sz="2000" b="1">
              <a:solidFill>
                <a:schemeClr val="dk1"/>
              </a:solidFill>
              <a:latin typeface="Times New Roman"/>
              <a:ea typeface="Times New Roman"/>
              <a:cs typeface="Times New Roman"/>
              <a:sym typeface="Times New Roman"/>
            </a:endParaRPr>
          </a:p>
        </p:txBody>
      </p:sp>
      <p:pic>
        <p:nvPicPr>
          <p:cNvPr id="249" name="Google Shape;249;gae8578fa93_0_39"/>
          <p:cNvPicPr preferRelativeResize="0"/>
          <p:nvPr/>
        </p:nvPicPr>
        <p:blipFill>
          <a:blip r:embed="rId3">
            <a:alphaModFix/>
          </a:blip>
          <a:stretch>
            <a:fillRect/>
          </a:stretch>
        </p:blipFill>
        <p:spPr>
          <a:xfrm>
            <a:off x="2710250" y="573750"/>
            <a:ext cx="6433749" cy="456975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aaf96e187a_2_104"/>
          <p:cNvSpPr txBox="1"/>
          <p:nvPr/>
        </p:nvSpPr>
        <p:spPr>
          <a:xfrm>
            <a:off x="5590625" y="4910642"/>
            <a:ext cx="9144000" cy="230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900" b="0" i="0" u="sng" strike="noStrike" cap="none">
                <a:solidFill>
                  <a:schemeClr val="hlink"/>
                </a:solidFill>
                <a:latin typeface="Arial"/>
                <a:ea typeface="Arial"/>
                <a:cs typeface="Arial"/>
                <a:sym typeface="Arial"/>
                <a:hlinkClick r:id="rId3"/>
              </a:rPr>
              <a:t>This Photo</a:t>
            </a:r>
            <a:r>
              <a:rPr lang="en-US" sz="900" b="0" i="0" u="none" strike="noStrike" cap="none">
                <a:solidFill>
                  <a:srgbClr val="000000"/>
                </a:solidFill>
                <a:latin typeface="Arial"/>
                <a:ea typeface="Arial"/>
                <a:cs typeface="Arial"/>
                <a:sym typeface="Arial"/>
              </a:rPr>
              <a:t> by Unknown Author is licensed under </a:t>
            </a:r>
            <a:r>
              <a:rPr lang="en-US" sz="900" b="0" i="0" u="sng" strike="noStrike" cap="none">
                <a:solidFill>
                  <a:schemeClr val="hlink"/>
                </a:solidFill>
                <a:latin typeface="Arial"/>
                <a:ea typeface="Arial"/>
                <a:cs typeface="Arial"/>
                <a:sym typeface="Arial"/>
                <a:hlinkClick r:id="rId4"/>
              </a:rPr>
              <a:t>CC BY-NC-ND</a:t>
            </a:r>
            <a:endParaRPr sz="900" b="0" i="0" u="none" strike="noStrike" cap="none">
              <a:solidFill>
                <a:srgbClr val="000000"/>
              </a:solidFill>
              <a:latin typeface="Arial"/>
              <a:ea typeface="Arial"/>
              <a:cs typeface="Arial"/>
              <a:sym typeface="Arial"/>
            </a:endParaRPr>
          </a:p>
        </p:txBody>
      </p:sp>
      <p:sp>
        <p:nvSpPr>
          <p:cNvPr id="255" name="Google Shape;255;gaaf96e187a_2_104"/>
          <p:cNvSpPr txBox="1">
            <a:spLocks noGrp="1"/>
          </p:cNvSpPr>
          <p:nvPr>
            <p:ph type="title"/>
          </p:nvPr>
        </p:nvSpPr>
        <p:spPr>
          <a:xfrm>
            <a:off x="457200" y="711800"/>
            <a:ext cx="8229600" cy="4434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1600"/>
              </a:spcAft>
              <a:buNone/>
            </a:pPr>
            <a:r>
              <a:rPr lang="en-US" sz="2500" b="1">
                <a:latin typeface="Times New Roman"/>
                <a:ea typeface="Times New Roman"/>
                <a:cs typeface="Times New Roman"/>
                <a:sym typeface="Times New Roman"/>
              </a:rPr>
              <a:t>Discussion</a:t>
            </a:r>
            <a:endParaRPr sz="5100" b="1">
              <a:latin typeface="Times New Roman"/>
              <a:ea typeface="Times New Roman"/>
              <a:cs typeface="Times New Roman"/>
              <a:sym typeface="Times New Roman"/>
            </a:endParaRPr>
          </a:p>
        </p:txBody>
      </p:sp>
      <p:sp>
        <p:nvSpPr>
          <p:cNvPr id="256" name="Google Shape;256;gaaf96e187a_2_104"/>
          <p:cNvSpPr txBox="1">
            <a:spLocks noGrp="1"/>
          </p:cNvSpPr>
          <p:nvPr>
            <p:ph type="body" idx="1"/>
          </p:nvPr>
        </p:nvSpPr>
        <p:spPr>
          <a:xfrm>
            <a:off x="175225" y="1074550"/>
            <a:ext cx="8686800" cy="3836100"/>
          </a:xfrm>
          <a:prstGeom prst="rect">
            <a:avLst/>
          </a:prstGeom>
          <a:noFill/>
          <a:ln>
            <a:noFill/>
          </a:ln>
        </p:spPr>
        <p:txBody>
          <a:bodyPr spcFirstLastPara="1" wrap="square" lIns="91425" tIns="45700" rIns="91425" bIns="45700" anchor="t" anchorCtr="0">
            <a:noAutofit/>
          </a:bodyPr>
          <a:lstStyle/>
          <a:p>
            <a:pPr marL="457200" lvl="0" indent="-355600" algn="l" rtl="0">
              <a:lnSpc>
                <a:spcPct val="115000"/>
              </a:lnSpc>
              <a:spcBef>
                <a:spcPts val="360"/>
              </a:spcBef>
              <a:spcAft>
                <a:spcPts val="0"/>
              </a:spcAft>
              <a:buSzPts val="2000"/>
              <a:buFont typeface="Times New Roman"/>
              <a:buChar char="•"/>
            </a:pPr>
            <a:r>
              <a:rPr lang="en-US" sz="2000">
                <a:latin typeface="Times New Roman"/>
                <a:ea typeface="Times New Roman"/>
                <a:cs typeface="Times New Roman"/>
                <a:sym typeface="Times New Roman"/>
              </a:rPr>
              <a:t>Many factors impact positive case, hospitalization, and death rates.</a:t>
            </a:r>
            <a:endParaRPr sz="2000">
              <a:latin typeface="Times New Roman"/>
              <a:ea typeface="Times New Roman"/>
              <a:cs typeface="Times New Roman"/>
              <a:sym typeface="Times New Roman"/>
            </a:endParaRPr>
          </a:p>
          <a:p>
            <a:pPr marL="457200" lvl="0" indent="0" algn="l" rtl="0">
              <a:lnSpc>
                <a:spcPct val="115000"/>
              </a:lnSpc>
              <a:spcBef>
                <a:spcPts val="360"/>
              </a:spcBef>
              <a:spcAft>
                <a:spcPts val="0"/>
              </a:spcAft>
              <a:buNone/>
            </a:pPr>
            <a:endParaRPr sz="2000">
              <a:latin typeface="Times New Roman"/>
              <a:ea typeface="Times New Roman"/>
              <a:cs typeface="Times New Roman"/>
              <a:sym typeface="Times New Roman"/>
            </a:endParaRPr>
          </a:p>
          <a:p>
            <a:pPr marL="457200" lvl="0" indent="-355600" algn="l" rtl="0">
              <a:lnSpc>
                <a:spcPct val="115000"/>
              </a:lnSpc>
              <a:spcBef>
                <a:spcPts val="360"/>
              </a:spcBef>
              <a:spcAft>
                <a:spcPts val="0"/>
              </a:spcAft>
              <a:buSzPts val="2000"/>
              <a:buFont typeface="Times New Roman"/>
              <a:buChar char="•"/>
            </a:pPr>
            <a:r>
              <a:rPr lang="en-US" sz="2000">
                <a:latin typeface="Times New Roman"/>
                <a:ea typeface="Times New Roman"/>
                <a:cs typeface="Times New Roman"/>
                <a:sym typeface="Times New Roman"/>
              </a:rPr>
              <a:t>Mask mandates are part of a multi-faceted tool to managing the rise of COVID-19</a:t>
            </a:r>
            <a:endParaRPr sz="2000">
              <a:latin typeface="Times New Roman"/>
              <a:ea typeface="Times New Roman"/>
              <a:cs typeface="Times New Roman"/>
              <a:sym typeface="Times New Roman"/>
            </a:endParaRPr>
          </a:p>
          <a:p>
            <a:pPr marL="457200" lvl="0" indent="0" algn="l" rtl="0">
              <a:lnSpc>
                <a:spcPct val="115000"/>
              </a:lnSpc>
              <a:spcBef>
                <a:spcPts val="360"/>
              </a:spcBef>
              <a:spcAft>
                <a:spcPts val="0"/>
              </a:spcAft>
              <a:buNone/>
            </a:pPr>
            <a:endParaRPr sz="2000">
              <a:latin typeface="Times New Roman"/>
              <a:ea typeface="Times New Roman"/>
              <a:cs typeface="Times New Roman"/>
              <a:sym typeface="Times New Roman"/>
            </a:endParaRPr>
          </a:p>
          <a:p>
            <a:pPr marL="457200" lvl="0" indent="-355600" algn="l" rtl="0">
              <a:lnSpc>
                <a:spcPct val="115000"/>
              </a:lnSpc>
              <a:spcBef>
                <a:spcPts val="360"/>
              </a:spcBef>
              <a:spcAft>
                <a:spcPts val="0"/>
              </a:spcAft>
              <a:buSzPts val="2000"/>
              <a:buFont typeface="Times New Roman"/>
              <a:buChar char="•"/>
            </a:pPr>
            <a:r>
              <a:rPr lang="en-US" sz="2000">
                <a:latin typeface="Times New Roman"/>
                <a:ea typeface="Times New Roman"/>
                <a:cs typeface="Times New Roman"/>
                <a:sym typeface="Times New Roman"/>
              </a:rPr>
              <a:t>Natural data over time has limitations</a:t>
            </a:r>
            <a:endParaRPr sz="2000">
              <a:latin typeface="Times New Roman"/>
              <a:ea typeface="Times New Roman"/>
              <a:cs typeface="Times New Roman"/>
              <a:sym typeface="Times New Roman"/>
            </a:endParaRPr>
          </a:p>
          <a:p>
            <a:pPr marL="914400" lvl="1" indent="-355600" algn="l" rtl="0">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Guinea-Bissau Randomized Control Study</a:t>
            </a:r>
            <a:endParaRPr sz="2000">
              <a:latin typeface="Times New Roman"/>
              <a:ea typeface="Times New Roman"/>
              <a:cs typeface="Times New Roman"/>
              <a:sym typeface="Times New Roman"/>
            </a:endParaRPr>
          </a:p>
          <a:p>
            <a:pPr marL="914400" lvl="0" indent="0" algn="l" rtl="0">
              <a:lnSpc>
                <a:spcPct val="115000"/>
              </a:lnSpc>
              <a:spcBef>
                <a:spcPts val="360"/>
              </a:spcBef>
              <a:spcAft>
                <a:spcPts val="0"/>
              </a:spcAft>
              <a:buNone/>
            </a:pPr>
            <a:endParaRPr sz="2000">
              <a:latin typeface="Times New Roman"/>
              <a:ea typeface="Times New Roman"/>
              <a:cs typeface="Times New Roman"/>
              <a:sym typeface="Times New Roman"/>
            </a:endParaRPr>
          </a:p>
          <a:p>
            <a:pPr marL="457200" lvl="0" indent="-355600" algn="l" rtl="0">
              <a:lnSpc>
                <a:spcPct val="115000"/>
              </a:lnSpc>
              <a:spcBef>
                <a:spcPts val="360"/>
              </a:spcBef>
              <a:spcAft>
                <a:spcPts val="0"/>
              </a:spcAft>
              <a:buSzPts val="2000"/>
              <a:buFont typeface="Times New Roman"/>
              <a:buChar char="•"/>
            </a:pPr>
            <a:r>
              <a:rPr lang="en-US" sz="2000">
                <a:latin typeface="Times New Roman"/>
                <a:ea typeface="Times New Roman"/>
                <a:cs typeface="Times New Roman"/>
                <a:sym typeface="Times New Roman"/>
              </a:rPr>
              <a:t>Challenges were a learning experience</a:t>
            </a:r>
            <a:endParaRPr sz="2000">
              <a:latin typeface="Times New Roman"/>
              <a:ea typeface="Times New Roman"/>
              <a:cs typeface="Times New Roman"/>
              <a:sym typeface="Times New Roman"/>
            </a:endParaRPr>
          </a:p>
        </p:txBody>
      </p:sp>
      <p:pic>
        <p:nvPicPr>
          <p:cNvPr id="257" name="Google Shape;257;gaaf96e187a_2_104"/>
          <p:cNvPicPr preferRelativeResize="0"/>
          <p:nvPr/>
        </p:nvPicPr>
        <p:blipFill rotWithShape="1">
          <a:blip r:embed="rId5">
            <a:alphaModFix/>
          </a:blip>
          <a:srcRect l="13510" t="13440" r="-13510" b="-13440"/>
          <a:stretch/>
        </p:blipFill>
        <p:spPr>
          <a:xfrm>
            <a:off x="6383825" y="3375075"/>
            <a:ext cx="2424449" cy="1714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ga168492734_0_2"/>
          <p:cNvSpPr txBox="1">
            <a:spLocks noGrp="1"/>
          </p:cNvSpPr>
          <p:nvPr>
            <p:ph type="title"/>
          </p:nvPr>
        </p:nvSpPr>
        <p:spPr>
          <a:xfrm>
            <a:off x="457200" y="470619"/>
            <a:ext cx="8229600" cy="644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2500" b="1">
                <a:latin typeface="Times New Roman"/>
                <a:ea typeface="Times New Roman"/>
                <a:cs typeface="Times New Roman"/>
                <a:sym typeface="Times New Roman"/>
              </a:rPr>
              <a:t>References</a:t>
            </a:r>
            <a:endParaRPr sz="2500" b="1">
              <a:latin typeface="Times New Roman"/>
              <a:ea typeface="Times New Roman"/>
              <a:cs typeface="Times New Roman"/>
              <a:sym typeface="Times New Roman"/>
            </a:endParaRPr>
          </a:p>
        </p:txBody>
      </p:sp>
      <p:sp>
        <p:nvSpPr>
          <p:cNvPr id="263" name="Google Shape;263;ga168492734_0_2"/>
          <p:cNvSpPr txBox="1">
            <a:spLocks noGrp="1"/>
          </p:cNvSpPr>
          <p:nvPr>
            <p:ph type="body" idx="1"/>
          </p:nvPr>
        </p:nvSpPr>
        <p:spPr>
          <a:xfrm>
            <a:off x="457200" y="1060998"/>
            <a:ext cx="8229600" cy="4104900"/>
          </a:xfrm>
          <a:prstGeom prst="rect">
            <a:avLst/>
          </a:prstGeom>
        </p:spPr>
        <p:txBody>
          <a:bodyPr spcFirstLastPara="1" wrap="square" lIns="91425" tIns="45700" rIns="91425" bIns="45700" anchor="t" anchorCtr="0">
            <a:noAutofit/>
          </a:bodyPr>
          <a:lstStyle/>
          <a:p>
            <a:pPr marL="457200" lvl="0" indent="-317500" algn="l" rtl="0">
              <a:spcBef>
                <a:spcPts val="0"/>
              </a:spcBef>
              <a:spcAft>
                <a:spcPts val="0"/>
              </a:spcAft>
              <a:buSzPts val="1400"/>
              <a:buFont typeface="Times New Roman"/>
              <a:buAutoNum type="arabicPeriod"/>
            </a:pPr>
            <a:r>
              <a:rPr lang="en-US" sz="1400">
                <a:latin typeface="Times New Roman"/>
                <a:ea typeface="Times New Roman"/>
                <a:cs typeface="Times New Roman"/>
                <a:sym typeface="Times New Roman"/>
              </a:rPr>
              <a:t>Hypothesis Testing - Examples and Case Studies. (n.d.). </a:t>
            </a:r>
            <a:r>
              <a:rPr lang="en-US" sz="1400" u="sng">
                <a:solidFill>
                  <a:schemeClr val="hlink"/>
                </a:solidFill>
                <a:latin typeface="Times New Roman"/>
                <a:ea typeface="Times New Roman"/>
                <a:cs typeface="Times New Roman"/>
                <a:sym typeface="Times New Roman"/>
                <a:hlinkClick r:id="rId3"/>
              </a:rPr>
              <a:t>https://www2.stat.duke.edu/courses/Fall11/sta10/STA10lecture21.pdf</a:t>
            </a:r>
            <a:r>
              <a:rPr lang="en-US"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AutoNum type="arabicPeriod"/>
            </a:pPr>
            <a:r>
              <a:rPr lang="en-US" sz="1400">
                <a:latin typeface="Times New Roman"/>
                <a:ea typeface="Times New Roman"/>
                <a:cs typeface="Times New Roman"/>
                <a:sym typeface="Times New Roman"/>
              </a:rPr>
              <a:t>Coronavirus disease 2019. (2020, March 3). Wikipedia. </a:t>
            </a:r>
            <a:r>
              <a:rPr lang="en-US" sz="1400" u="sng">
                <a:solidFill>
                  <a:schemeClr val="hlink"/>
                </a:solidFill>
                <a:latin typeface="Times New Roman"/>
                <a:ea typeface="Times New Roman"/>
                <a:cs typeface="Times New Roman"/>
                <a:sym typeface="Times New Roman"/>
                <a:hlinkClick r:id="rId4"/>
              </a:rPr>
              <a:t>https://en.wikipedia.org/wiki/Coronavirus_disease_2019‌</a:t>
            </a:r>
            <a:r>
              <a:rPr lang="en-US"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AutoNum type="arabicPeriod"/>
            </a:pPr>
            <a:r>
              <a:rPr lang="en-US" sz="1400">
                <a:latin typeface="Times New Roman"/>
                <a:ea typeface="Times New Roman"/>
                <a:cs typeface="Times New Roman"/>
                <a:sym typeface="Times New Roman"/>
              </a:rPr>
              <a:t>CDC. (2020, August 7). Coronavirus Disease 2019 (COVID-19). Centers for Disease Control and Prevention. </a:t>
            </a:r>
            <a:r>
              <a:rPr lang="en-US" sz="1400" u="sng">
                <a:solidFill>
                  <a:schemeClr val="hlink"/>
                </a:solidFill>
                <a:latin typeface="Times New Roman"/>
                <a:ea typeface="Times New Roman"/>
                <a:cs typeface="Times New Roman"/>
                <a:sym typeface="Times New Roman"/>
                <a:hlinkClick r:id="rId5"/>
              </a:rPr>
              <a:t>https://www.cdc.gov/coronavirus/2019-ncov/prevent-getting-sick/cloth-face-cover-guidance.html</a:t>
            </a:r>
            <a:r>
              <a:rPr lang="en-US"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AutoNum type="arabicPeriod"/>
            </a:pPr>
            <a:r>
              <a:rPr lang="en-US" sz="1400">
                <a:latin typeface="Times New Roman"/>
                <a:ea typeface="Times New Roman"/>
                <a:cs typeface="Times New Roman"/>
                <a:sym typeface="Times New Roman"/>
              </a:rPr>
              <a:t>Dr. Fauci Sets the Record Straight About Masks. (n.d.). Www.Msn.Com. Retrieved October 27, 2020, from </a:t>
            </a:r>
            <a:r>
              <a:rPr lang="en-US" sz="1400" u="sng">
                <a:solidFill>
                  <a:schemeClr val="hlink"/>
                </a:solidFill>
                <a:latin typeface="Times New Roman"/>
                <a:ea typeface="Times New Roman"/>
                <a:cs typeface="Times New Roman"/>
                <a:sym typeface="Times New Roman"/>
                <a:hlinkClick r:id="rId6"/>
              </a:rPr>
              <a:t>https://www.msn.com/en-us/health/medical/dr-fauci-sets-the-record-straight-about-masks/ar-BB19Aof3</a:t>
            </a:r>
            <a:r>
              <a:rPr lang="en-US"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AutoNum type="arabicPeriod"/>
            </a:pPr>
            <a:r>
              <a:rPr lang="en-US" sz="1400">
                <a:latin typeface="Times New Roman"/>
                <a:ea typeface="Times New Roman"/>
                <a:cs typeface="Times New Roman"/>
                <a:sym typeface="Times New Roman"/>
              </a:rPr>
              <a:t>Estimating mortality from COVID-19. (n.d.). Www.Who.Int. </a:t>
            </a:r>
            <a:r>
              <a:rPr lang="en-US" sz="1400" u="sng">
                <a:solidFill>
                  <a:schemeClr val="hlink"/>
                </a:solidFill>
                <a:latin typeface="Times New Roman"/>
                <a:ea typeface="Times New Roman"/>
                <a:cs typeface="Times New Roman"/>
                <a:sym typeface="Times New Roman"/>
                <a:hlinkClick r:id="rId7"/>
              </a:rPr>
              <a:t>https://www.who.int/news-room/commentaries/detail/estimating-mortality-from-covid-19</a:t>
            </a:r>
            <a:r>
              <a:rPr lang="en-US"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marL="914400" lvl="0" indent="0" algn="l" rtl="0">
              <a:spcBef>
                <a:spcPts val="600"/>
              </a:spcBef>
              <a:spcAft>
                <a:spcPts val="0"/>
              </a:spcAft>
              <a:buNone/>
            </a:pPr>
            <a:endParaRPr sz="1500">
              <a:latin typeface="Times New Roman"/>
              <a:ea typeface="Times New Roman"/>
              <a:cs typeface="Times New Roman"/>
              <a:sym typeface="Times New Roman"/>
            </a:endParaRPr>
          </a:p>
          <a:p>
            <a:pPr marL="0" lvl="0" indent="0" algn="l" rtl="0">
              <a:spcBef>
                <a:spcPts val="600"/>
              </a:spcBef>
              <a:spcAft>
                <a:spcPts val="0"/>
              </a:spcAft>
              <a:buClr>
                <a:schemeClr val="dk1"/>
              </a:buClr>
              <a:buSzPts val="1100"/>
              <a:buFont typeface="Arial"/>
              <a:buNone/>
            </a:pPr>
            <a:r>
              <a:rPr lang="en-US" sz="1500" b="1">
                <a:latin typeface="Times New Roman"/>
                <a:ea typeface="Times New Roman"/>
                <a:cs typeface="Times New Roman"/>
                <a:sym typeface="Times New Roman"/>
              </a:rPr>
              <a:t>R code: </a:t>
            </a:r>
            <a:r>
              <a:rPr lang="en-US" sz="1300" b="1" u="sng">
                <a:solidFill>
                  <a:schemeClr val="hlink"/>
                </a:solidFill>
                <a:latin typeface="Times New Roman"/>
                <a:ea typeface="Times New Roman"/>
                <a:cs typeface="Times New Roman"/>
                <a:sym typeface="Times New Roman"/>
                <a:hlinkClick r:id="rId8"/>
              </a:rPr>
              <a:t>https://drive.google.com/file/d/1dBlVdtu9VjNNRraaqOAZqDhLudUhu76q/view?usp=sharing</a:t>
            </a:r>
            <a:r>
              <a:rPr lang="en-US" sz="1300" b="1">
                <a:latin typeface="Times New Roman"/>
                <a:ea typeface="Times New Roman"/>
                <a:cs typeface="Times New Roman"/>
                <a:sym typeface="Times New Roman"/>
              </a:rPr>
              <a:t> </a:t>
            </a:r>
            <a:endParaRPr sz="1300" b="1">
              <a:latin typeface="Times New Roman"/>
              <a:ea typeface="Times New Roman"/>
              <a:cs typeface="Times New Roman"/>
              <a:sym typeface="Times New Roman"/>
            </a:endParaRPr>
          </a:p>
          <a:p>
            <a:pPr marL="0" lvl="0" indent="0" algn="l" rtl="0">
              <a:spcBef>
                <a:spcPts val="600"/>
              </a:spcBef>
              <a:spcAft>
                <a:spcPts val="0"/>
              </a:spcAft>
              <a:buClr>
                <a:schemeClr val="dk1"/>
              </a:buClr>
              <a:buSzPts val="1100"/>
              <a:buFont typeface="Arial"/>
              <a:buNone/>
            </a:pPr>
            <a:r>
              <a:rPr lang="en-US" sz="1500" b="1">
                <a:latin typeface="Times New Roman"/>
                <a:ea typeface="Times New Roman"/>
                <a:cs typeface="Times New Roman"/>
                <a:sym typeface="Times New Roman"/>
              </a:rPr>
              <a:t>Dataset: </a:t>
            </a:r>
            <a:r>
              <a:rPr lang="en-US" sz="1300" b="1" u="sng">
                <a:solidFill>
                  <a:schemeClr val="hlink"/>
                </a:solidFill>
                <a:latin typeface="Times New Roman"/>
                <a:ea typeface="Times New Roman"/>
                <a:cs typeface="Times New Roman"/>
                <a:sym typeface="Times New Roman"/>
                <a:hlinkClick r:id="rId9"/>
              </a:rPr>
              <a:t>https://drive.google.com/file/d/1hIfuWDDOr4QD3QrZDdR6RGmWD8mFuU8M/view?usp=sharing</a:t>
            </a:r>
            <a:r>
              <a:rPr lang="en-US" sz="1300" b="1">
                <a:latin typeface="Times New Roman"/>
                <a:ea typeface="Times New Roman"/>
                <a:cs typeface="Times New Roman"/>
                <a:sym typeface="Times New Roman"/>
              </a:rPr>
              <a:t> </a:t>
            </a:r>
            <a:endParaRPr sz="1300" b="1">
              <a:latin typeface="Times New Roman"/>
              <a:ea typeface="Times New Roman"/>
              <a:cs typeface="Times New Roman"/>
              <a:sym typeface="Times New Roman"/>
            </a:endParaRPr>
          </a:p>
          <a:p>
            <a:pPr marL="457200" lvl="0" indent="0" algn="l" rtl="0">
              <a:spcBef>
                <a:spcPts val="600"/>
              </a:spcBef>
              <a:spcAft>
                <a:spcPts val="600"/>
              </a:spcAft>
              <a:buNone/>
            </a:pP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aaf96e187a_2_57"/>
          <p:cNvSpPr txBox="1">
            <a:spLocks noGrp="1"/>
          </p:cNvSpPr>
          <p:nvPr>
            <p:ph type="title"/>
          </p:nvPr>
        </p:nvSpPr>
        <p:spPr>
          <a:xfrm>
            <a:off x="457200" y="631130"/>
            <a:ext cx="8229600" cy="644065"/>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1600"/>
              </a:spcAft>
              <a:buNone/>
            </a:pPr>
            <a:r>
              <a:rPr lang="en-US" sz="2500" b="1">
                <a:latin typeface="Times New Roman"/>
                <a:ea typeface="Times New Roman"/>
                <a:cs typeface="Times New Roman"/>
                <a:sym typeface="Times New Roman"/>
              </a:rPr>
              <a:t>Background Knowledge</a:t>
            </a:r>
            <a:endParaRPr sz="5100" b="1">
              <a:latin typeface="Times New Roman"/>
              <a:ea typeface="Times New Roman"/>
              <a:cs typeface="Times New Roman"/>
              <a:sym typeface="Times New Roman"/>
            </a:endParaRPr>
          </a:p>
        </p:txBody>
      </p:sp>
      <p:sp>
        <p:nvSpPr>
          <p:cNvPr id="130" name="Google Shape;130;gaaf96e187a_2_57"/>
          <p:cNvSpPr txBox="1">
            <a:spLocks noGrp="1"/>
          </p:cNvSpPr>
          <p:nvPr>
            <p:ph type="body" idx="1"/>
          </p:nvPr>
        </p:nvSpPr>
        <p:spPr>
          <a:xfrm>
            <a:off x="2551600" y="1329525"/>
            <a:ext cx="6227100" cy="3088800"/>
          </a:xfrm>
          <a:prstGeom prst="rect">
            <a:avLst/>
          </a:prstGeom>
          <a:noFill/>
          <a:ln>
            <a:noFill/>
          </a:ln>
        </p:spPr>
        <p:txBody>
          <a:bodyPr spcFirstLastPara="1" wrap="square" lIns="91425" tIns="45700" rIns="91425" bIns="45700" anchor="t" anchorCtr="0">
            <a:noAutofit/>
          </a:bodyPr>
          <a:lstStyle/>
          <a:p>
            <a:pPr marL="457200" lvl="0" indent="-330200" algn="l" rtl="0">
              <a:lnSpc>
                <a:spcPct val="115000"/>
              </a:lnSpc>
              <a:spcBef>
                <a:spcPts val="360"/>
              </a:spcBef>
              <a:spcAft>
                <a:spcPts val="0"/>
              </a:spcAft>
              <a:buSzPts val="1600"/>
              <a:buFont typeface="Times New Roman"/>
              <a:buChar char="•"/>
            </a:pPr>
            <a:r>
              <a:rPr lang="en-US" sz="1600">
                <a:latin typeface="Times New Roman"/>
                <a:ea typeface="Times New Roman"/>
                <a:cs typeface="Times New Roman"/>
                <a:sym typeface="Times New Roman"/>
              </a:rPr>
              <a:t>What is COVID-19?</a:t>
            </a:r>
            <a:endParaRPr sz="1600">
              <a:latin typeface="Times New Roman"/>
              <a:ea typeface="Times New Roman"/>
              <a:cs typeface="Times New Roman"/>
              <a:sym typeface="Times New Roman"/>
            </a:endParaRPr>
          </a:p>
          <a:p>
            <a:pPr marL="457200" lvl="0" indent="-330200" algn="l" rtl="0">
              <a:lnSpc>
                <a:spcPct val="115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Spread</a:t>
            </a:r>
            <a:endParaRPr sz="1600">
              <a:latin typeface="Times New Roman"/>
              <a:ea typeface="Times New Roman"/>
              <a:cs typeface="Times New Roman"/>
              <a:sym typeface="Times New Roman"/>
            </a:endParaRPr>
          </a:p>
          <a:p>
            <a:pPr marL="457200" lvl="0" indent="-330200" algn="l" rtl="0">
              <a:lnSpc>
                <a:spcPct val="115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Response</a:t>
            </a:r>
            <a:endParaRPr sz="1600">
              <a:latin typeface="Times New Roman"/>
              <a:ea typeface="Times New Roman"/>
              <a:cs typeface="Times New Roman"/>
              <a:sym typeface="Times New Roman"/>
            </a:endParaRPr>
          </a:p>
          <a:p>
            <a:pPr marL="457200" lvl="0" indent="-330200" algn="l" rtl="0">
              <a:lnSpc>
                <a:spcPct val="115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Economy and Autonomy vs Public Safety</a:t>
            </a:r>
            <a:endParaRPr sz="1600">
              <a:latin typeface="Times New Roman"/>
              <a:ea typeface="Times New Roman"/>
              <a:cs typeface="Times New Roman"/>
              <a:sym typeface="Times New Roman"/>
            </a:endParaRPr>
          </a:p>
          <a:p>
            <a:pPr marL="457200" lvl="0" indent="-330200" algn="l" rtl="0">
              <a:lnSpc>
                <a:spcPct val="115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Ongoing strategy and debate</a:t>
            </a:r>
            <a:endParaRPr sz="1600">
              <a:latin typeface="Times New Roman"/>
              <a:ea typeface="Times New Roman"/>
              <a:cs typeface="Times New Roman"/>
              <a:sym typeface="Times New Roman"/>
            </a:endParaRPr>
          </a:p>
        </p:txBody>
      </p:sp>
      <p:pic>
        <p:nvPicPr>
          <p:cNvPr id="131" name="Google Shape;131;gaaf96e187a_2_57" descr="A picture containing icon&#10;&#10;Description automatically generated"/>
          <p:cNvPicPr preferRelativeResize="0"/>
          <p:nvPr/>
        </p:nvPicPr>
        <p:blipFill rotWithShape="1">
          <a:blip r:embed="rId3">
            <a:alphaModFix/>
          </a:blip>
          <a:srcRect/>
          <a:stretch/>
        </p:blipFill>
        <p:spPr>
          <a:xfrm>
            <a:off x="296050" y="1275200"/>
            <a:ext cx="2040673" cy="31431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b01505456f_1_0"/>
          <p:cNvSpPr txBox="1">
            <a:spLocks noGrp="1"/>
          </p:cNvSpPr>
          <p:nvPr>
            <p:ph type="title"/>
          </p:nvPr>
        </p:nvSpPr>
        <p:spPr>
          <a:xfrm>
            <a:off x="457200" y="702644"/>
            <a:ext cx="8229600" cy="644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2500" b="1">
                <a:latin typeface="Times New Roman"/>
                <a:ea typeface="Times New Roman"/>
                <a:cs typeface="Times New Roman"/>
                <a:sym typeface="Times New Roman"/>
              </a:rPr>
              <a:t>Related Work</a:t>
            </a:r>
            <a:endParaRPr sz="2500" b="1">
              <a:latin typeface="Times New Roman"/>
              <a:ea typeface="Times New Roman"/>
              <a:cs typeface="Times New Roman"/>
              <a:sym typeface="Times New Roman"/>
            </a:endParaRPr>
          </a:p>
        </p:txBody>
      </p:sp>
      <p:sp>
        <p:nvSpPr>
          <p:cNvPr id="137" name="Google Shape;137;gb01505456f_1_0"/>
          <p:cNvSpPr txBox="1">
            <a:spLocks noGrp="1"/>
          </p:cNvSpPr>
          <p:nvPr>
            <p:ph type="body" idx="1"/>
          </p:nvPr>
        </p:nvSpPr>
        <p:spPr>
          <a:xfrm>
            <a:off x="510925" y="1408754"/>
            <a:ext cx="8229600" cy="2984400"/>
          </a:xfrm>
          <a:prstGeom prst="rect">
            <a:avLst/>
          </a:prstGeom>
        </p:spPr>
        <p:txBody>
          <a:bodyPr spcFirstLastPara="1" wrap="square" lIns="91425" tIns="45700" rIns="91425" bIns="45700" anchor="t" anchorCtr="0">
            <a:noAutofit/>
          </a:bodyPr>
          <a:lstStyle/>
          <a:p>
            <a:pPr marL="457200" lvl="0" indent="-330200" algn="l" rtl="0">
              <a:lnSpc>
                <a:spcPct val="115000"/>
              </a:lnSpc>
              <a:spcBef>
                <a:spcPts val="360"/>
              </a:spcBef>
              <a:spcAft>
                <a:spcPts val="0"/>
              </a:spcAft>
              <a:buSzPts val="1600"/>
              <a:buFont typeface="Times New Roman"/>
              <a:buChar char="➢"/>
            </a:pPr>
            <a:r>
              <a:rPr lang="en-US" sz="1600">
                <a:latin typeface="Times New Roman"/>
                <a:ea typeface="Times New Roman"/>
                <a:cs typeface="Times New Roman"/>
                <a:sym typeface="Times New Roman"/>
              </a:rPr>
              <a:t>Masks</a:t>
            </a:r>
            <a:endParaRPr sz="1600">
              <a:latin typeface="Times New Roman"/>
              <a:ea typeface="Times New Roman"/>
              <a:cs typeface="Times New Roman"/>
              <a:sym typeface="Times New Roman"/>
            </a:endParaRPr>
          </a:p>
          <a:p>
            <a:pPr marL="457200" lvl="0" indent="-330200" algn="l" rtl="0">
              <a:lnSpc>
                <a:spcPct val="115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How effective are they?</a:t>
            </a:r>
            <a:endParaRPr sz="1600">
              <a:latin typeface="Times New Roman"/>
              <a:ea typeface="Times New Roman"/>
              <a:cs typeface="Times New Roman"/>
              <a:sym typeface="Times New Roman"/>
            </a:endParaRPr>
          </a:p>
          <a:p>
            <a:pPr marL="457200" lvl="0" indent="-330200" algn="l" rtl="0">
              <a:lnSpc>
                <a:spcPct val="115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Are they being worn correctly?</a:t>
            </a:r>
            <a:endParaRPr sz="1600">
              <a:latin typeface="Times New Roman"/>
              <a:ea typeface="Times New Roman"/>
              <a:cs typeface="Times New Roman"/>
              <a:sym typeface="Times New Roman"/>
            </a:endParaRPr>
          </a:p>
          <a:p>
            <a:pPr marL="457200" lvl="0" indent="-330200" algn="l" rtl="0">
              <a:lnSpc>
                <a:spcPct val="115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Social Distancing, “6 foot” rule</a:t>
            </a:r>
            <a:endParaRPr sz="1600">
              <a:latin typeface="Times New Roman"/>
              <a:ea typeface="Times New Roman"/>
              <a:cs typeface="Times New Roman"/>
              <a:sym typeface="Times New Roman"/>
            </a:endParaRPr>
          </a:p>
          <a:p>
            <a:pPr marL="457200" lvl="0" indent="-330200" algn="l" rtl="0">
              <a:lnSpc>
                <a:spcPct val="115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Rates of COVID-19 in other states/countries</a:t>
            </a:r>
            <a:endParaRPr sz="1600">
              <a:latin typeface="Times New Roman"/>
              <a:ea typeface="Times New Roman"/>
              <a:cs typeface="Times New Roman"/>
              <a:sym typeface="Times New Roman"/>
            </a:endParaRPr>
          </a:p>
          <a:p>
            <a:pPr marL="0" lvl="0" indent="0" algn="l" rtl="0">
              <a:spcBef>
                <a:spcPts val="36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aaf96e187a_2_63"/>
          <p:cNvSpPr txBox="1">
            <a:spLocks noGrp="1"/>
          </p:cNvSpPr>
          <p:nvPr>
            <p:ph type="title"/>
          </p:nvPr>
        </p:nvSpPr>
        <p:spPr>
          <a:xfrm>
            <a:off x="470625" y="810074"/>
            <a:ext cx="7949700" cy="4926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1600"/>
              </a:spcAft>
              <a:buNone/>
            </a:pPr>
            <a:r>
              <a:rPr lang="en-US" sz="2500" b="1">
                <a:latin typeface="Times New Roman"/>
                <a:ea typeface="Times New Roman"/>
                <a:cs typeface="Times New Roman"/>
                <a:sym typeface="Times New Roman"/>
              </a:rPr>
              <a:t>Problem Statement</a:t>
            </a:r>
            <a:endParaRPr sz="5100" b="1">
              <a:latin typeface="Times New Roman"/>
              <a:ea typeface="Times New Roman"/>
              <a:cs typeface="Times New Roman"/>
              <a:sym typeface="Times New Roman"/>
            </a:endParaRPr>
          </a:p>
        </p:txBody>
      </p:sp>
      <p:sp>
        <p:nvSpPr>
          <p:cNvPr id="143" name="Google Shape;143;gaaf96e187a_2_63"/>
          <p:cNvSpPr txBox="1">
            <a:spLocks noGrp="1"/>
          </p:cNvSpPr>
          <p:nvPr>
            <p:ph type="body" idx="1"/>
          </p:nvPr>
        </p:nvSpPr>
        <p:spPr>
          <a:xfrm>
            <a:off x="416325" y="1302675"/>
            <a:ext cx="8313000" cy="33741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1200"/>
              </a:spcBef>
              <a:spcAft>
                <a:spcPts val="0"/>
              </a:spcAft>
              <a:buNone/>
            </a:pPr>
            <a:r>
              <a:rPr lang="en-US" sz="1600">
                <a:solidFill>
                  <a:srgbClr val="262626"/>
                </a:solidFill>
                <a:latin typeface="Times New Roman"/>
                <a:ea typeface="Times New Roman"/>
                <a:cs typeface="Times New Roman"/>
                <a:sym typeface="Times New Roman"/>
              </a:rPr>
              <a:t>The goal of our data analysis is to determine the efficacy of government mandates/restrictions to combat the spread of COVID-19 in Maryland. </a:t>
            </a:r>
            <a:endParaRPr sz="1600">
              <a:solidFill>
                <a:srgbClr val="262626"/>
              </a:solidFill>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r>
              <a:rPr lang="en-US" sz="1600" i="1">
                <a:solidFill>
                  <a:srgbClr val="262626"/>
                </a:solidFill>
                <a:latin typeface="Times New Roman"/>
                <a:ea typeface="Times New Roman"/>
                <a:cs typeface="Times New Roman"/>
                <a:sym typeface="Times New Roman"/>
              </a:rPr>
              <a:t>Null Hypothesis</a:t>
            </a:r>
            <a:r>
              <a:rPr lang="en-US" sz="1600">
                <a:solidFill>
                  <a:srgbClr val="262626"/>
                </a:solidFill>
                <a:latin typeface="Times New Roman"/>
                <a:ea typeface="Times New Roman"/>
                <a:cs typeface="Times New Roman"/>
                <a:sym typeface="Times New Roman"/>
              </a:rPr>
              <a:t>-lockdown measures mandated in Maryland had no significant impact on the spread or number of COVID-19 cases witnessed</a:t>
            </a:r>
            <a:endParaRPr sz="1600">
              <a:solidFill>
                <a:srgbClr val="262626"/>
              </a:solidFill>
              <a:latin typeface="Times New Roman"/>
              <a:ea typeface="Times New Roman"/>
              <a:cs typeface="Times New Roman"/>
              <a:sym typeface="Times New Roman"/>
            </a:endParaRPr>
          </a:p>
          <a:p>
            <a:pPr marL="0" lvl="0" indent="0" algn="just" rtl="0">
              <a:lnSpc>
                <a:spcPct val="150000"/>
              </a:lnSpc>
              <a:spcBef>
                <a:spcPts val="1200"/>
              </a:spcBef>
              <a:spcAft>
                <a:spcPts val="0"/>
              </a:spcAft>
              <a:buClr>
                <a:schemeClr val="dk1"/>
              </a:buClr>
              <a:buSzPts val="1100"/>
              <a:buFont typeface="Arial"/>
              <a:buNone/>
            </a:pPr>
            <a:r>
              <a:rPr lang="en-US" sz="1600" i="1">
                <a:solidFill>
                  <a:srgbClr val="262626"/>
                </a:solidFill>
                <a:latin typeface="Times New Roman"/>
                <a:ea typeface="Times New Roman"/>
                <a:cs typeface="Times New Roman"/>
                <a:sym typeface="Times New Roman"/>
              </a:rPr>
              <a:t>Alternative Hypothesis</a:t>
            </a:r>
            <a:r>
              <a:rPr lang="en-US" sz="1600">
                <a:solidFill>
                  <a:srgbClr val="262626"/>
                </a:solidFill>
                <a:latin typeface="Times New Roman"/>
                <a:ea typeface="Times New Roman"/>
                <a:cs typeface="Times New Roman"/>
                <a:sym typeface="Times New Roman"/>
              </a:rPr>
              <a:t>-lockdown measures mandated in Maryland had a significant impact on the spread or number of COVID-19 cases witnessed</a:t>
            </a:r>
            <a:endParaRPr sz="1600">
              <a:solidFill>
                <a:srgbClr val="262626"/>
              </a:solidFill>
              <a:latin typeface="Times New Roman"/>
              <a:ea typeface="Times New Roman"/>
              <a:cs typeface="Times New Roman"/>
              <a:sym typeface="Times New Roman"/>
            </a:endParaRPr>
          </a:p>
          <a:p>
            <a:pPr marL="457200" lvl="0" indent="0" algn="l" rtl="0">
              <a:lnSpc>
                <a:spcPct val="100000"/>
              </a:lnSpc>
              <a:spcBef>
                <a:spcPts val="1200"/>
              </a:spcBef>
              <a:spcAft>
                <a:spcPts val="0"/>
              </a:spcAft>
              <a:buNone/>
            </a:pPr>
            <a:endParaRPr sz="2400"/>
          </a:p>
        </p:txBody>
      </p:sp>
      <p:pic>
        <p:nvPicPr>
          <p:cNvPr id="144" name="Google Shape;144;gaaf96e187a_2_63" descr="Icon&#10;&#10;Description automatically generated"/>
          <p:cNvPicPr preferRelativeResize="0"/>
          <p:nvPr/>
        </p:nvPicPr>
        <p:blipFill rotWithShape="1">
          <a:blip r:embed="rId3">
            <a:alphaModFix/>
          </a:blip>
          <a:srcRect/>
          <a:stretch/>
        </p:blipFill>
        <p:spPr>
          <a:xfrm>
            <a:off x="7211650" y="3759500"/>
            <a:ext cx="1798050" cy="1143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aaf96e187a_2_69"/>
          <p:cNvSpPr txBox="1">
            <a:spLocks noGrp="1"/>
          </p:cNvSpPr>
          <p:nvPr>
            <p:ph type="title"/>
          </p:nvPr>
        </p:nvSpPr>
        <p:spPr>
          <a:xfrm>
            <a:off x="608575" y="716644"/>
            <a:ext cx="8229600" cy="644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US" sz="2500" b="1">
                <a:latin typeface="Times New Roman"/>
                <a:ea typeface="Times New Roman"/>
                <a:cs typeface="Times New Roman"/>
                <a:sym typeface="Times New Roman"/>
              </a:rPr>
              <a:t>Data Source and Relevance to the Study</a:t>
            </a:r>
            <a:endParaRPr sz="5500" b="1">
              <a:latin typeface="Times New Roman"/>
              <a:ea typeface="Times New Roman"/>
              <a:cs typeface="Times New Roman"/>
              <a:sym typeface="Times New Roman"/>
            </a:endParaRPr>
          </a:p>
        </p:txBody>
      </p:sp>
      <p:sp>
        <p:nvSpPr>
          <p:cNvPr id="150" name="Google Shape;150;gaaf96e187a_2_69"/>
          <p:cNvSpPr txBox="1">
            <a:spLocks noGrp="1"/>
          </p:cNvSpPr>
          <p:nvPr>
            <p:ph type="body" idx="1"/>
          </p:nvPr>
        </p:nvSpPr>
        <p:spPr>
          <a:xfrm>
            <a:off x="313125" y="1360750"/>
            <a:ext cx="8229600" cy="3845100"/>
          </a:xfrm>
          <a:prstGeom prst="rect">
            <a:avLst/>
          </a:prstGeom>
          <a:noFill/>
          <a:ln>
            <a:noFill/>
          </a:ln>
        </p:spPr>
        <p:txBody>
          <a:bodyPr spcFirstLastPara="1" wrap="square" lIns="91425" tIns="45700" rIns="91425" bIns="45700" anchor="t" anchorCtr="0">
            <a:noAutofit/>
          </a:bodyPr>
          <a:lstStyle/>
          <a:p>
            <a:pPr marL="457200" lvl="0" indent="-330200" algn="just" rtl="0">
              <a:lnSpc>
                <a:spcPct val="150000"/>
              </a:lnSpc>
              <a:spcBef>
                <a:spcPts val="0"/>
              </a:spcBef>
              <a:spcAft>
                <a:spcPts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The  data used in this study came from a COVID Tracking Project, which is a volunteer organization launched from </a:t>
            </a:r>
            <a:r>
              <a:rPr lang="en-US" sz="1600" i="1">
                <a:solidFill>
                  <a:srgbClr val="000000"/>
                </a:solidFill>
                <a:latin typeface="Times New Roman"/>
                <a:ea typeface="Times New Roman"/>
                <a:cs typeface="Times New Roman"/>
                <a:sym typeface="Times New Roman"/>
              </a:rPr>
              <a:t>The Atlantic</a:t>
            </a:r>
            <a:r>
              <a:rPr lang="en-US" sz="1600">
                <a:solidFill>
                  <a:srgbClr val="000000"/>
                </a:solidFill>
                <a:latin typeface="Times New Roman"/>
                <a:ea typeface="Times New Roman"/>
                <a:cs typeface="Times New Roman"/>
                <a:sym typeface="Times New Roman"/>
              </a:rPr>
              <a:t> and dedicated to collecting and publishing data tracking COVID-19 outbreak  throughout the United States. </a:t>
            </a:r>
            <a:endParaRPr sz="1600">
              <a:solidFill>
                <a:srgbClr val="000000"/>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Most of the data compiled were taken directly from the websites of local or state/territory public health authorities.</a:t>
            </a:r>
            <a:endParaRPr sz="1600">
              <a:solidFill>
                <a:srgbClr val="000000"/>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The website contains data from March 14 to date. </a:t>
            </a:r>
            <a:endParaRPr sz="1600">
              <a:solidFill>
                <a:srgbClr val="000000"/>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For the purpose of this study, we limited our scope to Maryland, by examining reported data from March 14 through October 20.</a:t>
            </a:r>
            <a:endParaRPr sz="1600">
              <a:solidFill>
                <a:srgbClr val="000000"/>
              </a:solidFill>
              <a:latin typeface="Times New Roman"/>
              <a:ea typeface="Times New Roman"/>
              <a:cs typeface="Times New Roman"/>
              <a:sym typeface="Times New Roman"/>
            </a:endParaRPr>
          </a:p>
          <a:p>
            <a:pPr marL="457200" lvl="0" indent="-228600" algn="l" rtl="0">
              <a:lnSpc>
                <a:spcPct val="100000"/>
              </a:lnSpc>
              <a:spcBef>
                <a:spcPts val="400"/>
              </a:spcBef>
              <a:spcAft>
                <a:spcPts val="0"/>
              </a:spcAft>
              <a:buClr>
                <a:schemeClr val="dk1"/>
              </a:buClr>
              <a:buSzPts val="1800"/>
              <a:buNone/>
            </a:pPr>
            <a:endParaRPr/>
          </a:p>
        </p:txBody>
      </p:sp>
      <p:pic>
        <p:nvPicPr>
          <p:cNvPr id="151" name="Google Shape;151;gaaf96e187a_2_69"/>
          <p:cNvPicPr preferRelativeResize="0"/>
          <p:nvPr/>
        </p:nvPicPr>
        <p:blipFill rotWithShape="1">
          <a:blip r:embed="rId3">
            <a:alphaModFix/>
          </a:blip>
          <a:srcRect/>
          <a:stretch/>
        </p:blipFill>
        <p:spPr>
          <a:xfrm>
            <a:off x="7829400" y="775663"/>
            <a:ext cx="594099" cy="526075"/>
          </a:xfrm>
          <a:prstGeom prst="rect">
            <a:avLst/>
          </a:prstGeom>
          <a:noFill/>
          <a:ln>
            <a:noFill/>
          </a:ln>
        </p:spPr>
      </p:pic>
      <p:pic>
        <p:nvPicPr>
          <p:cNvPr id="152" name="Google Shape;152;gaaf96e187a_2_69" descr="A picture containing toy, table&#10;&#10;Description automatically generated"/>
          <p:cNvPicPr preferRelativeResize="0"/>
          <p:nvPr/>
        </p:nvPicPr>
        <p:blipFill rotWithShape="1">
          <a:blip r:embed="rId4">
            <a:alphaModFix/>
          </a:blip>
          <a:srcRect/>
          <a:stretch/>
        </p:blipFill>
        <p:spPr>
          <a:xfrm>
            <a:off x="5109826" y="4077300"/>
            <a:ext cx="2197350" cy="12359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a5c141550f_0_0"/>
          <p:cNvSpPr txBox="1">
            <a:spLocks noGrp="1"/>
          </p:cNvSpPr>
          <p:nvPr>
            <p:ph type="title"/>
          </p:nvPr>
        </p:nvSpPr>
        <p:spPr>
          <a:xfrm>
            <a:off x="771750" y="689223"/>
            <a:ext cx="7600500" cy="411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2500" b="1">
                <a:latin typeface="Times New Roman"/>
                <a:ea typeface="Times New Roman"/>
                <a:cs typeface="Times New Roman"/>
                <a:sym typeface="Times New Roman"/>
              </a:rPr>
              <a:t>Data Information</a:t>
            </a:r>
            <a:endParaRPr sz="2500" b="1">
              <a:latin typeface="Times New Roman"/>
              <a:ea typeface="Times New Roman"/>
              <a:cs typeface="Times New Roman"/>
              <a:sym typeface="Times New Roman"/>
            </a:endParaRPr>
          </a:p>
        </p:txBody>
      </p:sp>
      <p:sp>
        <p:nvSpPr>
          <p:cNvPr id="158" name="Google Shape;158;ga5c141550f_0_0"/>
          <p:cNvSpPr txBox="1">
            <a:spLocks noGrp="1"/>
          </p:cNvSpPr>
          <p:nvPr>
            <p:ph type="body" idx="1"/>
          </p:nvPr>
        </p:nvSpPr>
        <p:spPr>
          <a:xfrm>
            <a:off x="457200" y="1168275"/>
            <a:ext cx="8229600" cy="3867900"/>
          </a:xfrm>
          <a:prstGeom prst="rect">
            <a:avLst/>
          </a:prstGeom>
        </p:spPr>
        <p:txBody>
          <a:bodyPr spcFirstLastPara="1" wrap="square" lIns="91425" tIns="45700" rIns="91425" bIns="45700" anchor="t" anchorCtr="0">
            <a:noAutofit/>
          </a:bodyPr>
          <a:lstStyle/>
          <a:p>
            <a:pPr marL="0" lvl="0" indent="0" algn="just" rtl="0">
              <a:lnSpc>
                <a:spcPct val="115000"/>
              </a:lnSpc>
              <a:spcBef>
                <a:spcPts val="0"/>
              </a:spcBef>
              <a:spcAft>
                <a:spcPts val="0"/>
              </a:spcAft>
              <a:buNone/>
            </a:pPr>
            <a:r>
              <a:rPr lang="en-US" sz="1600">
                <a:solidFill>
                  <a:srgbClr val="262626"/>
                </a:solidFill>
                <a:latin typeface="Times New Roman"/>
                <a:ea typeface="Times New Roman"/>
                <a:cs typeface="Times New Roman"/>
                <a:sym typeface="Times New Roman"/>
              </a:rPr>
              <a:t>The dataset contained the following columns:</a:t>
            </a:r>
            <a:endParaRPr sz="1600">
              <a:solidFill>
                <a:srgbClr val="262626"/>
              </a:solidFill>
              <a:latin typeface="Times New Roman"/>
              <a:ea typeface="Times New Roman"/>
              <a:cs typeface="Times New Roman"/>
              <a:sym typeface="Times New Roman"/>
            </a:endParaRPr>
          </a:p>
          <a:p>
            <a:pPr marL="0" lvl="0" indent="0" algn="just" rtl="0">
              <a:lnSpc>
                <a:spcPct val="115000"/>
              </a:lnSpc>
              <a:spcBef>
                <a:spcPts val="400"/>
              </a:spcBef>
              <a:spcAft>
                <a:spcPts val="0"/>
              </a:spcAft>
              <a:buClr>
                <a:schemeClr val="dk1"/>
              </a:buClr>
              <a:buSzPts val="1100"/>
              <a:buFont typeface="Arial"/>
              <a:buNone/>
            </a:pPr>
            <a:endParaRPr sz="1600">
              <a:solidFill>
                <a:srgbClr val="262626"/>
              </a:solidFill>
              <a:latin typeface="Times New Roman"/>
              <a:ea typeface="Times New Roman"/>
              <a:cs typeface="Times New Roman"/>
              <a:sym typeface="Times New Roman"/>
            </a:endParaRPr>
          </a:p>
          <a:p>
            <a:pPr marL="0" lvl="0" indent="0" algn="just" rtl="0">
              <a:lnSpc>
                <a:spcPct val="115000"/>
              </a:lnSpc>
              <a:spcBef>
                <a:spcPts val="400"/>
              </a:spcBef>
              <a:spcAft>
                <a:spcPts val="0"/>
              </a:spcAft>
              <a:buClr>
                <a:schemeClr val="dk1"/>
              </a:buClr>
              <a:buSzPts val="1100"/>
              <a:buFont typeface="Arial"/>
              <a:buNone/>
            </a:pPr>
            <a:r>
              <a:rPr lang="en-US" sz="1600">
                <a:solidFill>
                  <a:srgbClr val="262626"/>
                </a:solidFill>
                <a:latin typeface="Times New Roman"/>
                <a:ea typeface="Times New Roman"/>
                <a:cs typeface="Times New Roman"/>
                <a:sym typeface="Times New Roman"/>
              </a:rPr>
              <a:t>date, state, positive, positive Increase, positive Cases Viral, negative, negative Tests Viral, pending, positive Tests Viral, totalTest People Viral, totalTest Viral, totalTestEncountersViral, negative Tests People Antibody, negative Tests Antibody, positive Tests People Antibody, positive Tests Antibody, positive Tests People Antigen,  positive Test Antigen,  totalTest People Antigen, totalTest Antigen, hospitalized Cumulative, inIcuCumulative, on Ventilator Cumulative, hospitalized Increase, death, death Confirmed, deathProbble, deathIncrease, recovered, data Quality Grade.</a:t>
            </a:r>
            <a:endParaRPr sz="1600">
              <a:solidFill>
                <a:srgbClr val="262626"/>
              </a:solidFill>
              <a:latin typeface="Times New Roman"/>
              <a:ea typeface="Times New Roman"/>
              <a:cs typeface="Times New Roman"/>
              <a:sym typeface="Times New Roman"/>
            </a:endParaRPr>
          </a:p>
          <a:p>
            <a:pPr marL="0" lvl="0" indent="0" algn="just" rtl="0">
              <a:lnSpc>
                <a:spcPct val="115000"/>
              </a:lnSpc>
              <a:spcBef>
                <a:spcPts val="400"/>
              </a:spcBef>
              <a:spcAft>
                <a:spcPts val="0"/>
              </a:spcAft>
              <a:buNone/>
            </a:pPr>
            <a:r>
              <a:rPr lang="en-US" sz="1600">
                <a:solidFill>
                  <a:srgbClr val="262626"/>
                </a:solidFill>
                <a:latin typeface="Times New Roman"/>
                <a:ea typeface="Times New Roman"/>
                <a:cs typeface="Times New Roman"/>
                <a:sym typeface="Times New Roman"/>
              </a:rPr>
              <a:t>(See appendix B). </a:t>
            </a:r>
            <a:endParaRPr sz="1600">
              <a:solidFill>
                <a:srgbClr val="262626"/>
              </a:solidFill>
              <a:latin typeface="Times New Roman"/>
              <a:ea typeface="Times New Roman"/>
              <a:cs typeface="Times New Roman"/>
              <a:sym typeface="Times New Roman"/>
            </a:endParaRPr>
          </a:p>
          <a:p>
            <a:pPr marL="0" lvl="0" indent="0" algn="just" rtl="0">
              <a:lnSpc>
                <a:spcPct val="115000"/>
              </a:lnSpc>
              <a:spcBef>
                <a:spcPts val="400"/>
              </a:spcBef>
              <a:spcAft>
                <a:spcPts val="0"/>
              </a:spcAft>
              <a:buNone/>
            </a:pPr>
            <a:endParaRPr sz="1600">
              <a:latin typeface="Times New Roman"/>
              <a:ea typeface="Times New Roman"/>
              <a:cs typeface="Times New Roman"/>
              <a:sym typeface="Times New Roman"/>
            </a:endParaRPr>
          </a:p>
          <a:p>
            <a:pPr marL="0" lvl="0" indent="0" algn="just" rtl="0">
              <a:lnSpc>
                <a:spcPct val="115000"/>
              </a:lnSpc>
              <a:spcBef>
                <a:spcPts val="400"/>
              </a:spcBef>
              <a:spcAft>
                <a:spcPts val="0"/>
              </a:spcAft>
              <a:buNone/>
            </a:pPr>
            <a:endParaRPr sz="1600">
              <a:latin typeface="Times New Roman"/>
              <a:ea typeface="Times New Roman"/>
              <a:cs typeface="Times New Roman"/>
              <a:sym typeface="Times New Roman"/>
            </a:endParaRPr>
          </a:p>
          <a:p>
            <a:pPr marL="0" lvl="0" indent="0" algn="just" rtl="0">
              <a:lnSpc>
                <a:spcPct val="115000"/>
              </a:lnSpc>
              <a:spcBef>
                <a:spcPts val="400"/>
              </a:spcBef>
              <a:spcAft>
                <a:spcPts val="0"/>
              </a:spcAft>
              <a:buNone/>
            </a:pPr>
            <a:r>
              <a:rPr lang="en-US" sz="1600">
                <a:latin typeface="Times New Roman"/>
                <a:ea typeface="Times New Roman"/>
                <a:cs typeface="Times New Roman"/>
                <a:sym typeface="Times New Roman"/>
              </a:rPr>
              <a:t>Source: </a:t>
            </a:r>
            <a:r>
              <a:rPr lang="en-US" sz="1600">
                <a:solidFill>
                  <a:srgbClr val="1155CC"/>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 </a:t>
            </a:r>
            <a:r>
              <a:rPr lang="en-US" sz="1600" u="sng">
                <a:solidFill>
                  <a:srgbClr val="1155CC"/>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https://covidtracking.com/data/download</a:t>
            </a:r>
            <a:endParaRPr sz="1600">
              <a:solidFill>
                <a:srgbClr val="262626"/>
              </a:solidFill>
              <a:latin typeface="Times New Roman"/>
              <a:ea typeface="Times New Roman"/>
              <a:cs typeface="Times New Roman"/>
              <a:sym typeface="Times New Roman"/>
            </a:endParaRPr>
          </a:p>
          <a:p>
            <a:pPr marL="0" lvl="0" indent="0" algn="l" rtl="0">
              <a:spcBef>
                <a:spcPts val="40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a5c141550f_0_5"/>
          <p:cNvSpPr txBox="1">
            <a:spLocks noGrp="1"/>
          </p:cNvSpPr>
          <p:nvPr>
            <p:ph type="title"/>
          </p:nvPr>
        </p:nvSpPr>
        <p:spPr>
          <a:xfrm>
            <a:off x="2955100" y="568373"/>
            <a:ext cx="2967300" cy="479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2500" b="1">
                <a:latin typeface="Times New Roman"/>
                <a:ea typeface="Times New Roman"/>
                <a:cs typeface="Times New Roman"/>
                <a:sym typeface="Times New Roman"/>
              </a:rPr>
              <a:t>Tool Used</a:t>
            </a:r>
            <a:endParaRPr sz="2500" b="1">
              <a:latin typeface="Times New Roman"/>
              <a:ea typeface="Times New Roman"/>
              <a:cs typeface="Times New Roman"/>
              <a:sym typeface="Times New Roman"/>
            </a:endParaRPr>
          </a:p>
        </p:txBody>
      </p:sp>
      <p:sp>
        <p:nvSpPr>
          <p:cNvPr id="164" name="Google Shape;164;ga5c141550f_0_5"/>
          <p:cNvSpPr txBox="1">
            <a:spLocks noGrp="1"/>
          </p:cNvSpPr>
          <p:nvPr>
            <p:ph type="body" idx="1"/>
          </p:nvPr>
        </p:nvSpPr>
        <p:spPr>
          <a:xfrm>
            <a:off x="457200" y="1168350"/>
            <a:ext cx="8229600" cy="3838200"/>
          </a:xfrm>
          <a:prstGeom prst="rect">
            <a:avLst/>
          </a:prstGeom>
        </p:spPr>
        <p:txBody>
          <a:bodyPr spcFirstLastPara="1" wrap="square" lIns="91425" tIns="45700" rIns="91425" bIns="45700" anchor="t" anchorCtr="0">
            <a:noAutofit/>
          </a:bodyPr>
          <a:lstStyle/>
          <a:p>
            <a:pPr marL="457200" lvl="0" indent="-330200" algn="just" rtl="0">
              <a:lnSpc>
                <a:spcPct val="150000"/>
              </a:lnSpc>
              <a:spcBef>
                <a:spcPts val="0"/>
              </a:spcBef>
              <a:spcAft>
                <a:spcPts val="0"/>
              </a:spcAft>
              <a:buClr>
                <a:srgbClr val="000000"/>
              </a:buClr>
              <a:buSzPts val="1600"/>
              <a:buFont typeface="Times New Roman"/>
              <a:buChar char="•"/>
            </a:pPr>
            <a:r>
              <a:rPr lang="en-US" sz="1600" i="1" u="sng">
                <a:solidFill>
                  <a:srgbClr val="000000"/>
                </a:solidFill>
                <a:latin typeface="Times New Roman"/>
                <a:ea typeface="Times New Roman"/>
                <a:cs typeface="Times New Roman"/>
                <a:sym typeface="Times New Roman"/>
              </a:rPr>
              <a:t>Data Wrangling(Cleansing, Preparation)</a:t>
            </a:r>
            <a:endParaRPr sz="1600" i="1" u="sng">
              <a:solidFill>
                <a:srgbClr val="000000"/>
              </a:solidFill>
              <a:latin typeface="Times New Roman"/>
              <a:ea typeface="Times New Roman"/>
              <a:cs typeface="Times New Roman"/>
              <a:sym typeface="Times New Roman"/>
            </a:endParaRPr>
          </a:p>
          <a:p>
            <a:pPr marL="0" lvl="0" indent="0" algn="just" rtl="0">
              <a:lnSpc>
                <a:spcPct val="150000"/>
              </a:lnSpc>
              <a:spcBef>
                <a:spcPts val="400"/>
              </a:spcBef>
              <a:spcAft>
                <a:spcPts val="0"/>
              </a:spcAft>
              <a:buClr>
                <a:schemeClr val="dk1"/>
              </a:buClr>
              <a:buSzPts val="1100"/>
              <a:buFont typeface="Arial"/>
              <a:buNone/>
            </a:pPr>
            <a:r>
              <a:rPr lang="en-US" sz="1600">
                <a:solidFill>
                  <a:srgbClr val="000000"/>
                </a:solidFill>
                <a:latin typeface="Times New Roman"/>
                <a:ea typeface="Times New Roman"/>
                <a:cs typeface="Times New Roman"/>
                <a:sym typeface="Times New Roman"/>
              </a:rPr>
              <a:t>We considered only certain variables that were found important after performing some basic data wrangling (cleansing) as seen in the results. </a:t>
            </a:r>
            <a:endParaRPr sz="1600">
              <a:solidFill>
                <a:srgbClr val="000000"/>
              </a:solidFill>
              <a:latin typeface="Times New Roman"/>
              <a:ea typeface="Times New Roman"/>
              <a:cs typeface="Times New Roman"/>
              <a:sym typeface="Times New Roman"/>
            </a:endParaRPr>
          </a:p>
          <a:p>
            <a:pPr marL="457200" lvl="0" indent="-330200" algn="just" rtl="0">
              <a:lnSpc>
                <a:spcPct val="150000"/>
              </a:lnSpc>
              <a:spcBef>
                <a:spcPts val="400"/>
              </a:spcBef>
              <a:spcAft>
                <a:spcPts val="0"/>
              </a:spcAft>
              <a:buClr>
                <a:srgbClr val="000000"/>
              </a:buClr>
              <a:buSzPts val="1600"/>
              <a:buFont typeface="Times New Roman"/>
              <a:buChar char="•"/>
            </a:pPr>
            <a:r>
              <a:rPr lang="en-US" sz="1600" i="1" u="sng">
                <a:solidFill>
                  <a:srgbClr val="000000"/>
                </a:solidFill>
                <a:latin typeface="Times New Roman"/>
                <a:ea typeface="Times New Roman"/>
                <a:cs typeface="Times New Roman"/>
                <a:sym typeface="Times New Roman"/>
              </a:rPr>
              <a:t>IDE Used</a:t>
            </a:r>
            <a:endParaRPr sz="1600" i="1" u="sng">
              <a:solidFill>
                <a:srgbClr val="000000"/>
              </a:solidFill>
              <a:latin typeface="Times New Roman"/>
              <a:ea typeface="Times New Roman"/>
              <a:cs typeface="Times New Roman"/>
              <a:sym typeface="Times New Roman"/>
            </a:endParaRPr>
          </a:p>
          <a:p>
            <a:pPr marL="0" lvl="0" indent="0" algn="just" rtl="0">
              <a:lnSpc>
                <a:spcPct val="150000"/>
              </a:lnSpc>
              <a:spcBef>
                <a:spcPts val="400"/>
              </a:spcBef>
              <a:spcAft>
                <a:spcPts val="0"/>
              </a:spcAft>
              <a:buNone/>
            </a:pPr>
            <a:r>
              <a:rPr lang="en-US" sz="1600">
                <a:solidFill>
                  <a:srgbClr val="000000"/>
                </a:solidFill>
                <a:latin typeface="Times New Roman"/>
                <a:ea typeface="Times New Roman"/>
                <a:cs typeface="Times New Roman"/>
                <a:sym typeface="Times New Roman"/>
              </a:rPr>
              <a:t>We used R-Studio (Version 1.3.1073) as the integrated development environment for statistical computation, analysis and, visualization of our data.</a:t>
            </a:r>
            <a:endParaRPr sz="1600">
              <a:solidFill>
                <a:srgbClr val="000000"/>
              </a:solidFill>
              <a:latin typeface="Times New Roman"/>
              <a:ea typeface="Times New Roman"/>
              <a:cs typeface="Times New Roman"/>
              <a:sym typeface="Times New Roman"/>
            </a:endParaRPr>
          </a:p>
          <a:p>
            <a:pPr marL="457200" lvl="0" indent="-330200" algn="just" rtl="0">
              <a:lnSpc>
                <a:spcPct val="150000"/>
              </a:lnSpc>
              <a:spcBef>
                <a:spcPts val="400"/>
              </a:spcBef>
              <a:spcAft>
                <a:spcPts val="0"/>
              </a:spcAft>
              <a:buClr>
                <a:srgbClr val="000000"/>
              </a:buClr>
              <a:buSzPts val="1600"/>
              <a:buFont typeface="Times New Roman"/>
              <a:buChar char="•"/>
            </a:pPr>
            <a:r>
              <a:rPr lang="en-US" sz="1600" i="1" u="sng">
                <a:solidFill>
                  <a:srgbClr val="000000"/>
                </a:solidFill>
                <a:latin typeface="Times New Roman"/>
                <a:ea typeface="Times New Roman"/>
                <a:cs typeface="Times New Roman"/>
                <a:sym typeface="Times New Roman"/>
              </a:rPr>
              <a:t>Packages(Library) Used</a:t>
            </a:r>
            <a:endParaRPr sz="1600" i="1" u="sng">
              <a:solidFill>
                <a:srgbClr val="000000"/>
              </a:solidFill>
              <a:latin typeface="Times New Roman"/>
              <a:ea typeface="Times New Roman"/>
              <a:cs typeface="Times New Roman"/>
              <a:sym typeface="Times New Roman"/>
            </a:endParaRPr>
          </a:p>
          <a:p>
            <a:pPr marL="457200" lvl="0" indent="0" algn="just" rtl="0">
              <a:lnSpc>
                <a:spcPct val="150000"/>
              </a:lnSpc>
              <a:spcBef>
                <a:spcPts val="400"/>
              </a:spcBef>
              <a:spcAft>
                <a:spcPts val="0"/>
              </a:spcAft>
              <a:buNone/>
            </a:pPr>
            <a:r>
              <a:rPr lang="en-US" sz="1600">
                <a:highlight>
                  <a:srgbClr val="FFFFFF"/>
                </a:highlight>
                <a:latin typeface="Times New Roman"/>
                <a:ea typeface="Times New Roman"/>
                <a:cs typeface="Times New Roman"/>
                <a:sym typeface="Times New Roman"/>
              </a:rPr>
              <a:t>readxl, ggplot2, dplyr, tidyr, data.table, gridExtra, grid, </a:t>
            </a:r>
            <a:endParaRPr sz="1600">
              <a:highlight>
                <a:srgbClr val="FFFFFF"/>
              </a:highlight>
              <a:latin typeface="Times New Roman"/>
              <a:ea typeface="Times New Roman"/>
              <a:cs typeface="Times New Roman"/>
              <a:sym typeface="Times New Roman"/>
            </a:endParaRPr>
          </a:p>
          <a:p>
            <a:pPr marL="457200" lvl="0" indent="0" algn="just" rtl="0">
              <a:lnSpc>
                <a:spcPct val="150000"/>
              </a:lnSpc>
              <a:spcBef>
                <a:spcPts val="400"/>
              </a:spcBef>
              <a:spcAft>
                <a:spcPts val="0"/>
              </a:spcAft>
              <a:buNone/>
            </a:pPr>
            <a:endParaRPr sz="2250">
              <a:highlight>
                <a:srgbClr val="FFFFFF"/>
              </a:highlight>
              <a:latin typeface="Arial"/>
              <a:ea typeface="Arial"/>
              <a:cs typeface="Arial"/>
              <a:sym typeface="Arial"/>
            </a:endParaRPr>
          </a:p>
          <a:p>
            <a:pPr marL="457200" lvl="0" indent="0" algn="just" rtl="0">
              <a:lnSpc>
                <a:spcPct val="150000"/>
              </a:lnSpc>
              <a:spcBef>
                <a:spcPts val="400"/>
              </a:spcBef>
              <a:spcAft>
                <a:spcPts val="0"/>
              </a:spcAft>
              <a:buNone/>
            </a:pPr>
            <a:endParaRPr sz="2250">
              <a:highlight>
                <a:srgbClr val="FFFFFF"/>
              </a:highlight>
              <a:latin typeface="Arial"/>
              <a:ea typeface="Arial"/>
              <a:cs typeface="Arial"/>
              <a:sym typeface="Arial"/>
            </a:endParaRPr>
          </a:p>
          <a:p>
            <a:pPr marL="457200" lvl="0" indent="0" algn="just" rtl="0">
              <a:lnSpc>
                <a:spcPct val="150000"/>
              </a:lnSpc>
              <a:spcBef>
                <a:spcPts val="400"/>
              </a:spcBef>
              <a:spcAft>
                <a:spcPts val="0"/>
              </a:spcAft>
              <a:buNone/>
            </a:pPr>
            <a:endParaRPr sz="2250">
              <a:highlight>
                <a:srgbClr val="FFFFFF"/>
              </a:highlight>
              <a:latin typeface="Arial"/>
              <a:ea typeface="Arial"/>
              <a:cs typeface="Arial"/>
              <a:sym typeface="Arial"/>
            </a:endParaRPr>
          </a:p>
          <a:p>
            <a:pPr marL="457200" lvl="0" indent="0" algn="just" rtl="0">
              <a:lnSpc>
                <a:spcPct val="150000"/>
              </a:lnSpc>
              <a:spcBef>
                <a:spcPts val="400"/>
              </a:spcBef>
              <a:spcAft>
                <a:spcPts val="0"/>
              </a:spcAft>
              <a:buNone/>
            </a:pPr>
            <a:endParaRPr sz="2250">
              <a:highlight>
                <a:srgbClr val="FFFFFF"/>
              </a:highlight>
              <a:latin typeface="Arial"/>
              <a:ea typeface="Arial"/>
              <a:cs typeface="Arial"/>
              <a:sym typeface="Arial"/>
            </a:endParaRPr>
          </a:p>
          <a:p>
            <a:pPr marL="0" lvl="0" indent="0" algn="l" rtl="0">
              <a:spcBef>
                <a:spcPts val="400"/>
              </a:spcBef>
              <a:spcAft>
                <a:spcPts val="0"/>
              </a:spcAft>
              <a:buNone/>
            </a:pPr>
            <a:endParaRPr>
              <a:solidFill>
                <a:srgbClr val="000000"/>
              </a:solidFill>
            </a:endParaRPr>
          </a:p>
        </p:txBody>
      </p:sp>
      <p:pic>
        <p:nvPicPr>
          <p:cNvPr id="165" name="Google Shape;165;ga5c141550f_0_5"/>
          <p:cNvPicPr preferRelativeResize="0"/>
          <p:nvPr/>
        </p:nvPicPr>
        <p:blipFill>
          <a:blip r:embed="rId3">
            <a:alphaModFix/>
          </a:blip>
          <a:stretch>
            <a:fillRect/>
          </a:stretch>
        </p:blipFill>
        <p:spPr>
          <a:xfrm>
            <a:off x="6173900" y="3338175"/>
            <a:ext cx="1962300" cy="144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ga7ac9cccbc_0_5"/>
          <p:cNvPicPr preferRelativeResize="0"/>
          <p:nvPr/>
        </p:nvPicPr>
        <p:blipFill>
          <a:blip r:embed="rId3">
            <a:alphaModFix/>
          </a:blip>
          <a:stretch>
            <a:fillRect/>
          </a:stretch>
        </p:blipFill>
        <p:spPr>
          <a:xfrm>
            <a:off x="1245775" y="835725"/>
            <a:ext cx="6486899" cy="394517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1384</Words>
  <Application>Microsoft Office PowerPoint</Application>
  <PresentationFormat>On-screen Show (16:9)</PresentationFormat>
  <Paragraphs>192</Paragraphs>
  <Slides>24</Slides>
  <Notes>24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24</vt:i4>
      </vt:variant>
    </vt:vector>
  </HeadingPairs>
  <TitlesOfParts>
    <vt:vector size="29" baseType="lpstr">
      <vt:lpstr>Arial</vt:lpstr>
      <vt:lpstr>Calibri</vt:lpstr>
      <vt:lpstr>Times New Roman</vt:lpstr>
      <vt:lpstr>Office Theme</vt:lpstr>
      <vt:lpstr>Office Theme</vt:lpstr>
      <vt:lpstr>COVID-19 In Maryland</vt:lpstr>
      <vt:lpstr>Outline</vt:lpstr>
      <vt:lpstr>Background Knowledge</vt:lpstr>
      <vt:lpstr>Related Work</vt:lpstr>
      <vt:lpstr>Problem Statement</vt:lpstr>
      <vt:lpstr>Data Source and Relevance to the Study</vt:lpstr>
      <vt:lpstr>Data Information</vt:lpstr>
      <vt:lpstr>Tool Used</vt:lpstr>
      <vt:lpstr>PowerPoint Presentation</vt:lpstr>
      <vt:lpstr>PowerPoint Presentation</vt:lpstr>
      <vt:lpstr>PowerPoint Presentation</vt:lpstr>
      <vt:lpstr>Statistical Methods Applied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Discussion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In Maryland</dc:title>
  <dc:creator>Jim Lord</dc:creator>
  <cp:lastModifiedBy>Rohini Salla</cp:lastModifiedBy>
  <cp:revision>2</cp:revision>
  <dcterms:created xsi:type="dcterms:W3CDTF">2019-02-27T15:38:32Z</dcterms:created>
  <dcterms:modified xsi:type="dcterms:W3CDTF">2021-11-04T13:24:15Z</dcterms:modified>
</cp:coreProperties>
</file>