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4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1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1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4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0B73-8997-438E-9700-02FF180BFB72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7DB4-16DA-4258-BEA1-BABE91AA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aft.blogger.com/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</a:t>
            </a:r>
            <a:r>
              <a:rPr lang="en-US" b="1" dirty="0"/>
              <a:t>spring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2200" dirty="0"/>
              <a:t>These applications are like any Java application. They are made up of several classes, each performing a specific purpose within the application. But these classes are configured and introduced to each other through an XML file. This XML file describes how to configure the classes, known as </a:t>
            </a:r>
            <a:r>
              <a:rPr lang="en-US" sz="2200" dirty="0" err="1"/>
              <a:t>theSpring</a:t>
            </a:r>
            <a:r>
              <a:rPr lang="en-US" sz="2200" dirty="0"/>
              <a:t> configuration file.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sz="2200" dirty="0" smtClean="0"/>
              <a:t>Spring </a:t>
            </a:r>
            <a:r>
              <a:rPr lang="en-US" sz="2200" dirty="0"/>
              <a:t>configuration file is an XML file. </a:t>
            </a:r>
            <a:r>
              <a:rPr lang="en-US" sz="2200" dirty="0"/>
              <a:t>This file contains the classes information and describes how these classes are configured and introduced to each other.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sz="2200" dirty="0" smtClean="0"/>
              <a:t>This </a:t>
            </a:r>
            <a:r>
              <a:rPr lang="en-US" sz="2200" dirty="0"/>
              <a:t>concept says that you do not create your objects but describe how they should be created. </a:t>
            </a:r>
            <a:r>
              <a:rPr lang="en-US" sz="2200" dirty="0"/>
              <a:t>You don't directly connect your components and services together in code but describe which services are needed by which components in a configuration file. A container (the IOC container) is then responsible for hooking it all up.</a:t>
            </a:r>
          </a:p>
        </p:txBody>
      </p:sp>
    </p:spTree>
    <p:extLst>
      <p:ext uri="{BB962C8B-B14F-4D97-AF65-F5344CB8AC3E}">
        <p14:creationId xmlns:p14="http://schemas.microsoft.com/office/powerpoint/2010/main" val="192512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78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Core container module and Application context module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algn="just"/>
            <a:r>
              <a:rPr lang="en-US" b="1" dirty="0" smtClean="0"/>
              <a:t>Core container module</a:t>
            </a:r>
            <a:r>
              <a:rPr lang="en-US" dirty="0" smtClean="0"/>
              <a:t> provides the fundamental functionality of the spring framework. In this module </a:t>
            </a:r>
            <a:r>
              <a:rPr lang="en-US" dirty="0" err="1" smtClean="0"/>
              <a:t>BeanFactory</a:t>
            </a:r>
            <a:r>
              <a:rPr lang="en-US" dirty="0" smtClean="0"/>
              <a:t> is the heart of any spring-based application. The entire framework was built on the top of this module. This module makes the Spring container.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Application context module</a:t>
            </a:r>
            <a:r>
              <a:rPr lang="en-US" dirty="0" smtClean="0"/>
              <a:t> makes spring a framework. This module extends the concept of </a:t>
            </a:r>
            <a:r>
              <a:rPr lang="en-US" dirty="0" err="1" smtClean="0"/>
              <a:t>BeanFactory</a:t>
            </a:r>
            <a:r>
              <a:rPr lang="en-US" dirty="0" smtClean="0"/>
              <a:t>, providing support for internationalization (I18N) messages, application lifecycle events, and validation. This module also supplies many enterprise services such JNDI access, EJB integration, </a:t>
            </a:r>
            <a:r>
              <a:rPr lang="en-US" dirty="0" err="1" smtClean="0"/>
              <a:t>remoting</a:t>
            </a:r>
            <a:r>
              <a:rPr lang="en-US" dirty="0" smtClean="0"/>
              <a:t>, and scheduling. It also provides support to other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8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>
            <a:normAutofit fontScale="90000"/>
          </a:bodyPr>
          <a:lstStyle/>
          <a:p>
            <a:r>
              <a:rPr lang="en-US" b="1" i="0" dirty="0" smtClean="0">
                <a:solidFill>
                  <a:srgbClr val="3B3838"/>
                </a:solidFill>
                <a:effectLst/>
                <a:latin typeface="Book Antiqua" panose="02040602050305030304" pitchFamily="18" charset="0"/>
              </a:rPr>
              <a:t>Layered architecture in spring?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144"/>
            <a:ext cx="10515600" cy="50158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Spring is one-stop shop for all your </a:t>
            </a:r>
            <a:r>
              <a:rPr lang="en-US" sz="2200" dirty="0">
                <a:hlinkClick r:id="rId2"/>
              </a:rPr>
              <a:t>enterprise applications</a:t>
            </a:r>
            <a:r>
              <a:rPr lang="en-US" sz="2200" dirty="0"/>
              <a:t>, however, Spring is modular, layered, allowing you to pick and choose which modules are applicable to you, without having to bring in the rest. </a:t>
            </a:r>
          </a:p>
          <a:p>
            <a:pPr marL="0" indent="0" algn="just">
              <a:buNone/>
            </a:pPr>
            <a:r>
              <a:rPr lang="en-US" sz="2200" dirty="0" smtClean="0"/>
              <a:t>The </a:t>
            </a:r>
            <a:r>
              <a:rPr lang="en-US" sz="2200" dirty="0"/>
              <a:t>Spring Framework provides about 20 modules which can be used based on an application requirement.</a:t>
            </a:r>
          </a:p>
          <a:p>
            <a:pPr marL="0" indent="0" algn="just">
              <a:buNone/>
            </a:pPr>
            <a:r>
              <a:rPr lang="en-US" sz="2200" dirty="0" smtClean="0"/>
              <a:t>Following </a:t>
            </a:r>
            <a:r>
              <a:rPr lang="en-US" sz="2200" dirty="0"/>
              <a:t>section </a:t>
            </a:r>
            <a:r>
              <a:rPr lang="en-US" sz="2200" dirty="0" smtClean="0"/>
              <a:t>gives </a:t>
            </a:r>
            <a:r>
              <a:rPr lang="en-US" sz="2200" dirty="0"/>
              <a:t>detail about all the modules available in Spring Framework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34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en-US" b="1" dirty="0" smtClean="0"/>
              <a:t>Core Container: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4"/>
            <a:ext cx="10515600" cy="4967061"/>
          </a:xfrm>
        </p:spPr>
        <p:txBody>
          <a:bodyPr>
            <a:no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en-US" sz="2000" dirty="0"/>
              <a:t>The Core Container consists of the Core, Beans, Context, and Expression Language modules </a:t>
            </a:r>
          </a:p>
          <a:p>
            <a:pPr lvl="0" algn="just">
              <a:lnSpc>
                <a:spcPct val="140000"/>
              </a:lnSpc>
            </a:pPr>
            <a:r>
              <a:rPr lang="en-US" altLang="en-US" sz="2000" b="1" dirty="0" smtClean="0"/>
              <a:t>The </a:t>
            </a:r>
            <a:r>
              <a:rPr lang="en-US" altLang="en-US" sz="2000" b="1" dirty="0"/>
              <a:t>Core module</a:t>
            </a:r>
            <a:r>
              <a:rPr lang="en-US" altLang="en-US" sz="2000" dirty="0"/>
              <a:t> provides the fundamental parts of the framework, including the </a:t>
            </a:r>
            <a:r>
              <a:rPr lang="en-US" altLang="en-US" sz="2000" dirty="0" err="1"/>
              <a:t>IoC</a:t>
            </a:r>
            <a:r>
              <a:rPr lang="en-US" altLang="en-US" sz="2000" dirty="0"/>
              <a:t> and Dependency Injection features.</a:t>
            </a:r>
          </a:p>
          <a:p>
            <a:pPr lvl="0" algn="just">
              <a:lnSpc>
                <a:spcPct val="140000"/>
              </a:lnSpc>
            </a:pPr>
            <a:r>
              <a:rPr lang="en-US" altLang="en-US" sz="2000" b="1" dirty="0" smtClean="0"/>
              <a:t>The </a:t>
            </a:r>
            <a:r>
              <a:rPr lang="en-US" altLang="en-US" sz="2000" b="1" dirty="0"/>
              <a:t>Bean module</a:t>
            </a:r>
            <a:r>
              <a:rPr lang="en-US" altLang="en-US" sz="2000" dirty="0"/>
              <a:t> provides </a:t>
            </a:r>
            <a:r>
              <a:rPr lang="en-US" altLang="en-US" sz="2000" dirty="0" err="1"/>
              <a:t>BeanFactory</a:t>
            </a:r>
            <a:r>
              <a:rPr lang="en-US" altLang="en-US" sz="2000" dirty="0"/>
              <a:t> which is a sophisticated implementation of the factory pattern.</a:t>
            </a:r>
          </a:p>
          <a:p>
            <a:pPr lvl="0" algn="just">
              <a:lnSpc>
                <a:spcPct val="140000"/>
              </a:lnSpc>
            </a:pPr>
            <a:r>
              <a:rPr lang="en-US" altLang="en-US" sz="2000" b="1" dirty="0" smtClean="0"/>
              <a:t>The </a:t>
            </a:r>
            <a:r>
              <a:rPr lang="en-US" altLang="en-US" sz="2000" b="1" dirty="0"/>
              <a:t>Context module</a:t>
            </a:r>
            <a:r>
              <a:rPr lang="en-US" altLang="en-US" sz="2000" dirty="0"/>
              <a:t> builds on the solid base provided by the Core and Beans modules and it is a medium to access any objects defined and configured. </a:t>
            </a:r>
            <a:r>
              <a:rPr lang="en-US" altLang="en-US" sz="2000" dirty="0"/>
              <a:t>The </a:t>
            </a:r>
            <a:r>
              <a:rPr lang="en-US" altLang="en-US" sz="2000" dirty="0" err="1"/>
              <a:t>ApplicationContext</a:t>
            </a:r>
            <a:r>
              <a:rPr lang="en-US" altLang="en-US" sz="2000" dirty="0"/>
              <a:t> interface is the focal point of the Context module.</a:t>
            </a:r>
          </a:p>
          <a:p>
            <a:pPr lvl="0" algn="just">
              <a:lnSpc>
                <a:spcPct val="140000"/>
              </a:lnSpc>
            </a:pPr>
            <a:r>
              <a:rPr lang="en-US" altLang="en-US" sz="2000" b="1" dirty="0" smtClean="0"/>
              <a:t>The </a:t>
            </a:r>
            <a:r>
              <a:rPr lang="en-US" altLang="en-US" sz="2000" b="1" dirty="0"/>
              <a:t>Expression Language module</a:t>
            </a:r>
            <a:r>
              <a:rPr lang="en-US" altLang="en-US" sz="2000" dirty="0"/>
              <a:t> provides a powerful expression language for querying and manipulating an object graph at runtime.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71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</p:spPr>
        <p:txBody>
          <a:bodyPr/>
          <a:lstStyle/>
          <a:p>
            <a:r>
              <a:rPr lang="en-US" b="1" dirty="0"/>
              <a:t>Data Access/Integration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124632"/>
            <a:ext cx="10515600" cy="52471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The Data Access/Integration layer consists of the JDBC, ORM, OXM, JMS and Transaction modules whose detail is as follows:</a:t>
            </a:r>
          </a:p>
          <a:p>
            <a:pPr algn="just">
              <a:lnSpc>
                <a:spcPct val="120000"/>
              </a:lnSpc>
            </a:pPr>
            <a:r>
              <a:rPr lang="en-US" sz="2000" b="1" dirty="0"/>
              <a:t>The JDBC module</a:t>
            </a:r>
            <a:r>
              <a:rPr lang="en-US" sz="2000" dirty="0"/>
              <a:t> provides a JDBC-abstraction layer that removes the need to do tedious JDBC related coding.</a:t>
            </a:r>
          </a:p>
          <a:p>
            <a:pPr algn="just">
              <a:lnSpc>
                <a:spcPct val="120000"/>
              </a:lnSpc>
            </a:pPr>
            <a:r>
              <a:rPr lang="en-US" sz="2000" b="1" dirty="0"/>
              <a:t>The ORM module</a:t>
            </a:r>
            <a:r>
              <a:rPr lang="en-US" sz="2000" dirty="0"/>
              <a:t> provides integration layers for popular object-relational mapping APIs, including JPA, JDO, Hibernate, and </a:t>
            </a:r>
            <a:r>
              <a:rPr lang="en-US" sz="2000" dirty="0" err="1"/>
              <a:t>iBatis</a:t>
            </a:r>
            <a:r>
              <a:rPr lang="en-US" sz="20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000" b="1" dirty="0"/>
              <a:t>The OXM module</a:t>
            </a:r>
            <a:r>
              <a:rPr lang="en-US" sz="2000" dirty="0"/>
              <a:t> provides an abstraction layer that supports Object/XML mapping implementations for JAXB, Castor, </a:t>
            </a:r>
            <a:r>
              <a:rPr lang="en-US" sz="2000" dirty="0" err="1"/>
              <a:t>XMLBeans</a:t>
            </a:r>
            <a:r>
              <a:rPr lang="en-US" sz="2000" dirty="0"/>
              <a:t>, </a:t>
            </a:r>
            <a:r>
              <a:rPr lang="en-US" sz="2000" dirty="0" err="1"/>
              <a:t>JiBX</a:t>
            </a:r>
            <a:r>
              <a:rPr lang="en-US" sz="2000" dirty="0"/>
              <a:t> and </a:t>
            </a:r>
            <a:r>
              <a:rPr lang="en-US" sz="2000" dirty="0" err="1"/>
              <a:t>XStream</a:t>
            </a:r>
            <a:r>
              <a:rPr lang="en-US" sz="20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000" b="1" dirty="0"/>
              <a:t>The Java Messaging Service JMS module</a:t>
            </a:r>
            <a:r>
              <a:rPr lang="en-US" sz="2000" dirty="0"/>
              <a:t> contains features for producing and consuming messages.</a:t>
            </a:r>
          </a:p>
          <a:p>
            <a:pPr algn="just">
              <a:lnSpc>
                <a:spcPct val="120000"/>
              </a:lnSpc>
            </a:pPr>
            <a:r>
              <a:rPr lang="en-US" sz="2000" b="1" dirty="0"/>
              <a:t>The Transaction module</a:t>
            </a:r>
            <a:r>
              <a:rPr lang="en-US" sz="2000" dirty="0"/>
              <a:t> supports programmatic and declarative transaction management for classes that implement special interfaces and for all your POJOs.</a:t>
            </a:r>
          </a:p>
        </p:txBody>
      </p:sp>
    </p:spTree>
    <p:extLst>
      <p:ext uri="{BB962C8B-B14F-4D97-AF65-F5344CB8AC3E}">
        <p14:creationId xmlns:p14="http://schemas.microsoft.com/office/powerpoint/2010/main" val="136210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Web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319"/>
            <a:ext cx="10515600" cy="53734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2200" dirty="0"/>
              <a:t>The Web layer consists of the Web, Web-Servlet, Web-Struts, and Web-</a:t>
            </a:r>
            <a:r>
              <a:rPr lang="en-US" sz="2200" dirty="0" err="1"/>
              <a:t>Portlet</a:t>
            </a:r>
            <a:r>
              <a:rPr lang="en-US" sz="2200" dirty="0"/>
              <a:t> modules whose detail is as follows:</a:t>
            </a:r>
          </a:p>
          <a:p>
            <a:pPr algn="just">
              <a:lnSpc>
                <a:spcPct val="130000"/>
              </a:lnSpc>
            </a:pPr>
            <a:r>
              <a:rPr lang="en-US" sz="2200" b="1" dirty="0"/>
              <a:t>The Web module</a:t>
            </a:r>
            <a:r>
              <a:rPr lang="en-US" sz="2200" dirty="0"/>
              <a:t> provides basic web-oriented integration features such as multipart file-upload functionality and the initialization of the </a:t>
            </a:r>
            <a:r>
              <a:rPr lang="en-US" sz="2200" dirty="0" err="1"/>
              <a:t>IoC</a:t>
            </a:r>
            <a:r>
              <a:rPr lang="en-US" sz="2200" dirty="0"/>
              <a:t> container using servlet listeners and a web-oriented application context.</a:t>
            </a:r>
          </a:p>
          <a:p>
            <a:pPr algn="just">
              <a:lnSpc>
                <a:spcPct val="130000"/>
              </a:lnSpc>
            </a:pPr>
            <a:r>
              <a:rPr lang="en-US" sz="2200" b="1" dirty="0"/>
              <a:t>The Web-Servlet module</a:t>
            </a:r>
            <a:r>
              <a:rPr lang="en-US" sz="2200" dirty="0"/>
              <a:t> contains Spring\'s model-view-controller (MVC) implementation for web applications.</a:t>
            </a:r>
          </a:p>
          <a:p>
            <a:pPr algn="just">
              <a:lnSpc>
                <a:spcPct val="130000"/>
              </a:lnSpc>
            </a:pPr>
            <a:r>
              <a:rPr lang="en-US" sz="2200" b="1" dirty="0"/>
              <a:t>The Web-Struts module </a:t>
            </a:r>
            <a:r>
              <a:rPr lang="en-US" sz="2200" dirty="0"/>
              <a:t>contains the support classes for integrating a classic Struts web tier within a Spring application.</a:t>
            </a:r>
          </a:p>
          <a:p>
            <a:pPr algn="just">
              <a:lnSpc>
                <a:spcPct val="130000"/>
              </a:lnSpc>
            </a:pPr>
            <a:r>
              <a:rPr lang="en-US" sz="2200" b="1" dirty="0"/>
              <a:t>The Web-</a:t>
            </a:r>
            <a:r>
              <a:rPr lang="en-US" sz="2200" b="1" dirty="0" err="1"/>
              <a:t>Portlet</a:t>
            </a:r>
            <a:r>
              <a:rPr lang="en-US" sz="2200" b="1" dirty="0"/>
              <a:t> module</a:t>
            </a:r>
            <a:r>
              <a:rPr lang="en-US" sz="2200" dirty="0"/>
              <a:t> provides the MVC implementation to be used in a </a:t>
            </a:r>
            <a:r>
              <a:rPr lang="en-US" sz="2200" dirty="0" err="1"/>
              <a:t>portlet</a:t>
            </a:r>
            <a:r>
              <a:rPr lang="en-US" sz="2200" dirty="0"/>
              <a:t> environment and mirrors the functionality of Web-Servlet module.</a:t>
            </a:r>
          </a:p>
        </p:txBody>
      </p:sp>
    </p:spTree>
    <p:extLst>
      <p:ext uri="{BB962C8B-B14F-4D97-AF65-F5344CB8AC3E}">
        <p14:creationId xmlns:p14="http://schemas.microsoft.com/office/powerpoint/2010/main" val="7802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b="1" dirty="0" smtClean="0"/>
              <a:t>Miscellaneous: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912"/>
            <a:ext cx="10515600" cy="51702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200" dirty="0"/>
              <a:t>There are few other important modules like AOP, Aspects, Instrumentation, Web and Test modules whose detail is as follows:</a:t>
            </a:r>
          </a:p>
          <a:p>
            <a:pPr algn="just">
              <a:lnSpc>
                <a:spcPct val="120000"/>
              </a:lnSpc>
            </a:pPr>
            <a:r>
              <a:rPr lang="en-US" sz="2200" b="1" dirty="0" smtClean="0"/>
              <a:t>The </a:t>
            </a:r>
            <a:r>
              <a:rPr lang="en-US" sz="2200" b="1" dirty="0"/>
              <a:t>AOP module</a:t>
            </a:r>
            <a:r>
              <a:rPr lang="en-US" sz="2200" dirty="0"/>
              <a:t> provides aspect-oriented programming implementation allowing you to define method-interceptors and </a:t>
            </a:r>
            <a:r>
              <a:rPr lang="en-US" sz="2200" dirty="0" err="1"/>
              <a:t>pointcuts</a:t>
            </a:r>
            <a:r>
              <a:rPr lang="en-US" sz="2200" dirty="0"/>
              <a:t> to cleanly decouple code that implements functionality that should be separated.</a:t>
            </a:r>
          </a:p>
          <a:p>
            <a:pPr algn="just">
              <a:lnSpc>
                <a:spcPct val="120000"/>
              </a:lnSpc>
            </a:pPr>
            <a:r>
              <a:rPr lang="en-US" sz="2200" b="1" dirty="0" smtClean="0"/>
              <a:t>The </a:t>
            </a:r>
            <a:r>
              <a:rPr lang="en-US" sz="2200" b="1" dirty="0"/>
              <a:t>Aspects module</a:t>
            </a:r>
            <a:r>
              <a:rPr lang="en-US" sz="2200" dirty="0"/>
              <a:t> provides integration with AspectJ which is again a powerful and mature aspect oriented programming (AOP) framework.</a:t>
            </a:r>
          </a:p>
          <a:p>
            <a:pPr algn="just">
              <a:lnSpc>
                <a:spcPct val="120000"/>
              </a:lnSpc>
            </a:pPr>
            <a:r>
              <a:rPr lang="en-US" sz="2200" b="1" dirty="0"/>
              <a:t>The Instrumentation module</a:t>
            </a:r>
            <a:r>
              <a:rPr lang="en-US" sz="2200" dirty="0"/>
              <a:t> provides class instrumentation support and class loader implementations to be used in certain application servers.</a:t>
            </a:r>
          </a:p>
          <a:p>
            <a:pPr algn="just">
              <a:lnSpc>
                <a:spcPct val="120000"/>
              </a:lnSpc>
            </a:pPr>
            <a:r>
              <a:rPr lang="en-US" sz="2200" b="1" dirty="0" smtClean="0"/>
              <a:t>The </a:t>
            </a:r>
            <a:r>
              <a:rPr lang="en-US" sz="2200" b="1" dirty="0"/>
              <a:t>Test module</a:t>
            </a:r>
            <a:r>
              <a:rPr lang="en-US" sz="2200" dirty="0"/>
              <a:t> supports the testing of Spring components with </a:t>
            </a:r>
            <a:r>
              <a:rPr lang="en-US" sz="2200" dirty="0" err="1"/>
              <a:t>JUnit</a:t>
            </a:r>
            <a:r>
              <a:rPr lang="en-US" sz="2200" dirty="0"/>
              <a:t> or </a:t>
            </a:r>
            <a:r>
              <a:rPr lang="en-US" sz="2200" dirty="0" err="1"/>
              <a:t>TestNG</a:t>
            </a:r>
            <a:r>
              <a:rPr lang="en-US" sz="2200" dirty="0"/>
              <a:t> frameworks.</a:t>
            </a:r>
          </a:p>
        </p:txBody>
      </p:sp>
    </p:spTree>
    <p:extLst>
      <p:ext uri="{BB962C8B-B14F-4D97-AF65-F5344CB8AC3E}">
        <p14:creationId xmlns:p14="http://schemas.microsoft.com/office/powerpoint/2010/main" val="38916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Bean lifecycle in 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343"/>
            <a:ext cx="10515600" cy="5646057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Instantiate</a:t>
            </a:r>
            <a:r>
              <a:rPr lang="en-US" sz="1800" dirty="0"/>
              <a:t> - First the spring container finds the bean's definition from the XML file and instantiates the bean.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Populate properties </a:t>
            </a:r>
            <a:r>
              <a:rPr lang="en-US" sz="1800" dirty="0"/>
              <a:t>- Using the dependency injection, spring populates all of the properties as specified in the bean definition.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Set Bean Name </a:t>
            </a:r>
            <a:r>
              <a:rPr lang="en-US" sz="1800" dirty="0"/>
              <a:t>- If the bean implements </a:t>
            </a:r>
            <a:r>
              <a:rPr lang="en-US" sz="1800" dirty="0" err="1"/>
              <a:t>BeanNameAware</a:t>
            </a:r>
            <a:r>
              <a:rPr lang="en-US" sz="1800" dirty="0"/>
              <a:t> interface, spring passes the bean's id to </a:t>
            </a:r>
            <a:r>
              <a:rPr lang="en-US" sz="1800" dirty="0" err="1"/>
              <a:t>setBeanName</a:t>
            </a:r>
            <a:r>
              <a:rPr lang="en-US" sz="1800" dirty="0"/>
              <a:t>() method.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Set Bean factory </a:t>
            </a:r>
            <a:r>
              <a:rPr lang="en-US" sz="1800" dirty="0"/>
              <a:t>- If Bean implements </a:t>
            </a:r>
            <a:r>
              <a:rPr lang="en-US" sz="1800" dirty="0" err="1"/>
              <a:t>BeanFactoryAware</a:t>
            </a:r>
            <a:r>
              <a:rPr lang="en-US" sz="1800" dirty="0"/>
              <a:t> interface, spring passes the </a:t>
            </a:r>
            <a:r>
              <a:rPr lang="en-US" sz="1800" dirty="0" err="1"/>
              <a:t>beanfactory</a:t>
            </a:r>
            <a:r>
              <a:rPr lang="en-US" sz="1800" dirty="0"/>
              <a:t> to </a:t>
            </a:r>
            <a:r>
              <a:rPr lang="en-US" sz="1800" dirty="0" err="1"/>
              <a:t>setBeanFactory</a:t>
            </a:r>
            <a:r>
              <a:rPr lang="en-US" sz="1800" dirty="0"/>
              <a:t>() method.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Pre Initialization </a:t>
            </a:r>
            <a:r>
              <a:rPr lang="en-US" sz="1800" dirty="0"/>
              <a:t>- Also called </a:t>
            </a:r>
            <a:r>
              <a:rPr lang="en-US" sz="1800" dirty="0" err="1"/>
              <a:t>postprocess</a:t>
            </a:r>
            <a:r>
              <a:rPr lang="en-US" sz="1800" dirty="0"/>
              <a:t> of bean. If there are any bean </a:t>
            </a:r>
            <a:r>
              <a:rPr lang="en-US" sz="1800" dirty="0" err="1"/>
              <a:t>BeanPostProcessors</a:t>
            </a:r>
            <a:r>
              <a:rPr lang="en-US" sz="1800" dirty="0"/>
              <a:t> associated with the bean, Spring calls </a:t>
            </a:r>
            <a:r>
              <a:rPr lang="en-US" sz="1800" dirty="0" err="1"/>
              <a:t>postProcesserBeforeInitialization</a:t>
            </a:r>
            <a:r>
              <a:rPr lang="en-US" sz="1800" dirty="0"/>
              <a:t>() method.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Initialize beans </a:t>
            </a:r>
            <a:r>
              <a:rPr lang="en-US" sz="1800" dirty="0"/>
              <a:t>- If the bean implements </a:t>
            </a:r>
            <a:r>
              <a:rPr lang="en-US" sz="1800" dirty="0" err="1"/>
              <a:t>IntializingBean,its</a:t>
            </a:r>
            <a:r>
              <a:rPr lang="en-US" sz="1800" dirty="0"/>
              <a:t> </a:t>
            </a:r>
            <a:r>
              <a:rPr lang="en-US" sz="1800" dirty="0" err="1"/>
              <a:t>afterPropertySet</a:t>
            </a:r>
            <a:r>
              <a:rPr lang="en-US" sz="1800" dirty="0"/>
              <a:t>() method is called. If the bean has </a:t>
            </a:r>
            <a:r>
              <a:rPr lang="en-US" sz="1800" dirty="0" err="1"/>
              <a:t>init</a:t>
            </a:r>
            <a:r>
              <a:rPr lang="en-US" sz="1800" dirty="0"/>
              <a:t> method declaration, the specified initialization method is called.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Post Initialization </a:t>
            </a:r>
            <a:r>
              <a:rPr lang="en-US" sz="1800" dirty="0"/>
              <a:t>- If there are any </a:t>
            </a:r>
            <a:r>
              <a:rPr lang="en-US" sz="1800" dirty="0" err="1"/>
              <a:t>BeanPostProcessors</a:t>
            </a:r>
            <a:r>
              <a:rPr lang="en-US" sz="1800" dirty="0"/>
              <a:t> associated with the bean, their </a:t>
            </a:r>
            <a:r>
              <a:rPr lang="en-US" sz="1800" dirty="0" err="1"/>
              <a:t>postProcessAfterInitialization</a:t>
            </a:r>
            <a:r>
              <a:rPr lang="en-US" sz="1800" dirty="0"/>
              <a:t>() methods will be called.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Ready to use </a:t>
            </a:r>
            <a:r>
              <a:rPr lang="en-US" sz="1800" dirty="0"/>
              <a:t>- Now the bean is ready to use by the application.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Destroy</a:t>
            </a:r>
            <a:r>
              <a:rPr lang="en-US" sz="1800" dirty="0"/>
              <a:t> - If the bean implements </a:t>
            </a:r>
            <a:r>
              <a:rPr lang="en-US" sz="1800" dirty="0" err="1"/>
              <a:t>DisposableBean</a:t>
            </a:r>
            <a:r>
              <a:rPr lang="en-US" sz="1800" dirty="0"/>
              <a:t> , it will call the destroy() method 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866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909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Office Theme</vt:lpstr>
      <vt:lpstr>Simple spring application</vt:lpstr>
      <vt:lpstr>Core container module and Application context module</vt:lpstr>
      <vt:lpstr>Layered architecture in spring? </vt:lpstr>
      <vt:lpstr>Core Container:</vt:lpstr>
      <vt:lpstr>Data Access/Integration</vt:lpstr>
      <vt:lpstr>Web Module</vt:lpstr>
      <vt:lpstr>Miscellaneous:</vt:lpstr>
      <vt:lpstr>Bean lifecycle in Spring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Gupta</dc:creator>
  <cp:lastModifiedBy>Sunil Gupta</cp:lastModifiedBy>
  <cp:revision>31</cp:revision>
  <dcterms:created xsi:type="dcterms:W3CDTF">2014-08-20T04:46:02Z</dcterms:created>
  <dcterms:modified xsi:type="dcterms:W3CDTF">2014-08-20T06:31:07Z</dcterms:modified>
</cp:coreProperties>
</file>