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1"/>
  </p:notesMasterIdLst>
  <p:sldIdLst>
    <p:sldId id="256" r:id="rId2"/>
    <p:sldId id="263" r:id="rId3"/>
    <p:sldId id="274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5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3597F-A41C-4E4F-9C30-D5689262F7B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5E367-F5B9-48B1-8BCF-0250ED85D8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5E367-F5B9-48B1-8BCF-0250ED85D82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5E367-F5B9-48B1-8BCF-0250ED85D82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5E367-F5B9-48B1-8BCF-0250ED85D82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84072-CCF2-4F5E-95D7-350E42A3087B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5B1F-FAEA-4C86-AEEE-90071EF17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785794"/>
            <a:ext cx="7143800" cy="1470025"/>
          </a:xfrm>
        </p:spPr>
        <p:txBody>
          <a:bodyPr/>
          <a:lstStyle/>
          <a:p>
            <a:r>
              <a:rPr lang="en-IN" dirty="0"/>
              <a:t>DBA COURSE PROJECT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0100" y="3714752"/>
          <a:ext cx="70723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432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574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</a:t>
                      </a:r>
                      <a:r>
                        <a:rPr lang="en-IN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Madhura Nagaraj Nayak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01FE19BCS285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Soumya</a:t>
                      </a:r>
                      <a:r>
                        <a:rPr lang="en-IN" baseline="0" dirty="0"/>
                        <a:t> N Jakkali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01FE19BCS288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Rohini K Katti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01FE19BCS291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Apeksha P Gaonkar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01FE19BCS309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71934" y="2773917"/>
            <a:ext cx="10715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Team-1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68FF9AD-F08D-4835-AFEF-CF93C649B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45" y="1600200"/>
            <a:ext cx="6618710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Model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1A913CC8-85B8-49C4-8078-B24D64E47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07" y="1600200"/>
            <a:ext cx="4834986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/>
            <a:r>
              <a:rPr lang="en-IN" sz="9600" dirty="0" smtClean="0"/>
              <a:t>Distributor(</a:t>
            </a:r>
            <a:r>
              <a:rPr lang="en-IN" sz="9600" u="sng" dirty="0" smtClean="0"/>
              <a:t>D_id</a:t>
            </a:r>
            <a:r>
              <a:rPr lang="en-IN" sz="9600" dirty="0" smtClean="0"/>
              <a:t>,Fir_name,Mid_name,Las_name,Street,City,State,Pincode</a:t>
            </a:r>
            <a:r>
              <a:rPr lang="en-IN" sz="9600" dirty="0"/>
              <a:t>, Phone number)</a:t>
            </a:r>
            <a:br>
              <a:rPr lang="en-IN" sz="9600" dirty="0"/>
            </a:br>
            <a:r>
              <a:rPr lang="en-IN" sz="9600" dirty="0"/>
              <a:t>1.The relation is in 1NF as it has atomic valued </a:t>
            </a:r>
            <a:r>
              <a:rPr lang="en-IN" sz="9600" dirty="0" smtClean="0"/>
              <a:t>attributes</a:t>
            </a:r>
            <a:r>
              <a:rPr lang="en-IN" sz="9600" dirty="0"/>
              <a:t>.</a:t>
            </a:r>
            <a:br>
              <a:rPr lang="en-IN" sz="9600" dirty="0"/>
            </a:br>
            <a:r>
              <a:rPr lang="en-IN" sz="9600" dirty="0"/>
              <a:t>2.The relation is in 2NF since, every attribute is fully functionally dependent on the key.</a:t>
            </a:r>
            <a:br>
              <a:rPr lang="en-IN" sz="9600" dirty="0"/>
            </a:br>
            <a:r>
              <a:rPr lang="en-IN" sz="9600" dirty="0"/>
              <a:t>3.There is no transitivity in functional dependencies for this relation. Hence the relation is in 3NF.</a:t>
            </a:r>
          </a:p>
          <a:p>
            <a:pPr marL="514350" indent="-514350">
              <a:buNone/>
            </a:pPr>
            <a:endParaRPr lang="en-IN" sz="9600" dirty="0"/>
          </a:p>
          <a:p>
            <a:pPr marL="514350" indent="-514350"/>
            <a:r>
              <a:rPr lang="en-IN" sz="9600" dirty="0"/>
              <a:t>Shop(</a:t>
            </a:r>
            <a:r>
              <a:rPr lang="en-IN" sz="9600" u="sng" dirty="0"/>
              <a:t>Shop_id</a:t>
            </a:r>
            <a:r>
              <a:rPr lang="en-IN" sz="9600" dirty="0"/>
              <a:t>, </a:t>
            </a:r>
            <a:r>
              <a:rPr lang="en-IN" sz="9600" dirty="0"/>
              <a:t>S_name</a:t>
            </a:r>
            <a:r>
              <a:rPr lang="en-IN" sz="9600" dirty="0"/>
              <a:t>, Street, City, State, </a:t>
            </a:r>
            <a:r>
              <a:rPr lang="en-IN" sz="9600" dirty="0"/>
              <a:t>Pincode</a:t>
            </a:r>
            <a:r>
              <a:rPr lang="en-IN" sz="9600" dirty="0"/>
              <a:t>, </a:t>
            </a:r>
            <a:r>
              <a:rPr lang="en-IN" sz="9600" dirty="0"/>
              <a:t>Owner_id,Mgr_id</a:t>
            </a:r>
            <a:r>
              <a:rPr lang="en-IN" sz="9600" dirty="0"/>
              <a:t>)</a:t>
            </a:r>
            <a:br>
              <a:rPr lang="en-IN" sz="9600" dirty="0"/>
            </a:br>
            <a:r>
              <a:rPr lang="en-IN" sz="9600" dirty="0"/>
              <a:t> 1.The relation is in 1NF as it has atomic valued </a:t>
            </a:r>
            <a:r>
              <a:rPr lang="en-IN" sz="9600" dirty="0" smtClean="0"/>
              <a:t>attributes</a:t>
            </a:r>
            <a:r>
              <a:rPr lang="en-IN" sz="9600" dirty="0"/>
              <a:t>.</a:t>
            </a:r>
            <a:br>
              <a:rPr lang="en-IN" sz="9600" dirty="0"/>
            </a:br>
            <a:r>
              <a:rPr lang="en-IN" sz="9600" dirty="0"/>
              <a:t>2.The relation is in 2NF since, every attribute is fully functionally dependent on the key.</a:t>
            </a:r>
            <a:br>
              <a:rPr lang="en-IN" sz="9600" dirty="0"/>
            </a:br>
            <a:r>
              <a:rPr lang="en-IN" sz="9600" dirty="0"/>
              <a:t>3.There is no transitivity in functional dependencies for this relation. Hence the relation is in 3NF.</a:t>
            </a:r>
            <a:endParaRPr lang="en-IN" sz="9600" u="sng" dirty="0"/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r>
              <a:rPr lang="en-IN" dirty="0"/>
              <a:t>   </a:t>
            </a:r>
            <a:br>
              <a:rPr lang="en-IN" dirty="0"/>
            </a:br>
            <a:r>
              <a:rPr lang="en-IN" dirty="0"/>
              <a:t>  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Owner(</a:t>
            </a:r>
            <a:r>
              <a:rPr lang="en-IN" sz="2400" u="sng" dirty="0"/>
              <a:t>O_UID</a:t>
            </a:r>
            <a:r>
              <a:rPr lang="en-IN" sz="2400" dirty="0"/>
              <a:t>,O_name</a:t>
            </a:r>
            <a:r>
              <a:rPr lang="en-IN" sz="2400" dirty="0"/>
              <a:t>, Gender, </a:t>
            </a:r>
            <a:r>
              <a:rPr lang="en-IN" sz="2400" dirty="0"/>
              <a:t>Ph_no</a:t>
            </a:r>
            <a:r>
              <a:rPr lang="en-IN" sz="2400" dirty="0"/>
              <a:t>, Street, City, State, </a:t>
            </a:r>
            <a:r>
              <a:rPr lang="en-IN" sz="2400" dirty="0"/>
              <a:t>Pincode</a:t>
            </a:r>
            <a:r>
              <a:rPr lang="en-IN" sz="2400" dirty="0"/>
              <a:t>)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en-IN" sz="2400" dirty="0"/>
              <a:t>1.The relation is in 1NF as it has atomic valued </a:t>
            </a:r>
            <a:r>
              <a:rPr lang="en-IN" sz="2400" dirty="0" smtClean="0"/>
              <a:t>attributes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>2.The relation is in 2NF since, every attribute is fully functionally dependent on the key.</a:t>
            </a:r>
            <a:br>
              <a:rPr lang="en-IN" sz="2400" dirty="0"/>
            </a:br>
            <a:r>
              <a:rPr lang="en-IN" sz="2400" dirty="0"/>
              <a:t>3.There is no transitivity in functional dependencies for this relation. Hence the relation is in 3NF.</a:t>
            </a:r>
          </a:p>
          <a:p>
            <a:endParaRPr lang="en-IN" sz="2400" dirty="0"/>
          </a:p>
          <a:p>
            <a:r>
              <a:rPr lang="en-IN" sz="2400" dirty="0"/>
              <a:t>Employee(</a:t>
            </a:r>
            <a:r>
              <a:rPr lang="en-IN" sz="2400" u="sng" dirty="0"/>
              <a:t>E_id</a:t>
            </a:r>
            <a:r>
              <a:rPr lang="en-IN" sz="2400" dirty="0"/>
              <a:t>, </a:t>
            </a:r>
            <a:r>
              <a:rPr lang="en-IN" sz="2400" dirty="0"/>
              <a:t>Fname</a:t>
            </a:r>
            <a:r>
              <a:rPr lang="en-IN" sz="2400" dirty="0"/>
              <a:t>, </a:t>
            </a:r>
            <a:r>
              <a:rPr lang="en-IN" sz="2400" dirty="0"/>
              <a:t>Mname</a:t>
            </a:r>
            <a:r>
              <a:rPr lang="en-IN" sz="2400" dirty="0"/>
              <a:t>, </a:t>
            </a:r>
            <a:r>
              <a:rPr lang="en-IN" sz="2400" dirty="0"/>
              <a:t>Lname</a:t>
            </a:r>
            <a:r>
              <a:rPr lang="en-IN" sz="2400" dirty="0"/>
              <a:t>, Gender, </a:t>
            </a:r>
            <a:r>
              <a:rPr lang="en-IN" sz="2400" dirty="0"/>
              <a:t>Ph_no,DOB,Street</a:t>
            </a:r>
            <a:r>
              <a:rPr lang="en-IN" sz="2400" dirty="0"/>
              <a:t>, City, </a:t>
            </a:r>
            <a:r>
              <a:rPr lang="en-IN" sz="2400" dirty="0" smtClean="0"/>
              <a:t>State,Pincode,Shopid,Startdate,Salary</a:t>
            </a:r>
            <a:r>
              <a:rPr lang="en-IN" sz="2400" dirty="0" smtClean="0"/>
              <a:t>)</a:t>
            </a:r>
            <a:r>
              <a:rPr lang="en-IN" sz="2400" u="sng" dirty="0"/>
              <a:t/>
            </a:r>
            <a:br>
              <a:rPr lang="en-IN" sz="2400" u="sng" dirty="0"/>
            </a:br>
            <a:r>
              <a:rPr lang="en-IN" sz="2400" dirty="0"/>
              <a:t>1.The relation is in 1NF as it has atomic valued </a:t>
            </a:r>
            <a:r>
              <a:rPr lang="en-IN" sz="2400" dirty="0" smtClean="0"/>
              <a:t>attributes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>2.The relation is in 2NF since, every attribute is fully functionally dependent on the key.</a:t>
            </a:r>
            <a:br>
              <a:rPr lang="en-IN" sz="2400" dirty="0"/>
            </a:br>
            <a:r>
              <a:rPr lang="en-IN" sz="2400" dirty="0"/>
              <a:t>3.There is no transitivity in functional dependencies for this relation. Hence the relation is in 3NF.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200" dirty="0"/>
              <a:t>Customer(</a:t>
            </a:r>
            <a:r>
              <a:rPr lang="en-IN" sz="2200" u="sng" dirty="0"/>
              <a:t>C_id</a:t>
            </a:r>
            <a:r>
              <a:rPr lang="en-IN" sz="2200" dirty="0"/>
              <a:t>, </a:t>
            </a:r>
            <a:r>
              <a:rPr lang="en-IN" sz="2200" dirty="0" smtClean="0"/>
              <a:t>Fi_name</a:t>
            </a:r>
            <a:r>
              <a:rPr lang="en-IN" sz="2200" dirty="0"/>
              <a:t>, </a:t>
            </a:r>
            <a:r>
              <a:rPr lang="en-IN" sz="2200" dirty="0" smtClean="0"/>
              <a:t>Mi_name</a:t>
            </a:r>
            <a:r>
              <a:rPr lang="en-IN" sz="2200" dirty="0"/>
              <a:t>, </a:t>
            </a:r>
            <a:r>
              <a:rPr lang="en-IN" sz="2200" dirty="0" smtClean="0"/>
              <a:t>La_name</a:t>
            </a:r>
            <a:r>
              <a:rPr lang="en-IN" sz="2200" dirty="0"/>
              <a:t>, Gender, DOB, </a:t>
            </a:r>
            <a:r>
              <a:rPr lang="en-IN" sz="2200" dirty="0" smtClean="0"/>
              <a:t>House_no</a:t>
            </a:r>
            <a:r>
              <a:rPr lang="en-IN" sz="2200" dirty="0" smtClean="0"/>
              <a:t>, Street, </a:t>
            </a:r>
            <a:r>
              <a:rPr lang="en-IN" sz="2200" dirty="0"/>
              <a:t>City, State, </a:t>
            </a:r>
            <a:r>
              <a:rPr lang="en-IN" sz="2200" dirty="0" smtClean="0"/>
              <a:t>Pincode,Ph_no</a:t>
            </a:r>
            <a:r>
              <a:rPr lang="en-IN" sz="2200" dirty="0"/>
              <a:t>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IN" sz="2200" dirty="0"/>
              <a:t>1.The relation is in 1NF as it has atomic valued </a:t>
            </a:r>
            <a:r>
              <a:rPr lang="en-IN" sz="2200" dirty="0" smtClean="0"/>
              <a:t>attributes</a:t>
            </a:r>
            <a:r>
              <a:rPr lang="en-IN" sz="2200" dirty="0"/>
              <a:t>.</a:t>
            </a:r>
            <a:br>
              <a:rPr lang="en-IN" sz="2200" dirty="0"/>
            </a:br>
            <a:r>
              <a:rPr lang="en-IN" sz="2200" dirty="0"/>
              <a:t>2.The relation is in 2NF since, every attribute is fully functionally dependent on the key.</a:t>
            </a:r>
            <a:br>
              <a:rPr lang="en-IN" sz="2200" dirty="0"/>
            </a:br>
            <a:r>
              <a:rPr lang="en-IN" sz="2200" dirty="0"/>
              <a:t>3.There is no transitivity in functional dependencies for this relation. Hence the relation is in 3NF.</a:t>
            </a:r>
          </a:p>
          <a:p>
            <a:r>
              <a:rPr lang="en-IN" sz="2200" dirty="0"/>
              <a:t>Order(</a:t>
            </a:r>
            <a:r>
              <a:rPr lang="en-IN" sz="2200" u="sng" dirty="0"/>
              <a:t>Order_no</a:t>
            </a:r>
            <a:r>
              <a:rPr lang="en-IN" sz="2200" dirty="0"/>
              <a:t>, </a:t>
            </a:r>
            <a:r>
              <a:rPr lang="en-IN" sz="2200" dirty="0" smtClean="0"/>
              <a:t>ord_date,Cid,Eid</a:t>
            </a:r>
            <a:r>
              <a:rPr lang="en-IN" sz="2200" dirty="0"/>
              <a:t>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IN" sz="2200" dirty="0"/>
              <a:t>1.The relation is in 1NF as it has atomic valued </a:t>
            </a:r>
            <a:r>
              <a:rPr lang="en-IN" sz="2200" dirty="0" smtClean="0"/>
              <a:t>attributes</a:t>
            </a:r>
            <a:r>
              <a:rPr lang="en-IN" sz="2200" dirty="0"/>
              <a:t>.</a:t>
            </a:r>
            <a:br>
              <a:rPr lang="en-IN" sz="2200" dirty="0"/>
            </a:br>
            <a:r>
              <a:rPr lang="en-IN" sz="2200" dirty="0"/>
              <a:t>2.The relation is in 2NF since, every attribute is fully functionally dependent on the key.</a:t>
            </a:r>
            <a:br>
              <a:rPr lang="en-IN" sz="2200" dirty="0"/>
            </a:br>
            <a:r>
              <a:rPr lang="en-IN" sz="2200" dirty="0"/>
              <a:t>3.There is no transitivity in functional dependencies for this relation. Hence the relation is in 3NF.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Payment(</a:t>
            </a:r>
            <a:r>
              <a:rPr lang="en-IN" sz="2400" u="sng" dirty="0"/>
              <a:t>Payment_id</a:t>
            </a:r>
            <a:r>
              <a:rPr lang="en-IN" sz="2400" dirty="0"/>
              <a:t>, </a:t>
            </a:r>
            <a:r>
              <a:rPr lang="en-IN" sz="2400" dirty="0"/>
              <a:t>Paymethod</a:t>
            </a:r>
            <a:r>
              <a:rPr lang="en-IN" sz="2400" dirty="0"/>
              <a:t>, </a:t>
            </a:r>
            <a:r>
              <a:rPr lang="en-IN" sz="2400" dirty="0"/>
              <a:t>Cu_id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dirty="0"/>
              <a:t>1.The relation is in 1NF as it has atomic valued </a:t>
            </a:r>
            <a:r>
              <a:rPr lang="en-IN" sz="2400" dirty="0" smtClean="0"/>
              <a:t>attributes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>2.The relation is in 2NF since, every attribute is fully functionally dependent on the key.</a:t>
            </a:r>
            <a:br>
              <a:rPr lang="en-IN" sz="2400" dirty="0"/>
            </a:br>
            <a:r>
              <a:rPr lang="en-IN" sz="2400" dirty="0"/>
              <a:t>3.There is no transitivity in functional dependencies for this relation. Hence the relation is in 3NF.</a:t>
            </a:r>
          </a:p>
          <a:p>
            <a:r>
              <a:rPr lang="en-IN" sz="2400" dirty="0" smtClean="0"/>
              <a:t>Flower_item</a:t>
            </a:r>
            <a:r>
              <a:rPr lang="en-US" sz="2400" dirty="0"/>
              <a:t>(</a:t>
            </a:r>
            <a:r>
              <a:rPr lang="en-US" sz="2400" u="sng" dirty="0"/>
              <a:t>Floweritemcode</a:t>
            </a:r>
            <a:r>
              <a:rPr lang="en-US" sz="2400" dirty="0"/>
              <a:t>, </a:t>
            </a:r>
            <a:r>
              <a:rPr lang="en-US" sz="2400" dirty="0"/>
              <a:t>F_name</a:t>
            </a:r>
            <a:r>
              <a:rPr lang="en-US" sz="2400" dirty="0"/>
              <a:t>, Price, </a:t>
            </a:r>
            <a:r>
              <a:rPr lang="en-US" sz="2400" dirty="0"/>
              <a:t>Occasion_code</a:t>
            </a:r>
            <a:r>
              <a:rPr lang="en-US" sz="2400" dirty="0"/>
              <a:t>, </a:t>
            </a:r>
            <a:r>
              <a:rPr lang="en-US" sz="2400" dirty="0"/>
              <a:t>Occasion_name</a:t>
            </a:r>
            <a:r>
              <a:rPr lang="en-US" sz="2400" dirty="0"/>
              <a:t>)</a:t>
            </a:r>
            <a:r>
              <a:rPr lang="en-IN" sz="2400" u="sng" dirty="0"/>
              <a:t/>
            </a:r>
            <a:br>
              <a:rPr lang="en-IN" sz="2400" u="sng" dirty="0"/>
            </a:br>
            <a:r>
              <a:rPr lang="en-IN" sz="2400" dirty="0"/>
              <a:t>1.The relation is in 1NF as it has atomic valued </a:t>
            </a:r>
            <a:r>
              <a:rPr lang="en-IN" sz="2400" dirty="0" smtClean="0"/>
              <a:t>attributes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>2.The relation is in 2NF since, every attribute is fully functionally dependent on the key.</a:t>
            </a:r>
            <a:br>
              <a:rPr lang="en-IN" sz="2400" dirty="0"/>
            </a:br>
            <a:r>
              <a:rPr lang="en-IN" sz="2400" dirty="0"/>
              <a:t>3.There is no transitivity in functional dependencies for this relation. Hence the relation is in 3NF.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Shop_phno</a:t>
            </a:r>
            <a:r>
              <a:rPr lang="en-IN" sz="2400" dirty="0"/>
              <a:t>(</a:t>
            </a:r>
            <a:r>
              <a:rPr lang="en-IN" sz="2400" u="sng" dirty="0"/>
              <a:t>Sh_id</a:t>
            </a:r>
            <a:r>
              <a:rPr lang="en-IN" sz="2400" dirty="0"/>
              <a:t>,</a:t>
            </a:r>
            <a:r>
              <a:rPr lang="en-IN" sz="2400" u="sng" dirty="0"/>
              <a:t>Ph_no</a:t>
            </a:r>
            <a:r>
              <a:rPr lang="en-IN" sz="2400" u="sng" dirty="0"/>
              <a:t>)</a:t>
            </a:r>
            <a:br>
              <a:rPr lang="en-IN" sz="2400" u="sng" dirty="0"/>
            </a:br>
            <a:r>
              <a:rPr lang="en-IN" sz="2400" dirty="0"/>
              <a:t>1.The relation is in 1NF as it has atomic valued </a:t>
            </a:r>
            <a:r>
              <a:rPr lang="en-IN" sz="2400" dirty="0" smtClean="0"/>
              <a:t>attributes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>2.The relation is in 2NF since, every attribute is fully functionally dependent on the key.</a:t>
            </a:r>
            <a:br>
              <a:rPr lang="en-IN" sz="2400" dirty="0"/>
            </a:br>
            <a:r>
              <a:rPr lang="en-IN" sz="2400" dirty="0"/>
              <a:t>3.There is no transitivity in functional dependencies for this relation. Hence the relation is in 3NF.</a:t>
            </a:r>
          </a:p>
          <a:p>
            <a:r>
              <a:rPr lang="en-IN" sz="2400" dirty="0"/>
              <a:t>Orderlines</a:t>
            </a:r>
            <a:r>
              <a:rPr lang="en-IN" sz="2400" dirty="0"/>
              <a:t>(</a:t>
            </a:r>
            <a:r>
              <a:rPr lang="en-IN" sz="2400" u="sng" dirty="0"/>
              <a:t>OrderNo</a:t>
            </a:r>
            <a:r>
              <a:rPr lang="en-IN" sz="2400" dirty="0"/>
              <a:t>,</a:t>
            </a:r>
            <a:r>
              <a:rPr lang="en-IN" sz="2400" u="dotted" dirty="0"/>
              <a:t>OrderlineNo</a:t>
            </a:r>
            <a:r>
              <a:rPr lang="en-IN" sz="2400" dirty="0"/>
              <a:t>, </a:t>
            </a:r>
            <a:r>
              <a:rPr lang="en-IN" sz="2400" u="sng" dirty="0"/>
              <a:t>Flower_icode</a:t>
            </a:r>
            <a:r>
              <a:rPr lang="en-IN" sz="2400" dirty="0"/>
              <a:t>,Quantity</a:t>
            </a:r>
            <a:r>
              <a:rPr lang="en-IN" sz="2400" dirty="0"/>
              <a:t>)</a:t>
            </a:r>
            <a:r>
              <a:rPr lang="en-IN" sz="2400" u="sng" dirty="0"/>
              <a:t/>
            </a:r>
            <a:br>
              <a:rPr lang="en-IN" sz="2400" u="sng" dirty="0"/>
            </a:br>
            <a:r>
              <a:rPr lang="en-IN" sz="2400" dirty="0"/>
              <a:t>1.The relation is in 1NF as it has atomic valued </a:t>
            </a:r>
            <a:r>
              <a:rPr lang="en-IN" sz="2400" dirty="0" smtClean="0"/>
              <a:t>attributes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>2.The relation is in 2NF since, every attribute is fully functionally dependent on the key.</a:t>
            </a:r>
            <a:br>
              <a:rPr lang="en-IN" sz="2400" dirty="0"/>
            </a:br>
            <a:r>
              <a:rPr lang="en-IN" sz="2400" dirty="0"/>
              <a:t>3.There is no transitivity in functional dependencies for this relation. Hence the relation is in 3NF.</a:t>
            </a:r>
          </a:p>
          <a:p>
            <a:endParaRPr lang="en-US" sz="2400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Distributor_Shop</a:t>
            </a:r>
            <a:r>
              <a:rPr lang="en-IN" sz="2800" dirty="0"/>
              <a:t>(</a:t>
            </a:r>
            <a:r>
              <a:rPr lang="en-IN" sz="2800" dirty="0"/>
              <a:t>Di_id</a:t>
            </a:r>
            <a:r>
              <a:rPr lang="en-IN" sz="2800" dirty="0"/>
              <a:t>, </a:t>
            </a:r>
            <a:r>
              <a:rPr lang="en-IN" sz="2800" dirty="0" smtClean="0"/>
              <a:t>S_id</a:t>
            </a:r>
            <a:r>
              <a:rPr lang="en-IN" sz="2800" dirty="0" smtClean="0"/>
              <a:t>, </a:t>
            </a:r>
            <a:r>
              <a:rPr lang="en-IN" sz="2800" dirty="0" smtClean="0"/>
              <a:t>Flower_iname,F_Quantity</a:t>
            </a:r>
            <a:r>
              <a:rPr lang="en-IN" sz="2800" dirty="0"/>
              <a:t>)</a:t>
            </a:r>
            <a:br>
              <a:rPr lang="en-IN" sz="2800" dirty="0"/>
            </a:br>
            <a:r>
              <a:rPr lang="en-IN" sz="2800" dirty="0"/>
              <a:t>1.The relation is in 1NF as it has atomic valued </a:t>
            </a:r>
            <a:r>
              <a:rPr lang="en-IN" sz="2800" dirty="0" smtClean="0"/>
              <a:t>attributes</a:t>
            </a:r>
            <a:r>
              <a:rPr lang="en-IN" sz="2800" dirty="0"/>
              <a:t>.</a:t>
            </a:r>
            <a:br>
              <a:rPr lang="en-IN" sz="2800" dirty="0"/>
            </a:br>
            <a:r>
              <a:rPr lang="en-IN" sz="2800" dirty="0"/>
              <a:t>2.The relation is in 2NF since, every attribute is fully functionally dependent on the key.</a:t>
            </a:r>
            <a:br>
              <a:rPr lang="en-IN" sz="2800" dirty="0"/>
            </a:br>
            <a:r>
              <a:rPr lang="en-IN" sz="2800" dirty="0"/>
              <a:t>3.There is no transitivity in functional dependencies for this relation. Hence the relation is in 3NF.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60254F-B567-4593-89A8-0D579AB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17D1E-6E2F-47EE-8394-DD3AFAE0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Qt Designer was used for designing the front end.</a:t>
            </a:r>
          </a:p>
          <a:p>
            <a:r>
              <a:rPr lang="en-US" sz="2400" dirty="0"/>
              <a:t>For programming purpose we used </a:t>
            </a:r>
            <a:r>
              <a:rPr lang="en-US" sz="2400" dirty="0"/>
              <a:t>Pycharm</a:t>
            </a:r>
            <a:r>
              <a:rPr lang="en-US" sz="2400" dirty="0"/>
              <a:t> and Visual studio.</a:t>
            </a:r>
          </a:p>
          <a:p>
            <a:r>
              <a:rPr lang="en-US" sz="2400" dirty="0"/>
              <a:t>Sqlite</a:t>
            </a:r>
            <a:r>
              <a:rPr lang="en-US" sz="2400" dirty="0"/>
              <a:t> is the database which we used for developing the front end.</a:t>
            </a:r>
          </a:p>
          <a:p>
            <a:r>
              <a:rPr lang="en-US" sz="2400" dirty="0"/>
              <a:t>In the Front end user can perform </a:t>
            </a:r>
            <a:r>
              <a:rPr lang="en-US" sz="2400" dirty="0">
                <a:solidFill>
                  <a:srgbClr val="FF0000"/>
                </a:solidFill>
              </a:rPr>
              <a:t>inserting</a:t>
            </a:r>
            <a:r>
              <a:rPr lang="en-US" sz="2400" dirty="0"/>
              <a:t> new entry, </a:t>
            </a:r>
            <a:r>
              <a:rPr lang="en-US" sz="2400" dirty="0">
                <a:solidFill>
                  <a:srgbClr val="FF0000"/>
                </a:solidFill>
              </a:rPr>
              <a:t>deleting</a:t>
            </a:r>
            <a:r>
              <a:rPr lang="en-US" sz="2400" dirty="0"/>
              <a:t> data , </a:t>
            </a:r>
            <a:r>
              <a:rPr lang="en-US" sz="2400" dirty="0">
                <a:solidFill>
                  <a:srgbClr val="FF0000"/>
                </a:solidFill>
              </a:rPr>
              <a:t>searching</a:t>
            </a:r>
            <a:r>
              <a:rPr lang="en-US" sz="2400" dirty="0"/>
              <a:t> based on Id and </a:t>
            </a:r>
            <a:r>
              <a:rPr lang="en-US" sz="2400" dirty="0">
                <a:solidFill>
                  <a:srgbClr val="FF0000"/>
                </a:solidFill>
              </a:rPr>
              <a:t>displaying</a:t>
            </a:r>
            <a:r>
              <a:rPr lang="en-US" sz="2400" dirty="0"/>
              <a:t> details of information related to management of shop.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44568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4620"/>
            <a:ext cx="8229600" cy="1143000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Statement: Flower Bouquet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projects aims to design and implement the data base which helps the floral shop to maintain the records of every operations taking place and manage the shop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Floral shop management is a comprehensive system that coordinates various operations of the shop. </a:t>
            </a:r>
          </a:p>
          <a:p>
            <a:r>
              <a:rPr lang="en-US" dirty="0"/>
              <a:t>The distributor meets the demand of the shop based on the requirements. </a:t>
            </a:r>
          </a:p>
          <a:p>
            <a:r>
              <a:rPr lang="en-US" dirty="0"/>
              <a:t>Manager hold the record of all the customers and employees. </a:t>
            </a:r>
          </a:p>
          <a:p>
            <a:r>
              <a:rPr lang="en-US" dirty="0"/>
              <a:t>Customer places order. The employee delivers the order based on the </a:t>
            </a:r>
            <a:r>
              <a:rPr lang="en-US" dirty="0"/>
              <a:t>orderline</a:t>
            </a:r>
            <a:r>
              <a:rPr lang="en-US" dirty="0"/>
              <a:t> of the product which is with respect to a particular occasion once. </a:t>
            </a:r>
          </a:p>
          <a:p>
            <a:r>
              <a:rPr lang="en-US" dirty="0"/>
              <a:t>The payment is made by the customer either through cash or credit card.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57758"/>
          </a:xfrm>
        </p:spPr>
        <p:txBody>
          <a:bodyPr>
            <a:noAutofit/>
          </a:bodyPr>
          <a:lstStyle/>
          <a:p>
            <a:r>
              <a:rPr lang="en-US" sz="2000" dirty="0"/>
              <a:t>A distributor is  identified by a distributor id, name, address and phone number.</a:t>
            </a:r>
          </a:p>
          <a:p>
            <a:r>
              <a:rPr lang="en-US" sz="2000" dirty="0"/>
              <a:t>The Shop is identified by shop id, name, address and phone number.</a:t>
            </a:r>
          </a:p>
          <a:p>
            <a:r>
              <a:rPr lang="en-US" sz="2000" dirty="0"/>
              <a:t>Owner is identified by </a:t>
            </a:r>
            <a:r>
              <a:rPr lang="en-US" sz="2000" dirty="0"/>
              <a:t>uid</a:t>
            </a:r>
            <a:r>
              <a:rPr lang="en-US" sz="2000" dirty="0"/>
              <a:t> , name ,address, phone number ,gender.</a:t>
            </a:r>
          </a:p>
          <a:p>
            <a:r>
              <a:rPr lang="en-US" sz="2000" dirty="0"/>
              <a:t>A customer is identified by customer id, name , address ,phone number, age and gender.</a:t>
            </a:r>
          </a:p>
          <a:p>
            <a:r>
              <a:rPr lang="en-IN" sz="2000" dirty="0"/>
              <a:t>An employee is identified by employee id, name, address, phone number, start date, </a:t>
            </a:r>
            <a:r>
              <a:rPr lang="en-IN" sz="2000" dirty="0" smtClean="0"/>
              <a:t>age,gender</a:t>
            </a:r>
            <a:r>
              <a:rPr lang="en-IN" sz="2000" dirty="0" smtClean="0"/>
              <a:t> and salary.</a:t>
            </a:r>
            <a:endParaRPr lang="en-IN" sz="2000" dirty="0"/>
          </a:p>
          <a:p>
            <a:r>
              <a:rPr lang="en-IN" sz="2000" dirty="0"/>
              <a:t>Order contains order number and order date.</a:t>
            </a:r>
          </a:p>
          <a:p>
            <a:r>
              <a:rPr lang="en-IN" sz="2000" dirty="0"/>
              <a:t>Orderline</a:t>
            </a:r>
            <a:r>
              <a:rPr lang="en-IN" sz="2000" dirty="0"/>
              <a:t> contains </a:t>
            </a:r>
            <a:r>
              <a:rPr lang="en-IN" sz="2000" dirty="0"/>
              <a:t>orderlinenumber</a:t>
            </a:r>
            <a:r>
              <a:rPr lang="en-IN" sz="2000" dirty="0"/>
              <a:t> and quantity.</a:t>
            </a:r>
          </a:p>
          <a:p>
            <a:r>
              <a:rPr lang="en-IN" sz="2000" dirty="0"/>
              <a:t>Flower item has Flower item code, name, price, occasion code</a:t>
            </a:r>
            <a:r>
              <a:rPr lang="en-IN" sz="2000" dirty="0" smtClean="0"/>
              <a:t>, occasion </a:t>
            </a:r>
            <a:r>
              <a:rPr lang="en-IN" sz="2000" dirty="0"/>
              <a:t>name.</a:t>
            </a:r>
          </a:p>
          <a:p>
            <a:r>
              <a:rPr lang="en-IN" sz="2000" dirty="0"/>
              <a:t>Payment has payment id, amount to be paid and payment method(cash or credit card)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Many distributor distributes flower to different shops. So cardinality is </a:t>
            </a:r>
            <a:r>
              <a:rPr lang="en-IN" dirty="0">
                <a:solidFill>
                  <a:srgbClr val="FF0000"/>
                </a:solidFill>
              </a:rPr>
              <a:t>M:N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 shop can have more than one employees. So cardinality is </a:t>
            </a:r>
            <a:r>
              <a:rPr lang="en-IN" dirty="0">
                <a:solidFill>
                  <a:srgbClr val="FF0000"/>
                </a:solidFill>
              </a:rPr>
              <a:t>1:N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 shop is managed by an employee (manager). So cardinality is </a:t>
            </a:r>
            <a:r>
              <a:rPr lang="en-IN" dirty="0">
                <a:solidFill>
                  <a:srgbClr val="FF0000"/>
                </a:solidFill>
              </a:rPr>
              <a:t>1:1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 customer places many orders. So cardinality is </a:t>
            </a:r>
            <a:r>
              <a:rPr lang="en-IN" dirty="0">
                <a:solidFill>
                  <a:srgbClr val="FF0000"/>
                </a:solidFill>
              </a:rPr>
              <a:t>1:N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Many order can have a </a:t>
            </a:r>
            <a:r>
              <a:rPr lang="en-IN" dirty="0"/>
              <a:t>orderline</a:t>
            </a:r>
            <a:r>
              <a:rPr lang="en-IN" dirty="0"/>
              <a:t>. So cardinality is  </a:t>
            </a:r>
            <a:r>
              <a:rPr lang="en-IN" dirty="0">
                <a:solidFill>
                  <a:srgbClr val="FF0000"/>
                </a:solidFill>
              </a:rPr>
              <a:t>N:1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 employee delivers many orders. So cardinality is  </a:t>
            </a:r>
            <a:r>
              <a:rPr lang="en-IN" dirty="0">
                <a:solidFill>
                  <a:srgbClr val="FF0000"/>
                </a:solidFill>
              </a:rPr>
              <a:t>1:N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Many </a:t>
            </a:r>
            <a:r>
              <a:rPr lang="en-IN" dirty="0"/>
              <a:t>orderlines</a:t>
            </a:r>
            <a:r>
              <a:rPr lang="en-IN" dirty="0"/>
              <a:t> have single flower item. So cardinality is </a:t>
            </a:r>
            <a:r>
              <a:rPr lang="en-IN" dirty="0">
                <a:solidFill>
                  <a:srgbClr val="FF0000"/>
                </a:solidFill>
              </a:rPr>
              <a:t>N:1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 owner can have many shops .So cardinality is </a:t>
            </a:r>
            <a:r>
              <a:rPr lang="en-IN" dirty="0">
                <a:solidFill>
                  <a:srgbClr val="FF0000"/>
                </a:solidFill>
              </a:rPr>
              <a:t>N:1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 customer makes payment only once. So cardinality is </a:t>
            </a:r>
            <a:r>
              <a:rPr lang="en-IN" dirty="0">
                <a:solidFill>
                  <a:srgbClr val="FF0000"/>
                </a:solidFill>
              </a:rPr>
              <a:t>1:1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940" y="-214330"/>
            <a:ext cx="8229600" cy="1143000"/>
          </a:xfrm>
        </p:spPr>
        <p:txBody>
          <a:bodyPr/>
          <a:lstStyle/>
          <a:p>
            <a:r>
              <a:rPr lang="en-IN" dirty="0"/>
              <a:t>IDENTIFIED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0" y="928670"/>
            <a:ext cx="8414340" cy="50006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600" b="1" dirty="0"/>
              <a:t>Distributor</a:t>
            </a:r>
            <a:r>
              <a:rPr lang="en-IN" sz="2600" dirty="0"/>
              <a:t>:</a:t>
            </a:r>
            <a:br>
              <a:rPr lang="en-IN" sz="2600" dirty="0"/>
            </a:br>
            <a:r>
              <a:rPr lang="en-IN" sz="2600" dirty="0"/>
              <a:t>Attributes: </a:t>
            </a:r>
            <a:r>
              <a:rPr lang="en-IN" sz="2600" u="sng" dirty="0"/>
              <a:t>Distributor id</a:t>
            </a:r>
            <a:r>
              <a:rPr lang="en-IN" sz="2600" dirty="0"/>
              <a:t>, name, address(</a:t>
            </a:r>
            <a:r>
              <a:rPr lang="en-IN" sz="2600" dirty="0"/>
              <a:t>street,city,state,pincode</a:t>
            </a:r>
            <a:r>
              <a:rPr lang="en-IN" sz="2600" dirty="0"/>
              <a:t>), phone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b="1" dirty="0"/>
              <a:t>Shop</a:t>
            </a:r>
            <a:r>
              <a:rPr lang="en-IN" sz="2600" dirty="0"/>
              <a:t>: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Attributes: </a:t>
            </a:r>
            <a:r>
              <a:rPr lang="en-US" sz="2600" u="sng" dirty="0"/>
              <a:t>Shop id</a:t>
            </a:r>
            <a:r>
              <a:rPr lang="en-US" sz="2600" dirty="0"/>
              <a:t>, name, address( street ,city , state, </a:t>
            </a:r>
            <a:r>
              <a:rPr lang="en-US" sz="2600" dirty="0"/>
              <a:t>pincode</a:t>
            </a:r>
            <a:r>
              <a:rPr lang="en-US" sz="2600" dirty="0"/>
              <a:t>), phone number(multivalued).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b="1" dirty="0"/>
              <a:t>Employee</a:t>
            </a:r>
            <a:r>
              <a:rPr lang="en-IN" sz="2600" dirty="0"/>
              <a:t>:</a:t>
            </a:r>
            <a:br>
              <a:rPr lang="en-IN" sz="2600" dirty="0"/>
            </a:br>
            <a:r>
              <a:rPr lang="en-IN" sz="2600" dirty="0"/>
              <a:t>Attributes: </a:t>
            </a:r>
            <a:r>
              <a:rPr lang="en-IN" sz="2600" u="sng" dirty="0"/>
              <a:t>Employee id</a:t>
            </a:r>
            <a:r>
              <a:rPr lang="en-IN" sz="2600" dirty="0"/>
              <a:t>, name(</a:t>
            </a:r>
            <a:r>
              <a:rPr lang="en-IN" sz="2600" dirty="0"/>
              <a:t>first,middle,last</a:t>
            </a:r>
            <a:r>
              <a:rPr lang="en-IN" sz="2600" dirty="0"/>
              <a:t>) address (</a:t>
            </a:r>
            <a:r>
              <a:rPr lang="en-IN" sz="2600" dirty="0"/>
              <a:t>street,city,state,pincode</a:t>
            </a:r>
            <a:r>
              <a:rPr lang="en-IN" sz="2600" dirty="0"/>
              <a:t>), phone number, age(derived),</a:t>
            </a:r>
            <a:r>
              <a:rPr lang="en-IN" sz="2600" dirty="0"/>
              <a:t>gender,start</a:t>
            </a:r>
            <a:r>
              <a:rPr lang="en-IN" sz="2600" dirty="0"/>
              <a:t> </a:t>
            </a:r>
            <a:r>
              <a:rPr lang="en-IN" sz="2600" dirty="0" smtClean="0"/>
              <a:t>date,salary</a:t>
            </a:r>
            <a:r>
              <a:rPr lang="en-IN" sz="2600" dirty="0" smtClean="0"/>
              <a:t>.</a:t>
            </a:r>
            <a:endParaRPr lang="en-IN" sz="2600" dirty="0"/>
          </a:p>
          <a:p>
            <a:pPr marL="514350" indent="-514350">
              <a:buFont typeface="+mj-lt"/>
              <a:buAutoNum type="arabicPeriod"/>
            </a:pPr>
            <a:r>
              <a:rPr lang="en-IN" sz="2600" b="1" dirty="0"/>
              <a:t>Customer</a:t>
            </a:r>
            <a:r>
              <a:rPr lang="en-IN" sz="2600" dirty="0"/>
              <a:t>:</a:t>
            </a:r>
            <a:br>
              <a:rPr lang="en-IN" sz="2600" dirty="0"/>
            </a:br>
            <a:r>
              <a:rPr lang="en-IN" sz="2600" dirty="0"/>
              <a:t>Attributes: </a:t>
            </a:r>
            <a:r>
              <a:rPr lang="en-IN" sz="2600" u="sng" dirty="0"/>
              <a:t>Customer id</a:t>
            </a:r>
            <a:r>
              <a:rPr lang="en-IN" sz="2600" dirty="0"/>
              <a:t>, name, address(street </a:t>
            </a:r>
            <a:r>
              <a:rPr lang="en-IN" sz="2600" dirty="0"/>
              <a:t>number,house</a:t>
            </a:r>
            <a:r>
              <a:rPr lang="en-IN" sz="2600" dirty="0"/>
              <a:t> </a:t>
            </a:r>
            <a:r>
              <a:rPr lang="en-IN" sz="2600" dirty="0"/>
              <a:t>number,city,state,pincode</a:t>
            </a:r>
            <a:r>
              <a:rPr lang="en-IN" sz="2600" dirty="0"/>
              <a:t>), phone </a:t>
            </a:r>
            <a:r>
              <a:rPr lang="en-IN" sz="2600" dirty="0"/>
              <a:t>number,age,gender</a:t>
            </a:r>
            <a:r>
              <a:rPr lang="en-IN" sz="26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93" y="177281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b="1" dirty="0"/>
              <a:t>5</a:t>
            </a:r>
            <a:r>
              <a:rPr lang="en-IN" sz="2600" dirty="0"/>
              <a:t>.   </a:t>
            </a:r>
            <a:r>
              <a:rPr lang="en-IN" sz="2600" b="1" dirty="0"/>
              <a:t>Order</a:t>
            </a:r>
            <a:r>
              <a:rPr lang="en-IN" sz="2600" dirty="0"/>
              <a:t>:</a:t>
            </a:r>
            <a:br>
              <a:rPr lang="en-IN" sz="2600" dirty="0"/>
            </a:br>
            <a:r>
              <a:rPr lang="en-IN" sz="2600" dirty="0"/>
              <a:t>      Attributes: </a:t>
            </a:r>
            <a:r>
              <a:rPr lang="en-IN" sz="2600" u="sng" dirty="0"/>
              <a:t>Order number</a:t>
            </a:r>
            <a:r>
              <a:rPr lang="en-IN" sz="2600" dirty="0"/>
              <a:t>, order date.</a:t>
            </a:r>
          </a:p>
          <a:p>
            <a:pPr marL="514350" indent="-514350">
              <a:buAutoNum type="arabicPeriod" startAt="6"/>
            </a:pPr>
            <a:r>
              <a:rPr lang="en-IN" sz="2600" b="1" dirty="0"/>
              <a:t>Orderline</a:t>
            </a:r>
            <a:r>
              <a:rPr lang="en-IN" sz="2600" dirty="0"/>
              <a:t>:</a:t>
            </a:r>
            <a:br>
              <a:rPr lang="en-IN" sz="2600" dirty="0"/>
            </a:br>
            <a:r>
              <a:rPr lang="en-IN" sz="2600" dirty="0"/>
              <a:t>Attributes:  </a:t>
            </a:r>
            <a:r>
              <a:rPr lang="en-IN" sz="2600" i="1" dirty="0"/>
              <a:t>Orderlines</a:t>
            </a:r>
            <a:r>
              <a:rPr lang="en-IN" sz="2600" i="1" dirty="0"/>
              <a:t> number(secondary key)</a:t>
            </a:r>
            <a:r>
              <a:rPr lang="en-IN" sz="2600" dirty="0"/>
              <a:t>, quantity.</a:t>
            </a:r>
          </a:p>
          <a:p>
            <a:pPr marL="514350" indent="-514350">
              <a:buAutoNum type="arabicPeriod" startAt="6"/>
            </a:pPr>
            <a:r>
              <a:rPr lang="en-IN" sz="2600" b="1" dirty="0"/>
              <a:t>Owner</a:t>
            </a:r>
            <a:r>
              <a:rPr lang="en-IN" sz="2600" dirty="0"/>
              <a:t>:</a:t>
            </a:r>
            <a:br>
              <a:rPr lang="en-IN" sz="2600" dirty="0"/>
            </a:br>
            <a:r>
              <a:rPr lang="en-IN" sz="2600" dirty="0"/>
              <a:t>Attributes: </a:t>
            </a:r>
            <a:r>
              <a:rPr lang="en-IN" sz="2600" u="sng" dirty="0"/>
              <a:t>UID</a:t>
            </a:r>
            <a:r>
              <a:rPr lang="en-IN" sz="2600" dirty="0"/>
              <a:t>, </a:t>
            </a:r>
            <a:r>
              <a:rPr lang="en-IN" sz="2600" dirty="0"/>
              <a:t>name,gender,phone</a:t>
            </a:r>
            <a:r>
              <a:rPr lang="en-IN" sz="2600" dirty="0"/>
              <a:t> </a:t>
            </a:r>
            <a:r>
              <a:rPr lang="en-IN" sz="2600" dirty="0"/>
              <a:t>number,address</a:t>
            </a:r>
            <a:r>
              <a:rPr lang="en-IN" sz="2600" dirty="0"/>
              <a:t>((</a:t>
            </a:r>
            <a:r>
              <a:rPr lang="en-IN" sz="2600" dirty="0"/>
              <a:t>street,city,state,pincode</a:t>
            </a:r>
            <a:r>
              <a:rPr lang="en-IN" sz="2600" dirty="0"/>
              <a:t>).</a:t>
            </a:r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en-IN" sz="2600" b="1" dirty="0"/>
              <a:t>Flower item</a:t>
            </a:r>
            <a:r>
              <a:rPr lang="en-IN" sz="2600" dirty="0"/>
              <a:t>:</a:t>
            </a:r>
            <a:br>
              <a:rPr lang="en-IN" sz="2600" dirty="0"/>
            </a:br>
            <a:r>
              <a:rPr lang="en-IN" sz="2600" dirty="0"/>
              <a:t>Attributes: </a:t>
            </a:r>
            <a:r>
              <a:rPr lang="en-IN" sz="2600" u="sng" dirty="0"/>
              <a:t>Flower item code</a:t>
            </a:r>
            <a:r>
              <a:rPr lang="en-IN" sz="2600" dirty="0"/>
              <a:t>, name, </a:t>
            </a:r>
            <a:r>
              <a:rPr lang="en-IN" sz="2600" dirty="0"/>
              <a:t>price,occasion</a:t>
            </a:r>
            <a:r>
              <a:rPr lang="en-IN" sz="2600" dirty="0"/>
              <a:t>(</a:t>
            </a:r>
            <a:r>
              <a:rPr lang="en-IN" sz="2600" dirty="0"/>
              <a:t>code,name</a:t>
            </a:r>
            <a:r>
              <a:rPr lang="en-IN" sz="2600" dirty="0"/>
              <a:t>).</a:t>
            </a:r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en-IN" sz="2600" b="1" dirty="0"/>
              <a:t>Payment</a:t>
            </a:r>
            <a:r>
              <a:rPr lang="en-IN" sz="2600" dirty="0"/>
              <a:t>:</a:t>
            </a:r>
            <a:br>
              <a:rPr lang="en-IN" sz="2600" dirty="0"/>
            </a:br>
            <a:r>
              <a:rPr lang="en-IN" sz="2600" dirty="0"/>
              <a:t>Attributes: </a:t>
            </a:r>
            <a:r>
              <a:rPr lang="en-IN" sz="2600" u="sng" dirty="0"/>
              <a:t>Payment id</a:t>
            </a:r>
            <a:r>
              <a:rPr lang="en-IN" sz="2600" dirty="0"/>
              <a:t>, amount, payment method.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Inserting </a:t>
            </a:r>
            <a:r>
              <a:rPr lang="en-US" dirty="0"/>
              <a:t>and deleting the flower items</a:t>
            </a:r>
          </a:p>
          <a:p>
            <a:r>
              <a:rPr lang="en-US" dirty="0" smtClean="0"/>
              <a:t>Inserting </a:t>
            </a:r>
            <a:r>
              <a:rPr lang="en-US" dirty="0"/>
              <a:t>and deleting the employee details</a:t>
            </a:r>
          </a:p>
          <a:p>
            <a:r>
              <a:rPr lang="en-US" dirty="0"/>
              <a:t>Details of all the customers who placed orders.</a:t>
            </a:r>
          </a:p>
          <a:p>
            <a:r>
              <a:rPr lang="en-IN" dirty="0"/>
              <a:t>Viewing the bill with respect to the customer .</a:t>
            </a:r>
          </a:p>
          <a:p>
            <a:r>
              <a:rPr lang="en-IN" dirty="0"/>
              <a:t>Viewing purchased records.</a:t>
            </a:r>
          </a:p>
          <a:p>
            <a:r>
              <a:rPr lang="en-IN" dirty="0"/>
              <a:t>Details of the flower items based on their demand and sales.</a:t>
            </a:r>
          </a:p>
          <a:p>
            <a:r>
              <a:rPr lang="en-IN" dirty="0"/>
              <a:t>Viewing the discount rate given to the customer as per his purchases.</a:t>
            </a:r>
          </a:p>
          <a:p>
            <a:r>
              <a:rPr lang="en-IN" dirty="0"/>
              <a:t>Viewing daily purchases.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Distributor </a:t>
            </a:r>
            <a:r>
              <a:rPr lang="en-IN" dirty="0">
                <a:solidFill>
                  <a:srgbClr val="FF0000"/>
                </a:solidFill>
              </a:rPr>
              <a:t>distributes flower </a:t>
            </a:r>
            <a:r>
              <a:rPr lang="en-IN" dirty="0"/>
              <a:t>to shop.</a:t>
            </a:r>
          </a:p>
          <a:p>
            <a:r>
              <a:rPr lang="en-IN" dirty="0"/>
              <a:t>Shop </a:t>
            </a:r>
            <a:r>
              <a:rPr lang="en-IN" dirty="0">
                <a:solidFill>
                  <a:srgbClr val="FF0000"/>
                </a:solidFill>
              </a:rPr>
              <a:t>has</a:t>
            </a:r>
            <a:r>
              <a:rPr lang="en-IN" dirty="0"/>
              <a:t> a owner.</a:t>
            </a:r>
          </a:p>
          <a:p>
            <a:r>
              <a:rPr lang="en-IN" dirty="0"/>
              <a:t>Shop </a:t>
            </a:r>
            <a:r>
              <a:rPr lang="en-IN" dirty="0">
                <a:solidFill>
                  <a:srgbClr val="FF0000"/>
                </a:solidFill>
              </a:rPr>
              <a:t>has</a:t>
            </a:r>
            <a:r>
              <a:rPr lang="en-IN" dirty="0"/>
              <a:t> employees.</a:t>
            </a:r>
          </a:p>
          <a:p>
            <a:r>
              <a:rPr lang="en-IN" dirty="0"/>
              <a:t>Shop is </a:t>
            </a:r>
            <a:r>
              <a:rPr lang="en-IN" dirty="0">
                <a:solidFill>
                  <a:srgbClr val="FF0000"/>
                </a:solidFill>
              </a:rPr>
              <a:t>managed by </a:t>
            </a:r>
            <a:r>
              <a:rPr lang="en-IN" dirty="0"/>
              <a:t>Employee(Manager).</a:t>
            </a:r>
          </a:p>
          <a:p>
            <a:r>
              <a:rPr lang="en-IN" dirty="0"/>
              <a:t>Customer </a:t>
            </a:r>
            <a:r>
              <a:rPr lang="en-IN" dirty="0">
                <a:solidFill>
                  <a:srgbClr val="FF0000"/>
                </a:solidFill>
              </a:rPr>
              <a:t>places</a:t>
            </a:r>
            <a:r>
              <a:rPr lang="en-IN" dirty="0"/>
              <a:t> order.</a:t>
            </a:r>
          </a:p>
          <a:p>
            <a:r>
              <a:rPr lang="en-IN" dirty="0"/>
              <a:t>Employee </a:t>
            </a:r>
            <a:r>
              <a:rPr lang="en-IN" dirty="0">
                <a:solidFill>
                  <a:srgbClr val="FF0000"/>
                </a:solidFill>
              </a:rPr>
              <a:t>delivers</a:t>
            </a:r>
            <a:r>
              <a:rPr lang="en-IN" dirty="0"/>
              <a:t> order.</a:t>
            </a:r>
          </a:p>
          <a:p>
            <a:r>
              <a:rPr lang="en-IN" dirty="0"/>
              <a:t>Order </a:t>
            </a:r>
            <a:r>
              <a:rPr lang="en-IN" dirty="0">
                <a:solidFill>
                  <a:srgbClr val="FF0000"/>
                </a:solidFill>
              </a:rPr>
              <a:t>has</a:t>
            </a:r>
            <a:r>
              <a:rPr lang="en-IN" dirty="0"/>
              <a:t> </a:t>
            </a:r>
            <a:r>
              <a:rPr lang="en-IN" dirty="0"/>
              <a:t>orderlines</a:t>
            </a:r>
            <a:r>
              <a:rPr lang="en-IN" dirty="0"/>
              <a:t>.</a:t>
            </a:r>
          </a:p>
          <a:p>
            <a:r>
              <a:rPr lang="en-IN" dirty="0"/>
              <a:t>Orderlines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has</a:t>
            </a:r>
            <a:r>
              <a:rPr lang="en-IN" dirty="0"/>
              <a:t> flower item.</a:t>
            </a:r>
            <a:endParaRPr lang="en-US" dirty="0"/>
          </a:p>
          <a:p>
            <a:r>
              <a:rPr lang="en-IN" dirty="0"/>
              <a:t>Customer </a:t>
            </a:r>
            <a:r>
              <a:rPr lang="en-IN" dirty="0">
                <a:solidFill>
                  <a:srgbClr val="FF0000"/>
                </a:solidFill>
              </a:rPr>
              <a:t>makes</a:t>
            </a:r>
            <a:r>
              <a:rPr lang="en-IN" dirty="0"/>
              <a:t> payment.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509</Words>
  <Application>Microsoft Office PowerPoint</Application>
  <PresentationFormat>On-screen Show (4:3)</PresentationFormat>
  <Paragraphs>113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DBA COURSE PROJECT</vt:lpstr>
      <vt:lpstr>Problem Statement: Flower Bouquet Management System</vt:lpstr>
      <vt:lpstr>Problem Description</vt:lpstr>
      <vt:lpstr>Data Requirement</vt:lpstr>
      <vt:lpstr>Functionalities</vt:lpstr>
      <vt:lpstr>IDENTIFIED ENTITY</vt:lpstr>
      <vt:lpstr>IDENTIFIED ENTITY</vt:lpstr>
      <vt:lpstr>Functional Requirements</vt:lpstr>
      <vt:lpstr>Relationships Identified</vt:lpstr>
      <vt:lpstr>ER Diagram</vt:lpstr>
      <vt:lpstr>Relational Model</vt:lpstr>
      <vt:lpstr>Normalization</vt:lpstr>
      <vt:lpstr>Normalization</vt:lpstr>
      <vt:lpstr>Normalization</vt:lpstr>
      <vt:lpstr>Normalization</vt:lpstr>
      <vt:lpstr>Normalization</vt:lpstr>
      <vt:lpstr>Normalization</vt:lpstr>
      <vt:lpstr>Front End 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COURSE PROJECT</dc:title>
  <dc:creator>Nagaraj</dc:creator>
  <cp:lastModifiedBy>Nagaraj</cp:lastModifiedBy>
  <cp:revision>79</cp:revision>
  <dcterms:created xsi:type="dcterms:W3CDTF">2021-05-24T14:48:08Z</dcterms:created>
  <dcterms:modified xsi:type="dcterms:W3CDTF">2021-06-12T12:29:33Z</dcterms:modified>
</cp:coreProperties>
</file>