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4" r:id="rId3"/>
    <p:sldId id="256" r:id="rId5"/>
    <p:sldId id="257" r:id="rId6"/>
    <p:sldId id="258" r:id="rId7"/>
    <p:sldId id="259" r:id="rId8"/>
    <p:sldId id="260" r:id="rId9"/>
    <p:sldId id="261"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5400"/>
            </a:lvl1pPr>
          </a:lstStyle>
          <a:p>
            <a:r>
              <a:rPr lang="en-US" smtClean="0"/>
              <a:t>Click to edit Master title style</a:t>
            </a:r>
            <a:endParaRPr lang="en-US"/>
          </a:p>
        </p:txBody>
      </p:sp>
      <p:sp>
        <p:nvSpPr>
          <p:cNvPr id="3" name="Subtitle 2"/>
          <p:cNvSpPr>
            <a:spLocks noGrp="1"/>
          </p:cNvSpPr>
          <p:nvPr>
            <p:ph type="subTitle" idx="1"/>
          </p:nvPr>
        </p:nvSpPr>
        <p:spPr>
          <a:xfrm>
            <a:off x="1828800" y="4322446"/>
            <a:ext cx="10972800" cy="1986914"/>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84688"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46874"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Content Placeholder 2"/>
          <p:cNvSpPr>
            <a:spLocks noGrp="1"/>
          </p:cNvSpPr>
          <p:nvPr>
            <p:ph idx="1"/>
          </p:nvPr>
        </p:nvSpPr>
        <p:spPr>
          <a:xfrm>
            <a:off x="6219826" y="1184910"/>
            <a:ext cx="7406640"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Picture Placeholder 2"/>
          <p:cNvSpPr>
            <a:spLocks noGrp="1"/>
          </p:cNvSpPr>
          <p:nvPr>
            <p:ph type="pic" idx="1"/>
          </p:nvPr>
        </p:nvSpPr>
        <p:spPr>
          <a:xfrm>
            <a:off x="6219826" y="1184910"/>
            <a:ext cx="7406640" cy="58483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731520" y="329566"/>
            <a:ext cx="13167360" cy="13716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731520" y="1920240"/>
            <a:ext cx="13167360" cy="5431156"/>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731520" y="7494270"/>
            <a:ext cx="3413760" cy="571500"/>
          </a:xfrm>
          <a:prstGeom prst="rect">
            <a:avLst/>
          </a:prstGeom>
          <a:noFill/>
          <a:ln w="9525">
            <a:noFill/>
          </a:ln>
        </p:spPr>
        <p:txBody>
          <a:bodyPr/>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4998720" y="7494270"/>
            <a:ext cx="4632960" cy="571500"/>
          </a:xfrm>
          <a:prstGeom prst="rect">
            <a:avLst/>
          </a:prstGeom>
          <a:noFill/>
          <a:ln w="9525">
            <a:noFill/>
          </a:ln>
        </p:spPr>
        <p:txBody>
          <a:bodyPr/>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10485120" y="7494270"/>
            <a:ext cx="3413760" cy="571500"/>
          </a:xfrm>
          <a:prstGeom prst="rect">
            <a:avLst/>
          </a:prstGeom>
          <a:noFill/>
          <a:ln w="9525">
            <a:noFill/>
          </a:ln>
        </p:spPr>
        <p:txBody>
          <a:bodyPr/>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1097280" eaLnBrk="1" fontAlgn="base" latinLnBrk="0" hangingPunct="1">
        <a:lnSpc>
          <a:spcPct val="100000"/>
        </a:lnSpc>
        <a:spcBef>
          <a:spcPct val="0"/>
        </a:spcBef>
        <a:spcAft>
          <a:spcPct val="0"/>
        </a:spcAft>
        <a:buNone/>
        <a:defRPr sz="5280" b="0" i="0" u="none" kern="1200" baseline="0">
          <a:solidFill>
            <a:schemeClr val="tx2"/>
          </a:solidFill>
          <a:latin typeface="+mj-lt"/>
          <a:ea typeface="+mj-ea"/>
          <a:cs typeface="+mj-cs"/>
        </a:defRPr>
      </a:lvl1pPr>
    </p:titleStyle>
    <p:bodyStyle>
      <a:lvl1pPr marL="411480" lvl="0" indent="-411480" algn="l" defTabSz="1097280" eaLnBrk="1" fontAlgn="base" latinLnBrk="0" hangingPunct="1">
        <a:lnSpc>
          <a:spcPct val="100000"/>
        </a:lnSpc>
        <a:spcBef>
          <a:spcPct val="24000"/>
        </a:spcBef>
        <a:spcAft>
          <a:spcPct val="0"/>
        </a:spcAft>
        <a:buChar char="•"/>
        <a:defRPr sz="3840" b="0" i="0" u="none" kern="1200" baseline="0">
          <a:solidFill>
            <a:schemeClr val="tx1"/>
          </a:solidFill>
          <a:latin typeface="+mn-lt"/>
          <a:ea typeface="+mn-ea"/>
          <a:cs typeface="+mn-cs"/>
        </a:defRPr>
      </a:lvl1pPr>
      <a:lvl2pPr marL="891540" lvl="1" indent="-342900" algn="l" defTabSz="1097280" eaLnBrk="1" fontAlgn="base" latinLnBrk="0" hangingPunct="1">
        <a:lnSpc>
          <a:spcPct val="100000"/>
        </a:lnSpc>
        <a:spcBef>
          <a:spcPct val="24000"/>
        </a:spcBef>
        <a:spcAft>
          <a:spcPct val="0"/>
        </a:spcAft>
        <a:buChar char="–"/>
        <a:defRPr sz="3360" b="0" i="0" u="none" kern="1200" baseline="0">
          <a:solidFill>
            <a:schemeClr val="tx1"/>
          </a:solidFill>
          <a:latin typeface="+mn-lt"/>
          <a:ea typeface="+mn-ea"/>
          <a:cs typeface="+mn-cs"/>
        </a:defRPr>
      </a:lvl2pPr>
      <a:lvl3pPr marL="1371600" lvl="2" indent="-274320" algn="l" defTabSz="1097280" eaLnBrk="1" fontAlgn="base" latinLnBrk="0" hangingPunct="1">
        <a:lnSpc>
          <a:spcPct val="100000"/>
        </a:lnSpc>
        <a:spcBef>
          <a:spcPct val="24000"/>
        </a:spcBef>
        <a:spcAft>
          <a:spcPct val="0"/>
        </a:spcAft>
        <a:buChar char="•"/>
        <a:defRPr sz="2880" b="0" i="0" u="none" kern="1200" baseline="0">
          <a:solidFill>
            <a:schemeClr val="tx1"/>
          </a:solidFill>
          <a:latin typeface="+mn-lt"/>
          <a:ea typeface="+mn-ea"/>
          <a:cs typeface="+mn-cs"/>
        </a:defRPr>
      </a:lvl3pPr>
      <a:lvl4pPr marL="1920240" lvl="3"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4pPr>
      <a:lvl5pPr marL="2468880" lvl="4"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5pPr>
      <a:lvl6pPr marL="3017520" lvl="5"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6pPr>
      <a:lvl7pPr marL="3566160" lvl="6"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7pPr>
      <a:lvl8pPr marL="4114800" lvl="7"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8pPr>
      <a:lvl9pPr marL="4663440" lvl="8"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9pPr>
    </p:bodyStyle>
    <p:otherStyle>
      <a:lvl1pPr marL="0" lvl="0" indent="0" algn="l" defTabSz="1097280" eaLnBrk="1" fontAlgn="base" latinLnBrk="0" hangingPunct="1">
        <a:lnSpc>
          <a:spcPct val="100000"/>
        </a:lnSpc>
        <a:spcBef>
          <a:spcPct val="0"/>
        </a:spcBef>
        <a:spcAft>
          <a:spcPct val="0"/>
        </a:spcAft>
        <a:buFont typeface="Arial" panose="020B0604020202020204" pitchFamily="34" charset="0"/>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097280" lvl="2"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645920" lvl="3"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194560" lvl="4"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743200" lvl="5"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3291840" lvl="6"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840480" lvl="7"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4389120" lvl="8"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600"/>
          </a:xfrm>
          <a:prstGeom prst="rect">
            <a:avLst/>
          </a:prstGeom>
          <a:solidFill>
            <a:srgbClr val="F8ECE4"/>
          </a:solidFill>
        </p:spPr>
      </p:sp>
      <p:sp>
        <p:nvSpPr>
          <p:cNvPr id="6" name="Text 2"/>
          <p:cNvSpPr/>
          <p:nvPr/>
        </p:nvSpPr>
        <p:spPr>
          <a:xfrm>
            <a:off x="7214037" y="711756"/>
            <a:ext cx="7415927" cy="4258628"/>
          </a:xfrm>
          <a:prstGeom prst="rect">
            <a:avLst/>
          </a:prstGeom>
          <a:noFill/>
        </p:spPr>
        <p:txBody>
          <a:bodyPr wrap="square" rtlCol="0" anchor="t"/>
          <a:lstStyle/>
          <a:p>
            <a:pPr marL="0" indent="0">
              <a:lnSpc>
                <a:spcPts val="8385"/>
              </a:lnSpc>
              <a:buNone/>
            </a:pPr>
            <a:r>
              <a:rPr lang="en-US" sz="6705" b="1" dirty="0">
                <a:solidFill>
                  <a:srgbClr val="151617"/>
                </a:solidFill>
                <a:latin typeface="Montserrat" pitchFamily="34" charset="0"/>
                <a:ea typeface="Montserrat" pitchFamily="34" charset="-122"/>
                <a:cs typeface="Montserrat" pitchFamily="34" charset="-120"/>
                <a:sym typeface="+mn-ea"/>
              </a:rPr>
              <a:t>Virtualization Strategy for Distributed Enterprises</a:t>
            </a:r>
            <a:endParaRPr lang="en-US" sz="6705" dirty="0"/>
          </a:p>
          <a:p>
            <a:pPr marL="0" indent="0">
              <a:lnSpc>
                <a:spcPts val="8385"/>
              </a:lnSpc>
              <a:buNone/>
            </a:pPr>
            <a:endParaRPr lang="en-IN" altLang="en-US" sz="6705" b="1" dirty="0">
              <a:solidFill>
                <a:srgbClr val="151617"/>
              </a:solidFill>
              <a:latin typeface="Montserrat" pitchFamily="34" charset="0"/>
              <a:ea typeface="Montserrat" pitchFamily="34" charset="-122"/>
              <a:cs typeface="Montserrat" pitchFamily="34" charset="-120"/>
            </a:endParaRPr>
          </a:p>
        </p:txBody>
      </p:sp>
      <p:sp>
        <p:nvSpPr>
          <p:cNvPr id="7" name="Text 3"/>
          <p:cNvSpPr/>
          <p:nvPr/>
        </p:nvSpPr>
        <p:spPr>
          <a:xfrm>
            <a:off x="8938895" y="6673850"/>
            <a:ext cx="4959985" cy="642620"/>
          </a:xfrm>
          <a:prstGeom prst="rect">
            <a:avLst/>
          </a:prstGeom>
          <a:noFill/>
        </p:spPr>
        <p:txBody>
          <a:bodyPr wrap="square" rtlCol="0" anchor="t"/>
          <a:lstStyle/>
          <a:p>
            <a:pPr marL="0" indent="0">
              <a:lnSpc>
                <a:spcPts val="3110"/>
              </a:lnSpc>
              <a:buNone/>
            </a:pPr>
            <a:r>
              <a:rPr lang="en-IN" altLang="en-US" sz="1945" dirty="0">
                <a:solidFill>
                  <a:srgbClr val="151617"/>
                </a:solidFill>
                <a:latin typeface="Inconsolata" pitchFamily="34" charset="0"/>
                <a:ea typeface="Inconsolata" pitchFamily="34" charset="-122"/>
                <a:cs typeface="Inconsolata" pitchFamily="34" charset="-120"/>
              </a:rPr>
              <a:t>Done by : Rohinth.R (192225115)</a:t>
            </a:r>
            <a:endParaRPr lang="en-IN" altLang="en-US" sz="1945" dirty="0">
              <a:solidFill>
                <a:srgbClr val="151617"/>
              </a:solidFill>
              <a:latin typeface="Inconsolata" pitchFamily="34" charset="0"/>
              <a:ea typeface="Inconsolata" pitchFamily="34" charset="-122"/>
              <a:cs typeface="Inconsolata" pitchFamily="34" charset="-120"/>
            </a:endParaRPr>
          </a:p>
        </p:txBody>
      </p:sp>
      <p:pic>
        <p:nvPicPr>
          <p:cNvPr id="9" name="Image 1" descr="preencoded.png"/>
          <p:cNvPicPr>
            <a:picLocks noChangeAspect="1"/>
          </p:cNvPicPr>
          <p:nvPr>
            <p:ph idx="1"/>
          </p:nvPr>
        </p:nvPicPr>
        <p:blipFill>
          <a:blip r:embed="rId1"/>
          <a:stretch>
            <a:fillRect/>
          </a:stretch>
        </p:blipFill>
        <p:spPr>
          <a:xfrm>
            <a:off x="178435" y="647065"/>
            <a:ext cx="5808980" cy="6669405"/>
          </a:xfrm>
          <a:prstGeom prst="rect">
            <a:avLst/>
          </a:prstGeom>
        </p:spPr>
      </p:pic>
      <p:cxnSp>
        <p:nvCxnSpPr>
          <p:cNvPr id="12" name="Straight Connector 11"/>
          <p:cNvCxnSpPr/>
          <p:nvPr/>
        </p:nvCxnSpPr>
        <p:spPr>
          <a:xfrm>
            <a:off x="6591935" y="521335"/>
            <a:ext cx="12700" cy="7099300"/>
          </a:xfrm>
          <a:prstGeom prst="line">
            <a:avLst/>
          </a:prstGeom>
          <a:ln w="28575">
            <a:solidFill>
              <a:schemeClr val="tx1"/>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600"/>
          </a:xfrm>
          <a:prstGeom prst="rect">
            <a:avLst/>
          </a:prstGeom>
          <a:solidFill>
            <a:srgbClr val="F8ECE4"/>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308610" y="2491740"/>
            <a:ext cx="4869180" cy="3246120"/>
          </a:xfrm>
          <a:prstGeom prst="rect">
            <a:avLst/>
          </a:prstGeom>
        </p:spPr>
      </p:pic>
      <p:sp>
        <p:nvSpPr>
          <p:cNvPr id="6" name="Text 2"/>
          <p:cNvSpPr/>
          <p:nvPr/>
        </p:nvSpPr>
        <p:spPr>
          <a:xfrm>
            <a:off x="6350437" y="812721"/>
            <a:ext cx="7415927" cy="4258628"/>
          </a:xfrm>
          <a:prstGeom prst="rect">
            <a:avLst/>
          </a:prstGeom>
          <a:noFill/>
        </p:spPr>
        <p:txBody>
          <a:bodyPr wrap="square" rtlCol="0" anchor="t"/>
          <a:lstStyle/>
          <a:p>
            <a:pPr marL="0" indent="0">
              <a:lnSpc>
                <a:spcPts val="8385"/>
              </a:lnSpc>
              <a:buNone/>
            </a:pPr>
            <a:r>
              <a:rPr lang="en-US" sz="6705" b="1" dirty="0">
                <a:solidFill>
                  <a:srgbClr val="151617"/>
                </a:solidFill>
                <a:latin typeface="Montserrat" pitchFamily="34" charset="0"/>
                <a:ea typeface="Montserrat" pitchFamily="34" charset="-122"/>
                <a:cs typeface="Montserrat" pitchFamily="34" charset="-120"/>
              </a:rPr>
              <a:t>Virtualization Strategy for Distributed Enterprises</a:t>
            </a:r>
            <a:endParaRPr lang="en-US" sz="6705" dirty="0"/>
          </a:p>
        </p:txBody>
      </p:sp>
      <p:sp>
        <p:nvSpPr>
          <p:cNvPr id="7" name="Text 3"/>
          <p:cNvSpPr/>
          <p:nvPr/>
        </p:nvSpPr>
        <p:spPr>
          <a:xfrm>
            <a:off x="6350437" y="5441633"/>
            <a:ext cx="7415927" cy="1975247"/>
          </a:xfrm>
          <a:prstGeom prst="rect">
            <a:avLst/>
          </a:prstGeom>
          <a:noFill/>
        </p:spPr>
        <p:txBody>
          <a:bodyPr wrap="square" rtlCol="0" anchor="t"/>
          <a:lstStyle/>
          <a:p>
            <a:pPr marL="0" indent="0">
              <a:lnSpc>
                <a:spcPts val="3110"/>
              </a:lnSpc>
              <a:buNone/>
            </a:pPr>
            <a:r>
              <a:rPr lang="en-US" sz="1945" dirty="0">
                <a:solidFill>
                  <a:srgbClr val="151617"/>
                </a:solidFill>
                <a:latin typeface="Inconsolata" pitchFamily="34" charset="0"/>
                <a:ea typeface="Inconsolata" pitchFamily="34" charset="-122"/>
                <a:cs typeface="Inconsolata" pitchFamily="34" charset="-120"/>
              </a:rPr>
              <a:t>This presentation outlines a comprehensive virtualization strategy designed for medium-sized enterprises with geographically distributed offices. The strategy focuses on optimizing resource utilization, ensuring high availability, and streamlining management across multiple locations.</a:t>
            </a:r>
            <a:endParaRPr lang="en-US" sz="19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600"/>
          </a:xfrm>
          <a:prstGeom prst="rect">
            <a:avLst/>
          </a:prstGeom>
          <a:solidFill>
            <a:srgbClr val="F8ECE4"/>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359979" y="2282547"/>
            <a:ext cx="5054322" cy="3664387"/>
          </a:xfrm>
          <a:prstGeom prst="rect">
            <a:avLst/>
          </a:prstGeom>
        </p:spPr>
      </p:pic>
      <p:sp>
        <p:nvSpPr>
          <p:cNvPr id="6" name="Text 2"/>
          <p:cNvSpPr/>
          <p:nvPr/>
        </p:nvSpPr>
        <p:spPr>
          <a:xfrm>
            <a:off x="604837" y="822603"/>
            <a:ext cx="7933015" cy="540068"/>
          </a:xfrm>
          <a:prstGeom prst="rect">
            <a:avLst/>
          </a:prstGeom>
          <a:noFill/>
        </p:spPr>
        <p:txBody>
          <a:bodyPr wrap="none" rtlCol="0" anchor="t"/>
          <a:lstStyle/>
          <a:p>
            <a:pPr marL="0" indent="0">
              <a:lnSpc>
                <a:spcPts val="4255"/>
              </a:lnSpc>
              <a:buNone/>
            </a:pPr>
            <a:r>
              <a:rPr lang="en-US" sz="3400" b="1" dirty="0">
                <a:solidFill>
                  <a:srgbClr val="151617"/>
                </a:solidFill>
                <a:latin typeface="Montserrat" pitchFamily="34" charset="0"/>
                <a:ea typeface="Montserrat" pitchFamily="34" charset="-122"/>
                <a:cs typeface="Montserrat" pitchFamily="34" charset="-120"/>
              </a:rPr>
              <a:t>Aim, Scope, &amp; Problem Statement</a:t>
            </a:r>
            <a:endParaRPr lang="en-US" sz="3400" dirty="0"/>
          </a:p>
        </p:txBody>
      </p:sp>
      <p:sp>
        <p:nvSpPr>
          <p:cNvPr id="7" name="Text 3"/>
          <p:cNvSpPr/>
          <p:nvPr/>
        </p:nvSpPr>
        <p:spPr>
          <a:xfrm>
            <a:off x="604837" y="1621869"/>
            <a:ext cx="7934325" cy="1382911"/>
          </a:xfrm>
          <a:prstGeom prst="rect">
            <a:avLst/>
          </a:prstGeom>
          <a:noFill/>
        </p:spPr>
        <p:txBody>
          <a:bodyPr wrap="square" rtlCol="0" anchor="t"/>
          <a:lstStyle/>
          <a:p>
            <a:pPr marL="0" indent="0">
              <a:lnSpc>
                <a:spcPts val="2175"/>
              </a:lnSpc>
              <a:buNone/>
            </a:pPr>
            <a:r>
              <a:rPr lang="en-US" sz="1360" dirty="0">
                <a:solidFill>
                  <a:srgbClr val="151617"/>
                </a:solidFill>
                <a:latin typeface="Inconsolata" pitchFamily="34" charset="0"/>
                <a:ea typeface="Inconsolata" pitchFamily="34" charset="-122"/>
                <a:cs typeface="Inconsolata" pitchFamily="34" charset="-120"/>
              </a:rPr>
              <a:t>The aim of this virtualization strategy is to enhance efficiency and cost-effectiveness within the IT infrastructure of distributed enterprises. The scope encompasses all aspects of virtualization, from infrastructure design to application deployment. The primary problem addressed is the challenge of managing and optimizing resources across geographically dispersed locations.</a:t>
            </a:r>
            <a:endParaRPr lang="en-US" sz="1360" dirty="0"/>
          </a:p>
        </p:txBody>
      </p:sp>
      <p:sp>
        <p:nvSpPr>
          <p:cNvPr id="8" name="Shape 4"/>
          <p:cNvSpPr/>
          <p:nvPr/>
        </p:nvSpPr>
        <p:spPr>
          <a:xfrm>
            <a:off x="604837" y="3199090"/>
            <a:ext cx="7934325" cy="1287423"/>
          </a:xfrm>
          <a:prstGeom prst="roundRect">
            <a:avLst>
              <a:gd name="adj" fmla="val 2416"/>
            </a:avLst>
          </a:prstGeom>
          <a:solidFill>
            <a:srgbClr val="F8ECE4"/>
          </a:solidFill>
          <a:ln w="7620">
            <a:solidFill>
              <a:srgbClr val="151617"/>
            </a:solidFill>
            <a:prstDash val="solid"/>
          </a:ln>
        </p:spPr>
      </p:sp>
      <p:sp>
        <p:nvSpPr>
          <p:cNvPr id="9" name="Text 5"/>
          <p:cNvSpPr/>
          <p:nvPr/>
        </p:nvSpPr>
        <p:spPr>
          <a:xfrm>
            <a:off x="785217" y="3379470"/>
            <a:ext cx="3580567" cy="269915"/>
          </a:xfrm>
          <a:prstGeom prst="rect">
            <a:avLst/>
          </a:prstGeom>
          <a:noFill/>
        </p:spPr>
        <p:txBody>
          <a:bodyPr wrap="none" rtlCol="0" anchor="t"/>
          <a:lstStyle/>
          <a:p>
            <a:pPr marL="0" indent="0">
              <a:lnSpc>
                <a:spcPts val="2125"/>
              </a:lnSpc>
              <a:buNone/>
            </a:pPr>
            <a:r>
              <a:rPr lang="en-US" sz="1700" b="1" dirty="0">
                <a:solidFill>
                  <a:srgbClr val="151617"/>
                </a:solidFill>
                <a:latin typeface="Montserrat" pitchFamily="34" charset="0"/>
                <a:ea typeface="Montserrat" pitchFamily="34" charset="-122"/>
                <a:cs typeface="Montserrat" pitchFamily="34" charset="-120"/>
              </a:rPr>
              <a:t>Increased Resource Utilization</a:t>
            </a:r>
            <a:endParaRPr lang="en-US" sz="1700" dirty="0"/>
          </a:p>
        </p:txBody>
      </p:sp>
      <p:sp>
        <p:nvSpPr>
          <p:cNvPr id="10" name="Text 6"/>
          <p:cNvSpPr/>
          <p:nvPr/>
        </p:nvSpPr>
        <p:spPr>
          <a:xfrm>
            <a:off x="785217" y="3752969"/>
            <a:ext cx="7573566" cy="553164"/>
          </a:xfrm>
          <a:prstGeom prst="rect">
            <a:avLst/>
          </a:prstGeom>
          <a:noFill/>
        </p:spPr>
        <p:txBody>
          <a:bodyPr wrap="square" rtlCol="0" anchor="t"/>
          <a:lstStyle/>
          <a:p>
            <a:pPr marL="0" indent="0">
              <a:lnSpc>
                <a:spcPts val="2175"/>
              </a:lnSpc>
              <a:buNone/>
            </a:pPr>
            <a:r>
              <a:rPr lang="en-US" sz="1360" dirty="0">
                <a:solidFill>
                  <a:srgbClr val="151617"/>
                </a:solidFill>
                <a:latin typeface="Inconsolata" pitchFamily="34" charset="0"/>
                <a:ea typeface="Inconsolata" pitchFamily="34" charset="-122"/>
                <a:cs typeface="Inconsolata" pitchFamily="34" charset="-120"/>
              </a:rPr>
              <a:t>Virtualization enables consolidation of physical servers, reducing hardware costs and energy consumption.</a:t>
            </a:r>
            <a:endParaRPr lang="en-US" sz="1360" dirty="0"/>
          </a:p>
        </p:txBody>
      </p:sp>
      <p:sp>
        <p:nvSpPr>
          <p:cNvPr id="11" name="Shape 7"/>
          <p:cNvSpPr/>
          <p:nvPr/>
        </p:nvSpPr>
        <p:spPr>
          <a:xfrm>
            <a:off x="604837" y="4659273"/>
            <a:ext cx="7934325" cy="1287423"/>
          </a:xfrm>
          <a:prstGeom prst="roundRect">
            <a:avLst>
              <a:gd name="adj" fmla="val 2416"/>
            </a:avLst>
          </a:prstGeom>
          <a:solidFill>
            <a:srgbClr val="F8ECE4"/>
          </a:solidFill>
          <a:ln w="7620">
            <a:solidFill>
              <a:srgbClr val="151617"/>
            </a:solidFill>
            <a:prstDash val="solid"/>
          </a:ln>
        </p:spPr>
      </p:sp>
      <p:sp>
        <p:nvSpPr>
          <p:cNvPr id="12" name="Text 8"/>
          <p:cNvSpPr/>
          <p:nvPr/>
        </p:nvSpPr>
        <p:spPr>
          <a:xfrm>
            <a:off x="785217" y="4839653"/>
            <a:ext cx="3162181" cy="269915"/>
          </a:xfrm>
          <a:prstGeom prst="rect">
            <a:avLst/>
          </a:prstGeom>
          <a:noFill/>
        </p:spPr>
        <p:txBody>
          <a:bodyPr wrap="none" rtlCol="0" anchor="t"/>
          <a:lstStyle/>
          <a:p>
            <a:pPr marL="0" indent="0">
              <a:lnSpc>
                <a:spcPts val="2125"/>
              </a:lnSpc>
              <a:buNone/>
            </a:pPr>
            <a:r>
              <a:rPr lang="en-US" sz="1700" b="1" dirty="0">
                <a:solidFill>
                  <a:srgbClr val="151617"/>
                </a:solidFill>
                <a:latin typeface="Montserrat" pitchFamily="34" charset="0"/>
                <a:ea typeface="Montserrat" pitchFamily="34" charset="-122"/>
                <a:cs typeface="Montserrat" pitchFamily="34" charset="-120"/>
              </a:rPr>
              <a:t>Enhanced High Availability</a:t>
            </a:r>
            <a:endParaRPr lang="en-US" sz="1700" dirty="0"/>
          </a:p>
        </p:txBody>
      </p:sp>
      <p:sp>
        <p:nvSpPr>
          <p:cNvPr id="13" name="Text 9"/>
          <p:cNvSpPr/>
          <p:nvPr/>
        </p:nvSpPr>
        <p:spPr>
          <a:xfrm>
            <a:off x="785217" y="5213152"/>
            <a:ext cx="7573566" cy="553164"/>
          </a:xfrm>
          <a:prstGeom prst="rect">
            <a:avLst/>
          </a:prstGeom>
          <a:noFill/>
        </p:spPr>
        <p:txBody>
          <a:bodyPr wrap="square" rtlCol="0" anchor="t"/>
          <a:lstStyle/>
          <a:p>
            <a:pPr marL="0" indent="0">
              <a:lnSpc>
                <a:spcPts val="2175"/>
              </a:lnSpc>
              <a:buNone/>
            </a:pPr>
            <a:r>
              <a:rPr lang="en-US" sz="1360" dirty="0">
                <a:solidFill>
                  <a:srgbClr val="151617"/>
                </a:solidFill>
                <a:latin typeface="Inconsolata" pitchFamily="34" charset="0"/>
                <a:ea typeface="Inconsolata" pitchFamily="34" charset="-122"/>
                <a:cs typeface="Inconsolata" pitchFamily="34" charset="-120"/>
              </a:rPr>
              <a:t>Virtualized environments provide redundancy, ensuring continuous operation even in case of hardware failures.</a:t>
            </a:r>
            <a:endParaRPr lang="en-US" sz="1360" dirty="0"/>
          </a:p>
        </p:txBody>
      </p:sp>
      <p:sp>
        <p:nvSpPr>
          <p:cNvPr id="14" name="Shape 10"/>
          <p:cNvSpPr/>
          <p:nvPr/>
        </p:nvSpPr>
        <p:spPr>
          <a:xfrm>
            <a:off x="604837" y="6119455"/>
            <a:ext cx="7934325" cy="1287423"/>
          </a:xfrm>
          <a:prstGeom prst="roundRect">
            <a:avLst>
              <a:gd name="adj" fmla="val 2416"/>
            </a:avLst>
          </a:prstGeom>
          <a:solidFill>
            <a:srgbClr val="F8ECE4"/>
          </a:solidFill>
          <a:ln w="7620">
            <a:solidFill>
              <a:srgbClr val="151617"/>
            </a:solidFill>
            <a:prstDash val="solid"/>
          </a:ln>
        </p:spPr>
      </p:sp>
      <p:sp>
        <p:nvSpPr>
          <p:cNvPr id="15" name="Text 11"/>
          <p:cNvSpPr/>
          <p:nvPr/>
        </p:nvSpPr>
        <p:spPr>
          <a:xfrm>
            <a:off x="785217" y="6299835"/>
            <a:ext cx="3041094" cy="269915"/>
          </a:xfrm>
          <a:prstGeom prst="rect">
            <a:avLst/>
          </a:prstGeom>
          <a:noFill/>
        </p:spPr>
        <p:txBody>
          <a:bodyPr wrap="none" rtlCol="0" anchor="t"/>
          <a:lstStyle/>
          <a:p>
            <a:pPr marL="0" indent="0">
              <a:lnSpc>
                <a:spcPts val="2125"/>
              </a:lnSpc>
              <a:buNone/>
            </a:pPr>
            <a:r>
              <a:rPr lang="en-US" sz="1700" b="1" dirty="0">
                <a:solidFill>
                  <a:srgbClr val="151617"/>
                </a:solidFill>
                <a:latin typeface="Montserrat" pitchFamily="34" charset="0"/>
                <a:ea typeface="Montserrat" pitchFamily="34" charset="-122"/>
                <a:cs typeface="Montserrat" pitchFamily="34" charset="-120"/>
              </a:rPr>
              <a:t>Streamlined Management</a:t>
            </a:r>
            <a:endParaRPr lang="en-US" sz="1700" dirty="0"/>
          </a:p>
        </p:txBody>
      </p:sp>
      <p:sp>
        <p:nvSpPr>
          <p:cNvPr id="16" name="Text 12"/>
          <p:cNvSpPr/>
          <p:nvPr/>
        </p:nvSpPr>
        <p:spPr>
          <a:xfrm>
            <a:off x="785217" y="6673334"/>
            <a:ext cx="7573566" cy="553164"/>
          </a:xfrm>
          <a:prstGeom prst="rect">
            <a:avLst/>
          </a:prstGeom>
          <a:noFill/>
        </p:spPr>
        <p:txBody>
          <a:bodyPr wrap="square" rtlCol="0" anchor="t"/>
          <a:lstStyle/>
          <a:p>
            <a:pPr marL="0" indent="0">
              <a:lnSpc>
                <a:spcPts val="2175"/>
              </a:lnSpc>
              <a:buNone/>
            </a:pPr>
            <a:r>
              <a:rPr lang="en-US" sz="1360" dirty="0">
                <a:solidFill>
                  <a:srgbClr val="151617"/>
                </a:solidFill>
                <a:latin typeface="Inconsolata" pitchFamily="34" charset="0"/>
                <a:ea typeface="Inconsolata" pitchFamily="34" charset="-122"/>
                <a:cs typeface="Inconsolata" pitchFamily="34" charset="-120"/>
              </a:rPr>
              <a:t>Centralized management of virtualized resources simplifies administration across multiple locations.</a:t>
            </a:r>
            <a:endParaRPr lang="en-US" sz="13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719"/>
          </a:xfrm>
          <a:prstGeom prst="rect">
            <a:avLst/>
          </a:prstGeom>
          <a:solidFill>
            <a:srgbClr val="F8ECE4"/>
          </a:solidFill>
        </p:spPr>
      </p:sp>
      <p:sp>
        <p:nvSpPr>
          <p:cNvPr id="4" name="Text 2"/>
          <p:cNvSpPr/>
          <p:nvPr/>
        </p:nvSpPr>
        <p:spPr>
          <a:xfrm>
            <a:off x="1241346" y="611505"/>
            <a:ext cx="9139714" cy="694849"/>
          </a:xfrm>
          <a:prstGeom prst="rect">
            <a:avLst/>
          </a:prstGeom>
          <a:noFill/>
        </p:spPr>
        <p:txBody>
          <a:bodyPr wrap="none" rtlCol="0" anchor="t"/>
          <a:lstStyle/>
          <a:p>
            <a:pPr marL="0" indent="0">
              <a:lnSpc>
                <a:spcPts val="5470"/>
              </a:lnSpc>
              <a:buNone/>
            </a:pPr>
            <a:r>
              <a:rPr lang="en-US" sz="4380" b="1" dirty="0">
                <a:solidFill>
                  <a:srgbClr val="151617"/>
                </a:solidFill>
                <a:latin typeface="Montserrat" pitchFamily="34" charset="0"/>
                <a:ea typeface="Montserrat" pitchFamily="34" charset="-122"/>
                <a:cs typeface="Montserrat" pitchFamily="34" charset="-120"/>
              </a:rPr>
              <a:t>Proposed Architecture Design</a:t>
            </a:r>
            <a:endParaRPr lang="en-US" sz="4380" dirty="0"/>
          </a:p>
        </p:txBody>
      </p:sp>
      <p:sp>
        <p:nvSpPr>
          <p:cNvPr id="5" name="Text 3"/>
          <p:cNvSpPr/>
          <p:nvPr/>
        </p:nvSpPr>
        <p:spPr>
          <a:xfrm>
            <a:off x="1241346" y="1751052"/>
            <a:ext cx="12147709" cy="711518"/>
          </a:xfrm>
          <a:prstGeom prst="rect">
            <a:avLst/>
          </a:prstGeom>
          <a:noFill/>
        </p:spPr>
        <p:txBody>
          <a:bodyPr wrap="square" rtlCol="0" anchor="t"/>
          <a:lstStyle/>
          <a:p>
            <a:pPr marL="0" indent="0">
              <a:lnSpc>
                <a:spcPts val="2800"/>
              </a:lnSpc>
              <a:buNone/>
            </a:pPr>
            <a:r>
              <a:rPr lang="en-US" sz="1750" dirty="0">
                <a:solidFill>
                  <a:srgbClr val="151617"/>
                </a:solidFill>
                <a:latin typeface="Inconsolata" pitchFamily="34" charset="0"/>
                <a:ea typeface="Inconsolata" pitchFamily="34" charset="-122"/>
                <a:cs typeface="Inconsolata" pitchFamily="34" charset="-120"/>
              </a:rPr>
              <a:t>The proposed architecture design leverages industry-standard virtualization technologies and best practices. This approach ensures scalability, resilience, and optimal resource utilization.</a:t>
            </a:r>
            <a:endParaRPr lang="en-US" sz="1750" dirty="0"/>
          </a:p>
        </p:txBody>
      </p:sp>
      <p:sp>
        <p:nvSpPr>
          <p:cNvPr id="6" name="Text 4"/>
          <p:cNvSpPr/>
          <p:nvPr/>
        </p:nvSpPr>
        <p:spPr>
          <a:xfrm>
            <a:off x="1241346" y="2935010"/>
            <a:ext cx="2779752" cy="347424"/>
          </a:xfrm>
          <a:prstGeom prst="rect">
            <a:avLst/>
          </a:prstGeom>
          <a:noFill/>
        </p:spPr>
        <p:txBody>
          <a:bodyPr wrap="none" rtlCol="0" anchor="t"/>
          <a:lstStyle/>
          <a:p>
            <a:pPr marL="0" indent="0">
              <a:lnSpc>
                <a:spcPts val="2735"/>
              </a:lnSpc>
              <a:buNone/>
            </a:pPr>
            <a:r>
              <a:rPr lang="en-US" sz="2190" b="1" dirty="0">
                <a:solidFill>
                  <a:srgbClr val="151617"/>
                </a:solidFill>
                <a:latin typeface="Montserrat" pitchFamily="34" charset="0"/>
                <a:ea typeface="Montserrat" pitchFamily="34" charset="-122"/>
                <a:cs typeface="Montserrat" pitchFamily="34" charset="-120"/>
              </a:rPr>
              <a:t>Key Components</a:t>
            </a:r>
            <a:endParaRPr lang="en-US" sz="2190" dirty="0"/>
          </a:p>
        </p:txBody>
      </p:sp>
      <p:sp>
        <p:nvSpPr>
          <p:cNvPr id="7" name="Text 5"/>
          <p:cNvSpPr/>
          <p:nvPr/>
        </p:nvSpPr>
        <p:spPr>
          <a:xfrm>
            <a:off x="1597104" y="3504724"/>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Hypervisor</a:t>
            </a:r>
            <a:endParaRPr lang="en-US" sz="1750" dirty="0"/>
          </a:p>
        </p:txBody>
      </p:sp>
      <p:sp>
        <p:nvSpPr>
          <p:cNvPr id="8" name="Text 6"/>
          <p:cNvSpPr/>
          <p:nvPr/>
        </p:nvSpPr>
        <p:spPr>
          <a:xfrm>
            <a:off x="1597104" y="3938230"/>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Virtual Machines</a:t>
            </a:r>
            <a:endParaRPr lang="en-US" sz="1750" dirty="0"/>
          </a:p>
        </p:txBody>
      </p:sp>
      <p:sp>
        <p:nvSpPr>
          <p:cNvPr id="9" name="Text 7"/>
          <p:cNvSpPr/>
          <p:nvPr/>
        </p:nvSpPr>
        <p:spPr>
          <a:xfrm>
            <a:off x="1597104" y="4371737"/>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Storage Area Network (SAN)</a:t>
            </a:r>
            <a:endParaRPr lang="en-US" sz="1750" dirty="0"/>
          </a:p>
        </p:txBody>
      </p:sp>
      <p:sp>
        <p:nvSpPr>
          <p:cNvPr id="10" name="Text 8"/>
          <p:cNvSpPr/>
          <p:nvPr/>
        </p:nvSpPr>
        <p:spPr>
          <a:xfrm>
            <a:off x="1597104" y="4805243"/>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Network Virtualization</a:t>
            </a:r>
            <a:endParaRPr lang="en-US" sz="1750" dirty="0"/>
          </a:p>
        </p:txBody>
      </p:sp>
      <p:sp>
        <p:nvSpPr>
          <p:cNvPr id="11" name="Text 9"/>
          <p:cNvSpPr/>
          <p:nvPr/>
        </p:nvSpPr>
        <p:spPr>
          <a:xfrm>
            <a:off x="1597104" y="5238750"/>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Management Console</a:t>
            </a:r>
            <a:endParaRPr lang="en-US" sz="1750" dirty="0"/>
          </a:p>
        </p:txBody>
      </p:sp>
      <p:sp>
        <p:nvSpPr>
          <p:cNvPr id="12" name="Text 10"/>
          <p:cNvSpPr/>
          <p:nvPr/>
        </p:nvSpPr>
        <p:spPr>
          <a:xfrm>
            <a:off x="5478542" y="2935010"/>
            <a:ext cx="2779752" cy="347424"/>
          </a:xfrm>
          <a:prstGeom prst="rect">
            <a:avLst/>
          </a:prstGeom>
          <a:noFill/>
        </p:spPr>
        <p:txBody>
          <a:bodyPr wrap="none" rtlCol="0" anchor="t"/>
          <a:lstStyle/>
          <a:p>
            <a:pPr marL="0" indent="0">
              <a:lnSpc>
                <a:spcPts val="2735"/>
              </a:lnSpc>
              <a:buNone/>
            </a:pPr>
            <a:r>
              <a:rPr lang="en-US" sz="2190" b="1" dirty="0">
                <a:solidFill>
                  <a:srgbClr val="151617"/>
                </a:solidFill>
                <a:latin typeface="Montserrat" pitchFamily="34" charset="0"/>
                <a:ea typeface="Montserrat" pitchFamily="34" charset="-122"/>
                <a:cs typeface="Montserrat" pitchFamily="34" charset="-120"/>
              </a:rPr>
              <a:t>Functionality</a:t>
            </a:r>
            <a:endParaRPr lang="en-US" sz="2190" dirty="0"/>
          </a:p>
        </p:txBody>
      </p:sp>
      <p:sp>
        <p:nvSpPr>
          <p:cNvPr id="13" name="Text 11"/>
          <p:cNvSpPr/>
          <p:nvPr/>
        </p:nvSpPr>
        <p:spPr>
          <a:xfrm>
            <a:off x="5834301" y="3504724"/>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Server Consolidation</a:t>
            </a:r>
            <a:endParaRPr lang="en-US" sz="1750" dirty="0"/>
          </a:p>
        </p:txBody>
      </p:sp>
      <p:sp>
        <p:nvSpPr>
          <p:cNvPr id="14" name="Text 12"/>
          <p:cNvSpPr/>
          <p:nvPr/>
        </p:nvSpPr>
        <p:spPr>
          <a:xfrm>
            <a:off x="5834301" y="3938230"/>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Application Isolation</a:t>
            </a:r>
            <a:endParaRPr lang="en-US" sz="1750" dirty="0"/>
          </a:p>
        </p:txBody>
      </p:sp>
      <p:sp>
        <p:nvSpPr>
          <p:cNvPr id="15" name="Text 13"/>
          <p:cNvSpPr/>
          <p:nvPr/>
        </p:nvSpPr>
        <p:spPr>
          <a:xfrm>
            <a:off x="5834301" y="4371737"/>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High Availability Clusters</a:t>
            </a:r>
            <a:endParaRPr lang="en-US" sz="1750" dirty="0"/>
          </a:p>
        </p:txBody>
      </p:sp>
      <p:sp>
        <p:nvSpPr>
          <p:cNvPr id="16" name="Text 14"/>
          <p:cNvSpPr/>
          <p:nvPr/>
        </p:nvSpPr>
        <p:spPr>
          <a:xfrm>
            <a:off x="5834301" y="4805243"/>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Disaster Recovery</a:t>
            </a:r>
            <a:endParaRPr lang="en-US" sz="1750" dirty="0"/>
          </a:p>
        </p:txBody>
      </p:sp>
      <p:sp>
        <p:nvSpPr>
          <p:cNvPr id="17" name="Text 15"/>
          <p:cNvSpPr/>
          <p:nvPr/>
        </p:nvSpPr>
        <p:spPr>
          <a:xfrm>
            <a:off x="5834301" y="5238750"/>
            <a:ext cx="3331369" cy="355759"/>
          </a:xfrm>
          <a:prstGeom prst="rect">
            <a:avLst/>
          </a:prstGeom>
          <a:noFill/>
        </p:spPr>
        <p:txBody>
          <a:bodyPr wrap="none" rtlCol="0" anchor="t"/>
          <a:lstStyle/>
          <a:p>
            <a:pPr marL="342900" indent="-342900" algn="l">
              <a:lnSpc>
                <a:spcPts val="2800"/>
              </a:lnSpc>
              <a:buSzPct val="100000"/>
              <a:buChar char="•"/>
            </a:pPr>
            <a:r>
              <a:rPr lang="en-US" sz="1750" dirty="0">
                <a:solidFill>
                  <a:srgbClr val="151617"/>
                </a:solidFill>
                <a:latin typeface="Inconsolata" pitchFamily="34" charset="0"/>
                <a:ea typeface="Inconsolata" pitchFamily="34" charset="-122"/>
                <a:cs typeface="Inconsolata" pitchFamily="34" charset="-120"/>
              </a:rPr>
              <a:t>Centralized Management</a:t>
            </a:r>
            <a:endParaRPr lang="en-US" sz="1750" dirty="0"/>
          </a:p>
        </p:txBody>
      </p:sp>
      <p:sp>
        <p:nvSpPr>
          <p:cNvPr id="18" name="Text 16"/>
          <p:cNvSpPr/>
          <p:nvPr/>
        </p:nvSpPr>
        <p:spPr>
          <a:xfrm>
            <a:off x="9715738" y="2935010"/>
            <a:ext cx="3127772" cy="347424"/>
          </a:xfrm>
          <a:prstGeom prst="rect">
            <a:avLst/>
          </a:prstGeom>
          <a:noFill/>
        </p:spPr>
        <p:txBody>
          <a:bodyPr wrap="none" rtlCol="0" anchor="t"/>
          <a:lstStyle/>
          <a:p>
            <a:pPr marL="0" indent="0">
              <a:lnSpc>
                <a:spcPts val="2735"/>
              </a:lnSpc>
              <a:buNone/>
            </a:pPr>
            <a:r>
              <a:rPr lang="en-US" sz="2190" b="1" dirty="0">
                <a:solidFill>
                  <a:srgbClr val="151617"/>
                </a:solidFill>
                <a:latin typeface="Montserrat" pitchFamily="34" charset="0"/>
                <a:ea typeface="Montserrat" pitchFamily="34" charset="-122"/>
                <a:cs typeface="Montserrat" pitchFamily="34" charset="-120"/>
              </a:rPr>
              <a:t>Architectural Design</a:t>
            </a:r>
            <a:endParaRPr lang="en-US" sz="2190" dirty="0"/>
          </a:p>
        </p:txBody>
      </p:sp>
      <p:sp>
        <p:nvSpPr>
          <p:cNvPr id="19" name="Text 17"/>
          <p:cNvSpPr/>
          <p:nvPr/>
        </p:nvSpPr>
        <p:spPr>
          <a:xfrm>
            <a:off x="9715738" y="3504724"/>
            <a:ext cx="3687128" cy="3913346"/>
          </a:xfrm>
          <a:prstGeom prst="rect">
            <a:avLst/>
          </a:prstGeom>
          <a:noFill/>
        </p:spPr>
        <p:txBody>
          <a:bodyPr wrap="square" rtlCol="0" anchor="t"/>
          <a:lstStyle/>
          <a:p>
            <a:pPr marL="0" indent="0">
              <a:lnSpc>
                <a:spcPts val="2800"/>
              </a:lnSpc>
              <a:buNone/>
            </a:pPr>
            <a:r>
              <a:rPr lang="en-US" sz="1750" dirty="0">
                <a:solidFill>
                  <a:srgbClr val="151617"/>
                </a:solidFill>
                <a:latin typeface="Inconsolata" pitchFamily="34" charset="0"/>
                <a:ea typeface="Inconsolata" pitchFamily="34" charset="-122"/>
                <a:cs typeface="Inconsolata" pitchFamily="34" charset="-120"/>
              </a:rPr>
              <a:t>The architecture will utilize a hypervisor-based approach with centralized management. Virtual machines will be deployed across multiple physical servers in each location, with a shared storage network ensuring data availability. Network virtualization will enable seamless communication between virtual machines.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600"/>
          </a:xfrm>
          <a:prstGeom prst="rect">
            <a:avLst/>
          </a:prstGeom>
          <a:solidFill>
            <a:srgbClr val="F8ECE4"/>
          </a:solidFill>
        </p:spPr>
      </p:sp>
      <p:pic>
        <p:nvPicPr>
          <p:cNvPr id="4" name="Image 0" descr="preencoded.png"/>
          <p:cNvPicPr>
            <a:picLocks noChangeAspect="1"/>
          </p:cNvPicPr>
          <p:nvPr/>
        </p:nvPicPr>
        <p:blipFill>
          <a:blip r:embed="rId1"/>
          <a:stretch>
            <a:fillRect/>
          </a:stretch>
        </p:blipFill>
        <p:spPr>
          <a:xfrm>
            <a:off x="0" y="0"/>
            <a:ext cx="14630400" cy="2481739"/>
          </a:xfrm>
          <a:prstGeom prst="rect">
            <a:avLst/>
          </a:prstGeom>
        </p:spPr>
      </p:pic>
      <p:sp>
        <p:nvSpPr>
          <p:cNvPr id="5" name="Text 2"/>
          <p:cNvSpPr/>
          <p:nvPr/>
        </p:nvSpPr>
        <p:spPr>
          <a:xfrm>
            <a:off x="1892618" y="3029188"/>
            <a:ext cx="4963478" cy="620435"/>
          </a:xfrm>
          <a:prstGeom prst="rect">
            <a:avLst/>
          </a:prstGeom>
          <a:noFill/>
        </p:spPr>
        <p:txBody>
          <a:bodyPr wrap="none" rtlCol="0" anchor="t"/>
          <a:lstStyle/>
          <a:p>
            <a:pPr marL="0" indent="0">
              <a:lnSpc>
                <a:spcPts val="4885"/>
              </a:lnSpc>
              <a:buNone/>
            </a:pPr>
            <a:r>
              <a:rPr lang="en-US" sz="3910" b="1" dirty="0">
                <a:solidFill>
                  <a:srgbClr val="151617"/>
                </a:solidFill>
                <a:latin typeface="Montserrat" pitchFamily="34" charset="0"/>
                <a:ea typeface="Montserrat" pitchFamily="34" charset="-122"/>
                <a:cs typeface="Montserrat" pitchFamily="34" charset="-120"/>
              </a:rPr>
              <a:t>GUI Design</a:t>
            </a:r>
            <a:endParaRPr lang="en-US" sz="3910" dirty="0"/>
          </a:p>
        </p:txBody>
      </p:sp>
      <p:sp>
        <p:nvSpPr>
          <p:cNvPr id="6" name="Text 3"/>
          <p:cNvSpPr/>
          <p:nvPr/>
        </p:nvSpPr>
        <p:spPr>
          <a:xfrm>
            <a:off x="1892618" y="3947398"/>
            <a:ext cx="10845165" cy="635318"/>
          </a:xfrm>
          <a:prstGeom prst="rect">
            <a:avLst/>
          </a:prstGeom>
          <a:noFill/>
        </p:spPr>
        <p:txBody>
          <a:bodyPr wrap="square" rtlCol="0" anchor="t"/>
          <a:lstStyle/>
          <a:p>
            <a:pPr marL="0" indent="0">
              <a:lnSpc>
                <a:spcPts val="2500"/>
              </a:lnSpc>
              <a:buNone/>
            </a:pPr>
            <a:r>
              <a:rPr lang="en-US" sz="1565" dirty="0">
                <a:solidFill>
                  <a:srgbClr val="151617"/>
                </a:solidFill>
                <a:latin typeface="Inconsolata" pitchFamily="34" charset="0"/>
                <a:ea typeface="Inconsolata" pitchFamily="34" charset="-122"/>
                <a:cs typeface="Inconsolata" pitchFamily="34" charset="-120"/>
              </a:rPr>
              <a:t>The GUI design prioritizes user-friendliness and intuitive navigation. The interface provides a clear overview of the virtualized environment and facilitates easy management of resources.</a:t>
            </a:r>
            <a:endParaRPr lang="en-US" sz="1565" dirty="0"/>
          </a:p>
        </p:txBody>
      </p:sp>
      <p:sp>
        <p:nvSpPr>
          <p:cNvPr id="7" name="Shape 4"/>
          <p:cNvSpPr/>
          <p:nvPr/>
        </p:nvSpPr>
        <p:spPr>
          <a:xfrm>
            <a:off x="1892618" y="5029200"/>
            <a:ext cx="446603" cy="446603"/>
          </a:xfrm>
          <a:prstGeom prst="roundRect">
            <a:avLst>
              <a:gd name="adj" fmla="val 8002"/>
            </a:avLst>
          </a:prstGeom>
          <a:solidFill>
            <a:srgbClr val="F8ECE4"/>
          </a:solidFill>
          <a:ln w="7620">
            <a:solidFill>
              <a:srgbClr val="151617"/>
            </a:solidFill>
            <a:prstDash val="solid"/>
          </a:ln>
        </p:spPr>
      </p:sp>
      <p:sp>
        <p:nvSpPr>
          <p:cNvPr id="8" name="Text 5"/>
          <p:cNvSpPr/>
          <p:nvPr/>
        </p:nvSpPr>
        <p:spPr>
          <a:xfrm>
            <a:off x="2053590" y="5103614"/>
            <a:ext cx="124539" cy="297775"/>
          </a:xfrm>
          <a:prstGeom prst="rect">
            <a:avLst/>
          </a:prstGeom>
          <a:noFill/>
        </p:spPr>
        <p:txBody>
          <a:bodyPr wrap="none" rtlCol="0" anchor="t"/>
          <a:lstStyle/>
          <a:p>
            <a:pPr marL="0" indent="0" algn="ctr">
              <a:lnSpc>
                <a:spcPts val="2345"/>
              </a:lnSpc>
              <a:buNone/>
            </a:pPr>
            <a:r>
              <a:rPr lang="en-US" sz="2345" b="1" dirty="0">
                <a:solidFill>
                  <a:srgbClr val="151617"/>
                </a:solidFill>
                <a:latin typeface="Montserrat" pitchFamily="34" charset="0"/>
                <a:ea typeface="Montserrat" pitchFamily="34" charset="-122"/>
                <a:cs typeface="Montserrat" pitchFamily="34" charset="-120"/>
              </a:rPr>
              <a:t>1</a:t>
            </a:r>
            <a:endParaRPr lang="en-US" sz="2345" dirty="0"/>
          </a:p>
        </p:txBody>
      </p:sp>
      <p:sp>
        <p:nvSpPr>
          <p:cNvPr id="9" name="Text 6"/>
          <p:cNvSpPr/>
          <p:nvPr/>
        </p:nvSpPr>
        <p:spPr>
          <a:xfrm>
            <a:off x="2537698" y="5029200"/>
            <a:ext cx="2481739" cy="310158"/>
          </a:xfrm>
          <a:prstGeom prst="rect">
            <a:avLst/>
          </a:prstGeom>
          <a:noFill/>
        </p:spPr>
        <p:txBody>
          <a:bodyPr wrap="none" rtlCol="0" anchor="t"/>
          <a:lstStyle/>
          <a:p>
            <a:pPr marL="0" indent="0">
              <a:lnSpc>
                <a:spcPts val="2445"/>
              </a:lnSpc>
              <a:buNone/>
            </a:pPr>
            <a:r>
              <a:rPr lang="en-US" sz="1955" b="1" dirty="0">
                <a:solidFill>
                  <a:srgbClr val="151617"/>
                </a:solidFill>
                <a:latin typeface="Montserrat" pitchFamily="34" charset="0"/>
                <a:ea typeface="Montserrat" pitchFamily="34" charset="-122"/>
                <a:cs typeface="Montserrat" pitchFamily="34" charset="-120"/>
              </a:rPr>
              <a:t>Clear Layout</a:t>
            </a:r>
            <a:endParaRPr lang="en-US" sz="1955" dirty="0"/>
          </a:p>
        </p:txBody>
      </p:sp>
      <p:sp>
        <p:nvSpPr>
          <p:cNvPr id="10" name="Text 7"/>
          <p:cNvSpPr/>
          <p:nvPr/>
        </p:nvSpPr>
        <p:spPr>
          <a:xfrm>
            <a:off x="2537698" y="5458420"/>
            <a:ext cx="2837617" cy="1905952"/>
          </a:xfrm>
          <a:prstGeom prst="rect">
            <a:avLst/>
          </a:prstGeom>
          <a:noFill/>
        </p:spPr>
        <p:txBody>
          <a:bodyPr wrap="square" rtlCol="0" anchor="t"/>
          <a:lstStyle/>
          <a:p>
            <a:pPr marL="0" indent="0">
              <a:lnSpc>
                <a:spcPts val="2500"/>
              </a:lnSpc>
              <a:buNone/>
            </a:pPr>
            <a:r>
              <a:rPr lang="en-US" sz="1565" dirty="0">
                <a:solidFill>
                  <a:srgbClr val="151617"/>
                </a:solidFill>
                <a:latin typeface="Inconsolata" pitchFamily="34" charset="0"/>
                <a:ea typeface="Inconsolata" pitchFamily="34" charset="-122"/>
                <a:cs typeface="Inconsolata" pitchFamily="34" charset="-120"/>
              </a:rPr>
              <a:t>The interface will utilize a well-structured layout with intuitive icons and labels, making it easy for administrators to navigate and understand.</a:t>
            </a:r>
            <a:endParaRPr lang="en-US" sz="1565" dirty="0"/>
          </a:p>
        </p:txBody>
      </p:sp>
      <p:sp>
        <p:nvSpPr>
          <p:cNvPr id="11" name="Shape 8"/>
          <p:cNvSpPr/>
          <p:nvPr/>
        </p:nvSpPr>
        <p:spPr>
          <a:xfrm>
            <a:off x="5573792" y="5029200"/>
            <a:ext cx="446603" cy="446603"/>
          </a:xfrm>
          <a:prstGeom prst="roundRect">
            <a:avLst>
              <a:gd name="adj" fmla="val 8002"/>
            </a:avLst>
          </a:prstGeom>
          <a:solidFill>
            <a:srgbClr val="F8ECE4"/>
          </a:solidFill>
          <a:ln w="7620">
            <a:solidFill>
              <a:srgbClr val="151617"/>
            </a:solidFill>
            <a:prstDash val="solid"/>
          </a:ln>
        </p:spPr>
      </p:sp>
      <p:sp>
        <p:nvSpPr>
          <p:cNvPr id="12" name="Text 9"/>
          <p:cNvSpPr/>
          <p:nvPr/>
        </p:nvSpPr>
        <p:spPr>
          <a:xfrm>
            <a:off x="5706547" y="5103614"/>
            <a:ext cx="181094" cy="297775"/>
          </a:xfrm>
          <a:prstGeom prst="rect">
            <a:avLst/>
          </a:prstGeom>
          <a:noFill/>
        </p:spPr>
        <p:txBody>
          <a:bodyPr wrap="none" rtlCol="0" anchor="t"/>
          <a:lstStyle/>
          <a:p>
            <a:pPr marL="0" indent="0" algn="ctr">
              <a:lnSpc>
                <a:spcPts val="2345"/>
              </a:lnSpc>
              <a:buNone/>
            </a:pPr>
            <a:r>
              <a:rPr lang="en-US" sz="2345" b="1" dirty="0">
                <a:solidFill>
                  <a:srgbClr val="151617"/>
                </a:solidFill>
                <a:latin typeface="Montserrat" pitchFamily="34" charset="0"/>
                <a:ea typeface="Montserrat" pitchFamily="34" charset="-122"/>
                <a:cs typeface="Montserrat" pitchFamily="34" charset="-120"/>
              </a:rPr>
              <a:t>2</a:t>
            </a:r>
            <a:endParaRPr lang="en-US" sz="2345" dirty="0"/>
          </a:p>
        </p:txBody>
      </p:sp>
      <p:sp>
        <p:nvSpPr>
          <p:cNvPr id="13" name="Text 10"/>
          <p:cNvSpPr/>
          <p:nvPr/>
        </p:nvSpPr>
        <p:spPr>
          <a:xfrm>
            <a:off x="6218873" y="5029200"/>
            <a:ext cx="2837617" cy="620316"/>
          </a:xfrm>
          <a:prstGeom prst="rect">
            <a:avLst/>
          </a:prstGeom>
          <a:noFill/>
        </p:spPr>
        <p:txBody>
          <a:bodyPr wrap="square" rtlCol="0" anchor="t"/>
          <a:lstStyle/>
          <a:p>
            <a:pPr marL="0" indent="0">
              <a:lnSpc>
                <a:spcPts val="2445"/>
              </a:lnSpc>
              <a:buNone/>
            </a:pPr>
            <a:r>
              <a:rPr lang="en-US" sz="1955" b="1" dirty="0">
                <a:solidFill>
                  <a:srgbClr val="151617"/>
                </a:solidFill>
                <a:latin typeface="Montserrat" pitchFamily="34" charset="0"/>
                <a:ea typeface="Montserrat" pitchFamily="34" charset="-122"/>
                <a:cs typeface="Montserrat" pitchFamily="34" charset="-120"/>
              </a:rPr>
              <a:t>User-Friendly Features</a:t>
            </a:r>
            <a:endParaRPr lang="en-US" sz="1955" dirty="0"/>
          </a:p>
        </p:txBody>
      </p:sp>
      <p:sp>
        <p:nvSpPr>
          <p:cNvPr id="14" name="Text 11"/>
          <p:cNvSpPr/>
          <p:nvPr/>
        </p:nvSpPr>
        <p:spPr>
          <a:xfrm>
            <a:off x="6218873" y="5768578"/>
            <a:ext cx="2837617" cy="1905952"/>
          </a:xfrm>
          <a:prstGeom prst="rect">
            <a:avLst/>
          </a:prstGeom>
          <a:noFill/>
        </p:spPr>
        <p:txBody>
          <a:bodyPr wrap="square" rtlCol="0" anchor="t"/>
          <a:lstStyle/>
          <a:p>
            <a:pPr marL="0" indent="0">
              <a:lnSpc>
                <a:spcPts val="2500"/>
              </a:lnSpc>
              <a:buNone/>
            </a:pPr>
            <a:r>
              <a:rPr lang="en-US" sz="1565" dirty="0">
                <a:solidFill>
                  <a:srgbClr val="151617"/>
                </a:solidFill>
                <a:latin typeface="Inconsolata" pitchFamily="34" charset="0"/>
                <a:ea typeface="Inconsolata" pitchFamily="34" charset="-122"/>
                <a:cs typeface="Inconsolata" pitchFamily="34" charset="-120"/>
              </a:rPr>
              <a:t>The GUI will include features such as drag-and-drop functionality, search capabilities, and customizable dashboards to enhance user experience.</a:t>
            </a:r>
            <a:endParaRPr lang="en-US" sz="1565" dirty="0"/>
          </a:p>
        </p:txBody>
      </p:sp>
      <p:sp>
        <p:nvSpPr>
          <p:cNvPr id="15" name="Shape 12"/>
          <p:cNvSpPr/>
          <p:nvPr/>
        </p:nvSpPr>
        <p:spPr>
          <a:xfrm>
            <a:off x="9254966" y="5029200"/>
            <a:ext cx="446603" cy="446603"/>
          </a:xfrm>
          <a:prstGeom prst="roundRect">
            <a:avLst>
              <a:gd name="adj" fmla="val 8002"/>
            </a:avLst>
          </a:prstGeom>
          <a:solidFill>
            <a:srgbClr val="F8ECE4"/>
          </a:solidFill>
          <a:ln w="7620">
            <a:solidFill>
              <a:srgbClr val="151617"/>
            </a:solidFill>
            <a:prstDash val="solid"/>
          </a:ln>
        </p:spPr>
      </p:sp>
      <p:sp>
        <p:nvSpPr>
          <p:cNvPr id="16" name="Text 13"/>
          <p:cNvSpPr/>
          <p:nvPr/>
        </p:nvSpPr>
        <p:spPr>
          <a:xfrm>
            <a:off x="9386768" y="5103614"/>
            <a:ext cx="182880" cy="297775"/>
          </a:xfrm>
          <a:prstGeom prst="rect">
            <a:avLst/>
          </a:prstGeom>
          <a:noFill/>
        </p:spPr>
        <p:txBody>
          <a:bodyPr wrap="none" rtlCol="0" anchor="t"/>
          <a:lstStyle/>
          <a:p>
            <a:pPr marL="0" indent="0" algn="ctr">
              <a:lnSpc>
                <a:spcPts val="2345"/>
              </a:lnSpc>
              <a:buNone/>
            </a:pPr>
            <a:r>
              <a:rPr lang="en-US" sz="2345" b="1" dirty="0">
                <a:solidFill>
                  <a:srgbClr val="151617"/>
                </a:solidFill>
                <a:latin typeface="Montserrat" pitchFamily="34" charset="0"/>
                <a:ea typeface="Montserrat" pitchFamily="34" charset="-122"/>
                <a:cs typeface="Montserrat" pitchFamily="34" charset="-120"/>
              </a:rPr>
              <a:t>3</a:t>
            </a:r>
            <a:endParaRPr lang="en-US" sz="2345" dirty="0"/>
          </a:p>
        </p:txBody>
      </p:sp>
      <p:sp>
        <p:nvSpPr>
          <p:cNvPr id="17" name="Text 14"/>
          <p:cNvSpPr/>
          <p:nvPr/>
        </p:nvSpPr>
        <p:spPr>
          <a:xfrm>
            <a:off x="9900047" y="5029200"/>
            <a:ext cx="2481739" cy="310158"/>
          </a:xfrm>
          <a:prstGeom prst="rect">
            <a:avLst/>
          </a:prstGeom>
          <a:noFill/>
        </p:spPr>
        <p:txBody>
          <a:bodyPr wrap="none" rtlCol="0" anchor="t"/>
          <a:lstStyle/>
          <a:p>
            <a:pPr marL="0" indent="0">
              <a:lnSpc>
                <a:spcPts val="2445"/>
              </a:lnSpc>
              <a:buNone/>
            </a:pPr>
            <a:r>
              <a:rPr lang="en-US" sz="1955" b="1" dirty="0">
                <a:solidFill>
                  <a:srgbClr val="151617"/>
                </a:solidFill>
                <a:latin typeface="Montserrat" pitchFamily="34" charset="0"/>
                <a:ea typeface="Montserrat" pitchFamily="34" charset="-122"/>
                <a:cs typeface="Montserrat" pitchFamily="34" charset="-120"/>
              </a:rPr>
              <a:t>Color Selection</a:t>
            </a:r>
            <a:endParaRPr lang="en-US" sz="1955" dirty="0"/>
          </a:p>
        </p:txBody>
      </p:sp>
      <p:sp>
        <p:nvSpPr>
          <p:cNvPr id="18" name="Text 15"/>
          <p:cNvSpPr/>
          <p:nvPr/>
        </p:nvSpPr>
        <p:spPr>
          <a:xfrm>
            <a:off x="9900047" y="5458420"/>
            <a:ext cx="2837617" cy="2223611"/>
          </a:xfrm>
          <a:prstGeom prst="rect">
            <a:avLst/>
          </a:prstGeom>
          <a:noFill/>
        </p:spPr>
        <p:txBody>
          <a:bodyPr wrap="square" rtlCol="0" anchor="t"/>
          <a:lstStyle/>
          <a:p>
            <a:pPr marL="0" indent="0">
              <a:lnSpc>
                <a:spcPts val="2500"/>
              </a:lnSpc>
              <a:buNone/>
            </a:pPr>
            <a:r>
              <a:rPr lang="en-US" sz="1565" dirty="0">
                <a:solidFill>
                  <a:srgbClr val="151617"/>
                </a:solidFill>
                <a:latin typeface="Inconsolata" pitchFamily="34" charset="0"/>
                <a:ea typeface="Inconsolata" pitchFamily="34" charset="-122"/>
                <a:cs typeface="Inconsolata" pitchFamily="34" charset="-120"/>
              </a:rPr>
              <a:t>The color scheme will be carefully selected to provide visual clarity and minimize eye strain. High-contrast colors will be used for important information and alerts.</a:t>
            </a:r>
            <a:endParaRPr lang="en-US" sz="156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895636"/>
          </a:xfrm>
          <a:prstGeom prst="rect">
            <a:avLst/>
          </a:prstGeom>
          <a:solidFill>
            <a:srgbClr val="F8ECE4"/>
          </a:solidFill>
        </p:spPr>
      </p:sp>
      <p:pic>
        <p:nvPicPr>
          <p:cNvPr id="4" name="Image 0" descr="preencoded.png"/>
          <p:cNvPicPr>
            <a:picLocks noChangeAspect="1"/>
          </p:cNvPicPr>
          <p:nvPr/>
        </p:nvPicPr>
        <p:blipFill>
          <a:blip r:embed="rId1"/>
          <a:stretch>
            <a:fillRect/>
          </a:stretch>
        </p:blipFill>
        <p:spPr>
          <a:xfrm>
            <a:off x="0" y="0"/>
            <a:ext cx="14630400" cy="2160270"/>
          </a:xfrm>
          <a:prstGeom prst="rect">
            <a:avLst/>
          </a:prstGeom>
        </p:spPr>
      </p:pic>
      <p:sp>
        <p:nvSpPr>
          <p:cNvPr id="5" name="Text 2"/>
          <p:cNvSpPr/>
          <p:nvPr/>
        </p:nvSpPr>
        <p:spPr>
          <a:xfrm>
            <a:off x="2594967" y="2635448"/>
            <a:ext cx="4320540" cy="540068"/>
          </a:xfrm>
          <a:prstGeom prst="rect">
            <a:avLst/>
          </a:prstGeom>
          <a:noFill/>
        </p:spPr>
        <p:txBody>
          <a:bodyPr wrap="none" rtlCol="0" anchor="t"/>
          <a:lstStyle/>
          <a:p>
            <a:pPr marL="0" indent="0">
              <a:lnSpc>
                <a:spcPts val="4255"/>
              </a:lnSpc>
              <a:buNone/>
            </a:pPr>
            <a:r>
              <a:rPr lang="en-US" sz="3400" b="1" dirty="0">
                <a:solidFill>
                  <a:srgbClr val="151617"/>
                </a:solidFill>
                <a:latin typeface="Montserrat" pitchFamily="34" charset="0"/>
                <a:ea typeface="Montserrat" pitchFamily="34" charset="-122"/>
                <a:cs typeface="Montserrat" pitchFamily="34" charset="-120"/>
              </a:rPr>
              <a:t>Implementation</a:t>
            </a:r>
            <a:endParaRPr lang="en-US" sz="3400" dirty="0"/>
          </a:p>
        </p:txBody>
      </p:sp>
      <p:sp>
        <p:nvSpPr>
          <p:cNvPr id="6" name="Text 3"/>
          <p:cNvSpPr/>
          <p:nvPr/>
        </p:nvSpPr>
        <p:spPr>
          <a:xfrm>
            <a:off x="2594967" y="3434715"/>
            <a:ext cx="9440347" cy="553164"/>
          </a:xfrm>
          <a:prstGeom prst="rect">
            <a:avLst/>
          </a:prstGeom>
          <a:noFill/>
        </p:spPr>
        <p:txBody>
          <a:bodyPr wrap="square" rtlCol="0" anchor="t"/>
          <a:lstStyle/>
          <a:p>
            <a:pPr marL="0" indent="0">
              <a:lnSpc>
                <a:spcPts val="2175"/>
              </a:lnSpc>
              <a:buNone/>
            </a:pPr>
            <a:r>
              <a:rPr lang="en-US" sz="1360" dirty="0">
                <a:solidFill>
                  <a:srgbClr val="151617"/>
                </a:solidFill>
                <a:latin typeface="Inconsolata" pitchFamily="34" charset="0"/>
                <a:ea typeface="Inconsolata" pitchFamily="34" charset="-122"/>
                <a:cs typeface="Inconsolata" pitchFamily="34" charset="-120"/>
              </a:rPr>
              <a:t>The implementation process involves connecting the various components of the virtualization platform and deploying it in a cloud environment.</a:t>
            </a:r>
            <a:endParaRPr lang="en-US" sz="1360" dirty="0"/>
          </a:p>
        </p:txBody>
      </p:sp>
      <p:sp>
        <p:nvSpPr>
          <p:cNvPr id="7" name="Shape 4"/>
          <p:cNvSpPr/>
          <p:nvPr/>
        </p:nvSpPr>
        <p:spPr>
          <a:xfrm>
            <a:off x="4717494" y="6245245"/>
            <a:ext cx="388739" cy="388739"/>
          </a:xfrm>
          <a:prstGeom prst="roundRect">
            <a:avLst>
              <a:gd name="adj" fmla="val 8002"/>
            </a:avLst>
          </a:prstGeom>
          <a:solidFill>
            <a:srgbClr val="F8ECE4"/>
          </a:solidFill>
          <a:ln w="7620">
            <a:solidFill>
              <a:srgbClr val="151617"/>
            </a:solidFill>
            <a:prstDash val="solid"/>
          </a:ln>
        </p:spPr>
      </p:sp>
      <p:sp>
        <p:nvSpPr>
          <p:cNvPr id="8" name="Text 5"/>
          <p:cNvSpPr/>
          <p:nvPr/>
        </p:nvSpPr>
        <p:spPr>
          <a:xfrm>
            <a:off x="4857631" y="6310015"/>
            <a:ext cx="108347" cy="259199"/>
          </a:xfrm>
          <a:prstGeom prst="rect">
            <a:avLst/>
          </a:prstGeom>
          <a:noFill/>
        </p:spPr>
        <p:txBody>
          <a:bodyPr wrap="none" rtlCol="0" anchor="t"/>
          <a:lstStyle/>
          <a:p>
            <a:pPr marL="0" indent="0" algn="ctr">
              <a:lnSpc>
                <a:spcPts val="2040"/>
              </a:lnSpc>
              <a:buNone/>
            </a:pPr>
            <a:r>
              <a:rPr lang="en-US" sz="2040" b="1" dirty="0">
                <a:solidFill>
                  <a:srgbClr val="151617"/>
                </a:solidFill>
                <a:latin typeface="Montserrat" pitchFamily="34" charset="0"/>
                <a:ea typeface="Montserrat" pitchFamily="34" charset="-122"/>
                <a:cs typeface="Montserrat" pitchFamily="34" charset="-120"/>
              </a:rPr>
              <a:t>1</a:t>
            </a:r>
            <a:endParaRPr lang="en-US" sz="2040" dirty="0"/>
          </a:p>
        </p:txBody>
      </p:sp>
      <p:sp>
        <p:nvSpPr>
          <p:cNvPr id="9" name="Text 6"/>
          <p:cNvSpPr/>
          <p:nvPr/>
        </p:nvSpPr>
        <p:spPr>
          <a:xfrm>
            <a:off x="3221712" y="4182189"/>
            <a:ext cx="3380184" cy="269915"/>
          </a:xfrm>
          <a:prstGeom prst="rect">
            <a:avLst/>
          </a:prstGeom>
          <a:noFill/>
        </p:spPr>
        <p:txBody>
          <a:bodyPr wrap="none" rtlCol="0" anchor="t"/>
          <a:lstStyle/>
          <a:p>
            <a:pPr marL="0" indent="0" algn="ctr">
              <a:lnSpc>
                <a:spcPts val="2125"/>
              </a:lnSpc>
              <a:buNone/>
            </a:pPr>
            <a:r>
              <a:rPr lang="en-US" sz="1700" b="1" dirty="0">
                <a:solidFill>
                  <a:srgbClr val="151617"/>
                </a:solidFill>
                <a:latin typeface="Montserrat" pitchFamily="34" charset="0"/>
                <a:ea typeface="Montserrat" pitchFamily="34" charset="-122"/>
                <a:cs typeface="Montserrat" pitchFamily="34" charset="-120"/>
              </a:rPr>
              <a:t>Connecting the Components</a:t>
            </a:r>
            <a:endParaRPr lang="en-US" sz="1700" dirty="0"/>
          </a:p>
        </p:txBody>
      </p:sp>
      <p:sp>
        <p:nvSpPr>
          <p:cNvPr id="10" name="Text 7"/>
          <p:cNvSpPr/>
          <p:nvPr/>
        </p:nvSpPr>
        <p:spPr>
          <a:xfrm>
            <a:off x="2767727" y="4555688"/>
            <a:ext cx="4288274" cy="1106329"/>
          </a:xfrm>
          <a:prstGeom prst="rect">
            <a:avLst/>
          </a:prstGeom>
          <a:noFill/>
        </p:spPr>
        <p:txBody>
          <a:bodyPr wrap="square" rtlCol="0" anchor="t"/>
          <a:lstStyle/>
          <a:p>
            <a:pPr marL="0" indent="0" algn="ctr">
              <a:lnSpc>
                <a:spcPts val="2175"/>
              </a:lnSpc>
              <a:buNone/>
            </a:pPr>
            <a:r>
              <a:rPr lang="en-US" sz="1360" dirty="0">
                <a:solidFill>
                  <a:srgbClr val="151617"/>
                </a:solidFill>
                <a:latin typeface="Inconsolata" pitchFamily="34" charset="0"/>
                <a:ea typeface="Inconsolata" pitchFamily="34" charset="-122"/>
                <a:cs typeface="Inconsolata" pitchFamily="34" charset="-120"/>
              </a:rPr>
              <a:t>This step involves integrating the hypervisor, virtual machines, storage network, and management console to create a cohesive virtualization platform.</a:t>
            </a:r>
            <a:endParaRPr lang="en-US" sz="1360" dirty="0"/>
          </a:p>
        </p:txBody>
      </p:sp>
      <p:sp>
        <p:nvSpPr>
          <p:cNvPr id="11" name="Shape 8"/>
          <p:cNvSpPr/>
          <p:nvPr/>
        </p:nvSpPr>
        <p:spPr>
          <a:xfrm>
            <a:off x="7120771" y="6245245"/>
            <a:ext cx="388739" cy="388739"/>
          </a:xfrm>
          <a:prstGeom prst="roundRect">
            <a:avLst>
              <a:gd name="adj" fmla="val 8002"/>
            </a:avLst>
          </a:prstGeom>
          <a:solidFill>
            <a:srgbClr val="F8ECE4"/>
          </a:solidFill>
          <a:ln w="7620">
            <a:solidFill>
              <a:srgbClr val="151617"/>
            </a:solidFill>
            <a:prstDash val="solid"/>
          </a:ln>
        </p:spPr>
      </p:sp>
      <p:sp>
        <p:nvSpPr>
          <p:cNvPr id="12" name="Text 9"/>
          <p:cNvSpPr/>
          <p:nvPr/>
        </p:nvSpPr>
        <p:spPr>
          <a:xfrm>
            <a:off x="7236262" y="6310015"/>
            <a:ext cx="157639" cy="259199"/>
          </a:xfrm>
          <a:prstGeom prst="rect">
            <a:avLst/>
          </a:prstGeom>
          <a:noFill/>
        </p:spPr>
        <p:txBody>
          <a:bodyPr wrap="none" rtlCol="0" anchor="t"/>
          <a:lstStyle/>
          <a:p>
            <a:pPr marL="0" indent="0" algn="ctr">
              <a:lnSpc>
                <a:spcPts val="2040"/>
              </a:lnSpc>
              <a:buNone/>
            </a:pPr>
            <a:r>
              <a:rPr lang="en-US" sz="2040" b="1" dirty="0">
                <a:solidFill>
                  <a:srgbClr val="151617"/>
                </a:solidFill>
                <a:latin typeface="Montserrat" pitchFamily="34" charset="0"/>
                <a:ea typeface="Montserrat" pitchFamily="34" charset="-122"/>
                <a:cs typeface="Montserrat" pitchFamily="34" charset="-120"/>
              </a:rPr>
              <a:t>2</a:t>
            </a:r>
            <a:endParaRPr lang="en-US" sz="2040" dirty="0"/>
          </a:p>
        </p:txBody>
      </p:sp>
      <p:sp>
        <p:nvSpPr>
          <p:cNvPr id="13" name="Text 10"/>
          <p:cNvSpPr/>
          <p:nvPr/>
        </p:nvSpPr>
        <p:spPr>
          <a:xfrm>
            <a:off x="6221373" y="7217212"/>
            <a:ext cx="2187535" cy="269915"/>
          </a:xfrm>
          <a:prstGeom prst="rect">
            <a:avLst/>
          </a:prstGeom>
          <a:noFill/>
        </p:spPr>
        <p:txBody>
          <a:bodyPr wrap="none" rtlCol="0" anchor="t"/>
          <a:lstStyle/>
          <a:p>
            <a:pPr marL="0" indent="0" algn="ctr">
              <a:lnSpc>
                <a:spcPts val="2125"/>
              </a:lnSpc>
              <a:buNone/>
            </a:pPr>
            <a:r>
              <a:rPr lang="en-US" sz="1700" b="1" dirty="0">
                <a:solidFill>
                  <a:srgbClr val="151617"/>
                </a:solidFill>
                <a:latin typeface="Montserrat" pitchFamily="34" charset="0"/>
                <a:ea typeface="Montserrat" pitchFamily="34" charset="-122"/>
                <a:cs typeface="Montserrat" pitchFamily="34" charset="-120"/>
              </a:rPr>
              <a:t>Cloud Deployment</a:t>
            </a:r>
            <a:endParaRPr lang="en-US" sz="1700" dirty="0"/>
          </a:p>
        </p:txBody>
      </p:sp>
      <p:sp>
        <p:nvSpPr>
          <p:cNvPr id="14" name="Text 11"/>
          <p:cNvSpPr/>
          <p:nvPr/>
        </p:nvSpPr>
        <p:spPr>
          <a:xfrm>
            <a:off x="5171003" y="7590711"/>
            <a:ext cx="4288274" cy="829747"/>
          </a:xfrm>
          <a:prstGeom prst="rect">
            <a:avLst/>
          </a:prstGeom>
          <a:noFill/>
        </p:spPr>
        <p:txBody>
          <a:bodyPr wrap="square" rtlCol="0" anchor="t"/>
          <a:lstStyle/>
          <a:p>
            <a:pPr marL="0" indent="0" algn="ctr">
              <a:lnSpc>
                <a:spcPts val="2175"/>
              </a:lnSpc>
              <a:buNone/>
            </a:pPr>
            <a:r>
              <a:rPr lang="en-US" sz="1360" dirty="0">
                <a:solidFill>
                  <a:srgbClr val="151617"/>
                </a:solidFill>
                <a:latin typeface="Inconsolata" pitchFamily="34" charset="0"/>
                <a:ea typeface="Inconsolata" pitchFamily="34" charset="-122"/>
                <a:cs typeface="Inconsolata" pitchFamily="34" charset="-120"/>
              </a:rPr>
              <a:t>The platform will be deployed in a cloud environment, leveraging the scalability and flexibility offered by cloud infrastructure.</a:t>
            </a:r>
            <a:endParaRPr lang="en-US" sz="1360" dirty="0"/>
          </a:p>
        </p:txBody>
      </p:sp>
      <p:sp>
        <p:nvSpPr>
          <p:cNvPr id="15" name="Shape 12"/>
          <p:cNvSpPr/>
          <p:nvPr/>
        </p:nvSpPr>
        <p:spPr>
          <a:xfrm>
            <a:off x="9524048" y="6245245"/>
            <a:ext cx="388739" cy="388739"/>
          </a:xfrm>
          <a:prstGeom prst="roundRect">
            <a:avLst>
              <a:gd name="adj" fmla="val 8002"/>
            </a:avLst>
          </a:prstGeom>
          <a:solidFill>
            <a:srgbClr val="F8ECE4"/>
          </a:solidFill>
          <a:ln w="7620">
            <a:solidFill>
              <a:srgbClr val="151617"/>
            </a:solidFill>
            <a:prstDash val="solid"/>
          </a:ln>
        </p:spPr>
      </p:sp>
      <p:sp>
        <p:nvSpPr>
          <p:cNvPr id="16" name="Text 13"/>
          <p:cNvSpPr/>
          <p:nvPr/>
        </p:nvSpPr>
        <p:spPr>
          <a:xfrm>
            <a:off x="9638824" y="6310015"/>
            <a:ext cx="159187" cy="259199"/>
          </a:xfrm>
          <a:prstGeom prst="rect">
            <a:avLst/>
          </a:prstGeom>
          <a:noFill/>
        </p:spPr>
        <p:txBody>
          <a:bodyPr wrap="none" rtlCol="0" anchor="t"/>
          <a:lstStyle/>
          <a:p>
            <a:pPr marL="0" indent="0" algn="ctr">
              <a:lnSpc>
                <a:spcPts val="2040"/>
              </a:lnSpc>
              <a:buNone/>
            </a:pPr>
            <a:r>
              <a:rPr lang="en-US" sz="2040" b="1" dirty="0">
                <a:solidFill>
                  <a:srgbClr val="151617"/>
                </a:solidFill>
                <a:latin typeface="Montserrat" pitchFamily="34" charset="0"/>
                <a:ea typeface="Montserrat" pitchFamily="34" charset="-122"/>
                <a:cs typeface="Montserrat" pitchFamily="34" charset="-120"/>
              </a:rPr>
              <a:t>3</a:t>
            </a:r>
            <a:endParaRPr lang="en-US" sz="2040" dirty="0"/>
          </a:p>
        </p:txBody>
      </p:sp>
      <p:sp>
        <p:nvSpPr>
          <p:cNvPr id="17" name="Text 14"/>
          <p:cNvSpPr/>
          <p:nvPr/>
        </p:nvSpPr>
        <p:spPr>
          <a:xfrm>
            <a:off x="8638223" y="4458772"/>
            <a:ext cx="2160270" cy="269915"/>
          </a:xfrm>
          <a:prstGeom prst="rect">
            <a:avLst/>
          </a:prstGeom>
          <a:noFill/>
        </p:spPr>
        <p:txBody>
          <a:bodyPr wrap="none" rtlCol="0" anchor="t"/>
          <a:lstStyle/>
          <a:p>
            <a:pPr marL="0" indent="0" algn="ctr">
              <a:lnSpc>
                <a:spcPts val="2125"/>
              </a:lnSpc>
              <a:buNone/>
            </a:pPr>
            <a:r>
              <a:rPr lang="en-US" sz="1700" b="1" dirty="0">
                <a:solidFill>
                  <a:srgbClr val="151617"/>
                </a:solidFill>
                <a:latin typeface="Montserrat" pitchFamily="34" charset="0"/>
                <a:ea typeface="Montserrat" pitchFamily="34" charset="-122"/>
                <a:cs typeface="Montserrat" pitchFamily="34" charset="-120"/>
              </a:rPr>
              <a:t>Project Testing</a:t>
            </a:r>
            <a:endParaRPr lang="en-US" sz="1700" dirty="0"/>
          </a:p>
        </p:txBody>
      </p:sp>
      <p:sp>
        <p:nvSpPr>
          <p:cNvPr id="18" name="Text 15"/>
          <p:cNvSpPr/>
          <p:nvPr/>
        </p:nvSpPr>
        <p:spPr>
          <a:xfrm>
            <a:off x="7574280" y="4832271"/>
            <a:ext cx="4288274" cy="829747"/>
          </a:xfrm>
          <a:prstGeom prst="rect">
            <a:avLst/>
          </a:prstGeom>
          <a:noFill/>
        </p:spPr>
        <p:txBody>
          <a:bodyPr wrap="square" rtlCol="0" anchor="t"/>
          <a:lstStyle/>
          <a:p>
            <a:pPr marL="0" indent="0" algn="ctr">
              <a:lnSpc>
                <a:spcPts val="2175"/>
              </a:lnSpc>
              <a:buNone/>
            </a:pPr>
            <a:r>
              <a:rPr lang="en-US" sz="1360" dirty="0">
                <a:solidFill>
                  <a:srgbClr val="151617"/>
                </a:solidFill>
                <a:latin typeface="Inconsolata" pitchFamily="34" charset="0"/>
                <a:ea typeface="Inconsolata" pitchFamily="34" charset="-122"/>
                <a:cs typeface="Inconsolata" pitchFamily="34" charset="-120"/>
              </a:rPr>
              <a:t>Thorough testing will be conducted throughout the implementation process to ensure the platform meets all requirements and operates as expected.</a:t>
            </a:r>
            <a:endParaRPr lang="en-US" sz="13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p:spPr>
      </p:sp>
      <p:sp>
        <p:nvSpPr>
          <p:cNvPr id="3" name="Shape 1"/>
          <p:cNvSpPr/>
          <p:nvPr/>
        </p:nvSpPr>
        <p:spPr>
          <a:xfrm>
            <a:off x="0" y="0"/>
            <a:ext cx="14630400" cy="8229600"/>
          </a:xfrm>
          <a:prstGeom prst="rect">
            <a:avLst/>
          </a:prstGeom>
          <a:solidFill>
            <a:srgbClr val="F8ECE4"/>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52610" y="2004774"/>
            <a:ext cx="4869061" cy="4219932"/>
          </a:xfrm>
          <a:prstGeom prst="rect">
            <a:avLst/>
          </a:prstGeom>
        </p:spPr>
      </p:pic>
      <p:sp>
        <p:nvSpPr>
          <p:cNvPr id="6" name="Text 2"/>
          <p:cNvSpPr/>
          <p:nvPr/>
        </p:nvSpPr>
        <p:spPr>
          <a:xfrm>
            <a:off x="864037" y="2358747"/>
            <a:ext cx="6172200" cy="771525"/>
          </a:xfrm>
          <a:prstGeom prst="rect">
            <a:avLst/>
          </a:prstGeom>
          <a:noFill/>
        </p:spPr>
        <p:txBody>
          <a:bodyPr wrap="none" rtlCol="0" anchor="t"/>
          <a:lstStyle/>
          <a:p>
            <a:pPr marL="0" indent="0">
              <a:lnSpc>
                <a:spcPts val="6075"/>
              </a:lnSpc>
              <a:buNone/>
            </a:pPr>
            <a:r>
              <a:rPr lang="en-US" sz="4860" b="1" dirty="0">
                <a:solidFill>
                  <a:srgbClr val="151617"/>
                </a:solidFill>
                <a:latin typeface="Montserrat" pitchFamily="34" charset="0"/>
                <a:ea typeface="Montserrat" pitchFamily="34" charset="-122"/>
                <a:cs typeface="Montserrat" pitchFamily="34" charset="-120"/>
              </a:rPr>
              <a:t>Conclusion</a:t>
            </a:r>
            <a:endParaRPr lang="en-US" sz="4860" dirty="0"/>
          </a:p>
        </p:txBody>
      </p:sp>
      <p:sp>
        <p:nvSpPr>
          <p:cNvPr id="7" name="Text 3"/>
          <p:cNvSpPr/>
          <p:nvPr/>
        </p:nvSpPr>
        <p:spPr>
          <a:xfrm>
            <a:off x="864037" y="3500557"/>
            <a:ext cx="7415927" cy="2370296"/>
          </a:xfrm>
          <a:prstGeom prst="rect">
            <a:avLst/>
          </a:prstGeom>
          <a:noFill/>
        </p:spPr>
        <p:txBody>
          <a:bodyPr wrap="square" rtlCol="0" anchor="t"/>
          <a:lstStyle/>
          <a:p>
            <a:pPr marL="0" indent="0">
              <a:lnSpc>
                <a:spcPts val="3110"/>
              </a:lnSpc>
              <a:buNone/>
            </a:pPr>
            <a:r>
              <a:rPr lang="en-US" sz="1945" dirty="0">
                <a:solidFill>
                  <a:srgbClr val="151617"/>
                </a:solidFill>
                <a:latin typeface="Inconsolata" pitchFamily="34" charset="0"/>
                <a:ea typeface="Inconsolata" pitchFamily="34" charset="-122"/>
                <a:cs typeface="Inconsolata" pitchFamily="34" charset="-120"/>
              </a:rPr>
              <a:t>This virtualization strategy provides a comprehensive approach to optimize resource utilization, ensure high availability, and streamline management across geographically distributed enterprises. By implementing this strategy, organizations can enhance efficiency, reduce costs, and improve overall IT performance.</a:t>
            </a:r>
            <a:endParaRPr lang="en-US" sz="1945" dirty="0"/>
          </a:p>
        </p:txBody>
      </p:sp>
    </p:spTree>
  </p:cSld>
  <p:clrMapOvr>
    <a:masterClrMapping/>
  </p:clrMapOvr>
</p:sld>
</file>

<file path=ppt/theme/theme1.xml><?xml version="1.0" encoding="utf-8"?>
<a:theme xmlns:a="http://schemas.openxmlformats.org/drawingml/2006/main" name="Default Design">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3659</Words>
  <Application>WPS Presentation</Application>
  <PresentationFormat>On-screen Show (16:9)</PresentationFormat>
  <Paragraphs>105</Paragraphs>
  <Slides>7</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Montserrat</vt:lpstr>
      <vt:lpstr>Segoe Print</vt:lpstr>
      <vt:lpstr>Montserrat</vt:lpstr>
      <vt:lpstr>Montserrat</vt:lpstr>
      <vt:lpstr>Inconsolata</vt:lpstr>
      <vt:lpstr>Inconsolata</vt:lpstr>
      <vt:lpstr>Inconsolata</vt:lpstr>
      <vt:lpstr>Calibri</vt:lpstr>
      <vt:lpstr>Microsoft YaHei</vt:lpstr>
      <vt:lpstr>Arial Unicode MS</vt:lpstr>
      <vt:lpstr>MingLiU-ExtB</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Rohinth</cp:lastModifiedBy>
  <cp:revision>2</cp:revision>
  <dcterms:created xsi:type="dcterms:W3CDTF">2024-07-29T06:59:00Z</dcterms:created>
  <dcterms:modified xsi:type="dcterms:W3CDTF">2024-07-29T07:09:37Z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0C93D5F7DEF04B19A2D3505F8FAE5F74_13</vt:lpwstr>
  </property>
  <property fmtid="{D5CDD505-2E9C-101B-9397-08002B2CF9AE}" pid="3" name="KSOProductBuildVer">
    <vt:lpwstr>1033-12.2.0.13472</vt:lpwstr>
  </property>
</Properties>
</file>