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0.jpg" ContentType="image/jpe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sldIdLst>
    <p:sldId id="277" r:id="rId2"/>
    <p:sldId id="278" r:id="rId3"/>
    <p:sldId id="257" r:id="rId4"/>
    <p:sldId id="279" r:id="rId5"/>
    <p:sldId id="262" r:id="rId6"/>
    <p:sldId id="264" r:id="rId7"/>
    <p:sldId id="280" r:id="rId8"/>
    <p:sldId id="266" r:id="rId9"/>
    <p:sldId id="276" r:id="rId10"/>
    <p:sldId id="267" r:id="rId11"/>
    <p:sldId id="269" r:id="rId12"/>
    <p:sldId id="270" r:id="rId13"/>
    <p:sldId id="271"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F5B99-8838-4608-B294-51A1BE0FA9E6}" type="datetimeFigureOut">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C855A-4BEB-4E95-8C95-3E142B7CE8E7}" type="slidenum">
              <a:t>‹#›</a:t>
            </a:fld>
            <a:endParaRPr lang="en-US"/>
          </a:p>
        </p:txBody>
      </p:sp>
    </p:spTree>
    <p:extLst>
      <p:ext uri="{BB962C8B-B14F-4D97-AF65-F5344CB8AC3E}">
        <p14:creationId xmlns:p14="http://schemas.microsoft.com/office/powerpoint/2010/main" val="304268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89c1d859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89c1d859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89c1d859b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89c1d859b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9c1d859b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9c1d859b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29182EEC-5A5B-CF75-D2C2-21721B060A0D}"/>
            </a:ext>
          </a:extLst>
        </p:cNvPr>
        <p:cNvGrpSpPr/>
        <p:nvPr/>
      </p:nvGrpSpPr>
      <p:grpSpPr>
        <a:xfrm>
          <a:off x="0" y="0"/>
          <a:ext cx="0" cy="0"/>
          <a:chOff x="0" y="0"/>
          <a:chExt cx="0" cy="0"/>
        </a:xfrm>
      </p:grpSpPr>
      <p:sp>
        <p:nvSpPr>
          <p:cNvPr id="157" name="Google Shape;157;g289c1d859b5_0_57:notes">
            <a:extLst>
              <a:ext uri="{FF2B5EF4-FFF2-40B4-BE49-F238E27FC236}">
                <a16:creationId xmlns:a16="http://schemas.microsoft.com/office/drawing/2014/main" id="{01E65D37-2A9F-10D0-51CE-28E72874EF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9c1d859b5_0_57:notes">
            <a:extLst>
              <a:ext uri="{FF2B5EF4-FFF2-40B4-BE49-F238E27FC236}">
                <a16:creationId xmlns:a16="http://schemas.microsoft.com/office/drawing/2014/main" id="{D0B7E2FE-BFDC-AEF0-2677-AE181814A8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11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7DCAAC4C-D75A-E075-7B66-734A95BCF08B}"/>
            </a:ext>
          </a:extLst>
        </p:cNvPr>
        <p:cNvGrpSpPr/>
        <p:nvPr/>
      </p:nvGrpSpPr>
      <p:grpSpPr>
        <a:xfrm>
          <a:off x="0" y="0"/>
          <a:ext cx="0" cy="0"/>
          <a:chOff x="0" y="0"/>
          <a:chExt cx="0" cy="0"/>
        </a:xfrm>
      </p:grpSpPr>
      <p:sp>
        <p:nvSpPr>
          <p:cNvPr id="77" name="Google Shape;77;g289c1d859b5_0_23:notes">
            <a:extLst>
              <a:ext uri="{FF2B5EF4-FFF2-40B4-BE49-F238E27FC236}">
                <a16:creationId xmlns:a16="http://schemas.microsoft.com/office/drawing/2014/main" id="{4EBC61F7-2B45-22A0-8C8C-00BC46D431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9c1d859b5_0_23:notes">
            <a:extLst>
              <a:ext uri="{FF2B5EF4-FFF2-40B4-BE49-F238E27FC236}">
                <a16:creationId xmlns:a16="http://schemas.microsoft.com/office/drawing/2014/main" id="{2F5333F0-AB05-1F0D-3B1A-329C788A05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86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9c1d859b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9c1d859b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9c1d859b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9c1d859b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DCDE7EB-5764-575E-E07E-0E0F0590869A}"/>
            </a:ext>
          </a:extLst>
        </p:cNvPr>
        <p:cNvGrpSpPr/>
        <p:nvPr/>
      </p:nvGrpSpPr>
      <p:grpSpPr>
        <a:xfrm>
          <a:off x="0" y="0"/>
          <a:ext cx="0" cy="0"/>
          <a:chOff x="0" y="0"/>
          <a:chExt cx="0" cy="0"/>
        </a:xfrm>
      </p:grpSpPr>
      <p:sp>
        <p:nvSpPr>
          <p:cNvPr id="92" name="Google Shape;92;g289c1d859b5_0_33:notes">
            <a:extLst>
              <a:ext uri="{FF2B5EF4-FFF2-40B4-BE49-F238E27FC236}">
                <a16:creationId xmlns:a16="http://schemas.microsoft.com/office/drawing/2014/main" id="{466BAA0C-912D-9863-731E-A0F46AEFD0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9c1d859b5_0_33:notes">
            <a:extLst>
              <a:ext uri="{FF2B5EF4-FFF2-40B4-BE49-F238E27FC236}">
                <a16:creationId xmlns:a16="http://schemas.microsoft.com/office/drawing/2014/main" id="{B2B0CABF-4B53-F3C3-1D29-9DFCBC55E1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91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c1d859b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c1d859b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D620C0C-55F3-B633-8381-72C98485E875}"/>
            </a:ext>
          </a:extLst>
        </p:cNvPr>
        <p:cNvGrpSpPr/>
        <p:nvPr/>
      </p:nvGrpSpPr>
      <p:grpSpPr>
        <a:xfrm>
          <a:off x="0" y="0"/>
          <a:ext cx="0" cy="0"/>
          <a:chOff x="0" y="0"/>
          <a:chExt cx="0" cy="0"/>
        </a:xfrm>
      </p:grpSpPr>
      <p:sp>
        <p:nvSpPr>
          <p:cNvPr id="108" name="Google Shape;108;g289c1d859b5_0_102:notes">
            <a:extLst>
              <a:ext uri="{FF2B5EF4-FFF2-40B4-BE49-F238E27FC236}">
                <a16:creationId xmlns:a16="http://schemas.microsoft.com/office/drawing/2014/main" id="{EDEA28D6-3C62-FE35-7022-04A3ADE87B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c1d859b5_0_102:notes">
            <a:extLst>
              <a:ext uri="{FF2B5EF4-FFF2-40B4-BE49-F238E27FC236}">
                <a16:creationId xmlns:a16="http://schemas.microsoft.com/office/drawing/2014/main" id="{73A1C8E0-7D0C-28AD-214D-3D3665542B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7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9c1d859b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9c1d859b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9c1d859b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9c1d859b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606287"/>
            <a:ext cx="10363200" cy="532775"/>
          </a:xfrm>
          <a:prstGeom prst="rect">
            <a:avLst/>
          </a:prstGeom>
        </p:spPr>
        <p:txBody>
          <a:bodyPr wrap="square" lIns="0" tIns="0" rIns="0" bIns="0">
            <a:spAutoFit/>
          </a:bodyPr>
          <a:lstStyle>
            <a:lvl1pPr>
              <a:defRPr sz="3462" b="0" i="0">
                <a:solidFill>
                  <a:srgbClr val="262425"/>
                </a:solidFill>
                <a:latin typeface="Microsoft Sans Serif"/>
                <a:cs typeface="Microsoft Sans Serif"/>
              </a:defRPr>
            </a:lvl1pPr>
          </a:lstStyle>
          <a:p>
            <a:endParaRPr/>
          </a:p>
        </p:txBody>
      </p:sp>
      <p:sp>
        <p:nvSpPr>
          <p:cNvPr id="3" name="Holder 3"/>
          <p:cNvSpPr>
            <a:spLocks noGrp="1"/>
          </p:cNvSpPr>
          <p:nvPr>
            <p:ph type="subTitle" idx="4"/>
          </p:nvPr>
        </p:nvSpPr>
        <p:spPr>
          <a:xfrm>
            <a:off x="1828800" y="3840480"/>
            <a:ext cx="8534400" cy="3185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24499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DB50-DEFB-7B7A-DDCD-CF18A20541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809195-E948-10B3-54E9-A9C1667A3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3AB1A-A00A-EAE8-61AF-82C505AFA1BF}"/>
              </a:ext>
            </a:extLst>
          </p:cNvPr>
          <p:cNvSpPr>
            <a:spLocks noGrp="1"/>
          </p:cNvSpPr>
          <p:nvPr>
            <p:ph type="dt" sz="half" idx="10"/>
          </p:nvPr>
        </p:nvSpPr>
        <p:spPr/>
        <p:txBody>
          <a:bodyPr/>
          <a:lstStyle/>
          <a:p>
            <a:fld id="{1D8BD707-D9CF-40AE-B4C6-C98DA3205C09}" type="datetimeFigureOut">
              <a:rPr lang="en-US" smtClean="0"/>
              <a:t>12/6/2024</a:t>
            </a:fld>
            <a:endParaRPr lang="en-US"/>
          </a:p>
        </p:txBody>
      </p:sp>
      <p:sp>
        <p:nvSpPr>
          <p:cNvPr id="5" name="Footer Placeholder 4">
            <a:extLst>
              <a:ext uri="{FF2B5EF4-FFF2-40B4-BE49-F238E27FC236}">
                <a16:creationId xmlns:a16="http://schemas.microsoft.com/office/drawing/2014/main" id="{4AA998C0-B083-FC04-DC13-A341C9624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ECACA-4EFD-DDF0-3207-4AE1262CDF5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9763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4484D1C8-6A70-97AE-66FD-01A8CDFBC9F6}"/>
              </a:ext>
            </a:extLst>
          </p:cNvPr>
          <p:cNvSpPr txBox="1"/>
          <p:nvPr/>
        </p:nvSpPr>
        <p:spPr>
          <a:xfrm>
            <a:off x="2595123" y="215496"/>
            <a:ext cx="7306180" cy="52187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88" marR="6088" algn="ctr">
              <a:lnSpc>
                <a:spcPts val="3848"/>
              </a:lnSpc>
              <a:spcBef>
                <a:spcPts val="832"/>
              </a:spcBef>
            </a:pPr>
            <a:r>
              <a:rPr lang="en-US" sz="2131" b="1" dirty="0">
                <a:solidFill>
                  <a:srgbClr val="C00000"/>
                </a:solidFill>
                <a:latin typeface="Times New Roman" panose="02020603050405020304" pitchFamily="18" charset="0"/>
                <a:ea typeface="Times New Roman" panose="02020603050405020304" pitchFamily="18" charset="0"/>
              </a:rPr>
              <a:t>Hosting a Static website on S3</a:t>
            </a:r>
            <a:endParaRPr lang="en-IN" sz="213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TextBox 2">
            <a:extLst>
              <a:ext uri="{FF2B5EF4-FFF2-40B4-BE49-F238E27FC236}">
                <a16:creationId xmlns:a16="http://schemas.microsoft.com/office/drawing/2014/main" id="{FE8D7341-8D8A-A572-1D91-3950C4F3C422}"/>
              </a:ext>
            </a:extLst>
          </p:cNvPr>
          <p:cNvSpPr txBox="1"/>
          <p:nvPr/>
        </p:nvSpPr>
        <p:spPr>
          <a:xfrm>
            <a:off x="2030862" y="667303"/>
            <a:ext cx="8130278" cy="55951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1884" marR="405875" indent="-761017" algn="just">
              <a:lnSpc>
                <a:spcPct val="95000"/>
              </a:lnSpc>
            </a:pPr>
            <a:r>
              <a:rPr lang="en-IN" sz="1598" b="1" i="1" dirty="0">
                <a:solidFill>
                  <a:srgbClr val="006600"/>
                </a:solidFill>
                <a:latin typeface="Times New Roman" panose="02020603050405020304" pitchFamily="18" charset="0"/>
                <a:ea typeface="Times New Roman" panose="02020603050405020304" pitchFamily="18" charset="0"/>
              </a:rPr>
              <a:t>A Summer Internship Report submitted in partial fulfilment of the requirements for the award of degree of</a:t>
            </a:r>
            <a:endParaRPr lang="en-IN" sz="1598" dirty="0">
              <a:latin typeface="Times New Roman" panose="02020603050405020304" pitchFamily="18" charset="0"/>
              <a:ea typeface="Times New Roman" panose="02020603050405020304" pitchFamily="18" charset="0"/>
            </a:endParaRPr>
          </a:p>
        </p:txBody>
      </p:sp>
      <p:sp>
        <p:nvSpPr>
          <p:cNvPr id="14" name="TextBox 3">
            <a:extLst>
              <a:ext uri="{FF2B5EF4-FFF2-40B4-BE49-F238E27FC236}">
                <a16:creationId xmlns:a16="http://schemas.microsoft.com/office/drawing/2014/main" id="{2F5D04A0-8031-6267-C7F3-1A6FF7F1B33F}"/>
              </a:ext>
            </a:extLst>
          </p:cNvPr>
          <p:cNvSpPr txBox="1"/>
          <p:nvPr/>
        </p:nvSpPr>
        <p:spPr>
          <a:xfrm>
            <a:off x="4170651" y="1305363"/>
            <a:ext cx="4058989" cy="110158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98" b="1" dirty="0">
                <a:solidFill>
                  <a:srgbClr val="001F5F"/>
                </a:solidFill>
                <a:latin typeface="Times New Roman" panose="02020603050405020304" pitchFamily="18" charset="0"/>
                <a:ea typeface="Times New Roman" panose="02020603050405020304" pitchFamily="18" charset="0"/>
              </a:rPr>
              <a:t>BACHELOR OF TECHNOLOGY</a:t>
            </a:r>
            <a:endParaRPr lang="en-IN" sz="1598" dirty="0">
              <a:latin typeface="Times New Roman" panose="02020603050405020304" pitchFamily="18" charset="0"/>
              <a:ea typeface="Times New Roman" panose="02020603050405020304" pitchFamily="18" charset="0"/>
            </a:endParaRPr>
          </a:p>
          <a:p>
            <a:pPr>
              <a:lnSpc>
                <a:spcPts val="127"/>
              </a:lnSpc>
            </a:pPr>
            <a:r>
              <a:rPr lang="en-IN" sz="1598" dirty="0">
                <a:latin typeface="Times New Roman" panose="02020603050405020304" pitchFamily="18" charset="0"/>
                <a:ea typeface="Times New Roman" panose="02020603050405020304" pitchFamily="18" charset="0"/>
              </a:rPr>
              <a:t> </a:t>
            </a:r>
          </a:p>
          <a:p>
            <a:pPr algn="ctr"/>
            <a:r>
              <a:rPr lang="en-IN" sz="1598" b="1" dirty="0">
                <a:solidFill>
                  <a:srgbClr val="17365D"/>
                </a:solidFill>
                <a:latin typeface="Times New Roman" panose="02020603050405020304" pitchFamily="18" charset="0"/>
                <a:ea typeface="Times New Roman" panose="02020603050405020304" pitchFamily="18" charset="0"/>
              </a:rPr>
              <a:t>In</a:t>
            </a:r>
            <a:endParaRPr lang="en-IN" sz="1598" dirty="0">
              <a:latin typeface="Times New Roman" panose="02020603050405020304" pitchFamily="18" charset="0"/>
              <a:ea typeface="Times New Roman" panose="02020603050405020304" pitchFamily="18" charset="0"/>
            </a:endParaRPr>
          </a:p>
          <a:p>
            <a:pPr>
              <a:lnSpc>
                <a:spcPts val="80"/>
              </a:lnSpc>
            </a:pPr>
            <a:r>
              <a:rPr lang="en-IN" sz="1598" dirty="0">
                <a:latin typeface="Times New Roman" panose="02020603050405020304" pitchFamily="18" charset="0"/>
                <a:ea typeface="Times New Roman" panose="02020603050405020304" pitchFamily="18" charset="0"/>
              </a:rPr>
              <a:t> </a:t>
            </a:r>
          </a:p>
          <a:p>
            <a:pPr algn="ctr"/>
            <a:r>
              <a:rPr lang="en-IN" sz="1598" b="1" dirty="0">
                <a:solidFill>
                  <a:srgbClr val="17365D"/>
                </a:solidFill>
                <a:latin typeface="Times New Roman" panose="02020603050405020304" pitchFamily="18" charset="0"/>
                <a:ea typeface="Times New Roman" panose="02020603050405020304" pitchFamily="18" charset="0"/>
              </a:rPr>
              <a:t>CSE (Artificial Intelligence </a:t>
            </a:r>
            <a:endParaRPr lang="en-IN" sz="1598" dirty="0">
              <a:latin typeface="Times New Roman" panose="02020603050405020304" pitchFamily="18" charset="0"/>
              <a:ea typeface="Times New Roman" panose="02020603050405020304" pitchFamily="18" charset="0"/>
            </a:endParaRPr>
          </a:p>
          <a:p>
            <a:pPr algn="ctr"/>
            <a:r>
              <a:rPr lang="en-IN" sz="1598" b="1" dirty="0">
                <a:solidFill>
                  <a:srgbClr val="17365D"/>
                </a:solidFill>
                <a:latin typeface="Times New Roman" panose="02020603050405020304" pitchFamily="18" charset="0"/>
                <a:ea typeface="Times New Roman" panose="02020603050405020304" pitchFamily="18" charset="0"/>
              </a:rPr>
              <a:t>and machine learning)</a:t>
            </a:r>
            <a:endParaRPr lang="en-IN" sz="1598" dirty="0">
              <a:latin typeface="Times New Roman" panose="02020603050405020304" pitchFamily="18" charset="0"/>
              <a:ea typeface="Times New Roman" panose="02020603050405020304" pitchFamily="18" charset="0"/>
            </a:endParaRPr>
          </a:p>
        </p:txBody>
      </p:sp>
      <p:sp>
        <p:nvSpPr>
          <p:cNvPr id="15" name="TextBox 4">
            <a:extLst>
              <a:ext uri="{FF2B5EF4-FFF2-40B4-BE49-F238E27FC236}">
                <a16:creationId xmlns:a16="http://schemas.microsoft.com/office/drawing/2014/main" id="{47829B6D-B21A-2449-3E5F-6F23ADF0FA5B}"/>
              </a:ext>
            </a:extLst>
          </p:cNvPr>
          <p:cNvSpPr txBox="1"/>
          <p:nvPr/>
        </p:nvSpPr>
        <p:spPr>
          <a:xfrm>
            <a:off x="4066506" y="2248199"/>
            <a:ext cx="4363413" cy="965895"/>
          </a:xfrm>
          <a:prstGeom prst="rect">
            <a:avLst/>
          </a:prstGeom>
          <a:noFill/>
        </p:spPr>
        <p:txBody>
          <a:bodyPr wrap="square" lIns="60885" tIns="30443" rIns="60885" bIns="30443"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45"/>
              </a:lnSpc>
            </a:pPr>
            <a:endParaRPr lang="en-IN" sz="1598" dirty="0">
              <a:latin typeface="Times New Roman" panose="02020603050405020304" pitchFamily="18" charset="0"/>
              <a:ea typeface="Times New Roman" panose="02020603050405020304" pitchFamily="18" charset="0"/>
            </a:endParaRPr>
          </a:p>
          <a:p>
            <a:pPr algn="ctr"/>
            <a:r>
              <a:rPr lang="en-IN" sz="1598" b="1" dirty="0">
                <a:latin typeface="Times New Roman" panose="02020603050405020304" pitchFamily="18" charset="0"/>
                <a:ea typeface="Times New Roman" panose="02020603050405020304" pitchFamily="18" charset="0"/>
              </a:rPr>
              <a:t>Submitted by:</a:t>
            </a:r>
            <a:endParaRPr lang="en-IN" sz="1598" dirty="0">
              <a:latin typeface="Times New Roman" panose="02020603050405020304" pitchFamily="18" charset="0"/>
              <a:ea typeface="Times New Roman" panose="02020603050405020304" pitchFamily="18" charset="0"/>
            </a:endParaRPr>
          </a:p>
          <a:p>
            <a:pPr>
              <a:lnSpc>
                <a:spcPts val="80"/>
              </a:lnSpc>
            </a:pPr>
            <a:endParaRPr lang="en-IN" sz="1598" dirty="0">
              <a:latin typeface="Times New Roman" panose="02020603050405020304" pitchFamily="18" charset="0"/>
              <a:ea typeface="Times New Roman" panose="02020603050405020304" pitchFamily="18" charset="0"/>
            </a:endParaRPr>
          </a:p>
          <a:p>
            <a:pPr algn="ctr"/>
            <a:r>
              <a:rPr lang="en-IN" sz="1598" b="1" dirty="0" err="1">
                <a:latin typeface="Times New Roman"/>
                <a:ea typeface="Times New Roman" panose="02020603050405020304" pitchFamily="18" charset="0"/>
                <a:cs typeface="Times New Roman"/>
              </a:rPr>
              <a:t>D.Rohit</a:t>
            </a:r>
            <a:r>
              <a:rPr lang="en-IN" sz="1598" b="1" dirty="0">
                <a:latin typeface="Times New Roman"/>
                <a:ea typeface="Times New Roman" panose="02020603050405020304" pitchFamily="18" charset="0"/>
                <a:cs typeface="Times New Roman"/>
              </a:rPr>
              <a:t> Sai Anjan</a:t>
            </a:r>
          </a:p>
          <a:p>
            <a:pPr>
              <a:lnSpc>
                <a:spcPts val="93"/>
              </a:lnSpc>
            </a:pPr>
            <a:endParaRPr lang="en-IN" sz="1598" dirty="0">
              <a:latin typeface="Times New Roman" panose="02020603050405020304" pitchFamily="18" charset="0"/>
              <a:ea typeface="Times New Roman" panose="02020603050405020304" pitchFamily="18" charset="0"/>
            </a:endParaRPr>
          </a:p>
          <a:p>
            <a:pPr algn="ctr"/>
            <a:r>
              <a:rPr lang="en-IN" sz="1598" dirty="0">
                <a:latin typeface="Times New Roman"/>
                <a:ea typeface="Times New Roman" panose="02020603050405020304" pitchFamily="18" charset="0"/>
                <a:cs typeface="Times New Roman"/>
              </a:rPr>
              <a:t>22MH1A42F7</a:t>
            </a:r>
            <a:endParaRPr lang="en-IN" sz="1598" dirty="0">
              <a:latin typeface="Times New Roman" panose="02020603050405020304" pitchFamily="18" charset="0"/>
              <a:ea typeface="Times New Roman" panose="02020603050405020304" pitchFamily="18" charset="0"/>
            </a:endParaRPr>
          </a:p>
        </p:txBody>
      </p:sp>
      <p:pic>
        <p:nvPicPr>
          <p:cNvPr id="16" name="Picture 15">
            <a:extLst>
              <a:ext uri="{FF2B5EF4-FFF2-40B4-BE49-F238E27FC236}">
                <a16:creationId xmlns:a16="http://schemas.microsoft.com/office/drawing/2014/main" id="{1DD6CAA5-9F67-72BE-623A-1B301A31179E}"/>
              </a:ext>
            </a:extLst>
          </p:cNvPr>
          <p:cNvPicPr>
            <a:picLocks noChangeAspect="1"/>
          </p:cNvPicPr>
          <p:nvPr/>
        </p:nvPicPr>
        <p:blipFill>
          <a:blip r:embed="rId2"/>
          <a:srcRect/>
          <a:stretch>
            <a:fillRect/>
          </a:stretch>
        </p:blipFill>
        <p:spPr bwMode="auto">
          <a:xfrm>
            <a:off x="4894293" y="3363138"/>
            <a:ext cx="2403416" cy="1317705"/>
          </a:xfrm>
          <a:prstGeom prst="rect">
            <a:avLst/>
          </a:prstGeom>
          <a:noFill/>
        </p:spPr>
      </p:pic>
      <p:sp>
        <p:nvSpPr>
          <p:cNvPr id="17" name="TextBox 6">
            <a:extLst>
              <a:ext uri="{FF2B5EF4-FFF2-40B4-BE49-F238E27FC236}">
                <a16:creationId xmlns:a16="http://schemas.microsoft.com/office/drawing/2014/main" id="{8F166679-EB7E-43BF-2B8F-BDCE4C107271}"/>
              </a:ext>
            </a:extLst>
          </p:cNvPr>
          <p:cNvSpPr txBox="1"/>
          <p:nvPr/>
        </p:nvSpPr>
        <p:spPr>
          <a:xfrm>
            <a:off x="2730922" y="4805098"/>
            <a:ext cx="6730157" cy="33823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4407" indent="304407"/>
            <a:r>
              <a:rPr lang="en-IN" sz="1598" b="1" dirty="0">
                <a:solidFill>
                  <a:srgbClr val="C00000"/>
                </a:solidFill>
                <a:latin typeface="Times New Roman" panose="02020603050405020304" pitchFamily="18" charset="0"/>
                <a:ea typeface="Times New Roman" panose="02020603050405020304" pitchFamily="18" charset="0"/>
              </a:rPr>
              <a:t>Department Of CSE (Artificial Intelligence and machine learning)</a:t>
            </a:r>
            <a:endParaRPr lang="en-IN" sz="1598" dirty="0">
              <a:latin typeface="Times New Roman" panose="02020603050405020304" pitchFamily="18" charset="0"/>
              <a:ea typeface="Times New Roman" panose="02020603050405020304" pitchFamily="18" charset="0"/>
            </a:endParaRPr>
          </a:p>
        </p:txBody>
      </p:sp>
      <p:sp>
        <p:nvSpPr>
          <p:cNvPr id="18" name="TextBox 7">
            <a:extLst>
              <a:ext uri="{FF2B5EF4-FFF2-40B4-BE49-F238E27FC236}">
                <a16:creationId xmlns:a16="http://schemas.microsoft.com/office/drawing/2014/main" id="{26936ADD-081A-FC9E-6B1B-ED5081808BB8}"/>
              </a:ext>
            </a:extLst>
          </p:cNvPr>
          <p:cNvSpPr txBox="1"/>
          <p:nvPr/>
        </p:nvSpPr>
        <p:spPr>
          <a:xfrm>
            <a:off x="3739940" y="5233772"/>
            <a:ext cx="6041975" cy="33823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91902"/>
            <a:r>
              <a:rPr lang="en-IN" sz="1598" b="1" dirty="0">
                <a:solidFill>
                  <a:srgbClr val="C00000"/>
                </a:solidFill>
                <a:latin typeface="Times New Roman" panose="02020603050405020304" pitchFamily="18" charset="0"/>
                <a:ea typeface="Times New Roman" panose="02020603050405020304" pitchFamily="18" charset="0"/>
              </a:rPr>
              <a:t>ADITYA COLLEGE OF ENGINEERING</a:t>
            </a:r>
            <a:endParaRPr lang="en-IN" sz="1598" dirty="0">
              <a:latin typeface="Times New Roman" panose="02020603050405020304" pitchFamily="18" charset="0"/>
              <a:ea typeface="Times New Roman" panose="02020603050405020304" pitchFamily="18" charset="0"/>
            </a:endParaRPr>
          </a:p>
        </p:txBody>
      </p:sp>
      <p:sp>
        <p:nvSpPr>
          <p:cNvPr id="19" name="TextBox 8">
            <a:extLst>
              <a:ext uri="{FF2B5EF4-FFF2-40B4-BE49-F238E27FC236}">
                <a16:creationId xmlns:a16="http://schemas.microsoft.com/office/drawing/2014/main" id="{78CA6650-F383-BC20-7B5B-1CD1A2AFC5A5}"/>
              </a:ext>
            </a:extLst>
          </p:cNvPr>
          <p:cNvSpPr txBox="1"/>
          <p:nvPr/>
        </p:nvSpPr>
        <p:spPr>
          <a:xfrm>
            <a:off x="1506940" y="5645683"/>
            <a:ext cx="9386412" cy="7931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pPr>
            <a:r>
              <a:rPr lang="en-IN" sz="1598" b="1" dirty="0">
                <a:latin typeface="Times New Roman" panose="02020603050405020304" pitchFamily="18" charset="0"/>
                <a:ea typeface="Times New Roman" panose="02020603050405020304" pitchFamily="18" charset="0"/>
              </a:rPr>
              <a:t>Approved by AICTE, Permanently affiliated to JNTUK &amp; Accredited by NAAC with ‘A’ Grade Recognized by UGC under the sections 2(f) and 12(B)of the UGC act 1956 Aditya Nagar, ADB Road –Surampalem 533437, E.G. Dist., A.P.,</a:t>
            </a:r>
            <a:r>
              <a:rPr lang="en-IN" sz="1598" dirty="0">
                <a:latin typeface="Times New Roman" panose="02020603050405020304" pitchFamily="18" charset="0"/>
                <a:ea typeface="Times New Roman" panose="02020603050405020304" pitchFamily="18" charset="0"/>
              </a:rPr>
              <a:t> 2022-2023</a:t>
            </a:r>
          </a:p>
        </p:txBody>
      </p:sp>
    </p:spTree>
    <p:extLst>
      <p:ext uri="{BB962C8B-B14F-4D97-AF65-F5344CB8AC3E}">
        <p14:creationId xmlns:p14="http://schemas.microsoft.com/office/powerpoint/2010/main" val="228931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p:nvPr/>
        </p:nvSpPr>
        <p:spPr>
          <a:xfrm>
            <a:off x="17000" y="5700"/>
            <a:ext cx="12192000" cy="68580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120" name="Google Shape;120;p21"/>
          <p:cNvSpPr txBox="1"/>
          <p:nvPr/>
        </p:nvSpPr>
        <p:spPr>
          <a:xfrm>
            <a:off x="1078992" y="233667"/>
            <a:ext cx="10081311" cy="1166400"/>
          </a:xfrm>
          <a:prstGeom prst="rect">
            <a:avLst/>
          </a:prstGeom>
          <a:noFill/>
          <a:ln>
            <a:noFill/>
          </a:ln>
        </p:spPr>
        <p:txBody>
          <a:bodyPr spcFirstLastPara="1" wrap="square" lIns="121900" tIns="121900" rIns="121900" bIns="121900" anchor="t" anchorCtr="0">
            <a:noAutofit/>
          </a:bodyPr>
          <a:lstStyle/>
          <a:p>
            <a:pPr marL="135459">
              <a:buClr>
                <a:schemeClr val="dk1"/>
              </a:buClr>
              <a:buSzPts val="2000"/>
            </a:pPr>
            <a:r>
              <a:rPr lang="en-IN" sz="4000" b="1" dirty="0">
                <a:latin typeface="Raleway" pitchFamily="2" charset="0"/>
              </a:rPr>
              <a:t>Enabling Static Website Hosting</a:t>
            </a:r>
          </a:p>
        </p:txBody>
      </p:sp>
      <p:cxnSp>
        <p:nvCxnSpPr>
          <p:cNvPr id="121" name="Google Shape;121;p21"/>
          <p:cNvCxnSpPr/>
          <p:nvPr/>
        </p:nvCxnSpPr>
        <p:spPr>
          <a:xfrm rot="10800000" flipH="1">
            <a:off x="17067" y="1172233"/>
            <a:ext cx="12222000" cy="14400"/>
          </a:xfrm>
          <a:prstGeom prst="straightConnector1">
            <a:avLst/>
          </a:prstGeom>
          <a:noFill/>
          <a:ln w="28575" cap="flat" cmpd="sng">
            <a:solidFill>
              <a:schemeClr val="dk1"/>
            </a:solidFill>
            <a:prstDash val="solid"/>
            <a:round/>
            <a:headEnd type="none" w="med" len="med"/>
            <a:tailEnd type="none" w="med" len="med"/>
          </a:ln>
        </p:spPr>
      </p:cxnSp>
      <p:sp>
        <p:nvSpPr>
          <p:cNvPr id="122" name="Google Shape;122;p21"/>
          <p:cNvSpPr txBox="1"/>
          <p:nvPr/>
        </p:nvSpPr>
        <p:spPr>
          <a:xfrm>
            <a:off x="17000" y="1215438"/>
            <a:ext cx="6553613" cy="5642562"/>
          </a:xfrm>
          <a:prstGeom prst="rect">
            <a:avLst/>
          </a:prstGeom>
          <a:noFill/>
          <a:ln>
            <a:noFill/>
          </a:ln>
        </p:spPr>
        <p:txBody>
          <a:bodyPr spcFirstLastPara="1" wrap="square" lIns="121900" tIns="121900" rIns="121900" bIns="121900" anchor="t" anchorCtr="0">
            <a:noAutofit/>
          </a:bodyPr>
          <a:lstStyle/>
          <a:p>
            <a:r>
              <a:rPr lang="en-IN" sz="2800" b="1" dirty="0">
                <a:ea typeface="Raleway"/>
                <a:cs typeface="Raleway"/>
                <a:sym typeface="Raleway"/>
              </a:rPr>
              <a:t>Activate Website Hosting:</a:t>
            </a:r>
          </a:p>
          <a:p>
            <a:r>
              <a:rPr lang="en-IN" sz="2400" dirty="0">
                <a:ea typeface="Raleway"/>
                <a:cs typeface="Raleway"/>
                <a:sym typeface="Raleway"/>
              </a:rPr>
              <a:t>In the S3 bucket settings, enable the static website hosting option.</a:t>
            </a:r>
          </a:p>
          <a:p>
            <a:r>
              <a:rPr lang="en-IN" sz="2400" dirty="0">
                <a:ea typeface="Raleway"/>
                <a:cs typeface="Raleway"/>
                <a:sym typeface="Raleway"/>
              </a:rPr>
              <a:t>Specify the index (e.g., index.html) and error document (e.g., error.html).</a:t>
            </a:r>
          </a:p>
          <a:p>
            <a:endParaRPr lang="en-IN" sz="2400" dirty="0">
              <a:ea typeface="Raleway"/>
              <a:cs typeface="Raleway"/>
              <a:sym typeface="Raleway"/>
            </a:endParaRPr>
          </a:p>
          <a:p>
            <a:r>
              <a:rPr lang="en-IN" sz="2800" b="1" dirty="0">
                <a:ea typeface="Raleway"/>
                <a:cs typeface="Raleway"/>
                <a:sym typeface="Raleway"/>
              </a:rPr>
              <a:t>Custom Domain Setup:</a:t>
            </a:r>
          </a:p>
          <a:p>
            <a:r>
              <a:rPr lang="en-IN" sz="2400" dirty="0">
                <a:ea typeface="Raleway"/>
                <a:cs typeface="Raleway"/>
                <a:sym typeface="Raleway"/>
              </a:rPr>
              <a:t>Link a custom domain using Route 53 or an external DNS provider.</a:t>
            </a:r>
          </a:p>
          <a:p>
            <a:r>
              <a:rPr lang="en-IN" sz="2400" dirty="0">
                <a:ea typeface="Raleway"/>
                <a:cs typeface="Raleway"/>
                <a:sym typeface="Raleway"/>
              </a:rPr>
              <a:t>Configure CNAME or Alias records for domain redirection.</a:t>
            </a:r>
          </a:p>
        </p:txBody>
      </p:sp>
      <p:pic>
        <p:nvPicPr>
          <p:cNvPr id="8" name="Picture 7">
            <a:extLst>
              <a:ext uri="{FF2B5EF4-FFF2-40B4-BE49-F238E27FC236}">
                <a16:creationId xmlns:a16="http://schemas.microsoft.com/office/drawing/2014/main" id="{D125395F-CB53-71F2-4A9F-4FB585B73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680" y="1172232"/>
            <a:ext cx="5608320" cy="5685768"/>
          </a:xfrm>
          <a:prstGeom prst="rect">
            <a:avLst/>
          </a:prstGeom>
        </p:spPr>
      </p:pic>
    </p:spTree>
    <p:extLst>
      <p:ext uri="{BB962C8B-B14F-4D97-AF65-F5344CB8AC3E}">
        <p14:creationId xmlns:p14="http://schemas.microsoft.com/office/powerpoint/2010/main" val="243791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p:nvPr/>
        </p:nvSpPr>
        <p:spPr>
          <a:xfrm>
            <a:off x="17067" y="4706"/>
            <a:ext cx="12192000" cy="68580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lang="en-IN" sz="2533" dirty="0"/>
          </a:p>
        </p:txBody>
      </p:sp>
      <p:sp>
        <p:nvSpPr>
          <p:cNvPr id="141" name="Google Shape;141;p23"/>
          <p:cNvSpPr txBox="1"/>
          <p:nvPr/>
        </p:nvSpPr>
        <p:spPr>
          <a:xfrm>
            <a:off x="676656" y="233667"/>
            <a:ext cx="11173967" cy="938565"/>
          </a:xfrm>
          <a:prstGeom prst="rect">
            <a:avLst/>
          </a:prstGeom>
          <a:noFill/>
          <a:ln>
            <a:noFill/>
          </a:ln>
        </p:spPr>
        <p:txBody>
          <a:bodyPr spcFirstLastPara="1" wrap="square" lIns="121900" tIns="121900" rIns="121900" bIns="121900" anchor="t" anchorCtr="0">
            <a:noAutofit/>
          </a:bodyPr>
          <a:lstStyle/>
          <a:p>
            <a:pPr marL="135459">
              <a:buClr>
                <a:schemeClr val="dk1"/>
              </a:buClr>
              <a:buSzPts val="2000"/>
            </a:pPr>
            <a:r>
              <a:rPr lang="en-US" sz="4000" b="1" dirty="0">
                <a:latin typeface="Raleway" pitchFamily="2" charset="0"/>
              </a:rPr>
              <a:t>Testing and Optimizing the Website</a:t>
            </a:r>
          </a:p>
        </p:txBody>
      </p:sp>
      <p:cxnSp>
        <p:nvCxnSpPr>
          <p:cNvPr id="142" name="Google Shape;142;p23"/>
          <p:cNvCxnSpPr/>
          <p:nvPr/>
        </p:nvCxnSpPr>
        <p:spPr>
          <a:xfrm rot="10800000" flipH="1">
            <a:off x="17067" y="1172233"/>
            <a:ext cx="12222000" cy="14400"/>
          </a:xfrm>
          <a:prstGeom prst="straightConnector1">
            <a:avLst/>
          </a:prstGeom>
          <a:noFill/>
          <a:ln w="28575" cap="flat" cmpd="sng">
            <a:solidFill>
              <a:schemeClr val="dk1"/>
            </a:solidFill>
            <a:prstDash val="solid"/>
            <a:round/>
            <a:headEnd type="none" w="med" len="med"/>
            <a:tailEnd type="none" w="med" len="med"/>
          </a:ln>
        </p:spPr>
      </p:cxnSp>
      <p:sp>
        <p:nvSpPr>
          <p:cNvPr id="11" name="Shape 2">
            <a:extLst>
              <a:ext uri="{FF2B5EF4-FFF2-40B4-BE49-F238E27FC236}">
                <a16:creationId xmlns:a16="http://schemas.microsoft.com/office/drawing/2014/main" id="{8F3DCEDE-813C-955C-FE09-37708CE5DCEF}"/>
              </a:ext>
            </a:extLst>
          </p:cNvPr>
          <p:cNvSpPr/>
          <p:nvPr/>
        </p:nvSpPr>
        <p:spPr>
          <a:xfrm>
            <a:off x="1358622" y="1923035"/>
            <a:ext cx="793790" cy="30480"/>
          </a:xfrm>
          <a:prstGeom prst="roundRect">
            <a:avLst>
              <a:gd name="adj" fmla="val 312558"/>
            </a:avLst>
          </a:prstGeom>
          <a:solidFill>
            <a:srgbClr val="C0C1D7"/>
          </a:solidFill>
          <a:ln/>
        </p:spPr>
      </p:sp>
      <p:sp>
        <p:nvSpPr>
          <p:cNvPr id="12" name="Shape 3">
            <a:extLst>
              <a:ext uri="{FF2B5EF4-FFF2-40B4-BE49-F238E27FC236}">
                <a16:creationId xmlns:a16="http://schemas.microsoft.com/office/drawing/2014/main" id="{FC0AED07-152E-8536-5F0E-6A92E8EF168F}"/>
              </a:ext>
            </a:extLst>
          </p:cNvPr>
          <p:cNvSpPr/>
          <p:nvPr/>
        </p:nvSpPr>
        <p:spPr>
          <a:xfrm>
            <a:off x="878800" y="1710293"/>
            <a:ext cx="510302" cy="510302"/>
          </a:xfrm>
          <a:prstGeom prst="roundRect">
            <a:avLst>
              <a:gd name="adj" fmla="val 18669"/>
            </a:avLst>
          </a:prstGeom>
          <a:solidFill>
            <a:srgbClr val="DADBF1"/>
          </a:solidFill>
          <a:ln w="7620">
            <a:solidFill>
              <a:srgbClr val="C0C1D7"/>
            </a:solidFill>
            <a:prstDash val="solid"/>
          </a:ln>
        </p:spPr>
      </p:sp>
      <p:sp>
        <p:nvSpPr>
          <p:cNvPr id="13" name="Text 4">
            <a:extLst>
              <a:ext uri="{FF2B5EF4-FFF2-40B4-BE49-F238E27FC236}">
                <a16:creationId xmlns:a16="http://schemas.microsoft.com/office/drawing/2014/main" id="{79D9909E-5CD4-D863-C42C-B90B14C37F4B}"/>
              </a:ext>
            </a:extLst>
          </p:cNvPr>
          <p:cNvSpPr/>
          <p:nvPr/>
        </p:nvSpPr>
        <p:spPr>
          <a:xfrm>
            <a:off x="1065609" y="1795304"/>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14" name="Shape 7">
            <a:extLst>
              <a:ext uri="{FF2B5EF4-FFF2-40B4-BE49-F238E27FC236}">
                <a16:creationId xmlns:a16="http://schemas.microsoft.com/office/drawing/2014/main" id="{B5651F68-9F6B-8B30-7B4B-9924D795D1D2}"/>
              </a:ext>
            </a:extLst>
          </p:cNvPr>
          <p:cNvSpPr/>
          <p:nvPr/>
        </p:nvSpPr>
        <p:spPr>
          <a:xfrm>
            <a:off x="1358622" y="3565542"/>
            <a:ext cx="793790" cy="30480"/>
          </a:xfrm>
          <a:prstGeom prst="roundRect">
            <a:avLst>
              <a:gd name="adj" fmla="val 312558"/>
            </a:avLst>
          </a:prstGeom>
          <a:solidFill>
            <a:srgbClr val="C0C1D7"/>
          </a:solidFill>
          <a:ln/>
        </p:spPr>
      </p:sp>
      <p:sp>
        <p:nvSpPr>
          <p:cNvPr id="15" name="Shape 8">
            <a:extLst>
              <a:ext uri="{FF2B5EF4-FFF2-40B4-BE49-F238E27FC236}">
                <a16:creationId xmlns:a16="http://schemas.microsoft.com/office/drawing/2014/main" id="{DA12CF0F-A342-B949-18D0-241D99DC0B21}"/>
              </a:ext>
            </a:extLst>
          </p:cNvPr>
          <p:cNvSpPr/>
          <p:nvPr/>
        </p:nvSpPr>
        <p:spPr>
          <a:xfrm>
            <a:off x="878800" y="3284696"/>
            <a:ext cx="510302" cy="510302"/>
          </a:xfrm>
          <a:prstGeom prst="roundRect">
            <a:avLst>
              <a:gd name="adj" fmla="val 18669"/>
            </a:avLst>
          </a:prstGeom>
          <a:solidFill>
            <a:srgbClr val="DADBF1"/>
          </a:solidFill>
          <a:ln w="7620">
            <a:solidFill>
              <a:srgbClr val="C0C1D7"/>
            </a:solidFill>
            <a:prstDash val="solid"/>
          </a:ln>
        </p:spPr>
      </p:sp>
      <p:sp>
        <p:nvSpPr>
          <p:cNvPr id="16" name="Text 9">
            <a:extLst>
              <a:ext uri="{FF2B5EF4-FFF2-40B4-BE49-F238E27FC236}">
                <a16:creationId xmlns:a16="http://schemas.microsoft.com/office/drawing/2014/main" id="{581A4AC3-0371-D831-FB46-D66E5A9C03C7}"/>
              </a:ext>
            </a:extLst>
          </p:cNvPr>
          <p:cNvSpPr/>
          <p:nvPr/>
        </p:nvSpPr>
        <p:spPr>
          <a:xfrm>
            <a:off x="1031915" y="3369707"/>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7" name="Shape 12">
            <a:extLst>
              <a:ext uri="{FF2B5EF4-FFF2-40B4-BE49-F238E27FC236}">
                <a16:creationId xmlns:a16="http://schemas.microsoft.com/office/drawing/2014/main" id="{0B6733DB-3C90-D9C5-1C16-EA3AF412B440}"/>
              </a:ext>
            </a:extLst>
          </p:cNvPr>
          <p:cNvSpPr/>
          <p:nvPr/>
        </p:nvSpPr>
        <p:spPr>
          <a:xfrm>
            <a:off x="1389102" y="5211819"/>
            <a:ext cx="793790" cy="30480"/>
          </a:xfrm>
          <a:prstGeom prst="roundRect">
            <a:avLst>
              <a:gd name="adj" fmla="val 312558"/>
            </a:avLst>
          </a:prstGeom>
          <a:solidFill>
            <a:srgbClr val="C0C1D7"/>
          </a:solidFill>
          <a:ln/>
        </p:spPr>
      </p:sp>
      <p:sp>
        <p:nvSpPr>
          <p:cNvPr id="18" name="Shape 13">
            <a:extLst>
              <a:ext uri="{FF2B5EF4-FFF2-40B4-BE49-F238E27FC236}">
                <a16:creationId xmlns:a16="http://schemas.microsoft.com/office/drawing/2014/main" id="{610CAD31-8933-CD98-BA7C-EF3470DFBAED}"/>
              </a:ext>
            </a:extLst>
          </p:cNvPr>
          <p:cNvSpPr/>
          <p:nvPr/>
        </p:nvSpPr>
        <p:spPr>
          <a:xfrm>
            <a:off x="878800" y="4981019"/>
            <a:ext cx="510302" cy="510302"/>
          </a:xfrm>
          <a:prstGeom prst="roundRect">
            <a:avLst>
              <a:gd name="adj" fmla="val 18669"/>
            </a:avLst>
          </a:prstGeom>
          <a:solidFill>
            <a:srgbClr val="DADBF1"/>
          </a:solidFill>
          <a:ln w="7620">
            <a:solidFill>
              <a:srgbClr val="C0C1D7"/>
            </a:solidFill>
            <a:prstDash val="solid"/>
          </a:ln>
        </p:spPr>
      </p:sp>
      <p:sp>
        <p:nvSpPr>
          <p:cNvPr id="19" name="Text 14">
            <a:extLst>
              <a:ext uri="{FF2B5EF4-FFF2-40B4-BE49-F238E27FC236}">
                <a16:creationId xmlns:a16="http://schemas.microsoft.com/office/drawing/2014/main" id="{7E3EFAEF-0418-8075-67DD-1D04BD107107}"/>
              </a:ext>
            </a:extLst>
          </p:cNvPr>
          <p:cNvSpPr/>
          <p:nvPr/>
        </p:nvSpPr>
        <p:spPr>
          <a:xfrm>
            <a:off x="1029176" y="5076190"/>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20" name="Text 5">
            <a:extLst>
              <a:ext uri="{FF2B5EF4-FFF2-40B4-BE49-F238E27FC236}">
                <a16:creationId xmlns:a16="http://schemas.microsoft.com/office/drawing/2014/main" id="{DD7599A3-2E52-7C2C-F2EB-C9FE2C9EEC00}"/>
              </a:ext>
            </a:extLst>
          </p:cNvPr>
          <p:cNvSpPr/>
          <p:nvPr/>
        </p:nvSpPr>
        <p:spPr>
          <a:xfrm>
            <a:off x="2381488" y="1702276"/>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Test the Website:</a:t>
            </a:r>
            <a:endParaRPr lang="en-US" sz="2400" dirty="0"/>
          </a:p>
        </p:txBody>
      </p:sp>
      <p:sp>
        <p:nvSpPr>
          <p:cNvPr id="21" name="Text 10">
            <a:extLst>
              <a:ext uri="{FF2B5EF4-FFF2-40B4-BE49-F238E27FC236}">
                <a16:creationId xmlns:a16="http://schemas.microsoft.com/office/drawing/2014/main" id="{52D57742-4280-C4F7-7614-3A5981E704DD}"/>
              </a:ext>
            </a:extLst>
          </p:cNvPr>
          <p:cNvSpPr/>
          <p:nvPr/>
        </p:nvSpPr>
        <p:spPr>
          <a:xfrm>
            <a:off x="2381488" y="3337639"/>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Optimize Performance:</a:t>
            </a:r>
            <a:endParaRPr lang="en-US" sz="2400" dirty="0"/>
          </a:p>
        </p:txBody>
      </p:sp>
      <p:sp>
        <p:nvSpPr>
          <p:cNvPr id="22" name="Text 15">
            <a:extLst>
              <a:ext uri="{FF2B5EF4-FFF2-40B4-BE49-F238E27FC236}">
                <a16:creationId xmlns:a16="http://schemas.microsoft.com/office/drawing/2014/main" id="{24DAF9C2-5DF2-2BC4-7CBC-803BBFE67CA6}"/>
              </a:ext>
            </a:extLst>
          </p:cNvPr>
          <p:cNvSpPr/>
          <p:nvPr/>
        </p:nvSpPr>
        <p:spPr>
          <a:xfrm>
            <a:off x="2381488" y="5013643"/>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Monitor and Maintain:</a:t>
            </a:r>
            <a:endParaRPr lang="en-US" sz="2400" dirty="0"/>
          </a:p>
        </p:txBody>
      </p:sp>
      <p:sp>
        <p:nvSpPr>
          <p:cNvPr id="23" name="Text 6">
            <a:extLst>
              <a:ext uri="{FF2B5EF4-FFF2-40B4-BE49-F238E27FC236}">
                <a16:creationId xmlns:a16="http://schemas.microsoft.com/office/drawing/2014/main" id="{E005D6EE-698D-308F-692E-7560394C3D51}"/>
              </a:ext>
            </a:extLst>
          </p:cNvPr>
          <p:cNvSpPr/>
          <p:nvPr/>
        </p:nvSpPr>
        <p:spPr>
          <a:xfrm>
            <a:off x="2381488" y="2220595"/>
            <a:ext cx="7667768" cy="481498"/>
          </a:xfrm>
          <a:prstGeom prst="rect">
            <a:avLst/>
          </a:prstGeom>
          <a:noFill/>
          <a:ln/>
        </p:spPr>
        <p:txBody>
          <a:bodyPr wrap="none" lIns="0" tIns="0" rIns="0" bIns="0" rtlCol="0" anchor="t"/>
          <a:lstStyle/>
          <a:p>
            <a:pPr marL="0" indent="0" algn="l">
              <a:lnSpc>
                <a:spcPts val="2850"/>
              </a:lnSpc>
              <a:buNone/>
            </a:pPr>
            <a:r>
              <a:rPr lang="en-US" sz="2000" kern="0" spc="-36" dirty="0">
                <a:solidFill>
                  <a:srgbClr val="272525"/>
                </a:solidFill>
                <a:ea typeface="Inter" pitchFamily="34" charset="-122"/>
                <a:cs typeface="Inter" pitchFamily="34" charset="-120"/>
              </a:rPr>
              <a:t>Access the website using the provided S3 bucket endpoint or custom domain.</a:t>
            </a:r>
          </a:p>
        </p:txBody>
      </p:sp>
      <p:sp>
        <p:nvSpPr>
          <p:cNvPr id="24" name="Text 11">
            <a:extLst>
              <a:ext uri="{FF2B5EF4-FFF2-40B4-BE49-F238E27FC236}">
                <a16:creationId xmlns:a16="http://schemas.microsoft.com/office/drawing/2014/main" id="{C0EF3E93-480C-ED4F-38F4-C6DAF4B334A9}"/>
              </a:ext>
            </a:extLst>
          </p:cNvPr>
          <p:cNvSpPr/>
          <p:nvPr/>
        </p:nvSpPr>
        <p:spPr>
          <a:xfrm>
            <a:off x="2381488" y="3794998"/>
            <a:ext cx="7338584" cy="362903"/>
          </a:xfrm>
          <a:prstGeom prst="rect">
            <a:avLst/>
          </a:prstGeom>
          <a:noFill/>
          <a:ln/>
        </p:spPr>
        <p:txBody>
          <a:bodyPr wrap="none" lIns="0" tIns="0" rIns="0" bIns="0" rtlCol="0" anchor="t"/>
          <a:lstStyle/>
          <a:p>
            <a:pPr marL="0" indent="0" algn="l">
              <a:lnSpc>
                <a:spcPts val="2850"/>
              </a:lnSpc>
              <a:buNone/>
            </a:pPr>
            <a:r>
              <a:rPr lang="en-US" sz="2000" kern="0" spc="-36" dirty="0">
                <a:solidFill>
                  <a:srgbClr val="272525"/>
                </a:solidFill>
                <a:latin typeface="+mj-lt"/>
                <a:ea typeface="Inter" pitchFamily="34" charset="-122"/>
                <a:cs typeface="Inter" pitchFamily="34" charset="-120"/>
              </a:rPr>
              <a:t>Use CloudFront for content delivery to enhance speed and reduce latency.</a:t>
            </a:r>
            <a:endParaRPr lang="en-US" sz="2000" dirty="0">
              <a:latin typeface="+mj-lt"/>
            </a:endParaRPr>
          </a:p>
        </p:txBody>
      </p:sp>
      <p:sp>
        <p:nvSpPr>
          <p:cNvPr id="25" name="Text 16">
            <a:extLst>
              <a:ext uri="{FF2B5EF4-FFF2-40B4-BE49-F238E27FC236}">
                <a16:creationId xmlns:a16="http://schemas.microsoft.com/office/drawing/2014/main" id="{478B88A7-9294-5EEE-9AAD-B1B2B575F737}"/>
              </a:ext>
            </a:extLst>
          </p:cNvPr>
          <p:cNvSpPr/>
          <p:nvPr/>
        </p:nvSpPr>
        <p:spPr>
          <a:xfrm>
            <a:off x="2381488" y="5491321"/>
            <a:ext cx="7045976" cy="362903"/>
          </a:xfrm>
          <a:prstGeom prst="rect">
            <a:avLst/>
          </a:prstGeom>
          <a:noFill/>
          <a:ln/>
        </p:spPr>
        <p:txBody>
          <a:bodyPr wrap="none" lIns="0" tIns="0" rIns="0" bIns="0" rtlCol="0" anchor="t"/>
          <a:lstStyle/>
          <a:p>
            <a:pPr marL="0" indent="0" algn="l">
              <a:lnSpc>
                <a:spcPts val="2850"/>
              </a:lnSpc>
              <a:buNone/>
            </a:pPr>
            <a:r>
              <a:rPr lang="en-US" sz="2000" kern="0" spc="-36" dirty="0">
                <a:solidFill>
                  <a:srgbClr val="272525"/>
                </a:solidFill>
                <a:latin typeface="+mj-lt"/>
                <a:ea typeface="Inter" pitchFamily="34" charset="-122"/>
                <a:cs typeface="Inter" pitchFamily="34" charset="-120"/>
              </a:rPr>
              <a:t>Use AWS monitoring tools to analyze website traffic and performance.</a:t>
            </a:r>
          </a:p>
        </p:txBody>
      </p:sp>
    </p:spTree>
    <p:extLst>
      <p:ext uri="{BB962C8B-B14F-4D97-AF65-F5344CB8AC3E}">
        <p14:creationId xmlns:p14="http://schemas.microsoft.com/office/powerpoint/2010/main" val="254097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p:nvPr/>
        </p:nvSpPr>
        <p:spPr>
          <a:xfrm>
            <a:off x="17067" y="5700"/>
            <a:ext cx="12192000" cy="685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154" name="Google Shape;154;p24"/>
          <p:cNvSpPr txBox="1"/>
          <p:nvPr/>
        </p:nvSpPr>
        <p:spPr>
          <a:xfrm>
            <a:off x="17067" y="292280"/>
            <a:ext cx="12157866" cy="6560020"/>
          </a:xfrm>
          <a:prstGeom prst="rect">
            <a:avLst/>
          </a:prstGeom>
          <a:noFill/>
          <a:ln>
            <a:noFill/>
          </a:ln>
        </p:spPr>
        <p:txBody>
          <a:bodyPr spcFirstLastPara="1" wrap="square" lIns="121900" tIns="121900" rIns="121900" bIns="121900" anchor="t" anchorCtr="0">
            <a:noAutofit/>
          </a:bodyPr>
          <a:lstStyle/>
          <a:p>
            <a:r>
              <a:rPr lang="en-GB" sz="5067" b="1" dirty="0"/>
              <a:t>   Conclusion</a:t>
            </a:r>
            <a:endParaRPr sz="5067" b="1" dirty="0"/>
          </a:p>
          <a:p>
            <a:endParaRPr sz="2533" dirty="0"/>
          </a:p>
          <a:p>
            <a:endParaRPr lang="en-US" sz="3200" dirty="0"/>
          </a:p>
          <a:p>
            <a:r>
              <a:rPr lang="en-US" sz="3200" dirty="0"/>
              <a:t>In conclusion, hosting a static website using Amazon S3 is a simple, cost-effective, and efficient solution that leverages the power of cloud technology. By utilizing S3’s scalability, high availability, and security features, developers can deliver reliable and globally accessible web experiences with minimal effort. This process demonstrates how AWS empowers users to deploy static websites effortlessly, making it an ideal choice for modern, lightweight web applications and content delivery. </a:t>
            </a:r>
            <a:endParaRPr sz="3200" dirty="0">
              <a:ea typeface="Raleway Medium"/>
              <a:cs typeface="Raleway Medium"/>
              <a:sym typeface="Raleway Medium"/>
            </a:endParaRPr>
          </a:p>
        </p:txBody>
      </p:sp>
      <p:cxnSp>
        <p:nvCxnSpPr>
          <p:cNvPr id="155" name="Google Shape;155;p24"/>
          <p:cNvCxnSpPr/>
          <p:nvPr/>
        </p:nvCxnSpPr>
        <p:spPr>
          <a:xfrm>
            <a:off x="17067" y="1272000"/>
            <a:ext cx="12208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09211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p:nvPr/>
        </p:nvSpPr>
        <p:spPr>
          <a:xfrm>
            <a:off x="17067" y="5700"/>
            <a:ext cx="12192000" cy="685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lang="en-IN" sz="2533" dirty="0"/>
          </a:p>
        </p:txBody>
      </p:sp>
      <p:pic>
        <p:nvPicPr>
          <p:cNvPr id="4" name="Picture 3">
            <a:extLst>
              <a:ext uri="{FF2B5EF4-FFF2-40B4-BE49-F238E27FC236}">
                <a16:creationId xmlns:a16="http://schemas.microsoft.com/office/drawing/2014/main" id="{BBF10BCD-FC5A-8BF5-7DFA-4A3D18B3B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113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a:extLst>
            <a:ext uri="{FF2B5EF4-FFF2-40B4-BE49-F238E27FC236}">
              <a16:creationId xmlns:a16="http://schemas.microsoft.com/office/drawing/2014/main" id="{A5BA6A36-9686-9D50-0A41-AFFB9E24E53A}"/>
            </a:ext>
          </a:extLst>
        </p:cNvPr>
        <p:cNvGrpSpPr/>
        <p:nvPr/>
      </p:nvGrpSpPr>
      <p:grpSpPr>
        <a:xfrm>
          <a:off x="0" y="0"/>
          <a:ext cx="0" cy="0"/>
          <a:chOff x="0" y="0"/>
          <a:chExt cx="0" cy="0"/>
        </a:xfrm>
      </p:grpSpPr>
      <p:sp>
        <p:nvSpPr>
          <p:cNvPr id="160" name="Google Shape;160;p25">
            <a:extLst>
              <a:ext uri="{FF2B5EF4-FFF2-40B4-BE49-F238E27FC236}">
                <a16:creationId xmlns:a16="http://schemas.microsoft.com/office/drawing/2014/main" id="{E85A1021-A3E3-E491-0CA1-B37D8434F819}"/>
              </a:ext>
            </a:extLst>
          </p:cNvPr>
          <p:cNvSpPr/>
          <p:nvPr/>
        </p:nvSpPr>
        <p:spPr>
          <a:xfrm>
            <a:off x="17067" y="5700"/>
            <a:ext cx="12192000" cy="685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161" name="Google Shape;161;p25">
            <a:extLst>
              <a:ext uri="{FF2B5EF4-FFF2-40B4-BE49-F238E27FC236}">
                <a16:creationId xmlns:a16="http://schemas.microsoft.com/office/drawing/2014/main" id="{983B05F4-47E5-ABF3-ED83-33C03FB8A5CF}"/>
              </a:ext>
            </a:extLst>
          </p:cNvPr>
          <p:cNvSpPr txBox="1"/>
          <p:nvPr/>
        </p:nvSpPr>
        <p:spPr>
          <a:xfrm>
            <a:off x="3406800" y="2645100"/>
            <a:ext cx="5378400" cy="1579200"/>
          </a:xfrm>
          <a:prstGeom prst="rect">
            <a:avLst/>
          </a:prstGeom>
          <a:noFill/>
          <a:ln>
            <a:noFill/>
          </a:ln>
        </p:spPr>
        <p:txBody>
          <a:bodyPr spcFirstLastPara="1" wrap="square" lIns="121900" tIns="121900" rIns="121900" bIns="121900" anchor="t" anchorCtr="0">
            <a:noAutofit/>
          </a:bodyPr>
          <a:lstStyle/>
          <a:p>
            <a:r>
              <a:rPr lang="en-GB" sz="6667" dirty="0">
                <a:latin typeface="Raleway SemiBold"/>
                <a:ea typeface="Raleway SemiBold"/>
                <a:cs typeface="Raleway SemiBold"/>
                <a:sym typeface="Raleway SemiBold"/>
              </a:rPr>
              <a:t>Thank You</a:t>
            </a:r>
            <a:endParaRPr sz="6667" dirty="0">
              <a:latin typeface="Raleway SemiBold"/>
              <a:ea typeface="Raleway SemiBold"/>
              <a:cs typeface="Raleway SemiBold"/>
              <a:sym typeface="Raleway SemiBold"/>
            </a:endParaRPr>
          </a:p>
        </p:txBody>
      </p:sp>
    </p:spTree>
    <p:extLst>
      <p:ext uri="{BB962C8B-B14F-4D97-AF65-F5344CB8AC3E}">
        <p14:creationId xmlns:p14="http://schemas.microsoft.com/office/powerpoint/2010/main" val="366315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4491600" y="-112233"/>
            <a:ext cx="7975200" cy="70884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65" name="Google Shape;65;p14"/>
          <p:cNvSpPr txBox="1"/>
          <p:nvPr/>
        </p:nvSpPr>
        <p:spPr>
          <a:xfrm>
            <a:off x="4893733" y="327834"/>
            <a:ext cx="2945200" cy="759078"/>
          </a:xfrm>
          <a:prstGeom prst="rect">
            <a:avLst/>
          </a:prstGeom>
          <a:noFill/>
          <a:ln>
            <a:noFill/>
          </a:ln>
        </p:spPr>
        <p:txBody>
          <a:bodyPr spcFirstLastPara="1" wrap="square" lIns="121900" tIns="121900" rIns="121900" bIns="121900" anchor="t" anchorCtr="0">
            <a:spAutoFit/>
          </a:bodyPr>
          <a:lstStyle/>
          <a:p>
            <a:r>
              <a:rPr lang="en-GB" sz="3333" b="1">
                <a:latin typeface="Raleway"/>
                <a:ea typeface="Raleway"/>
                <a:cs typeface="Raleway"/>
                <a:sym typeface="Raleway"/>
              </a:rPr>
              <a:t>OUTLINES:</a:t>
            </a:r>
            <a:endParaRPr sz="3333" b="1">
              <a:latin typeface="Raleway"/>
              <a:ea typeface="Raleway"/>
              <a:cs typeface="Raleway"/>
              <a:sym typeface="Raleway"/>
            </a:endParaRPr>
          </a:p>
        </p:txBody>
      </p:sp>
      <p:sp>
        <p:nvSpPr>
          <p:cNvPr id="66" name="Google Shape;66;p14"/>
          <p:cNvSpPr txBox="1"/>
          <p:nvPr/>
        </p:nvSpPr>
        <p:spPr>
          <a:xfrm>
            <a:off x="4731689" y="1087033"/>
            <a:ext cx="7460311" cy="5688671"/>
          </a:xfrm>
          <a:prstGeom prst="rect">
            <a:avLst/>
          </a:prstGeom>
          <a:noFill/>
          <a:ln>
            <a:noFill/>
          </a:ln>
        </p:spPr>
        <p:txBody>
          <a:bodyPr spcFirstLastPara="1" wrap="square" lIns="121900" tIns="121900" rIns="121900" bIns="121900" anchor="t" anchorCtr="0">
            <a:noAutofit/>
          </a:bodyPr>
          <a:lstStyle/>
          <a:p>
            <a:pPr marL="609561" indent="-474102">
              <a:buClr>
                <a:schemeClr val="dk1"/>
              </a:buClr>
              <a:buSzPts val="2000"/>
              <a:buFont typeface="Raleway"/>
              <a:buChar char="●"/>
            </a:pPr>
            <a:r>
              <a:rPr lang="en-US" sz="2667" b="1" dirty="0">
                <a:solidFill>
                  <a:schemeClr val="dk1"/>
                </a:solidFill>
                <a:latin typeface="Raleway" pitchFamily="2" charset="0"/>
                <a:ea typeface="Raleway"/>
                <a:cs typeface="Raleway"/>
                <a:sym typeface="Raleway"/>
              </a:rPr>
              <a:t>Abstract</a:t>
            </a:r>
          </a:p>
          <a:p>
            <a:pPr marL="609561" indent="-474102">
              <a:buClr>
                <a:schemeClr val="dk1"/>
              </a:buClr>
              <a:buSzPts val="2000"/>
              <a:buFont typeface="Raleway"/>
              <a:buChar char="●"/>
            </a:pPr>
            <a:r>
              <a:rPr lang="en-IN" sz="2800" b="1" dirty="0">
                <a:latin typeface="Raleway" pitchFamily="2" charset="0"/>
              </a:rPr>
              <a:t>What is Amazon S3?</a:t>
            </a:r>
            <a:endParaRPr lang="en-US" sz="2667" b="1" dirty="0">
              <a:solidFill>
                <a:schemeClr val="dk1"/>
              </a:solidFill>
              <a:latin typeface="Raleway" pitchFamily="2" charset="0"/>
              <a:ea typeface="Raleway"/>
              <a:cs typeface="Raleway"/>
              <a:sym typeface="Raleway"/>
            </a:endParaRPr>
          </a:p>
          <a:p>
            <a:pPr marL="609561" indent="-474102">
              <a:buClr>
                <a:schemeClr val="dk1"/>
              </a:buClr>
              <a:buSzPts val="2000"/>
              <a:buFont typeface="Raleway"/>
              <a:buChar char="●"/>
            </a:pPr>
            <a:r>
              <a:rPr lang="en-US" sz="2800" b="1" dirty="0">
                <a:latin typeface="Raleway" pitchFamily="2" charset="0"/>
              </a:rPr>
              <a:t>Benefits of Hosting on S3</a:t>
            </a:r>
          </a:p>
          <a:p>
            <a:pPr marL="609561" indent="-474102">
              <a:buClr>
                <a:schemeClr val="dk1"/>
              </a:buClr>
              <a:buSzPts val="2000"/>
              <a:buFont typeface="Raleway"/>
              <a:buChar char="●"/>
            </a:pPr>
            <a:r>
              <a:rPr lang="en-US" sz="2800" b="1" dirty="0">
                <a:latin typeface="Raleway" pitchFamily="2" charset="0"/>
              </a:rPr>
              <a:t>Setting Up an AWS Account and S3 Bucket</a:t>
            </a:r>
          </a:p>
          <a:p>
            <a:pPr marL="609561" indent="-474102">
              <a:buClr>
                <a:schemeClr val="dk1"/>
              </a:buClr>
              <a:buSzPts val="2000"/>
              <a:buFont typeface="Raleway"/>
              <a:buChar char="●"/>
            </a:pPr>
            <a:r>
              <a:rPr lang="en-IN" sz="2800" b="1" dirty="0">
                <a:latin typeface="Raleway" pitchFamily="2" charset="0"/>
              </a:rPr>
              <a:t>Configuring S3 Bucket Properties</a:t>
            </a:r>
          </a:p>
          <a:p>
            <a:pPr marL="609561" indent="-474102">
              <a:buClr>
                <a:schemeClr val="dk1"/>
              </a:buClr>
              <a:buSzPts val="2000"/>
              <a:buFont typeface="Raleway"/>
              <a:buChar char="●"/>
            </a:pPr>
            <a:r>
              <a:rPr lang="en-US" sz="2800" b="1" dirty="0">
                <a:latin typeface="Raleway" pitchFamily="2" charset="0"/>
              </a:rPr>
              <a:t>Setting Bucket Policies and Permissions</a:t>
            </a:r>
          </a:p>
          <a:p>
            <a:pPr marL="609561" indent="-474102">
              <a:buClr>
                <a:schemeClr val="dk1"/>
              </a:buClr>
              <a:buSzPts val="2000"/>
              <a:buFont typeface="Raleway"/>
              <a:buChar char="●"/>
            </a:pPr>
            <a:r>
              <a:rPr lang="en-US" sz="2800" b="1" dirty="0">
                <a:latin typeface="Raleway" pitchFamily="2" charset="0"/>
              </a:rPr>
              <a:t>Uploading and Managing Website Files</a:t>
            </a:r>
          </a:p>
          <a:p>
            <a:pPr marL="609561" indent="-474102">
              <a:buClr>
                <a:schemeClr val="dk1"/>
              </a:buClr>
              <a:buSzPts val="2000"/>
              <a:buFont typeface="Raleway"/>
              <a:buChar char="●"/>
            </a:pPr>
            <a:r>
              <a:rPr lang="en-IN" sz="2800" b="1" dirty="0">
                <a:latin typeface="Raleway" pitchFamily="2" charset="0"/>
              </a:rPr>
              <a:t>Enabling Static Website Hosting</a:t>
            </a:r>
          </a:p>
          <a:p>
            <a:pPr marL="609561" indent="-474102">
              <a:buClr>
                <a:schemeClr val="dk1"/>
              </a:buClr>
              <a:buSzPts val="2000"/>
              <a:buFont typeface="Raleway"/>
              <a:buChar char="●"/>
            </a:pPr>
            <a:r>
              <a:rPr lang="en-US" sz="2800" b="1" dirty="0">
                <a:latin typeface="Raleway" pitchFamily="2" charset="0"/>
              </a:rPr>
              <a:t>Testing and Optimizing the Website</a:t>
            </a:r>
          </a:p>
          <a:p>
            <a:pPr marL="609561" indent="-474102">
              <a:buClr>
                <a:schemeClr val="dk1"/>
              </a:buClr>
              <a:buSzPts val="2000"/>
              <a:buFont typeface="Raleway"/>
              <a:buChar char="●"/>
            </a:pPr>
            <a:r>
              <a:rPr lang="en-US" sz="2667" b="1" dirty="0">
                <a:solidFill>
                  <a:schemeClr val="dk1"/>
                </a:solidFill>
                <a:latin typeface="Raleway" pitchFamily="2" charset="0"/>
                <a:ea typeface="Raleway"/>
                <a:cs typeface="Raleway"/>
                <a:sym typeface="Raleway"/>
              </a:rPr>
              <a:t>Conclusion</a:t>
            </a:r>
          </a:p>
          <a:p>
            <a:pPr>
              <a:spcBef>
                <a:spcPts val="2133"/>
              </a:spcBef>
            </a:pPr>
            <a:endParaRPr sz="2133" b="1" dirty="0">
              <a:latin typeface="Raleway" pitchFamily="2" charset="0"/>
              <a:ea typeface="Raleway"/>
              <a:cs typeface="Raleway"/>
              <a:sym typeface="Raleway"/>
            </a:endParaRPr>
          </a:p>
        </p:txBody>
      </p:sp>
      <p:pic>
        <p:nvPicPr>
          <p:cNvPr id="67" name="Google Shape;67;p14"/>
          <p:cNvPicPr preferRelativeResize="0"/>
          <p:nvPr/>
        </p:nvPicPr>
        <p:blipFill>
          <a:blip r:embed="rId3">
            <a:alphaModFix/>
          </a:blip>
          <a:stretch>
            <a:fillRect/>
          </a:stretch>
        </p:blipFill>
        <p:spPr>
          <a:xfrm>
            <a:off x="-107565" y="-112232"/>
            <a:ext cx="4599167" cy="6970233"/>
          </a:xfrm>
          <a:prstGeom prst="rect">
            <a:avLst/>
          </a:prstGeom>
          <a:noFill/>
          <a:ln>
            <a:noFill/>
          </a:ln>
        </p:spPr>
      </p:pic>
    </p:spTree>
    <p:extLst>
      <p:ext uri="{BB962C8B-B14F-4D97-AF65-F5344CB8AC3E}">
        <p14:creationId xmlns:p14="http://schemas.microsoft.com/office/powerpoint/2010/main" val="272724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0;p16">
            <a:extLst>
              <a:ext uri="{FF2B5EF4-FFF2-40B4-BE49-F238E27FC236}">
                <a16:creationId xmlns:a16="http://schemas.microsoft.com/office/drawing/2014/main" id="{B107152A-0008-03D0-70EA-05EA5D7B0F2A}"/>
              </a:ext>
            </a:extLst>
          </p:cNvPr>
          <p:cNvSpPr/>
          <p:nvPr/>
        </p:nvSpPr>
        <p:spPr>
          <a:xfrm>
            <a:off x="-157829" y="0"/>
            <a:ext cx="12499200" cy="7012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2" name="object 2"/>
          <p:cNvSpPr/>
          <p:nvPr/>
        </p:nvSpPr>
        <p:spPr>
          <a:xfrm>
            <a:off x="3288" y="362391"/>
            <a:ext cx="12176967" cy="1268"/>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sz="1198"/>
          </a:p>
        </p:txBody>
      </p:sp>
      <p:sp>
        <p:nvSpPr>
          <p:cNvPr id="3" name="object 3"/>
          <p:cNvSpPr/>
          <p:nvPr/>
        </p:nvSpPr>
        <p:spPr>
          <a:xfrm>
            <a:off x="3288" y="6484824"/>
            <a:ext cx="12176967" cy="1268"/>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sz="1198"/>
          </a:p>
        </p:txBody>
      </p:sp>
      <p:sp>
        <p:nvSpPr>
          <p:cNvPr id="10" name="object 10"/>
          <p:cNvSpPr txBox="1">
            <a:spLocks noGrp="1"/>
          </p:cNvSpPr>
          <p:nvPr>
            <p:ph type="title"/>
          </p:nvPr>
        </p:nvSpPr>
        <p:spPr>
          <a:xfrm>
            <a:off x="1073906" y="725260"/>
            <a:ext cx="10044188" cy="636489"/>
          </a:xfrm>
          <a:prstGeom prst="rect">
            <a:avLst/>
          </a:prstGeom>
        </p:spPr>
        <p:txBody>
          <a:bodyPr spcFirstLastPara="1" vert="horz" wrap="square" lIns="0" tIns="8033" rIns="0" bIns="0" rtlCol="0" anchor="t" anchorCtr="0">
            <a:spAutoFit/>
          </a:bodyPr>
          <a:lstStyle/>
          <a:p>
            <a:pPr marL="8456">
              <a:spcBef>
                <a:spcPts val="63"/>
              </a:spcBef>
            </a:pPr>
            <a:r>
              <a:rPr lang="en-US" sz="4000" spc="-160" dirty="0">
                <a:latin typeface="Times New Roman" panose="02020603050405020304" pitchFamily="18" charset="0"/>
                <a:cs typeface="Times New Roman" panose="02020603050405020304" pitchFamily="18" charset="0"/>
              </a:rPr>
              <a:t>Abstract</a:t>
            </a:r>
            <a:endParaRPr sz="4000" spc="-326" dirty="0">
              <a:latin typeface="Times New Roman" panose="02020603050405020304" pitchFamily="18" charset="0"/>
              <a:cs typeface="Times New Roman" panose="02020603050405020304" pitchFamily="18" charset="0"/>
            </a:endParaRPr>
          </a:p>
        </p:txBody>
      </p:sp>
      <p:sp>
        <p:nvSpPr>
          <p:cNvPr id="17" name="object 17"/>
          <p:cNvSpPr/>
          <p:nvPr/>
        </p:nvSpPr>
        <p:spPr>
          <a:xfrm>
            <a:off x="9393141" y="0"/>
            <a:ext cx="2787172" cy="1069290"/>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6"/>
                </a:lnTo>
                <a:lnTo>
                  <a:pt x="2587028" y="1605444"/>
                </a:lnTo>
                <a:lnTo>
                  <a:pt x="2587028" y="1604721"/>
                </a:lnTo>
                <a:lnTo>
                  <a:pt x="2435771" y="1601126"/>
                </a:lnTo>
                <a:lnTo>
                  <a:pt x="2285403" y="1588884"/>
                </a:lnTo>
                <a:lnTo>
                  <a:pt x="2134908" y="1569453"/>
                </a:lnTo>
                <a:lnTo>
                  <a:pt x="1986572" y="1541360"/>
                </a:lnTo>
                <a:lnTo>
                  <a:pt x="1839633" y="1506092"/>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sz="1198"/>
          </a:p>
        </p:txBody>
      </p:sp>
      <p:sp>
        <p:nvSpPr>
          <p:cNvPr id="19" name="TextBox 18">
            <a:extLst>
              <a:ext uri="{FF2B5EF4-FFF2-40B4-BE49-F238E27FC236}">
                <a16:creationId xmlns:a16="http://schemas.microsoft.com/office/drawing/2014/main" id="{D2C01EE1-AB0E-2D94-0E76-BB03DD7DAFAF}"/>
              </a:ext>
            </a:extLst>
          </p:cNvPr>
          <p:cNvSpPr txBox="1"/>
          <p:nvPr/>
        </p:nvSpPr>
        <p:spPr>
          <a:xfrm>
            <a:off x="971527" y="2014973"/>
            <a:ext cx="10705583" cy="4190250"/>
          </a:xfrm>
          <a:prstGeom prst="rect">
            <a:avLst/>
          </a:prstGeom>
          <a:noFill/>
        </p:spPr>
        <p:txBody>
          <a:bodyPr wrap="square" rtlCol="0">
            <a:spAutoFit/>
          </a:bodyPr>
          <a:lstStyle/>
          <a:p>
            <a:r>
              <a:rPr lang="en-US" sz="2663" dirty="0"/>
              <a:t>This project demonstrates the implementation of hosting a static website using Amazon S3. We configured an S3 bucket to serve as the hosting platform, enabling static content delivery with high availability and scalability. By setting appropriate bucket policies and permissions, we ensured secure public access to website files while maintaining compliance with best practices. Additionally, we integrated custom domain support and enabled website redirection to enhance user experience. This architecture highlights the simplicity and efficiency of deploying static websites on AWS, providing a cost-effective solution for hosting web applications.</a:t>
            </a:r>
            <a:endParaRPr lang="en-IN" sz="266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A5F6804C-A9B9-7E95-65DA-01829099DAB3}"/>
            </a:ext>
          </a:extLst>
        </p:cNvPr>
        <p:cNvGrpSpPr/>
        <p:nvPr/>
      </p:nvGrpSpPr>
      <p:grpSpPr>
        <a:xfrm>
          <a:off x="0" y="0"/>
          <a:ext cx="0" cy="0"/>
          <a:chOff x="0" y="0"/>
          <a:chExt cx="0" cy="0"/>
        </a:xfrm>
      </p:grpSpPr>
      <p:sp>
        <p:nvSpPr>
          <p:cNvPr id="80" name="Google Shape;80;p16">
            <a:extLst>
              <a:ext uri="{FF2B5EF4-FFF2-40B4-BE49-F238E27FC236}">
                <a16:creationId xmlns:a16="http://schemas.microsoft.com/office/drawing/2014/main" id="{EF7C4273-4047-3CBB-9B8B-1F1BAA9772A4}"/>
              </a:ext>
            </a:extLst>
          </p:cNvPr>
          <p:cNvSpPr/>
          <p:nvPr/>
        </p:nvSpPr>
        <p:spPr>
          <a:xfrm>
            <a:off x="-318887" y="0"/>
            <a:ext cx="12499200" cy="7012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81" name="Google Shape;81;p16">
            <a:extLst>
              <a:ext uri="{FF2B5EF4-FFF2-40B4-BE49-F238E27FC236}">
                <a16:creationId xmlns:a16="http://schemas.microsoft.com/office/drawing/2014/main" id="{8512975A-177F-4CA8-2866-5A332F0F1E61}"/>
              </a:ext>
            </a:extLst>
          </p:cNvPr>
          <p:cNvSpPr txBox="1"/>
          <p:nvPr/>
        </p:nvSpPr>
        <p:spPr>
          <a:xfrm>
            <a:off x="-287012" y="253495"/>
            <a:ext cx="6986000" cy="861734"/>
          </a:xfrm>
          <a:prstGeom prst="rect">
            <a:avLst/>
          </a:prstGeom>
          <a:noFill/>
          <a:ln>
            <a:noFill/>
          </a:ln>
        </p:spPr>
        <p:txBody>
          <a:bodyPr spcFirstLastPara="1" wrap="square" lIns="121900" tIns="121900" rIns="121900" bIns="121900" anchor="t" anchorCtr="0">
            <a:spAutoFit/>
          </a:bodyPr>
          <a:lstStyle/>
          <a:p>
            <a:r>
              <a:rPr lang="en-IN" sz="4000" b="1" dirty="0"/>
              <a:t>What is Amazon S3?</a:t>
            </a:r>
            <a:endParaRPr lang="en-GB" sz="4000" b="1" dirty="0"/>
          </a:p>
        </p:txBody>
      </p:sp>
      <p:sp>
        <p:nvSpPr>
          <p:cNvPr id="82" name="Google Shape;82;p16">
            <a:extLst>
              <a:ext uri="{FF2B5EF4-FFF2-40B4-BE49-F238E27FC236}">
                <a16:creationId xmlns:a16="http://schemas.microsoft.com/office/drawing/2014/main" id="{61E8EEDE-24AE-4854-21D7-E2CFD40FA5CF}"/>
              </a:ext>
            </a:extLst>
          </p:cNvPr>
          <p:cNvSpPr txBox="1"/>
          <p:nvPr/>
        </p:nvSpPr>
        <p:spPr>
          <a:xfrm>
            <a:off x="-206477" y="1115229"/>
            <a:ext cx="7142269" cy="5604216"/>
          </a:xfrm>
          <a:prstGeom prst="rect">
            <a:avLst/>
          </a:prstGeom>
          <a:noFill/>
          <a:ln>
            <a:noFill/>
          </a:ln>
        </p:spPr>
        <p:txBody>
          <a:bodyPr spcFirstLastPara="1" wrap="square" lIns="121900" tIns="121900" rIns="121900" bIns="121900" anchor="t" anchorCtr="0">
            <a:noAutofit/>
          </a:bodyPr>
          <a:lstStyle/>
          <a:p>
            <a:r>
              <a:rPr lang="en-US" dirty="0"/>
              <a:t>Amazon Simple Storage Service (S3) is a highly scalable, secure, and durable cloud storage service offered by AWS.</a:t>
            </a:r>
          </a:p>
          <a:p>
            <a:pPr>
              <a:buFont typeface="Arial" panose="020B0604020202020204" pitchFamily="34" charset="0"/>
              <a:buChar char="•"/>
            </a:pPr>
            <a:r>
              <a:rPr lang="en-US" b="1" dirty="0"/>
              <a:t>Key Features</a:t>
            </a:r>
            <a:r>
              <a:rPr lang="en-US" dirty="0"/>
              <a:t>:</a:t>
            </a:r>
          </a:p>
          <a:p>
            <a:pPr marL="742950" lvl="1" indent="-285750">
              <a:buFont typeface="Arial" panose="020B0604020202020204" pitchFamily="34" charset="0"/>
              <a:buChar char="•"/>
            </a:pPr>
            <a:r>
              <a:rPr lang="en-US" b="1" dirty="0"/>
              <a:t>Object Storage</a:t>
            </a:r>
            <a:r>
              <a:rPr lang="en-US" dirty="0"/>
              <a:t>: Stores data as objects with metadata in buckets.</a:t>
            </a:r>
          </a:p>
          <a:p>
            <a:pPr marL="742950" lvl="1" indent="-285750">
              <a:buFont typeface="Arial" panose="020B0604020202020204" pitchFamily="34" charset="0"/>
              <a:buChar char="•"/>
            </a:pPr>
            <a:r>
              <a:rPr lang="en-US" b="1" dirty="0"/>
              <a:t>Scalable</a:t>
            </a:r>
            <a:r>
              <a:rPr lang="en-US" dirty="0"/>
              <a:t>: Seamlessly scales to handle any amount of data.</a:t>
            </a:r>
          </a:p>
          <a:p>
            <a:pPr marL="742950" lvl="1" indent="-285750">
              <a:buFont typeface="Arial" panose="020B0604020202020204" pitchFamily="34" charset="0"/>
              <a:buChar char="•"/>
            </a:pPr>
            <a:r>
              <a:rPr lang="en-US" b="1" dirty="0"/>
              <a:t>Secure</a:t>
            </a:r>
            <a:r>
              <a:rPr lang="en-US" dirty="0"/>
              <a:t>: Offers encryption, access controls, and bucket policies.</a:t>
            </a:r>
          </a:p>
          <a:p>
            <a:pPr marL="742950" lvl="1" indent="-285750">
              <a:buFont typeface="Arial" panose="020B0604020202020204" pitchFamily="34" charset="0"/>
              <a:buChar char="•"/>
            </a:pPr>
            <a:r>
              <a:rPr lang="en-US" b="1" dirty="0"/>
              <a:t>High Availability</a:t>
            </a:r>
            <a:r>
              <a:rPr lang="en-US" dirty="0"/>
              <a:t>: Built with redundancy for uninterrupted access.</a:t>
            </a:r>
          </a:p>
          <a:p>
            <a:pPr>
              <a:buFont typeface="Arial" panose="020B0604020202020204" pitchFamily="34" charset="0"/>
              <a:buChar char="•"/>
            </a:pPr>
            <a:r>
              <a:rPr lang="en-US" b="1" dirty="0"/>
              <a:t>Use Cases</a:t>
            </a:r>
            <a:r>
              <a:rPr lang="en-US" dirty="0"/>
              <a:t>:</a:t>
            </a:r>
          </a:p>
          <a:p>
            <a:pPr marL="742950" lvl="1" indent="-285750">
              <a:buFont typeface="Arial" panose="020B0604020202020204" pitchFamily="34" charset="0"/>
              <a:buChar char="•"/>
            </a:pPr>
            <a:r>
              <a:rPr lang="en-US" dirty="0"/>
              <a:t>Hosting static websites.</a:t>
            </a:r>
          </a:p>
          <a:p>
            <a:pPr marL="742950" lvl="1" indent="-285750">
              <a:buFont typeface="Arial" panose="020B0604020202020204" pitchFamily="34" charset="0"/>
              <a:buChar char="•"/>
            </a:pPr>
            <a:r>
              <a:rPr lang="en-US" dirty="0"/>
              <a:t>Storing backups and archives.</a:t>
            </a:r>
          </a:p>
          <a:p>
            <a:pPr marL="742950" lvl="1" indent="-285750">
              <a:buFont typeface="Arial" panose="020B0604020202020204" pitchFamily="34" charset="0"/>
              <a:buChar char="•"/>
            </a:pPr>
            <a:r>
              <a:rPr lang="en-US" dirty="0"/>
              <a:t>Serving media files for applications.</a:t>
            </a:r>
          </a:p>
          <a:p>
            <a:pPr marL="742950" lvl="1" indent="-285750">
              <a:buFont typeface="Arial" panose="020B0604020202020204" pitchFamily="34" charset="0"/>
              <a:buChar char="•"/>
            </a:pPr>
            <a:r>
              <a:rPr lang="en-US" dirty="0"/>
              <a:t>Big data analytics and processing.</a:t>
            </a:r>
          </a:p>
          <a:p>
            <a:r>
              <a:rPr lang="en-US" dirty="0"/>
              <a:t>S3 is cost-effective and ideal for use cases ranging from simple file storage to complex cloud-native applications.</a:t>
            </a:r>
          </a:p>
        </p:txBody>
      </p:sp>
      <p:pic>
        <p:nvPicPr>
          <p:cNvPr id="3" name="Picture 2">
            <a:extLst>
              <a:ext uri="{FF2B5EF4-FFF2-40B4-BE49-F238E27FC236}">
                <a16:creationId xmlns:a16="http://schemas.microsoft.com/office/drawing/2014/main" id="{A0189E68-6D80-99B3-3E71-FD9671059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998" y="1187196"/>
            <a:ext cx="4762500" cy="1905000"/>
          </a:xfrm>
          <a:prstGeom prst="rect">
            <a:avLst/>
          </a:prstGeom>
        </p:spPr>
      </p:pic>
      <p:sp>
        <p:nvSpPr>
          <p:cNvPr id="4" name="object 2">
            <a:extLst>
              <a:ext uri="{FF2B5EF4-FFF2-40B4-BE49-F238E27FC236}">
                <a16:creationId xmlns:a16="http://schemas.microsoft.com/office/drawing/2014/main" id="{4E4030AB-588D-581F-3405-2CB3169DD5FF}"/>
              </a:ext>
            </a:extLst>
          </p:cNvPr>
          <p:cNvSpPr/>
          <p:nvPr/>
        </p:nvSpPr>
        <p:spPr>
          <a:xfrm>
            <a:off x="-287012" y="344102"/>
            <a:ext cx="12499200" cy="45719"/>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sz="1198"/>
          </a:p>
        </p:txBody>
      </p:sp>
      <p:sp>
        <p:nvSpPr>
          <p:cNvPr id="5" name="object 17">
            <a:extLst>
              <a:ext uri="{FF2B5EF4-FFF2-40B4-BE49-F238E27FC236}">
                <a16:creationId xmlns:a16="http://schemas.microsoft.com/office/drawing/2014/main" id="{D79E2BD9-805A-62BE-0A37-62F4328BF287}"/>
              </a:ext>
            </a:extLst>
          </p:cNvPr>
          <p:cNvSpPr/>
          <p:nvPr/>
        </p:nvSpPr>
        <p:spPr>
          <a:xfrm>
            <a:off x="9393141" y="0"/>
            <a:ext cx="2787172" cy="1069290"/>
          </a:xfrm>
          <a:custGeom>
            <a:avLst/>
            <a:gdLst/>
            <a:ahLst/>
            <a:cxnLst/>
            <a:rect l="l" t="t" r="r" b="b"/>
            <a:pathLst>
              <a:path w="4185919" h="1605915">
                <a:moveTo>
                  <a:pt x="4185831" y="1121256"/>
                </a:moveTo>
                <a:lnTo>
                  <a:pt x="4031272" y="1218095"/>
                </a:lnTo>
                <a:lnTo>
                  <a:pt x="3898049" y="1290091"/>
                </a:lnTo>
                <a:lnTo>
                  <a:pt x="3762032" y="1355610"/>
                </a:lnTo>
                <a:lnTo>
                  <a:pt x="3622332" y="1413205"/>
                </a:lnTo>
                <a:lnTo>
                  <a:pt x="3479838" y="1463611"/>
                </a:lnTo>
                <a:lnTo>
                  <a:pt x="3334423" y="1506804"/>
                </a:lnTo>
                <a:lnTo>
                  <a:pt x="3187484" y="1542084"/>
                </a:lnTo>
                <a:lnTo>
                  <a:pt x="3039148" y="1569453"/>
                </a:lnTo>
                <a:lnTo>
                  <a:pt x="2888653" y="1589608"/>
                </a:lnTo>
                <a:lnTo>
                  <a:pt x="2738158" y="1601126"/>
                </a:lnTo>
                <a:lnTo>
                  <a:pt x="2587028" y="1605444"/>
                </a:lnTo>
                <a:lnTo>
                  <a:pt x="2587028" y="1604721"/>
                </a:lnTo>
                <a:lnTo>
                  <a:pt x="2435771" y="1601126"/>
                </a:lnTo>
                <a:lnTo>
                  <a:pt x="2285403" y="1588884"/>
                </a:lnTo>
                <a:lnTo>
                  <a:pt x="2134908" y="1569453"/>
                </a:lnTo>
                <a:lnTo>
                  <a:pt x="1986572" y="1541360"/>
                </a:lnTo>
                <a:lnTo>
                  <a:pt x="1839633" y="1506092"/>
                </a:lnTo>
                <a:lnTo>
                  <a:pt x="1694218" y="1463611"/>
                </a:lnTo>
                <a:lnTo>
                  <a:pt x="1551724" y="1413205"/>
                </a:lnTo>
                <a:lnTo>
                  <a:pt x="1412024" y="1354899"/>
                </a:lnTo>
                <a:lnTo>
                  <a:pt x="1275245" y="1290091"/>
                </a:lnTo>
                <a:lnTo>
                  <a:pt x="1142784" y="1218095"/>
                </a:lnTo>
                <a:lnTo>
                  <a:pt x="1013879" y="1138897"/>
                </a:lnTo>
                <a:lnTo>
                  <a:pt x="889292" y="1053223"/>
                </a:lnTo>
                <a:lnTo>
                  <a:pt x="769023" y="961059"/>
                </a:lnTo>
                <a:lnTo>
                  <a:pt x="653834" y="863142"/>
                </a:lnTo>
                <a:lnTo>
                  <a:pt x="544487" y="758748"/>
                </a:lnTo>
                <a:lnTo>
                  <a:pt x="440093" y="649312"/>
                </a:lnTo>
                <a:lnTo>
                  <a:pt x="342176" y="534111"/>
                </a:lnTo>
                <a:lnTo>
                  <a:pt x="249974" y="413880"/>
                </a:lnTo>
                <a:lnTo>
                  <a:pt x="164249" y="289318"/>
                </a:lnTo>
                <a:lnTo>
                  <a:pt x="85128" y="160439"/>
                </a:lnTo>
                <a:lnTo>
                  <a:pt x="13119" y="27241"/>
                </a:lnTo>
                <a:lnTo>
                  <a:pt x="0" y="0"/>
                </a:lnTo>
              </a:path>
            </a:pathLst>
          </a:custGeom>
          <a:ln w="18719">
            <a:solidFill>
              <a:srgbClr val="262425"/>
            </a:solidFill>
          </a:ln>
        </p:spPr>
        <p:txBody>
          <a:bodyPr wrap="square" lIns="0" tIns="0" rIns="0" bIns="0" rtlCol="0"/>
          <a:lstStyle/>
          <a:p>
            <a:endParaRPr sz="1198" dirty="0"/>
          </a:p>
        </p:txBody>
      </p:sp>
      <p:sp>
        <p:nvSpPr>
          <p:cNvPr id="6" name="object 3">
            <a:extLst>
              <a:ext uri="{FF2B5EF4-FFF2-40B4-BE49-F238E27FC236}">
                <a16:creationId xmlns:a16="http://schemas.microsoft.com/office/drawing/2014/main" id="{58C43319-0D23-986D-2D57-A414B5D03910}"/>
              </a:ext>
            </a:extLst>
          </p:cNvPr>
          <p:cNvSpPr/>
          <p:nvPr/>
        </p:nvSpPr>
        <p:spPr>
          <a:xfrm flipV="1">
            <a:off x="-287012" y="6466911"/>
            <a:ext cx="12499200" cy="45719"/>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sz="1198"/>
          </a:p>
        </p:txBody>
      </p:sp>
    </p:spTree>
    <p:extLst>
      <p:ext uri="{BB962C8B-B14F-4D97-AF65-F5344CB8AC3E}">
        <p14:creationId xmlns:p14="http://schemas.microsoft.com/office/powerpoint/2010/main" val="348913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287012" y="-77000"/>
            <a:ext cx="12499200" cy="7012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81" name="Google Shape;81;p16"/>
          <p:cNvSpPr txBox="1"/>
          <p:nvPr/>
        </p:nvSpPr>
        <p:spPr>
          <a:xfrm>
            <a:off x="-287012" y="253495"/>
            <a:ext cx="6986000" cy="923289"/>
          </a:xfrm>
          <a:prstGeom prst="rect">
            <a:avLst/>
          </a:prstGeom>
          <a:noFill/>
          <a:ln>
            <a:noFill/>
          </a:ln>
        </p:spPr>
        <p:txBody>
          <a:bodyPr spcFirstLastPara="1" wrap="square" lIns="121900" tIns="121900" rIns="121900" bIns="121900" anchor="t" anchorCtr="0">
            <a:spAutoFit/>
          </a:bodyPr>
          <a:lstStyle/>
          <a:p>
            <a:r>
              <a:rPr lang="en-US" sz="4000" b="1" kern="0" spc="-134" dirty="0">
                <a:latin typeface="Raleway" pitchFamily="2" charset="0"/>
                <a:ea typeface="Inter Bold" pitchFamily="34" charset="-122"/>
                <a:cs typeface="Raleway"/>
                <a:sym typeface="Raleway"/>
              </a:rPr>
              <a:t>Benefits of Hosting on S</a:t>
            </a:r>
            <a:r>
              <a:rPr lang="en-US" sz="4400" b="1" kern="0" spc="-134" dirty="0">
                <a:latin typeface="Raleway" pitchFamily="2" charset="0"/>
                <a:ea typeface="Inter Bold" pitchFamily="34" charset="-122"/>
                <a:cs typeface="Raleway"/>
                <a:sym typeface="Raleway"/>
              </a:rPr>
              <a:t>3</a:t>
            </a:r>
            <a:r>
              <a:rPr lang="en-GB" sz="4000" b="1" dirty="0"/>
              <a:t>?</a:t>
            </a:r>
          </a:p>
        </p:txBody>
      </p:sp>
      <p:sp>
        <p:nvSpPr>
          <p:cNvPr id="82" name="Google Shape;82;p16"/>
          <p:cNvSpPr txBox="1"/>
          <p:nvPr/>
        </p:nvSpPr>
        <p:spPr>
          <a:xfrm>
            <a:off x="0" y="1253784"/>
            <a:ext cx="7142269" cy="5604216"/>
          </a:xfrm>
          <a:prstGeom prst="rect">
            <a:avLst/>
          </a:prstGeom>
          <a:noFill/>
          <a:ln>
            <a:noFill/>
          </a:ln>
        </p:spPr>
        <p:txBody>
          <a:bodyPr spcFirstLastPara="1" wrap="square" lIns="121900" tIns="121900" rIns="121900" bIns="121900" anchor="t" anchorCtr="0">
            <a:noAutofit/>
          </a:bodyPr>
          <a:lstStyle/>
          <a:p>
            <a:pPr>
              <a:lnSpc>
                <a:spcPts val="2750"/>
              </a:lnSpc>
            </a:pPr>
            <a:r>
              <a:rPr lang="en-IN" sz="2800" b="1" dirty="0"/>
              <a:t>Cost-Effective</a:t>
            </a:r>
            <a:r>
              <a:rPr lang="en-IN" sz="2800" dirty="0"/>
              <a:t>:</a:t>
            </a:r>
          </a:p>
          <a:p>
            <a:pPr>
              <a:lnSpc>
                <a:spcPts val="2750"/>
              </a:lnSpc>
            </a:pPr>
            <a:r>
              <a:rPr lang="en-US" sz="2000" dirty="0"/>
              <a:t>Pay only for storage and data transfer, making it ideal for small-scale websites.</a:t>
            </a:r>
            <a:endParaRPr lang="en-US" sz="2000" b="1" kern="0" spc="-67" dirty="0">
              <a:solidFill>
                <a:srgbClr val="000000"/>
              </a:solidFill>
              <a:latin typeface="Inter Bold" pitchFamily="34" charset="0"/>
              <a:ea typeface="Inter Bold" pitchFamily="34" charset="-122"/>
            </a:endParaRPr>
          </a:p>
          <a:p>
            <a:r>
              <a:rPr lang="en-US" sz="2800" b="1" dirty="0"/>
              <a:t>Scalability</a:t>
            </a:r>
            <a:r>
              <a:rPr lang="en-US" sz="2800" dirty="0"/>
              <a:t>:</a:t>
            </a:r>
          </a:p>
          <a:p>
            <a:r>
              <a:rPr lang="en-US" sz="2000" dirty="0"/>
              <a:t> Automatically scales to handle any traffic volume without manual intervention.</a:t>
            </a:r>
          </a:p>
          <a:p>
            <a:r>
              <a:rPr lang="en-US" sz="2800" b="1" dirty="0"/>
              <a:t>High Availability</a:t>
            </a:r>
            <a:r>
              <a:rPr lang="en-US" sz="2800" dirty="0"/>
              <a:t>:</a:t>
            </a:r>
            <a:r>
              <a:rPr lang="en-US" sz="2000" dirty="0"/>
              <a:t> </a:t>
            </a:r>
          </a:p>
          <a:p>
            <a:r>
              <a:rPr lang="en-US" sz="2000" dirty="0"/>
              <a:t>Offers built-in redundancy and ensures the website is always accessible.</a:t>
            </a:r>
          </a:p>
          <a:p>
            <a:r>
              <a:rPr lang="en-US" sz="2800" b="1" dirty="0"/>
              <a:t>Ease of Use</a:t>
            </a:r>
            <a:r>
              <a:rPr lang="en-US" sz="2800" dirty="0"/>
              <a:t>: </a:t>
            </a:r>
          </a:p>
          <a:p>
            <a:r>
              <a:rPr lang="en-US" sz="2000" dirty="0"/>
              <a:t>Simplified setup process with minimal maintenance requirements.</a:t>
            </a:r>
          </a:p>
          <a:p>
            <a:pPr marL="0" indent="0">
              <a:lnSpc>
                <a:spcPts val="2750"/>
              </a:lnSpc>
              <a:buNone/>
            </a:pPr>
            <a:endParaRPr lang="en-US" sz="2000" dirty="0"/>
          </a:p>
        </p:txBody>
      </p:sp>
      <p:pic>
        <p:nvPicPr>
          <p:cNvPr id="7" name="Picture 6">
            <a:extLst>
              <a:ext uri="{FF2B5EF4-FFF2-40B4-BE49-F238E27FC236}">
                <a16:creationId xmlns:a16="http://schemas.microsoft.com/office/drawing/2014/main" id="{6A203FF2-E67B-AC11-EF68-FF9E5CF34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269" y="-77000"/>
            <a:ext cx="5069919" cy="7012000"/>
          </a:xfrm>
          <a:prstGeom prst="rect">
            <a:avLst/>
          </a:prstGeom>
        </p:spPr>
      </p:pic>
      <p:cxnSp>
        <p:nvCxnSpPr>
          <p:cNvPr id="8" name="Google Shape;113;p20">
            <a:extLst>
              <a:ext uri="{FF2B5EF4-FFF2-40B4-BE49-F238E27FC236}">
                <a16:creationId xmlns:a16="http://schemas.microsoft.com/office/drawing/2014/main" id="{94E2378A-5FC7-5D37-6ADF-C23B2E647403}"/>
              </a:ext>
            </a:extLst>
          </p:cNvPr>
          <p:cNvCxnSpPr>
            <a:cxnSpLocks/>
          </p:cNvCxnSpPr>
          <p:nvPr/>
        </p:nvCxnSpPr>
        <p:spPr>
          <a:xfrm>
            <a:off x="-287012" y="1152905"/>
            <a:ext cx="7429281"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1504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p:nvPr/>
        </p:nvSpPr>
        <p:spPr>
          <a:xfrm>
            <a:off x="17067" y="5700"/>
            <a:ext cx="7598000" cy="685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96" name="Google Shape;96;p18"/>
          <p:cNvSpPr txBox="1"/>
          <p:nvPr/>
        </p:nvSpPr>
        <p:spPr>
          <a:xfrm>
            <a:off x="17067" y="475232"/>
            <a:ext cx="7598000" cy="1216407"/>
          </a:xfrm>
          <a:prstGeom prst="rect">
            <a:avLst/>
          </a:prstGeom>
          <a:noFill/>
          <a:ln>
            <a:noFill/>
          </a:ln>
        </p:spPr>
        <p:txBody>
          <a:bodyPr spcFirstLastPara="1" wrap="square" lIns="121900" tIns="121900" rIns="121900" bIns="121900" anchor="t" anchorCtr="0">
            <a:noAutofit/>
          </a:bodyPr>
          <a:lstStyle/>
          <a:p>
            <a:r>
              <a:rPr lang="en-US" sz="3330" b="1" kern="0" spc="-134" dirty="0">
                <a:latin typeface="Raleway" pitchFamily="2" charset="0"/>
                <a:ea typeface="Inter Bold" pitchFamily="34" charset="-122"/>
                <a:cs typeface="Inter Bold" pitchFamily="34" charset="-120"/>
              </a:rPr>
              <a:t>Setting Up AWS Account and S3 Bucket</a:t>
            </a:r>
          </a:p>
        </p:txBody>
      </p:sp>
      <p:sp>
        <p:nvSpPr>
          <p:cNvPr id="97" name="Google Shape;97;p18"/>
          <p:cNvSpPr txBox="1"/>
          <p:nvPr/>
        </p:nvSpPr>
        <p:spPr>
          <a:xfrm>
            <a:off x="17067" y="1582673"/>
            <a:ext cx="5926533" cy="5058215"/>
          </a:xfrm>
          <a:prstGeom prst="rect">
            <a:avLst/>
          </a:prstGeom>
          <a:noFill/>
          <a:ln>
            <a:noFill/>
          </a:ln>
        </p:spPr>
        <p:txBody>
          <a:bodyPr spcFirstLastPara="1" wrap="square" lIns="121900" tIns="121900" rIns="121900" bIns="121900" anchor="t" anchorCtr="0">
            <a:noAutofit/>
          </a:bodyPr>
          <a:lstStyle/>
          <a:p>
            <a:pPr>
              <a:buFont typeface="Arial" panose="020B0604020202020204" pitchFamily="34" charset="0"/>
              <a:buChar char="•"/>
            </a:pPr>
            <a:r>
              <a:rPr lang="en-US" sz="2800" b="1" dirty="0"/>
              <a:t>Create an AWS Account</a:t>
            </a:r>
            <a:r>
              <a:rPr lang="en-US" sz="2800" dirty="0"/>
              <a:t>:</a:t>
            </a:r>
          </a:p>
          <a:p>
            <a:pPr>
              <a:buFont typeface="Arial" panose="020B0604020202020204" pitchFamily="34" charset="0"/>
              <a:buChar char="•"/>
            </a:pPr>
            <a:r>
              <a:rPr lang="en-US" dirty="0"/>
              <a:t> Sign up for an AWS free-tier account to get started.</a:t>
            </a:r>
          </a:p>
          <a:p>
            <a:pPr>
              <a:buFont typeface="Arial" panose="020B0604020202020204" pitchFamily="34" charset="0"/>
              <a:buChar char="•"/>
            </a:pPr>
            <a:r>
              <a:rPr lang="en-US" sz="2800" b="1" dirty="0"/>
              <a:t>Access the S3 Console</a:t>
            </a:r>
            <a:r>
              <a:rPr lang="en-US" sz="2800" dirty="0"/>
              <a:t>:</a:t>
            </a:r>
            <a:r>
              <a:rPr lang="en-US" dirty="0"/>
              <a:t> </a:t>
            </a:r>
          </a:p>
          <a:p>
            <a:pPr>
              <a:buFont typeface="Arial" panose="020B0604020202020204" pitchFamily="34" charset="0"/>
              <a:buChar char="•"/>
            </a:pPr>
            <a:r>
              <a:rPr lang="en-US" dirty="0"/>
              <a:t>Navigate to the S3 service in the AWS Management Console.</a:t>
            </a:r>
          </a:p>
          <a:p>
            <a:pPr>
              <a:buFont typeface="Arial" panose="020B0604020202020204" pitchFamily="34" charset="0"/>
              <a:buChar char="•"/>
            </a:pPr>
            <a:r>
              <a:rPr lang="en-US" sz="2800" b="1" dirty="0"/>
              <a:t>Create a Bucket</a:t>
            </a:r>
            <a:r>
              <a:rPr lang="en-US" sz="2800" dirty="0"/>
              <a:t>:</a:t>
            </a:r>
          </a:p>
          <a:p>
            <a:pPr marL="742950" lvl="1" indent="-285750">
              <a:buFont typeface="Arial" panose="020B0604020202020204" pitchFamily="34" charset="0"/>
              <a:buChar char="•"/>
            </a:pPr>
            <a:r>
              <a:rPr lang="en-US" dirty="0"/>
              <a:t>Choose a globally unique name for your bucket.</a:t>
            </a:r>
          </a:p>
          <a:p>
            <a:pPr marL="742950" lvl="1" indent="-285750">
              <a:buFont typeface="Arial" panose="020B0604020202020204" pitchFamily="34" charset="0"/>
              <a:buChar char="•"/>
            </a:pPr>
            <a:r>
              <a:rPr lang="en-US" dirty="0"/>
              <a:t>Select the appropriate AWS region for hosting.</a:t>
            </a:r>
          </a:p>
          <a:p>
            <a:endParaRPr sz="2400" dirty="0">
              <a:latin typeface="Raleway Medium"/>
              <a:ea typeface="Raleway Medium"/>
              <a:cs typeface="Raleway Medium"/>
              <a:sym typeface="Raleway Medium"/>
            </a:endParaRPr>
          </a:p>
        </p:txBody>
      </p:sp>
      <p:pic>
        <p:nvPicPr>
          <p:cNvPr id="4" name="Picture 3">
            <a:extLst>
              <a:ext uri="{FF2B5EF4-FFF2-40B4-BE49-F238E27FC236}">
                <a16:creationId xmlns:a16="http://schemas.microsoft.com/office/drawing/2014/main" id="{52AC4506-AB28-CD08-3D6A-86BDA4FC3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67" y="0"/>
            <a:ext cx="5926533" cy="6852300"/>
          </a:xfrm>
          <a:prstGeom prst="rect">
            <a:avLst/>
          </a:prstGeom>
        </p:spPr>
      </p:pic>
      <p:cxnSp>
        <p:nvCxnSpPr>
          <p:cNvPr id="5" name="Google Shape;113;p20">
            <a:extLst>
              <a:ext uri="{FF2B5EF4-FFF2-40B4-BE49-F238E27FC236}">
                <a16:creationId xmlns:a16="http://schemas.microsoft.com/office/drawing/2014/main" id="{581D8CD6-9DA3-434D-B1B2-9550998D71BA}"/>
              </a:ext>
            </a:extLst>
          </p:cNvPr>
          <p:cNvCxnSpPr>
            <a:cxnSpLocks/>
          </p:cNvCxnSpPr>
          <p:nvPr/>
        </p:nvCxnSpPr>
        <p:spPr>
          <a:xfrm flipV="1">
            <a:off x="-25731" y="1582673"/>
            <a:ext cx="6274133" cy="52016"/>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8170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7B8DCDFA-0AA2-941D-DE65-85CD9C0C07AC}"/>
            </a:ext>
          </a:extLst>
        </p:cNvPr>
        <p:cNvGrpSpPr/>
        <p:nvPr/>
      </p:nvGrpSpPr>
      <p:grpSpPr>
        <a:xfrm>
          <a:off x="0" y="0"/>
          <a:ext cx="0" cy="0"/>
          <a:chOff x="0" y="0"/>
          <a:chExt cx="0" cy="0"/>
        </a:xfrm>
      </p:grpSpPr>
      <p:sp>
        <p:nvSpPr>
          <p:cNvPr id="95" name="Google Shape;95;p18">
            <a:extLst>
              <a:ext uri="{FF2B5EF4-FFF2-40B4-BE49-F238E27FC236}">
                <a16:creationId xmlns:a16="http://schemas.microsoft.com/office/drawing/2014/main" id="{13817EEA-D346-64D8-9BAB-17E10EDC7B4E}"/>
              </a:ext>
            </a:extLst>
          </p:cNvPr>
          <p:cNvSpPr/>
          <p:nvPr/>
        </p:nvSpPr>
        <p:spPr>
          <a:xfrm>
            <a:off x="17067" y="5700"/>
            <a:ext cx="7598000" cy="6858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96" name="Google Shape;96;p18">
            <a:extLst>
              <a:ext uri="{FF2B5EF4-FFF2-40B4-BE49-F238E27FC236}">
                <a16:creationId xmlns:a16="http://schemas.microsoft.com/office/drawing/2014/main" id="{1116E07D-6C56-BCF8-4404-A6D25690BDAA}"/>
              </a:ext>
            </a:extLst>
          </p:cNvPr>
          <p:cNvSpPr txBox="1"/>
          <p:nvPr/>
        </p:nvSpPr>
        <p:spPr>
          <a:xfrm>
            <a:off x="17067" y="475232"/>
            <a:ext cx="7598000" cy="1216407"/>
          </a:xfrm>
          <a:prstGeom prst="rect">
            <a:avLst/>
          </a:prstGeom>
          <a:noFill/>
          <a:ln>
            <a:noFill/>
          </a:ln>
        </p:spPr>
        <p:txBody>
          <a:bodyPr spcFirstLastPara="1" wrap="square" lIns="121900" tIns="121900" rIns="121900" bIns="121900" anchor="t" anchorCtr="0">
            <a:noAutofit/>
          </a:bodyPr>
          <a:lstStyle/>
          <a:p>
            <a:r>
              <a:rPr lang="en-IN" sz="3200" b="1" dirty="0"/>
              <a:t>Configuring S3 Bucket Properties</a:t>
            </a:r>
            <a:endParaRPr lang="en-GB" sz="3600" b="1" dirty="0">
              <a:latin typeface="Raleway" pitchFamily="2" charset="0"/>
              <a:ea typeface="Raleway"/>
              <a:cs typeface="Raleway"/>
              <a:sym typeface="Raleway"/>
            </a:endParaRPr>
          </a:p>
        </p:txBody>
      </p:sp>
      <p:sp>
        <p:nvSpPr>
          <p:cNvPr id="97" name="Google Shape;97;p18">
            <a:extLst>
              <a:ext uri="{FF2B5EF4-FFF2-40B4-BE49-F238E27FC236}">
                <a16:creationId xmlns:a16="http://schemas.microsoft.com/office/drawing/2014/main" id="{1BD0B550-BA84-B9E5-B530-575A93960FA5}"/>
              </a:ext>
            </a:extLst>
          </p:cNvPr>
          <p:cNvSpPr txBox="1"/>
          <p:nvPr/>
        </p:nvSpPr>
        <p:spPr>
          <a:xfrm>
            <a:off x="17067" y="1582673"/>
            <a:ext cx="7598000" cy="5058215"/>
          </a:xfrm>
          <a:prstGeom prst="rect">
            <a:avLst/>
          </a:prstGeom>
          <a:noFill/>
          <a:ln>
            <a:noFill/>
          </a:ln>
        </p:spPr>
        <p:txBody>
          <a:bodyPr spcFirstLastPara="1" wrap="square" lIns="121900" tIns="121900" rIns="121900" bIns="121900" anchor="t" anchorCtr="0">
            <a:noAutofit/>
          </a:bodyPr>
          <a:lstStyle/>
          <a:p>
            <a:pPr marL="0" algn="l" rtl="0" eaLnBrk="0" fontAlgn="base" latinLnBrk="0" hangingPunct="0"/>
            <a:r>
              <a:rPr lang="en-US" sz="2800" b="1" kern="1200" dirty="0">
                <a:solidFill>
                  <a:srgbClr val="000000"/>
                </a:solidFill>
                <a:effectLst/>
                <a:latin typeface="Arial" panose="020B0604020202020204" pitchFamily="34" charset="0"/>
                <a:ea typeface="+mn-ea"/>
                <a:cs typeface="+mn-cs"/>
              </a:rPr>
              <a:t>Public Access Settings:</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Adjust public access settings in the Permissions tab to allow or restrict access.</a:t>
            </a:r>
            <a:endParaRPr lang="en-IN" sz="2800" dirty="0">
              <a:effectLst/>
            </a:endParaRPr>
          </a:p>
          <a:p>
            <a:pPr marL="0" algn="l" rtl="0" eaLnBrk="0" fontAlgn="base" latinLnBrk="0" hangingPunct="0"/>
            <a:r>
              <a:rPr lang="en-US" sz="2800" b="1" kern="1200" dirty="0">
                <a:solidFill>
                  <a:srgbClr val="000000"/>
                </a:solidFill>
                <a:effectLst/>
                <a:latin typeface="Arial" panose="020B0604020202020204" pitchFamily="34" charset="0"/>
                <a:ea typeface="+mn-ea"/>
                <a:cs typeface="+mn-cs"/>
              </a:rPr>
              <a:t>Versioning:</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Enable versioning to keep multiple versions of an object in the same bucket.</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Useful for recovering accidentally deleted or overwritten files.</a:t>
            </a:r>
            <a:endParaRPr lang="en-IN" sz="2800" dirty="0">
              <a:effectLst/>
            </a:endParaRPr>
          </a:p>
          <a:p>
            <a:pPr marL="0" algn="l" rtl="0" eaLnBrk="0" fontAlgn="base" latinLnBrk="0" hangingPunct="0"/>
            <a:r>
              <a:rPr lang="en-US" sz="2800" b="1" kern="1200" dirty="0">
                <a:solidFill>
                  <a:srgbClr val="000000"/>
                </a:solidFill>
                <a:effectLst/>
                <a:latin typeface="Arial" panose="020B0604020202020204" pitchFamily="34" charset="0"/>
                <a:ea typeface="+mn-ea"/>
                <a:cs typeface="+mn-cs"/>
              </a:rPr>
              <a:t>Bucket Encryption:</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Enable server-side encryption to protect data at rest.</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Choose from AWS-managed keys (SSE-S3) or customer-managed keys (SSE-KMS).</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Enable compliance or governance mode for long-term data retention.</a:t>
            </a:r>
            <a:endParaRPr lang="en-IN" sz="2800" dirty="0">
              <a:effectLst/>
            </a:endParaRPr>
          </a:p>
          <a:p>
            <a:pPr marL="0" algn="l" rtl="0" eaLnBrk="0" fontAlgn="base" latinLnBrk="0" hangingPunct="0"/>
            <a:r>
              <a:rPr lang="en-US" sz="2800" b="1" kern="1200" dirty="0">
                <a:solidFill>
                  <a:srgbClr val="000000"/>
                </a:solidFill>
                <a:effectLst/>
                <a:latin typeface="Arial" panose="020B0604020202020204" pitchFamily="34" charset="0"/>
                <a:ea typeface="+mn-ea"/>
                <a:cs typeface="+mn-cs"/>
              </a:rPr>
              <a:t>Logging and Monitoring:</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Activate server access logging to track requests made to the bucket.</a:t>
            </a:r>
            <a:endParaRPr lang="en-IN" sz="2800" dirty="0">
              <a:effectLst/>
            </a:endParaRPr>
          </a:p>
          <a:p>
            <a:pPr marL="0" algn="l" rtl="0" eaLnBrk="0" fontAlgn="base" latinLnBrk="0" hangingPunct="0"/>
            <a:r>
              <a:rPr lang="en-US" sz="1800" kern="1200" dirty="0">
                <a:solidFill>
                  <a:srgbClr val="000000"/>
                </a:solidFill>
                <a:effectLst/>
                <a:latin typeface="Arial" panose="020B0604020202020204" pitchFamily="34" charset="0"/>
                <a:ea typeface="+mn-ea"/>
                <a:cs typeface="+mn-cs"/>
              </a:rPr>
              <a:t>Use Amazon CloudWatch to monitor usage metrics and performance.</a:t>
            </a:r>
            <a:endParaRPr lang="en-IN" sz="2800" dirty="0">
              <a:effectLst/>
            </a:endParaRPr>
          </a:p>
        </p:txBody>
      </p:sp>
      <p:pic>
        <p:nvPicPr>
          <p:cNvPr id="6" name="Picture 5">
            <a:extLst>
              <a:ext uri="{FF2B5EF4-FFF2-40B4-BE49-F238E27FC236}">
                <a16:creationId xmlns:a16="http://schemas.microsoft.com/office/drawing/2014/main" id="{ED2C124B-9948-C8AC-006B-E44DB4C87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067" y="27432"/>
            <a:ext cx="4559866" cy="6858000"/>
          </a:xfrm>
          <a:prstGeom prst="rect">
            <a:avLst/>
          </a:prstGeom>
        </p:spPr>
      </p:pic>
      <p:cxnSp>
        <p:nvCxnSpPr>
          <p:cNvPr id="7" name="Google Shape;113;p20">
            <a:extLst>
              <a:ext uri="{FF2B5EF4-FFF2-40B4-BE49-F238E27FC236}">
                <a16:creationId xmlns:a16="http://schemas.microsoft.com/office/drawing/2014/main" id="{7926121F-3454-7306-C2EE-27514E119C9E}"/>
              </a:ext>
            </a:extLst>
          </p:cNvPr>
          <p:cNvCxnSpPr>
            <a:cxnSpLocks/>
          </p:cNvCxnSpPr>
          <p:nvPr/>
        </p:nvCxnSpPr>
        <p:spPr>
          <a:xfrm>
            <a:off x="-25731" y="1232353"/>
            <a:ext cx="7677374"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0865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p:nvPr/>
        </p:nvSpPr>
        <p:spPr>
          <a:xfrm>
            <a:off x="17000" y="5700"/>
            <a:ext cx="12192000" cy="68580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112" name="Google Shape;112;p20"/>
          <p:cNvSpPr txBox="1"/>
          <p:nvPr/>
        </p:nvSpPr>
        <p:spPr>
          <a:xfrm>
            <a:off x="731520" y="233667"/>
            <a:ext cx="11265613" cy="1166400"/>
          </a:xfrm>
          <a:prstGeom prst="rect">
            <a:avLst/>
          </a:prstGeom>
          <a:noFill/>
          <a:ln>
            <a:noFill/>
          </a:ln>
        </p:spPr>
        <p:txBody>
          <a:bodyPr spcFirstLastPara="1" wrap="square" lIns="121900" tIns="121900" rIns="121900" bIns="121900" anchor="t" anchorCtr="0">
            <a:noAutofit/>
          </a:bodyPr>
          <a:lstStyle/>
          <a:p>
            <a:pPr marL="135464">
              <a:buClr>
                <a:schemeClr val="dk1"/>
              </a:buClr>
              <a:buSzPts val="2000"/>
            </a:pPr>
            <a:r>
              <a:rPr lang="en-US" sz="4000" b="1" dirty="0"/>
              <a:t>Setting Bucket Policies and Permissions</a:t>
            </a:r>
            <a:endParaRPr lang="en-US" sz="4000" b="1" dirty="0">
              <a:latin typeface="Raleway" pitchFamily="2" charset="0"/>
              <a:ea typeface="Raleway"/>
              <a:cs typeface="Raleway"/>
              <a:sym typeface="Raleway"/>
            </a:endParaRPr>
          </a:p>
        </p:txBody>
      </p:sp>
      <p:cxnSp>
        <p:nvCxnSpPr>
          <p:cNvPr id="113" name="Google Shape;113;p20"/>
          <p:cNvCxnSpPr/>
          <p:nvPr/>
        </p:nvCxnSpPr>
        <p:spPr>
          <a:xfrm rot="10800000" flipH="1">
            <a:off x="17067" y="1172233"/>
            <a:ext cx="12222000" cy="14400"/>
          </a:xfrm>
          <a:prstGeom prst="straightConnector1">
            <a:avLst/>
          </a:prstGeom>
          <a:noFill/>
          <a:ln w="28575" cap="flat" cmpd="sng">
            <a:solidFill>
              <a:schemeClr val="dk1"/>
            </a:solidFill>
            <a:prstDash val="solid"/>
            <a:round/>
            <a:headEnd type="none" w="med" len="med"/>
            <a:tailEnd type="none" w="med" len="med"/>
          </a:ln>
        </p:spPr>
      </p:cxnSp>
      <p:sp>
        <p:nvSpPr>
          <p:cNvPr id="114" name="Google Shape;114;p20"/>
          <p:cNvSpPr txBox="1"/>
          <p:nvPr/>
        </p:nvSpPr>
        <p:spPr>
          <a:xfrm>
            <a:off x="-13065" y="1163234"/>
            <a:ext cx="7273401" cy="5674664"/>
          </a:xfrm>
          <a:prstGeom prst="rect">
            <a:avLst/>
          </a:prstGeom>
          <a:noFill/>
          <a:ln>
            <a:noFill/>
          </a:ln>
        </p:spPr>
        <p:txBody>
          <a:bodyPr spcFirstLastPara="1" wrap="square" lIns="121900" tIns="121900" rIns="121900" bIns="121900" anchor="t" anchorCtr="0">
            <a:noAutofit/>
          </a:bodyPr>
          <a:lstStyle/>
          <a:p>
            <a:pPr>
              <a:buFont typeface="Arial" panose="020B0604020202020204" pitchFamily="34" charset="0"/>
              <a:buChar char="•"/>
            </a:pPr>
            <a:r>
              <a:rPr lang="en-US" b="1" dirty="0"/>
              <a:t>Public Access Policy</a:t>
            </a:r>
            <a:r>
              <a:rPr lang="en-US" dirty="0"/>
              <a:t>:</a:t>
            </a:r>
          </a:p>
          <a:p>
            <a:pPr marL="742950" lvl="1" indent="-285750">
              <a:buFont typeface="Arial" panose="020B0604020202020204" pitchFamily="34" charset="0"/>
              <a:buChar char="•"/>
            </a:pPr>
            <a:r>
              <a:rPr lang="en-US" dirty="0"/>
              <a:t>Add a bucket policy to allow read-only access to website files for all users.</a:t>
            </a:r>
          </a:p>
          <a:p>
            <a:pPr marL="742950" lvl="1" indent="-285750">
              <a:buFont typeface="Arial" panose="020B0604020202020204" pitchFamily="34" charset="0"/>
              <a:buChar char="•"/>
            </a:pPr>
            <a:r>
              <a:rPr lang="en-US" dirty="0"/>
              <a:t>Example JSON Policy: Ensure only necessary access is granted.</a:t>
            </a:r>
          </a:p>
          <a:p>
            <a:pPr>
              <a:buFont typeface="Arial" panose="020B0604020202020204" pitchFamily="34" charset="0"/>
              <a:buChar char="•"/>
            </a:pPr>
            <a:r>
              <a:rPr lang="en-US" b="1" dirty="0"/>
              <a:t>IAM Roles and Permissions</a:t>
            </a:r>
            <a:r>
              <a:rPr lang="en-US" dirty="0"/>
              <a:t>: Assign roles to control administrative access to the bucket.</a:t>
            </a:r>
          </a:p>
          <a:p>
            <a:pPr>
              <a:buFont typeface="Arial" panose="020B0604020202020204" pitchFamily="34" charset="0"/>
              <a:buChar char="•"/>
            </a:pPr>
            <a:r>
              <a:rPr lang="en-US" b="1" dirty="0"/>
              <a:t>Steps to Add a Policy</a:t>
            </a:r>
            <a:r>
              <a:rPr lang="en-US" dirty="0"/>
              <a:t>:</a:t>
            </a:r>
          </a:p>
          <a:p>
            <a:pPr marL="742950" lvl="1" indent="-285750">
              <a:buFont typeface="Arial" panose="020B0604020202020204" pitchFamily="34" charset="0"/>
              <a:buChar char="•"/>
            </a:pPr>
            <a:r>
              <a:rPr lang="en-US" dirty="0"/>
              <a:t>Go to the bucket’s </a:t>
            </a:r>
            <a:r>
              <a:rPr lang="en-US" b="1" dirty="0"/>
              <a:t>Permissions</a:t>
            </a:r>
            <a:r>
              <a:rPr lang="en-US" dirty="0"/>
              <a:t> tab.</a:t>
            </a:r>
          </a:p>
          <a:p>
            <a:pPr marL="742950" lvl="1" indent="-285750">
              <a:buFont typeface="Arial" panose="020B0604020202020204" pitchFamily="34" charset="0"/>
              <a:buChar char="•"/>
            </a:pPr>
            <a:r>
              <a:rPr lang="en-US" dirty="0"/>
              <a:t>Edit the bucket policy by pasting a JSON policy.</a:t>
            </a:r>
          </a:p>
          <a:p>
            <a:r>
              <a:rPr lang="en-US" b="1" dirty="0"/>
              <a:t>Best Practices</a:t>
            </a:r>
            <a:r>
              <a:rPr lang="en-US" dirty="0"/>
              <a:t>:</a:t>
            </a:r>
          </a:p>
          <a:p>
            <a:pPr>
              <a:buFont typeface="Arial" panose="020B0604020202020204" pitchFamily="34" charset="0"/>
              <a:buChar char="•"/>
            </a:pPr>
            <a:r>
              <a:rPr lang="en-US" dirty="0"/>
              <a:t>Avoid granting unnecessary permissions to prevent unauthorized access.</a:t>
            </a:r>
          </a:p>
          <a:p>
            <a:pPr>
              <a:buFont typeface="Arial" panose="020B0604020202020204" pitchFamily="34" charset="0"/>
              <a:buChar char="•"/>
            </a:pPr>
            <a:r>
              <a:rPr lang="en-US" dirty="0"/>
              <a:t>Regularly review and audit bucket permissions to maintain security.</a:t>
            </a:r>
          </a:p>
          <a:p>
            <a:pPr lvl="1"/>
            <a:endParaRPr lang="en-US" dirty="0"/>
          </a:p>
          <a:p>
            <a:pPr marL="742950" lvl="1" indent="-285750">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C9B4A7B-EF01-5785-B6DE-8D83CEB10AA8}"/>
              </a:ext>
            </a:extLst>
          </p:cNvPr>
          <p:cNvPicPr>
            <a:picLocks noChangeAspect="1"/>
          </p:cNvPicPr>
          <p:nvPr/>
        </p:nvPicPr>
        <p:blipFill>
          <a:blip r:embed="rId3"/>
          <a:stretch>
            <a:fillRect/>
          </a:stretch>
        </p:blipFill>
        <p:spPr>
          <a:xfrm>
            <a:off x="7290401" y="1195632"/>
            <a:ext cx="4948663" cy="5674664"/>
          </a:xfrm>
          <a:prstGeom prst="rect">
            <a:avLst/>
          </a:prstGeom>
        </p:spPr>
      </p:pic>
    </p:spTree>
    <p:extLst>
      <p:ext uri="{BB962C8B-B14F-4D97-AF65-F5344CB8AC3E}">
        <p14:creationId xmlns:p14="http://schemas.microsoft.com/office/powerpoint/2010/main" val="87519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3930BC13-C7D5-66D6-E7E1-9EFA9B8B2D35}"/>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A781D0DF-240B-2FF9-A418-AE20A2111F0B}"/>
              </a:ext>
            </a:extLst>
          </p:cNvPr>
          <p:cNvSpPr/>
          <p:nvPr/>
        </p:nvSpPr>
        <p:spPr>
          <a:xfrm>
            <a:off x="17000" y="5700"/>
            <a:ext cx="12192000" cy="68580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533"/>
          </a:p>
        </p:txBody>
      </p:sp>
      <p:sp>
        <p:nvSpPr>
          <p:cNvPr id="112" name="Google Shape;112;p20">
            <a:extLst>
              <a:ext uri="{FF2B5EF4-FFF2-40B4-BE49-F238E27FC236}">
                <a16:creationId xmlns:a16="http://schemas.microsoft.com/office/drawing/2014/main" id="{A8B74FC7-1A6F-8D32-30F5-BD24F98BD378}"/>
              </a:ext>
            </a:extLst>
          </p:cNvPr>
          <p:cNvSpPr txBox="1"/>
          <p:nvPr/>
        </p:nvSpPr>
        <p:spPr>
          <a:xfrm>
            <a:off x="731520" y="233667"/>
            <a:ext cx="11265613" cy="1166400"/>
          </a:xfrm>
          <a:prstGeom prst="rect">
            <a:avLst/>
          </a:prstGeom>
          <a:noFill/>
          <a:ln>
            <a:noFill/>
          </a:ln>
        </p:spPr>
        <p:txBody>
          <a:bodyPr spcFirstLastPara="1" wrap="square" lIns="121900" tIns="121900" rIns="121900" bIns="121900" anchor="t" anchorCtr="0">
            <a:noAutofit/>
          </a:bodyPr>
          <a:lstStyle/>
          <a:p>
            <a:pPr marL="135459">
              <a:buClr>
                <a:schemeClr val="dk1"/>
              </a:buClr>
              <a:buSzPts val="2000"/>
            </a:pPr>
            <a:r>
              <a:rPr lang="en-US" sz="4000" b="1" dirty="0">
                <a:latin typeface="Raleway" pitchFamily="2" charset="0"/>
              </a:rPr>
              <a:t>Uploading and Managing Website Files</a:t>
            </a:r>
          </a:p>
        </p:txBody>
      </p:sp>
      <p:cxnSp>
        <p:nvCxnSpPr>
          <p:cNvPr id="113" name="Google Shape;113;p20">
            <a:extLst>
              <a:ext uri="{FF2B5EF4-FFF2-40B4-BE49-F238E27FC236}">
                <a16:creationId xmlns:a16="http://schemas.microsoft.com/office/drawing/2014/main" id="{DB0B4290-491F-D470-2974-4936BD8AD2EE}"/>
              </a:ext>
            </a:extLst>
          </p:cNvPr>
          <p:cNvCxnSpPr/>
          <p:nvPr/>
        </p:nvCxnSpPr>
        <p:spPr>
          <a:xfrm rot="10800000" flipH="1">
            <a:off x="17067" y="1172233"/>
            <a:ext cx="12222000" cy="14400"/>
          </a:xfrm>
          <a:prstGeom prst="straightConnector1">
            <a:avLst/>
          </a:prstGeom>
          <a:noFill/>
          <a:ln w="28575" cap="flat" cmpd="sng">
            <a:solidFill>
              <a:schemeClr val="dk1"/>
            </a:solidFill>
            <a:prstDash val="solid"/>
            <a:round/>
            <a:headEnd type="none" w="med" len="med"/>
            <a:tailEnd type="none" w="med" len="med"/>
          </a:ln>
        </p:spPr>
      </p:cxnSp>
      <p:sp>
        <p:nvSpPr>
          <p:cNvPr id="114" name="Google Shape;114;p20">
            <a:extLst>
              <a:ext uri="{FF2B5EF4-FFF2-40B4-BE49-F238E27FC236}">
                <a16:creationId xmlns:a16="http://schemas.microsoft.com/office/drawing/2014/main" id="{C8E4C1DF-EA98-A856-5318-B22BCF560D79}"/>
              </a:ext>
            </a:extLst>
          </p:cNvPr>
          <p:cNvSpPr txBox="1"/>
          <p:nvPr/>
        </p:nvSpPr>
        <p:spPr>
          <a:xfrm>
            <a:off x="1" y="1172232"/>
            <a:ext cx="7223759" cy="5796984"/>
          </a:xfrm>
          <a:prstGeom prst="rect">
            <a:avLst/>
          </a:prstGeom>
          <a:noFill/>
          <a:ln>
            <a:noFill/>
          </a:ln>
        </p:spPr>
        <p:txBody>
          <a:bodyPr spcFirstLastPara="1" wrap="square" lIns="121900" tIns="121900" rIns="121900" bIns="121900" anchor="t" anchorCtr="0">
            <a:noAutofit/>
          </a:bodyPr>
          <a:lstStyle/>
          <a:p>
            <a:r>
              <a:rPr lang="en-IN" sz="2800" b="1" dirty="0"/>
              <a:t>Upload Website Content</a:t>
            </a:r>
            <a:r>
              <a:rPr lang="en-IN" sz="2800" dirty="0"/>
              <a:t>:</a:t>
            </a:r>
          </a:p>
          <a:p>
            <a:pPr lvl="1"/>
            <a:r>
              <a:rPr lang="en-IN" dirty="0"/>
              <a:t>Use the AWS Management Console or CLI to upload HTML, CSS, JS, and media files.</a:t>
            </a:r>
          </a:p>
          <a:p>
            <a:r>
              <a:rPr lang="en-US" sz="2800" b="1" dirty="0"/>
              <a:t>Organize Folder Structure:</a:t>
            </a:r>
          </a:p>
          <a:p>
            <a:r>
              <a:rPr lang="en-US" sz="2800" b="1" dirty="0"/>
              <a:t>	</a:t>
            </a:r>
            <a:r>
              <a:rPr lang="en-US" dirty="0"/>
              <a:t>Arrange files into folders like /</a:t>
            </a:r>
            <a:r>
              <a:rPr lang="en-US" dirty="0" err="1"/>
              <a:t>css</a:t>
            </a:r>
            <a:r>
              <a:rPr lang="en-US" dirty="0"/>
              <a:t>, /</a:t>
            </a:r>
            <a:r>
              <a:rPr lang="en-US" dirty="0" err="1"/>
              <a:t>js</a:t>
            </a:r>
            <a:r>
              <a:rPr lang="en-US" dirty="0"/>
              <a:t>, and /images for better 	management.</a:t>
            </a:r>
          </a:p>
          <a:p>
            <a:r>
              <a:rPr lang="en-IN" sz="2800" b="1" dirty="0"/>
              <a:t>Object Properties</a:t>
            </a:r>
            <a:r>
              <a:rPr lang="en-IN" sz="2800" dirty="0"/>
              <a:t>:</a:t>
            </a:r>
            <a:r>
              <a:rPr lang="en-IN" dirty="0"/>
              <a:t> </a:t>
            </a:r>
          </a:p>
          <a:p>
            <a:r>
              <a:rPr lang="en-IN" dirty="0"/>
              <a:t>	Set cache control for improved website performance.</a:t>
            </a:r>
          </a:p>
          <a:p>
            <a:r>
              <a:rPr lang="en-US" sz="2800" b="1" dirty="0"/>
              <a:t>Manage Updates:</a:t>
            </a:r>
          </a:p>
          <a:p>
            <a:r>
              <a:rPr lang="en-US" sz="2800" b="1" dirty="0"/>
              <a:t>	</a:t>
            </a:r>
            <a:r>
              <a:rPr lang="en-US" dirty="0"/>
              <a:t>Replace outdated files by uploading new versions.</a:t>
            </a:r>
          </a:p>
          <a:p>
            <a:r>
              <a:rPr lang="en-US" dirty="0"/>
              <a:t>	Enable versioning to keep old versions for rollback.</a:t>
            </a:r>
          </a:p>
          <a:p>
            <a:r>
              <a:rPr lang="en-US" sz="2800" b="1" dirty="0"/>
              <a:t>Custom Error Page:</a:t>
            </a:r>
            <a:endParaRPr lang="en-US" dirty="0"/>
          </a:p>
          <a:p>
            <a:r>
              <a:rPr lang="en-US" dirty="0"/>
              <a:t>	Include a </a:t>
            </a:r>
            <a:r>
              <a:rPr lang="en-US" b="1" dirty="0"/>
              <a:t>404.html file</a:t>
            </a:r>
            <a:r>
              <a:rPr lang="en-US" dirty="0"/>
              <a:t> for handling missing pages gracefully.</a:t>
            </a:r>
            <a:endParaRPr lang="en-IN" dirty="0"/>
          </a:p>
        </p:txBody>
      </p:sp>
      <p:pic>
        <p:nvPicPr>
          <p:cNvPr id="8" name="Picture 7">
            <a:extLst>
              <a:ext uri="{FF2B5EF4-FFF2-40B4-BE49-F238E27FC236}">
                <a16:creationId xmlns:a16="http://schemas.microsoft.com/office/drawing/2014/main" id="{B34660C0-D33C-934B-32BB-9C12B93BD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176" y="1172232"/>
            <a:ext cx="5102823" cy="5665666"/>
          </a:xfrm>
          <a:prstGeom prst="rect">
            <a:avLst/>
          </a:prstGeom>
        </p:spPr>
      </p:pic>
    </p:spTree>
    <p:extLst>
      <p:ext uri="{BB962C8B-B14F-4D97-AF65-F5344CB8AC3E}">
        <p14:creationId xmlns:p14="http://schemas.microsoft.com/office/powerpoint/2010/main" val="30358149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1019</Words>
  <Application>Microsoft Office PowerPoint</Application>
  <PresentationFormat>Widescreen</PresentationFormat>
  <Paragraphs>120</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Inter</vt:lpstr>
      <vt:lpstr>Inter Bold</vt:lpstr>
      <vt:lpstr>Microsoft Sans Serif</vt:lpstr>
      <vt:lpstr>Raleway</vt:lpstr>
      <vt:lpstr>Raleway Medium</vt:lpstr>
      <vt:lpstr>Raleway SemiBold</vt:lpstr>
      <vt:lpstr>Times New Roman</vt:lpstr>
      <vt:lpstr>Simple Light</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sai</dc:creator>
  <cp:lastModifiedBy>rohit sai</cp:lastModifiedBy>
  <cp:revision>43</cp:revision>
  <dcterms:created xsi:type="dcterms:W3CDTF">2023-10-08T17:55:04Z</dcterms:created>
  <dcterms:modified xsi:type="dcterms:W3CDTF">2024-12-06T16:29:28Z</dcterms:modified>
</cp:coreProperties>
</file>