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9" r:id="rId20"/>
    <p:sldId id="275" r:id="rId21"/>
    <p:sldId id="276" r:id="rId22"/>
    <p:sldId id="27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C2F8AC-D070-48A5-8A06-522586DF603E}">
  <a:tblStyle styleId="{DEC2F8AC-D070-48A5-8A06-522586DF60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c90da9dce2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c90da9dce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c90da9dce2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c90da9dce2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c90da9dce2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c90da9dce2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c90da9dce2_4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c90da9dce2_4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cf5fc23be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cf5fc23be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cf5fc23be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cf5fc23be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cf5fc23be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cf5fc23be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c90da9dce2_4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c90da9dce2_4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cf5fc23bef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cf5fc23bef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cf5fc23bef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cf5fc23bef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8783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c8d03f2d68_3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8d03f2d68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cf5fc23be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cf5fc23be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c90da9dce2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c90da9dce2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cf5fc23bef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cf5fc23bef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c8d03f2d68_3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c8d03f2d68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c8d03f2d6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c8d03f2d6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c90da9dc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c90da9dc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c90da9dce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c90da9dce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90da9dce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90da9dce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c90da9dce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c90da9dce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90da9dce2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c90da9dce2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11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53"/>
        <p:cNvGrpSpPr/>
        <p:nvPr/>
      </p:nvGrpSpPr>
      <p:grpSpPr>
        <a:xfrm>
          <a:off x="0" y="0"/>
          <a:ext cx="0" cy="0"/>
          <a:chOff x="0" y="0"/>
          <a:chExt cx="0" cy="0"/>
        </a:xfrm>
      </p:grpSpPr>
      <p:sp>
        <p:nvSpPr>
          <p:cNvPr id="54" name="Google Shape;54;p13"/>
          <p:cNvSpPr/>
          <p:nvPr/>
        </p:nvSpPr>
        <p:spPr>
          <a:xfrm rot="-1028">
            <a:off x="-3" y="4135350"/>
            <a:ext cx="1003500" cy="1012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 name="Google Shape;55;p13"/>
          <p:cNvSpPr/>
          <p:nvPr/>
        </p:nvSpPr>
        <p:spPr>
          <a:xfrm rot="-5401010">
            <a:off x="8127520" y="4114850"/>
            <a:ext cx="1021500" cy="1039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 name="Google Shape;56;p13"/>
          <p:cNvSpPr/>
          <p:nvPr/>
        </p:nvSpPr>
        <p:spPr>
          <a:xfrm rot="10798991">
            <a:off x="8126400" y="4095"/>
            <a:ext cx="1022100" cy="10083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 name="Google Shape;57;p13"/>
          <p:cNvSpPr/>
          <p:nvPr/>
        </p:nvSpPr>
        <p:spPr>
          <a:xfrm rot="5398981">
            <a:off x="10142" y="-7000"/>
            <a:ext cx="1012500" cy="10305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 name="Google Shape;58;p13"/>
          <p:cNvSpPr/>
          <p:nvPr/>
        </p:nvSpPr>
        <p:spPr>
          <a:xfrm>
            <a:off x="136600" y="110475"/>
            <a:ext cx="8885700" cy="4923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 name="Google Shape;59;p13"/>
          <p:cNvSpPr txBox="1">
            <a:spLocks noGrp="1"/>
          </p:cNvSpPr>
          <p:nvPr>
            <p:ph type="ctrTitle"/>
          </p:nvPr>
        </p:nvSpPr>
        <p:spPr>
          <a:xfrm>
            <a:off x="1033151" y="536625"/>
            <a:ext cx="7092600" cy="102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600">
                <a:latin typeface="Times New Roman"/>
                <a:ea typeface="Times New Roman"/>
                <a:cs typeface="Times New Roman"/>
                <a:sym typeface="Times New Roman"/>
              </a:rPr>
              <a:t>CS6611</a:t>
            </a:r>
            <a:endParaRPr sz="1600">
              <a:latin typeface="Times New Roman"/>
              <a:ea typeface="Times New Roman"/>
              <a:cs typeface="Times New Roman"/>
              <a:sym typeface="Times New Roman"/>
            </a:endParaRPr>
          </a:p>
          <a:p>
            <a:pPr marL="0" lvl="0" indent="0" algn="ctr" rtl="0">
              <a:spcBef>
                <a:spcPts val="0"/>
              </a:spcBef>
              <a:spcAft>
                <a:spcPts val="0"/>
              </a:spcAft>
              <a:buNone/>
            </a:pPr>
            <a:r>
              <a:rPr lang="en-GB" sz="1600">
                <a:latin typeface="Times New Roman"/>
                <a:ea typeface="Times New Roman"/>
                <a:cs typeface="Times New Roman"/>
                <a:sym typeface="Times New Roman"/>
              </a:rPr>
              <a:t>Creative and Innovative Project</a:t>
            </a:r>
            <a:endParaRPr sz="1600">
              <a:latin typeface="Times New Roman"/>
              <a:ea typeface="Times New Roman"/>
              <a:cs typeface="Times New Roman"/>
              <a:sym typeface="Times New Roman"/>
            </a:endParaRPr>
          </a:p>
          <a:p>
            <a:pPr marL="0" lvl="0" indent="0" algn="ctr" rtl="0">
              <a:spcBef>
                <a:spcPts val="0"/>
              </a:spcBef>
              <a:spcAft>
                <a:spcPts val="0"/>
              </a:spcAft>
              <a:buNone/>
            </a:pPr>
            <a:endParaRPr sz="1600">
              <a:latin typeface="Times New Roman"/>
              <a:ea typeface="Times New Roman"/>
              <a:cs typeface="Times New Roman"/>
              <a:sym typeface="Times New Roman"/>
            </a:endParaRPr>
          </a:p>
          <a:p>
            <a:pPr marL="0" lvl="0" indent="0" algn="ctr" rtl="0">
              <a:spcBef>
                <a:spcPts val="0"/>
              </a:spcBef>
              <a:spcAft>
                <a:spcPts val="0"/>
              </a:spcAft>
              <a:buNone/>
            </a:pPr>
            <a:r>
              <a:rPr lang="en-GB" sz="1600">
                <a:latin typeface="Times New Roman"/>
                <a:ea typeface="Times New Roman"/>
                <a:cs typeface="Times New Roman"/>
                <a:sym typeface="Times New Roman"/>
              </a:rPr>
              <a:t>Review - 1</a:t>
            </a:r>
            <a:endParaRPr sz="1600">
              <a:latin typeface="Times New Roman"/>
              <a:ea typeface="Times New Roman"/>
              <a:cs typeface="Times New Roman"/>
              <a:sym typeface="Times New Roman"/>
            </a:endParaRPr>
          </a:p>
        </p:txBody>
      </p:sp>
      <p:sp>
        <p:nvSpPr>
          <p:cNvPr id="60" name="Google Shape;60;p13"/>
          <p:cNvSpPr txBox="1">
            <a:spLocks noGrp="1"/>
          </p:cNvSpPr>
          <p:nvPr>
            <p:ph type="subTitle" idx="1"/>
          </p:nvPr>
        </p:nvSpPr>
        <p:spPr>
          <a:xfrm>
            <a:off x="311700" y="20748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GB" sz="1500" b="1">
                <a:solidFill>
                  <a:schemeClr val="dk1"/>
                </a:solidFill>
                <a:highlight>
                  <a:srgbClr val="FFFFFF"/>
                </a:highlight>
                <a:latin typeface="Times New Roman"/>
                <a:ea typeface="Times New Roman"/>
                <a:cs typeface="Times New Roman"/>
                <a:sym typeface="Times New Roman"/>
              </a:rPr>
              <a:t>Unpaired Night to Day image translation using cycleGAN based models</a:t>
            </a:r>
            <a:endParaRPr sz="2900" b="1">
              <a:latin typeface="Times New Roman"/>
              <a:ea typeface="Times New Roman"/>
              <a:cs typeface="Times New Roman"/>
              <a:sym typeface="Times New Roman"/>
            </a:endParaRPr>
          </a:p>
        </p:txBody>
      </p:sp>
      <p:sp>
        <p:nvSpPr>
          <p:cNvPr id="61" name="Google Shape;61;p13"/>
          <p:cNvSpPr txBox="1">
            <a:spLocks noGrp="1"/>
          </p:cNvSpPr>
          <p:nvPr>
            <p:ph type="subTitle" idx="1"/>
          </p:nvPr>
        </p:nvSpPr>
        <p:spPr>
          <a:xfrm>
            <a:off x="384025" y="3085950"/>
            <a:ext cx="8520600" cy="1851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1400">
                <a:solidFill>
                  <a:schemeClr val="dk1"/>
                </a:solidFill>
                <a:highlight>
                  <a:srgbClr val="FFFFFF"/>
                </a:highlight>
                <a:latin typeface="Times New Roman"/>
                <a:ea typeface="Times New Roman"/>
                <a:cs typeface="Times New Roman"/>
                <a:sym typeface="Times New Roman"/>
              </a:rPr>
              <a:t>Team 5 Details: </a:t>
            </a:r>
            <a:endParaRPr sz="1400">
              <a:solidFill>
                <a:schemeClr val="dk1"/>
              </a:solidFill>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endParaRPr sz="1400">
              <a:solidFill>
                <a:schemeClr val="dk1"/>
              </a:solidFill>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r>
              <a:rPr lang="en-GB" sz="1400">
                <a:solidFill>
                  <a:schemeClr val="dk1"/>
                </a:solidFill>
                <a:highlight>
                  <a:srgbClr val="FFFFFF"/>
                </a:highlight>
                <a:latin typeface="Times New Roman"/>
                <a:ea typeface="Times New Roman"/>
                <a:cs typeface="Times New Roman"/>
                <a:sym typeface="Times New Roman"/>
              </a:rPr>
              <a:t>Rohit D - 2021103039</a:t>
            </a:r>
            <a:endParaRPr sz="1400">
              <a:solidFill>
                <a:schemeClr val="dk1"/>
              </a:solidFill>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r>
              <a:rPr lang="en-GB" sz="1400">
                <a:solidFill>
                  <a:schemeClr val="dk1"/>
                </a:solidFill>
                <a:highlight>
                  <a:srgbClr val="FFFFFF"/>
                </a:highlight>
                <a:latin typeface="Times New Roman"/>
                <a:ea typeface="Times New Roman"/>
                <a:cs typeface="Times New Roman"/>
                <a:sym typeface="Times New Roman"/>
              </a:rPr>
              <a:t>Shiyam Ganesh T - 2021103577</a:t>
            </a:r>
            <a:endParaRPr sz="1400">
              <a:solidFill>
                <a:schemeClr val="dk1"/>
              </a:solidFill>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r>
              <a:rPr lang="en-GB" sz="1400">
                <a:solidFill>
                  <a:schemeClr val="dk1"/>
                </a:solidFill>
                <a:highlight>
                  <a:srgbClr val="FFFFFF"/>
                </a:highlight>
                <a:latin typeface="Times New Roman"/>
                <a:ea typeface="Times New Roman"/>
                <a:cs typeface="Times New Roman"/>
                <a:sym typeface="Times New Roman"/>
              </a:rPr>
              <a:t>Krishnakumar GR - 2021103021</a:t>
            </a:r>
            <a:endParaRPr sz="1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163"/>
        <p:cNvGrpSpPr/>
        <p:nvPr/>
      </p:nvGrpSpPr>
      <p:grpSpPr>
        <a:xfrm>
          <a:off x="0" y="0"/>
          <a:ext cx="0" cy="0"/>
          <a:chOff x="0" y="0"/>
          <a:chExt cx="0" cy="0"/>
        </a:xfrm>
      </p:grpSpPr>
      <p:sp>
        <p:nvSpPr>
          <p:cNvPr id="164" name="Google Shape;164;p23"/>
          <p:cNvSpPr/>
          <p:nvPr/>
        </p:nvSpPr>
        <p:spPr>
          <a:xfrm rot="-1028">
            <a:off x="-3" y="4135350"/>
            <a:ext cx="1003500" cy="1012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5" name="Google Shape;165;p23"/>
          <p:cNvSpPr/>
          <p:nvPr/>
        </p:nvSpPr>
        <p:spPr>
          <a:xfrm rot="-5401010">
            <a:off x="8127520" y="4114850"/>
            <a:ext cx="1021500" cy="1039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6" name="Google Shape;166;p23"/>
          <p:cNvSpPr/>
          <p:nvPr/>
        </p:nvSpPr>
        <p:spPr>
          <a:xfrm rot="10798991">
            <a:off x="8126400" y="4095"/>
            <a:ext cx="1022100" cy="10083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7" name="Google Shape;167;p23"/>
          <p:cNvSpPr/>
          <p:nvPr/>
        </p:nvSpPr>
        <p:spPr>
          <a:xfrm rot="5398981">
            <a:off x="10142" y="-7000"/>
            <a:ext cx="1012500" cy="10305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8" name="Google Shape;168;p23"/>
          <p:cNvSpPr/>
          <p:nvPr/>
        </p:nvSpPr>
        <p:spPr>
          <a:xfrm>
            <a:off x="136600" y="110475"/>
            <a:ext cx="8885700" cy="4923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txBox="1"/>
          <p:nvPr/>
        </p:nvSpPr>
        <p:spPr>
          <a:xfrm>
            <a:off x="266700" y="208025"/>
            <a:ext cx="6106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dk1"/>
                </a:solidFill>
                <a:latin typeface="Times New Roman"/>
                <a:ea typeface="Times New Roman"/>
                <a:cs typeface="Times New Roman"/>
                <a:sym typeface="Times New Roman"/>
              </a:rPr>
              <a:t>Modules - Data Collection and Preprocessing</a:t>
            </a:r>
            <a:endParaRPr sz="1600" b="1">
              <a:solidFill>
                <a:schemeClr val="dk1"/>
              </a:solidFill>
              <a:latin typeface="Times New Roman"/>
              <a:ea typeface="Times New Roman"/>
              <a:cs typeface="Times New Roman"/>
              <a:sym typeface="Times New Roman"/>
            </a:endParaRPr>
          </a:p>
        </p:txBody>
      </p:sp>
      <p:sp>
        <p:nvSpPr>
          <p:cNvPr id="170" name="Google Shape;170;p23"/>
          <p:cNvSpPr txBox="1"/>
          <p:nvPr/>
        </p:nvSpPr>
        <p:spPr>
          <a:xfrm>
            <a:off x="700625" y="776800"/>
            <a:ext cx="7577700" cy="2124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Data Collection:	</a:t>
            </a:r>
            <a:br>
              <a:rPr lang="en-GB">
                <a:solidFill>
                  <a:schemeClr val="dk1"/>
                </a:solidFill>
                <a:latin typeface="Times New Roman"/>
                <a:ea typeface="Times New Roman"/>
                <a:cs typeface="Times New Roman"/>
                <a:sym typeface="Times New Roman"/>
              </a:rPr>
            </a:br>
            <a:r>
              <a:rPr lang="en-GB">
                <a:solidFill>
                  <a:schemeClr val="dk1"/>
                </a:solidFill>
                <a:latin typeface="Times New Roman"/>
                <a:ea typeface="Times New Roman"/>
                <a:cs typeface="Times New Roman"/>
                <a:sym typeface="Times New Roman"/>
              </a:rPr>
              <a:t>	</a:t>
            </a:r>
            <a:br>
              <a:rPr lang="en-GB">
                <a:solidFill>
                  <a:schemeClr val="dk1"/>
                </a:solidFill>
                <a:latin typeface="Times New Roman"/>
                <a:ea typeface="Times New Roman"/>
                <a:cs typeface="Times New Roman"/>
                <a:sym typeface="Times New Roman"/>
              </a:rPr>
            </a:br>
            <a:r>
              <a:rPr lang="en-GB">
                <a:solidFill>
                  <a:schemeClr val="dk1"/>
                </a:solidFill>
                <a:latin typeface="Times New Roman"/>
                <a:ea typeface="Times New Roman"/>
                <a:cs typeface="Times New Roman"/>
                <a:sym typeface="Times New Roman"/>
              </a:rPr>
              <a:t>In this work, we have used the Dark Zurich image dataset containing a total of around 5500 images -  3000 of which are day time images and the other 2500 are night time images. The images used from the above mentioned dataset are unpaired images (i.e, the day time and night time image sets are not corresponding image pairs). </a:t>
            </a:r>
            <a:br>
              <a:rPr lang="en-GB">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r>
              <a:rPr lang="en-GB">
                <a:solidFill>
                  <a:schemeClr val="dk1"/>
                </a:solidFill>
                <a:latin typeface="Times New Roman"/>
                <a:ea typeface="Times New Roman"/>
                <a:cs typeface="Times New Roman"/>
                <a:sym typeface="Times New Roman"/>
              </a:rPr>
              <a:t>The test dataset comprises 50 paired day and night time images. Other datasets available for this purpose are ZJU, BDD100K, and the Oxford Dataset.</a:t>
            </a:r>
            <a:endParaRPr>
              <a:solidFill>
                <a:schemeClr val="dk1"/>
              </a:solidFill>
              <a:latin typeface="Times New Roman"/>
              <a:ea typeface="Times New Roman"/>
              <a:cs typeface="Times New Roman"/>
              <a:sym typeface="Times New Roman"/>
            </a:endParaRPr>
          </a:p>
        </p:txBody>
      </p:sp>
      <p:sp>
        <p:nvSpPr>
          <p:cNvPr id="171" name="Google Shape;171;p23"/>
          <p:cNvSpPr txBox="1"/>
          <p:nvPr/>
        </p:nvSpPr>
        <p:spPr>
          <a:xfrm>
            <a:off x="700625" y="3175950"/>
            <a:ext cx="75777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Data Preprocessing:	</a:t>
            </a:r>
            <a:br>
              <a:rPr lang="en-GB">
                <a:solidFill>
                  <a:schemeClr val="dk1"/>
                </a:solidFill>
                <a:latin typeface="Times New Roman"/>
                <a:ea typeface="Times New Roman"/>
                <a:cs typeface="Times New Roman"/>
                <a:sym typeface="Times New Roman"/>
              </a:rPr>
            </a:br>
            <a:r>
              <a:rPr lang="en-GB">
                <a:solidFill>
                  <a:schemeClr val="dk1"/>
                </a:solidFill>
                <a:latin typeface="Times New Roman"/>
                <a:ea typeface="Times New Roman"/>
                <a:cs typeface="Times New Roman"/>
                <a:sym typeface="Times New Roman"/>
              </a:rPr>
              <a:t>	</a:t>
            </a:r>
            <a:br>
              <a:rPr lang="en-GB">
                <a:solidFill>
                  <a:schemeClr val="dk1"/>
                </a:solidFill>
                <a:latin typeface="Times New Roman"/>
                <a:ea typeface="Times New Roman"/>
                <a:cs typeface="Times New Roman"/>
                <a:sym typeface="Times New Roman"/>
              </a:rPr>
            </a:br>
            <a:r>
              <a:rPr lang="en-GB">
                <a:solidFill>
                  <a:schemeClr val="dk1"/>
                </a:solidFill>
                <a:latin typeface="Times New Roman"/>
                <a:ea typeface="Times New Roman"/>
                <a:cs typeface="Times New Roman"/>
                <a:sym typeface="Times New Roman"/>
              </a:rPr>
              <a:t>The images in the dataset were in 256*256 resolution. To accommodate the data for various models, they were scaled down to 128*128 resolution. To enhance the robustness of the models, </a:t>
            </a:r>
            <a:br>
              <a:rPr lang="en-GB">
                <a:solidFill>
                  <a:schemeClr val="dk1"/>
                </a:solidFill>
                <a:latin typeface="Times New Roman"/>
                <a:ea typeface="Times New Roman"/>
                <a:cs typeface="Times New Roman"/>
                <a:sym typeface="Times New Roman"/>
              </a:rPr>
            </a:br>
            <a:r>
              <a:rPr lang="en-GB">
                <a:solidFill>
                  <a:schemeClr val="dk1"/>
                </a:solidFill>
                <a:latin typeface="Times New Roman"/>
                <a:ea typeface="Times New Roman"/>
                <a:cs typeface="Times New Roman"/>
                <a:sym typeface="Times New Roman"/>
              </a:rPr>
              <a:t>Cropped and flipped versions of the original images were introduced into the dataset.</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175"/>
        <p:cNvGrpSpPr/>
        <p:nvPr/>
      </p:nvGrpSpPr>
      <p:grpSpPr>
        <a:xfrm>
          <a:off x="0" y="0"/>
          <a:ext cx="0" cy="0"/>
          <a:chOff x="0" y="0"/>
          <a:chExt cx="0" cy="0"/>
        </a:xfrm>
      </p:grpSpPr>
      <p:sp>
        <p:nvSpPr>
          <p:cNvPr id="176" name="Google Shape;176;p24"/>
          <p:cNvSpPr/>
          <p:nvPr/>
        </p:nvSpPr>
        <p:spPr>
          <a:xfrm rot="-1028">
            <a:off x="-3" y="4135350"/>
            <a:ext cx="1003500" cy="1012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7" name="Google Shape;177;p24"/>
          <p:cNvSpPr/>
          <p:nvPr/>
        </p:nvSpPr>
        <p:spPr>
          <a:xfrm rot="-5401010">
            <a:off x="8127520" y="4114850"/>
            <a:ext cx="1021500" cy="1039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8" name="Google Shape;178;p24"/>
          <p:cNvSpPr/>
          <p:nvPr/>
        </p:nvSpPr>
        <p:spPr>
          <a:xfrm rot="10798991">
            <a:off x="8126400" y="4095"/>
            <a:ext cx="1022100" cy="10083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9" name="Google Shape;179;p24"/>
          <p:cNvSpPr/>
          <p:nvPr/>
        </p:nvSpPr>
        <p:spPr>
          <a:xfrm rot="5398981">
            <a:off x="10142" y="-7000"/>
            <a:ext cx="1012500" cy="10305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0" name="Google Shape;180;p24"/>
          <p:cNvSpPr/>
          <p:nvPr/>
        </p:nvSpPr>
        <p:spPr>
          <a:xfrm>
            <a:off x="136600" y="110475"/>
            <a:ext cx="8885700" cy="4923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4"/>
          <p:cNvSpPr txBox="1"/>
          <p:nvPr/>
        </p:nvSpPr>
        <p:spPr>
          <a:xfrm>
            <a:off x="266700" y="208025"/>
            <a:ext cx="6106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dk1"/>
                </a:solidFill>
                <a:latin typeface="Times New Roman"/>
                <a:ea typeface="Times New Roman"/>
                <a:cs typeface="Times New Roman"/>
                <a:sym typeface="Times New Roman"/>
              </a:rPr>
              <a:t>Modules - Model Architecture and Training</a:t>
            </a:r>
            <a:endParaRPr sz="1600" b="1">
              <a:solidFill>
                <a:schemeClr val="dk1"/>
              </a:solidFill>
              <a:latin typeface="Times New Roman"/>
              <a:ea typeface="Times New Roman"/>
              <a:cs typeface="Times New Roman"/>
              <a:sym typeface="Times New Roman"/>
            </a:endParaRPr>
          </a:p>
        </p:txBody>
      </p:sp>
      <p:sp>
        <p:nvSpPr>
          <p:cNvPr id="182" name="Google Shape;182;p24"/>
          <p:cNvSpPr txBox="1"/>
          <p:nvPr/>
        </p:nvSpPr>
        <p:spPr>
          <a:xfrm>
            <a:off x="540525" y="639125"/>
            <a:ext cx="7577700" cy="4279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Model Architecture</a:t>
            </a:r>
            <a:endParaRPr>
              <a:solidFill>
                <a:schemeClr val="dk1"/>
              </a:solidFill>
              <a:latin typeface="Times New Roman"/>
              <a:ea typeface="Times New Roman"/>
              <a:cs typeface="Times New Roman"/>
              <a:sym typeface="Times New Roman"/>
            </a:endParaRPr>
          </a:p>
          <a:p>
            <a:pPr marL="914400" lvl="0" indent="0" algn="l" rtl="0">
              <a:spcBef>
                <a:spcPts val="0"/>
              </a:spcBef>
              <a:spcAft>
                <a:spcPts val="0"/>
              </a:spcAft>
              <a:buNone/>
            </a:pPr>
            <a:r>
              <a:rPr lang="en-GB">
                <a:solidFill>
                  <a:schemeClr val="dk1"/>
                </a:solidFill>
                <a:latin typeface="Times New Roman"/>
                <a:ea typeface="Times New Roman"/>
                <a:cs typeface="Times New Roman"/>
                <a:sym typeface="Times New Roman"/>
              </a:rPr>
              <a:t>The model architecture was implemented using PyTorch and the generator and discriminator network are composed of a series of convolutional layers and activation layers coupled with normalization layers. Each model comprised of  two pairs of generators and discriminators that maintain an adversarial relationship during the training process.</a:t>
            </a:r>
            <a:endParaRPr>
              <a:solidFill>
                <a:schemeClr val="dk1"/>
              </a:solidFill>
              <a:latin typeface="Times New Roman"/>
              <a:ea typeface="Times New Roman"/>
              <a:cs typeface="Times New Roman"/>
              <a:sym typeface="Times New Roman"/>
            </a:endParaRPr>
          </a:p>
          <a:p>
            <a:pPr marL="457200" lvl="0" indent="-317500" algn="l" rtl="0">
              <a:lnSpc>
                <a:spcPct val="150000"/>
              </a:lnSpc>
              <a:spcBef>
                <a:spcPts val="120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Training Process:</a:t>
            </a:r>
            <a:endParaRPr>
              <a:solidFill>
                <a:schemeClr val="dk1"/>
              </a:solidFill>
              <a:latin typeface="Times New Roman"/>
              <a:ea typeface="Times New Roman"/>
              <a:cs typeface="Times New Roman"/>
              <a:sym typeface="Times New Roman"/>
            </a:endParaRPr>
          </a:p>
          <a:p>
            <a:pPr marL="914400" lvl="0" indent="-317500" algn="l" rtl="0">
              <a:lnSpc>
                <a:spcPct val="100000"/>
              </a:lnSpc>
              <a:spcBef>
                <a:spcPts val="0"/>
              </a:spcBef>
              <a:spcAft>
                <a:spcPts val="0"/>
              </a:spcAft>
              <a:buClr>
                <a:schemeClr val="dk1"/>
              </a:buClr>
              <a:buSzPts val="1400"/>
              <a:buFont typeface="Times New Roman"/>
              <a:buAutoNum type="arabicPeriod"/>
            </a:pPr>
            <a:r>
              <a:rPr lang="en-GB">
                <a:solidFill>
                  <a:schemeClr val="dk1"/>
                </a:solidFill>
                <a:latin typeface="Times New Roman"/>
                <a:ea typeface="Times New Roman"/>
                <a:cs typeface="Times New Roman"/>
                <a:sym typeface="Times New Roman"/>
              </a:rPr>
              <a:t>Sample Images: Randomly sample images from both domains (day A and night B).</a:t>
            </a:r>
            <a:endParaRPr>
              <a:solidFill>
                <a:schemeClr val="dk1"/>
              </a:solidFill>
              <a:latin typeface="Times New Roman"/>
              <a:ea typeface="Times New Roman"/>
              <a:cs typeface="Times New Roman"/>
              <a:sym typeface="Times New Roman"/>
            </a:endParaRPr>
          </a:p>
          <a:p>
            <a:pPr marL="914400" lvl="0" indent="-317500" algn="l" rtl="0">
              <a:lnSpc>
                <a:spcPct val="100000"/>
              </a:lnSpc>
              <a:spcBef>
                <a:spcPts val="0"/>
              </a:spcBef>
              <a:spcAft>
                <a:spcPts val="0"/>
              </a:spcAft>
              <a:buClr>
                <a:schemeClr val="dk1"/>
              </a:buClr>
              <a:buSzPts val="1400"/>
              <a:buFont typeface="Times New Roman"/>
              <a:buAutoNum type="arabicPeriod"/>
            </a:pPr>
            <a:r>
              <a:rPr lang="en-GB">
                <a:solidFill>
                  <a:schemeClr val="dk1"/>
                </a:solidFill>
                <a:latin typeface="Times New Roman"/>
                <a:ea typeface="Times New Roman"/>
                <a:cs typeface="Times New Roman"/>
                <a:sym typeface="Times New Roman"/>
              </a:rPr>
              <a:t>Generator Update:</a:t>
            </a:r>
            <a:endParaRPr>
              <a:solidFill>
                <a:schemeClr val="dk1"/>
              </a:solidFill>
              <a:latin typeface="Times New Roman"/>
              <a:ea typeface="Times New Roman"/>
              <a:cs typeface="Times New Roman"/>
              <a:sym typeface="Times New Roman"/>
            </a:endParaRPr>
          </a:p>
          <a:p>
            <a:pPr marL="914400" lvl="0" indent="457200" algn="l" rtl="0">
              <a:lnSpc>
                <a:spcPct val="100000"/>
              </a:lnSpc>
              <a:spcBef>
                <a:spcPts val="600"/>
              </a:spcBef>
              <a:spcAft>
                <a:spcPts val="0"/>
              </a:spcAft>
              <a:buNone/>
            </a:pPr>
            <a:r>
              <a:rPr lang="en-GB">
                <a:solidFill>
                  <a:schemeClr val="dk1"/>
                </a:solidFill>
                <a:latin typeface="Times New Roman"/>
                <a:ea typeface="Times New Roman"/>
                <a:cs typeface="Times New Roman"/>
                <a:sym typeface="Times New Roman"/>
              </a:rPr>
              <a:t>Update G_A: Minimize the combined loss (adversarial loss of G_A + cycle consistency loss).</a:t>
            </a:r>
            <a:endParaRPr>
              <a:solidFill>
                <a:schemeClr val="dk1"/>
              </a:solidFill>
              <a:latin typeface="Times New Roman"/>
              <a:ea typeface="Times New Roman"/>
              <a:cs typeface="Times New Roman"/>
              <a:sym typeface="Times New Roman"/>
            </a:endParaRPr>
          </a:p>
          <a:p>
            <a:pPr marL="914400" lvl="0" indent="457200" algn="l" rtl="0">
              <a:lnSpc>
                <a:spcPct val="100000"/>
              </a:lnSpc>
              <a:spcBef>
                <a:spcPts val="600"/>
              </a:spcBef>
              <a:spcAft>
                <a:spcPts val="0"/>
              </a:spcAft>
              <a:buNone/>
            </a:pPr>
            <a:r>
              <a:rPr lang="en-GB">
                <a:solidFill>
                  <a:schemeClr val="dk1"/>
                </a:solidFill>
                <a:latin typeface="Times New Roman"/>
                <a:ea typeface="Times New Roman"/>
                <a:cs typeface="Times New Roman"/>
                <a:sym typeface="Times New Roman"/>
              </a:rPr>
              <a:t>Update G_B: Similar to G_A, minimize its combined loss.</a:t>
            </a:r>
            <a:endParaRPr>
              <a:solidFill>
                <a:schemeClr val="dk1"/>
              </a:solidFill>
              <a:latin typeface="Times New Roman"/>
              <a:ea typeface="Times New Roman"/>
              <a:cs typeface="Times New Roman"/>
              <a:sym typeface="Times New Roman"/>
            </a:endParaRPr>
          </a:p>
          <a:p>
            <a:pPr marL="914400" lvl="0" indent="-317500" algn="l" rtl="0">
              <a:lnSpc>
                <a:spcPct val="100000"/>
              </a:lnSpc>
              <a:spcBef>
                <a:spcPts val="600"/>
              </a:spcBef>
              <a:spcAft>
                <a:spcPts val="0"/>
              </a:spcAft>
              <a:buClr>
                <a:schemeClr val="dk1"/>
              </a:buClr>
              <a:buSzPts val="1400"/>
              <a:buFont typeface="Times New Roman"/>
              <a:buAutoNum type="arabicPeriod"/>
            </a:pPr>
            <a:r>
              <a:rPr lang="en-GB">
                <a:solidFill>
                  <a:schemeClr val="dk1"/>
                </a:solidFill>
                <a:latin typeface="Times New Roman"/>
                <a:ea typeface="Times New Roman"/>
                <a:cs typeface="Times New Roman"/>
                <a:sym typeface="Times New Roman"/>
              </a:rPr>
              <a:t>Discriminator Update:</a:t>
            </a:r>
            <a:endParaRPr>
              <a:solidFill>
                <a:schemeClr val="dk1"/>
              </a:solidFill>
              <a:latin typeface="Times New Roman"/>
              <a:ea typeface="Times New Roman"/>
              <a:cs typeface="Times New Roman"/>
              <a:sym typeface="Times New Roman"/>
            </a:endParaRPr>
          </a:p>
          <a:p>
            <a:pPr marL="914400" lvl="0" indent="457200" algn="l" rtl="0">
              <a:lnSpc>
                <a:spcPct val="100000"/>
              </a:lnSpc>
              <a:spcBef>
                <a:spcPts val="600"/>
              </a:spcBef>
              <a:spcAft>
                <a:spcPts val="0"/>
              </a:spcAft>
              <a:buNone/>
            </a:pPr>
            <a:r>
              <a:rPr lang="en-GB">
                <a:solidFill>
                  <a:schemeClr val="dk1"/>
                </a:solidFill>
                <a:latin typeface="Times New Roman"/>
                <a:ea typeface="Times New Roman"/>
                <a:cs typeface="Times New Roman"/>
                <a:sym typeface="Times New Roman"/>
              </a:rPr>
              <a:t>Update D_A: Maximize its ability to distinguish between real and generated images from domain A.</a:t>
            </a:r>
            <a:endParaRPr>
              <a:solidFill>
                <a:schemeClr val="dk1"/>
              </a:solidFill>
              <a:latin typeface="Times New Roman"/>
              <a:ea typeface="Times New Roman"/>
              <a:cs typeface="Times New Roman"/>
              <a:sym typeface="Times New Roman"/>
            </a:endParaRPr>
          </a:p>
          <a:p>
            <a:pPr marL="914400" lvl="0" indent="457200" algn="l" rtl="0">
              <a:lnSpc>
                <a:spcPct val="100000"/>
              </a:lnSpc>
              <a:spcBef>
                <a:spcPts val="600"/>
              </a:spcBef>
              <a:spcAft>
                <a:spcPts val="600"/>
              </a:spcAft>
              <a:buNone/>
            </a:pPr>
            <a:r>
              <a:rPr lang="en-GB">
                <a:solidFill>
                  <a:schemeClr val="dk1"/>
                </a:solidFill>
                <a:latin typeface="Times New Roman"/>
                <a:ea typeface="Times New Roman"/>
                <a:cs typeface="Times New Roman"/>
                <a:sym typeface="Times New Roman"/>
              </a:rPr>
              <a:t>Update D_B: Similar to D_A, maximize its classification for domain B.</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186"/>
        <p:cNvGrpSpPr/>
        <p:nvPr/>
      </p:nvGrpSpPr>
      <p:grpSpPr>
        <a:xfrm>
          <a:off x="0" y="0"/>
          <a:ext cx="0" cy="0"/>
          <a:chOff x="0" y="0"/>
          <a:chExt cx="0" cy="0"/>
        </a:xfrm>
      </p:grpSpPr>
      <p:sp>
        <p:nvSpPr>
          <p:cNvPr id="187" name="Google Shape;187;p25"/>
          <p:cNvSpPr/>
          <p:nvPr/>
        </p:nvSpPr>
        <p:spPr>
          <a:xfrm rot="-1028">
            <a:off x="-3" y="4135350"/>
            <a:ext cx="1003500" cy="1012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188" name="Google Shape;188;p25"/>
          <p:cNvSpPr/>
          <p:nvPr/>
        </p:nvSpPr>
        <p:spPr>
          <a:xfrm rot="-5401010">
            <a:off x="8127520" y="4114850"/>
            <a:ext cx="1021500" cy="1039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189" name="Google Shape;189;p25"/>
          <p:cNvSpPr/>
          <p:nvPr/>
        </p:nvSpPr>
        <p:spPr>
          <a:xfrm rot="10798991">
            <a:off x="8126400" y="4095"/>
            <a:ext cx="1022100" cy="10083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190" name="Google Shape;190;p25"/>
          <p:cNvSpPr/>
          <p:nvPr/>
        </p:nvSpPr>
        <p:spPr>
          <a:xfrm rot="5398981">
            <a:off x="10142" y="-7000"/>
            <a:ext cx="1012500" cy="10305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191" name="Google Shape;191;p25"/>
          <p:cNvSpPr/>
          <p:nvPr/>
        </p:nvSpPr>
        <p:spPr>
          <a:xfrm>
            <a:off x="136600" y="110475"/>
            <a:ext cx="8885700" cy="4923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92" name="Google Shape;192;p25"/>
          <p:cNvSpPr txBox="1"/>
          <p:nvPr/>
        </p:nvSpPr>
        <p:spPr>
          <a:xfrm>
            <a:off x="266700" y="208025"/>
            <a:ext cx="6106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dk1"/>
                </a:solidFill>
                <a:latin typeface="Times New Roman"/>
                <a:ea typeface="Times New Roman"/>
                <a:cs typeface="Times New Roman"/>
                <a:sym typeface="Times New Roman"/>
              </a:rPr>
              <a:t>Modules - Model Hyperparameters</a:t>
            </a:r>
            <a:endParaRPr sz="1600" b="1">
              <a:solidFill>
                <a:schemeClr val="dk1"/>
              </a:solidFill>
              <a:latin typeface="Times New Roman"/>
              <a:ea typeface="Times New Roman"/>
              <a:cs typeface="Times New Roman"/>
              <a:sym typeface="Times New Roman"/>
            </a:endParaRPr>
          </a:p>
        </p:txBody>
      </p:sp>
      <p:sp>
        <p:nvSpPr>
          <p:cNvPr id="193" name="Google Shape;193;p25"/>
          <p:cNvSpPr txBox="1"/>
          <p:nvPr/>
        </p:nvSpPr>
        <p:spPr>
          <a:xfrm>
            <a:off x="478375" y="903800"/>
            <a:ext cx="7577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latin typeface="Times New Roman"/>
                <a:ea typeface="Times New Roman"/>
                <a:cs typeface="Times New Roman"/>
                <a:sym typeface="Times New Roman"/>
              </a:rPr>
              <a:t>Hyperparameters:</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p:txBody>
      </p:sp>
      <p:graphicFrame>
        <p:nvGraphicFramePr>
          <p:cNvPr id="194" name="Google Shape;194;p25"/>
          <p:cNvGraphicFramePr/>
          <p:nvPr/>
        </p:nvGraphicFramePr>
        <p:xfrm>
          <a:off x="1213975" y="1304950"/>
          <a:ext cx="6106500" cy="3572671"/>
        </p:xfrm>
        <a:graphic>
          <a:graphicData uri="http://schemas.openxmlformats.org/drawingml/2006/table">
            <a:tbl>
              <a:tblPr>
                <a:noFill/>
                <a:tableStyleId>{DEC2F8AC-D070-48A5-8A06-522586DF603E}</a:tableStyleId>
              </a:tblPr>
              <a:tblGrid>
                <a:gridCol w="1017750">
                  <a:extLst>
                    <a:ext uri="{9D8B030D-6E8A-4147-A177-3AD203B41FA5}">
                      <a16:colId xmlns:a16="http://schemas.microsoft.com/office/drawing/2014/main" val="20000"/>
                    </a:ext>
                  </a:extLst>
                </a:gridCol>
                <a:gridCol w="1017750">
                  <a:extLst>
                    <a:ext uri="{9D8B030D-6E8A-4147-A177-3AD203B41FA5}">
                      <a16:colId xmlns:a16="http://schemas.microsoft.com/office/drawing/2014/main" val="20001"/>
                    </a:ext>
                  </a:extLst>
                </a:gridCol>
                <a:gridCol w="1017750">
                  <a:extLst>
                    <a:ext uri="{9D8B030D-6E8A-4147-A177-3AD203B41FA5}">
                      <a16:colId xmlns:a16="http://schemas.microsoft.com/office/drawing/2014/main" val="20002"/>
                    </a:ext>
                  </a:extLst>
                </a:gridCol>
                <a:gridCol w="1017750">
                  <a:extLst>
                    <a:ext uri="{9D8B030D-6E8A-4147-A177-3AD203B41FA5}">
                      <a16:colId xmlns:a16="http://schemas.microsoft.com/office/drawing/2014/main" val="20003"/>
                    </a:ext>
                  </a:extLst>
                </a:gridCol>
                <a:gridCol w="1017750">
                  <a:extLst>
                    <a:ext uri="{9D8B030D-6E8A-4147-A177-3AD203B41FA5}">
                      <a16:colId xmlns:a16="http://schemas.microsoft.com/office/drawing/2014/main" val="20004"/>
                    </a:ext>
                  </a:extLst>
                </a:gridCol>
                <a:gridCol w="1017750">
                  <a:extLst>
                    <a:ext uri="{9D8B030D-6E8A-4147-A177-3AD203B41FA5}">
                      <a16:colId xmlns:a16="http://schemas.microsoft.com/office/drawing/2014/main" val="20005"/>
                    </a:ext>
                  </a:extLst>
                </a:gridCol>
              </a:tblGrid>
              <a:tr h="399325">
                <a:tc>
                  <a:txBody>
                    <a:bodyPr/>
                    <a:lstStyle/>
                    <a:p>
                      <a:pPr marL="0" lvl="0" indent="0" algn="l" rtl="0">
                        <a:lnSpc>
                          <a:spcPct val="115000"/>
                        </a:lnSpc>
                        <a:spcBef>
                          <a:spcPts val="0"/>
                        </a:spcBef>
                        <a:spcAft>
                          <a:spcPts val="0"/>
                        </a:spcAft>
                        <a:buNone/>
                      </a:pPr>
                      <a:r>
                        <a:rPr lang="en-GB" sz="1200" b="1">
                          <a:solidFill>
                            <a:schemeClr val="dk1"/>
                          </a:solidFill>
                          <a:highlight>
                            <a:srgbClr val="FFFFFF"/>
                          </a:highlight>
                        </a:rPr>
                        <a:t>Hyperparameter</a:t>
                      </a:r>
                      <a:endParaRPr sz="1200" b="1">
                        <a:solidFill>
                          <a:schemeClr val="dk1"/>
                        </a:solidFill>
                        <a:highlight>
                          <a:srgbClr val="FFFFFF"/>
                        </a:highlight>
                      </a:endParaRPr>
                    </a:p>
                  </a:txBody>
                  <a:tcPr marL="91425" marR="91425" marT="91425" marB="91425"/>
                </a:tc>
                <a:tc>
                  <a:txBody>
                    <a:bodyPr/>
                    <a:lstStyle/>
                    <a:p>
                      <a:pPr marL="0" lvl="0" indent="0" algn="l" rtl="0">
                        <a:lnSpc>
                          <a:spcPct val="115000"/>
                        </a:lnSpc>
                        <a:spcBef>
                          <a:spcPts val="0"/>
                        </a:spcBef>
                        <a:spcAft>
                          <a:spcPts val="0"/>
                        </a:spcAft>
                        <a:buNone/>
                      </a:pPr>
                      <a:r>
                        <a:rPr lang="en-GB" sz="1200" b="1">
                          <a:solidFill>
                            <a:schemeClr val="dk1"/>
                          </a:solidFill>
                          <a:highlight>
                            <a:srgbClr val="FFFFFF"/>
                          </a:highlight>
                        </a:rPr>
                        <a:t>DualGAN</a:t>
                      </a:r>
                      <a:endParaRPr sz="1200" b="1">
                        <a:solidFill>
                          <a:schemeClr val="dk1"/>
                        </a:solidFill>
                        <a:highlight>
                          <a:srgbClr val="FFFFFF"/>
                        </a:highlight>
                      </a:endParaRPr>
                    </a:p>
                  </a:txBody>
                  <a:tcPr marL="91425" marR="91425" marT="91425" marB="91425"/>
                </a:tc>
                <a:tc>
                  <a:txBody>
                    <a:bodyPr/>
                    <a:lstStyle/>
                    <a:p>
                      <a:pPr marL="0" lvl="0" indent="0" algn="l" rtl="0">
                        <a:lnSpc>
                          <a:spcPct val="115000"/>
                        </a:lnSpc>
                        <a:spcBef>
                          <a:spcPts val="0"/>
                        </a:spcBef>
                        <a:spcAft>
                          <a:spcPts val="0"/>
                        </a:spcAft>
                        <a:buNone/>
                      </a:pPr>
                      <a:r>
                        <a:rPr lang="en-GB" sz="1200" b="1">
                          <a:solidFill>
                            <a:schemeClr val="dk1"/>
                          </a:solidFill>
                          <a:highlight>
                            <a:srgbClr val="FFFFFF"/>
                          </a:highlight>
                        </a:rPr>
                        <a:t>CycleGAN</a:t>
                      </a:r>
                      <a:endParaRPr sz="1200" b="1">
                        <a:solidFill>
                          <a:schemeClr val="dk1"/>
                        </a:solidFill>
                        <a:highlight>
                          <a:srgbClr val="FFFFFF"/>
                        </a:highlight>
                      </a:endParaRPr>
                    </a:p>
                  </a:txBody>
                  <a:tcPr marL="91425" marR="91425" marT="91425" marB="91425"/>
                </a:tc>
                <a:tc>
                  <a:txBody>
                    <a:bodyPr/>
                    <a:lstStyle/>
                    <a:p>
                      <a:pPr marL="0" lvl="0" indent="0" algn="l" rtl="0">
                        <a:lnSpc>
                          <a:spcPct val="115000"/>
                        </a:lnSpc>
                        <a:spcBef>
                          <a:spcPts val="0"/>
                        </a:spcBef>
                        <a:spcAft>
                          <a:spcPts val="0"/>
                        </a:spcAft>
                        <a:buNone/>
                      </a:pPr>
                      <a:r>
                        <a:rPr lang="en-GB" sz="1200" b="1">
                          <a:solidFill>
                            <a:schemeClr val="dk1"/>
                          </a:solidFill>
                          <a:highlight>
                            <a:srgbClr val="FFFFFF"/>
                          </a:highlight>
                        </a:rPr>
                        <a:t>DiscoGAN</a:t>
                      </a:r>
                      <a:endParaRPr sz="1200" b="1">
                        <a:solidFill>
                          <a:schemeClr val="dk1"/>
                        </a:solidFill>
                        <a:highlight>
                          <a:srgbClr val="FFFFFF"/>
                        </a:highlight>
                      </a:endParaRPr>
                    </a:p>
                  </a:txBody>
                  <a:tcPr marL="91425" marR="91425" marT="91425" marB="91425"/>
                </a:tc>
                <a:tc>
                  <a:txBody>
                    <a:bodyPr/>
                    <a:lstStyle/>
                    <a:p>
                      <a:pPr marL="0" lvl="0" indent="0" algn="l" rtl="0">
                        <a:lnSpc>
                          <a:spcPct val="115000"/>
                        </a:lnSpc>
                        <a:spcBef>
                          <a:spcPts val="0"/>
                        </a:spcBef>
                        <a:spcAft>
                          <a:spcPts val="0"/>
                        </a:spcAft>
                        <a:buNone/>
                      </a:pPr>
                      <a:r>
                        <a:rPr lang="en-GB" sz="1200" b="1">
                          <a:solidFill>
                            <a:schemeClr val="dk1"/>
                          </a:solidFill>
                          <a:highlight>
                            <a:srgbClr val="FFFFFF"/>
                          </a:highlight>
                        </a:rPr>
                        <a:t>UNIT</a:t>
                      </a:r>
                      <a:endParaRPr sz="1200" b="1">
                        <a:solidFill>
                          <a:schemeClr val="dk1"/>
                        </a:solidFill>
                        <a:highlight>
                          <a:srgbClr val="FFFFFF"/>
                        </a:highlight>
                      </a:endParaRPr>
                    </a:p>
                  </a:txBody>
                  <a:tcPr marL="91425" marR="91425" marT="91425" marB="91425"/>
                </a:tc>
                <a:tc>
                  <a:txBody>
                    <a:bodyPr/>
                    <a:lstStyle/>
                    <a:p>
                      <a:pPr marL="0" lvl="0" indent="0" algn="l" rtl="0">
                        <a:lnSpc>
                          <a:spcPct val="115000"/>
                        </a:lnSpc>
                        <a:spcBef>
                          <a:spcPts val="0"/>
                        </a:spcBef>
                        <a:spcAft>
                          <a:spcPts val="0"/>
                        </a:spcAft>
                        <a:buNone/>
                      </a:pPr>
                      <a:r>
                        <a:rPr lang="en-GB" sz="1200" b="1">
                          <a:solidFill>
                            <a:schemeClr val="dk1"/>
                          </a:solidFill>
                          <a:highlight>
                            <a:srgbClr val="FFFFFF"/>
                          </a:highlight>
                        </a:rPr>
                        <a:t>ToDayGAN</a:t>
                      </a:r>
                      <a:endParaRPr sz="1200" b="1">
                        <a:solidFill>
                          <a:schemeClr val="dk1"/>
                        </a:solidFill>
                        <a:highlight>
                          <a:srgbClr val="FFFFFF"/>
                        </a:highlight>
                      </a:endParaRPr>
                    </a:p>
                  </a:txBody>
                  <a:tcPr marL="91425" marR="91425" marT="91425" marB="91425"/>
                </a:tc>
                <a:extLst>
                  <a:ext uri="{0D108BD9-81ED-4DB2-BD59-A6C34878D82A}">
                    <a16:rowId xmlns:a16="http://schemas.microsoft.com/office/drawing/2014/main" val="10000"/>
                  </a:ext>
                </a:extLst>
              </a:tr>
              <a:tr h="338075">
                <a:tc>
                  <a:txBody>
                    <a:bodyPr/>
                    <a:lstStyle/>
                    <a:p>
                      <a:pPr marL="0" lvl="0" indent="0" algn="l" rtl="0">
                        <a:spcBef>
                          <a:spcPts val="0"/>
                        </a:spcBef>
                        <a:spcAft>
                          <a:spcPts val="0"/>
                        </a:spcAft>
                        <a:buNone/>
                      </a:pPr>
                      <a:r>
                        <a:rPr lang="en-GB" sz="1200" b="1">
                          <a:solidFill>
                            <a:schemeClr val="dk1"/>
                          </a:solidFill>
                          <a:highlight>
                            <a:srgbClr val="FFFFFF"/>
                          </a:highlight>
                        </a:rPr>
                        <a:t>Batch Size</a:t>
                      </a:r>
                      <a:endParaRPr sz="1200" b="1">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sz="1200">
                          <a:solidFill>
                            <a:schemeClr val="dk1"/>
                          </a:solidFill>
                          <a:highlight>
                            <a:srgbClr val="FFFFFF"/>
                          </a:highlight>
                        </a:rPr>
                        <a:t>8</a:t>
                      </a:r>
                      <a:endParaRPr sz="1200">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sz="1200">
                          <a:solidFill>
                            <a:schemeClr val="dk1"/>
                          </a:solidFill>
                          <a:highlight>
                            <a:srgbClr val="FFFFFF"/>
                          </a:highlight>
                        </a:rPr>
                        <a:t>1</a:t>
                      </a:r>
                      <a:endParaRPr sz="1200">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sz="1200">
                          <a:solidFill>
                            <a:schemeClr val="dk1"/>
                          </a:solidFill>
                          <a:highlight>
                            <a:srgbClr val="FFFFFF"/>
                          </a:highlight>
                        </a:rPr>
                        <a:t>1</a:t>
                      </a:r>
                      <a:endParaRPr sz="1200">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sz="1200">
                          <a:solidFill>
                            <a:schemeClr val="dk1"/>
                          </a:solidFill>
                          <a:highlight>
                            <a:srgbClr val="FFFFFF"/>
                          </a:highlight>
                        </a:rPr>
                        <a:t>3</a:t>
                      </a:r>
                      <a:endParaRPr sz="1200">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sz="1200">
                          <a:solidFill>
                            <a:schemeClr val="dk1"/>
                          </a:solidFill>
                          <a:highlight>
                            <a:srgbClr val="FFFFFF"/>
                          </a:highlight>
                        </a:rPr>
                        <a:t>1</a:t>
                      </a:r>
                      <a:endParaRPr sz="1200">
                        <a:solidFill>
                          <a:schemeClr val="dk1"/>
                        </a:solidFill>
                        <a:highlight>
                          <a:srgbClr val="FFFFFF"/>
                        </a:highlight>
                      </a:endParaRPr>
                    </a:p>
                  </a:txBody>
                  <a:tcPr marL="152400" marR="152400" marT="152400" marB="152400"/>
                </a:tc>
                <a:extLst>
                  <a:ext uri="{0D108BD9-81ED-4DB2-BD59-A6C34878D82A}">
                    <a16:rowId xmlns:a16="http://schemas.microsoft.com/office/drawing/2014/main" val="10001"/>
                  </a:ext>
                </a:extLst>
              </a:tr>
              <a:tr h="338075">
                <a:tc>
                  <a:txBody>
                    <a:bodyPr/>
                    <a:lstStyle/>
                    <a:p>
                      <a:pPr marL="0" lvl="0" indent="0" algn="l" rtl="0">
                        <a:spcBef>
                          <a:spcPts val="0"/>
                        </a:spcBef>
                        <a:spcAft>
                          <a:spcPts val="0"/>
                        </a:spcAft>
                        <a:buNone/>
                      </a:pPr>
                      <a:r>
                        <a:rPr lang="en-GB" sz="1200" b="1">
                          <a:solidFill>
                            <a:schemeClr val="dk1"/>
                          </a:solidFill>
                          <a:highlight>
                            <a:srgbClr val="FFFFFF"/>
                          </a:highlight>
                        </a:rPr>
                        <a:t>LR</a:t>
                      </a:r>
                      <a:endParaRPr sz="1200" b="1">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sz="1200">
                          <a:solidFill>
                            <a:schemeClr val="dk1"/>
                          </a:solidFill>
                          <a:highlight>
                            <a:srgbClr val="FFFFFF"/>
                          </a:highlight>
                        </a:rPr>
                        <a:t>0.0002</a:t>
                      </a:r>
                      <a:endParaRPr sz="1200">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sz="1200">
                          <a:solidFill>
                            <a:schemeClr val="dk1"/>
                          </a:solidFill>
                          <a:highlight>
                            <a:srgbClr val="FFFFFF"/>
                          </a:highlight>
                        </a:rPr>
                        <a:t>0.0002</a:t>
                      </a:r>
                      <a:endParaRPr sz="1200">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sz="1200">
                          <a:solidFill>
                            <a:schemeClr val="dk1"/>
                          </a:solidFill>
                          <a:highlight>
                            <a:srgbClr val="FFFFFF"/>
                          </a:highlight>
                        </a:rPr>
                        <a:t>0.0001</a:t>
                      </a:r>
                      <a:endParaRPr sz="1200">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sz="1200">
                          <a:solidFill>
                            <a:schemeClr val="dk1"/>
                          </a:solidFill>
                          <a:highlight>
                            <a:srgbClr val="FFFFFF"/>
                          </a:highlight>
                        </a:rPr>
                        <a:t>0.0002</a:t>
                      </a:r>
                      <a:endParaRPr sz="1200">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sz="1200">
                          <a:solidFill>
                            <a:schemeClr val="dk1"/>
                          </a:solidFill>
                          <a:highlight>
                            <a:srgbClr val="FFFFFF"/>
                          </a:highlight>
                        </a:rPr>
                        <a:t>0.0002</a:t>
                      </a:r>
                      <a:endParaRPr sz="1200">
                        <a:solidFill>
                          <a:schemeClr val="dk1"/>
                        </a:solidFill>
                        <a:highlight>
                          <a:srgbClr val="FFFFFF"/>
                        </a:highlight>
                      </a:endParaRPr>
                    </a:p>
                  </a:txBody>
                  <a:tcPr marL="152400" marR="152400" marT="152400" marB="152400"/>
                </a:tc>
                <a:extLst>
                  <a:ext uri="{0D108BD9-81ED-4DB2-BD59-A6C34878D82A}">
                    <a16:rowId xmlns:a16="http://schemas.microsoft.com/office/drawing/2014/main" val="10002"/>
                  </a:ext>
                </a:extLst>
              </a:tr>
              <a:tr h="464850">
                <a:tc>
                  <a:txBody>
                    <a:bodyPr/>
                    <a:lstStyle/>
                    <a:p>
                      <a:pPr marL="0" lvl="0" indent="0" algn="l" rtl="0">
                        <a:spcBef>
                          <a:spcPts val="0"/>
                        </a:spcBef>
                        <a:spcAft>
                          <a:spcPts val="0"/>
                        </a:spcAft>
                        <a:buNone/>
                      </a:pPr>
                      <a:r>
                        <a:rPr lang="en-GB" sz="1200" b="1">
                          <a:solidFill>
                            <a:schemeClr val="dk1"/>
                          </a:solidFill>
                          <a:highlight>
                            <a:srgbClr val="FFFFFF"/>
                          </a:highlight>
                        </a:rPr>
                        <a:t>LR Decay Interval</a:t>
                      </a:r>
                      <a:endParaRPr sz="1200" b="1">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sz="1200">
                          <a:solidFill>
                            <a:schemeClr val="dk1"/>
                          </a:solidFill>
                          <a:highlight>
                            <a:srgbClr val="FFFFFF"/>
                          </a:highlight>
                        </a:rPr>
                        <a:t>100</a:t>
                      </a:r>
                      <a:endParaRPr sz="1200">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sz="1200">
                          <a:solidFill>
                            <a:schemeClr val="dk1"/>
                          </a:solidFill>
                          <a:highlight>
                            <a:srgbClr val="FFFFFF"/>
                          </a:highlight>
                        </a:rPr>
                        <a:t>200</a:t>
                      </a:r>
                      <a:endParaRPr sz="1200">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sz="1200">
                          <a:solidFill>
                            <a:schemeClr val="dk1"/>
                          </a:solidFill>
                          <a:highlight>
                            <a:srgbClr val="FFFFFF"/>
                          </a:highlight>
                        </a:rPr>
                        <a:t>100</a:t>
                      </a:r>
                      <a:endParaRPr sz="1200">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sz="1200">
                          <a:solidFill>
                            <a:schemeClr val="dk1"/>
                          </a:solidFill>
                          <a:highlight>
                            <a:srgbClr val="FFFFFF"/>
                          </a:highlight>
                        </a:rPr>
                        <a:t>100</a:t>
                      </a:r>
                      <a:endParaRPr sz="1200">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sz="1200">
                          <a:solidFill>
                            <a:schemeClr val="dk1"/>
                          </a:solidFill>
                          <a:highlight>
                            <a:srgbClr val="FFFFFF"/>
                          </a:highlight>
                        </a:rPr>
                        <a:t>50</a:t>
                      </a:r>
                      <a:endParaRPr sz="1200">
                        <a:solidFill>
                          <a:schemeClr val="dk1"/>
                        </a:solidFill>
                        <a:highlight>
                          <a:srgbClr val="FFFFFF"/>
                        </a:highlight>
                      </a:endParaRPr>
                    </a:p>
                  </a:txBody>
                  <a:tcPr marL="152400" marR="152400" marT="152400" marB="152400"/>
                </a:tc>
                <a:extLst>
                  <a:ext uri="{0D108BD9-81ED-4DB2-BD59-A6C34878D82A}">
                    <a16:rowId xmlns:a16="http://schemas.microsoft.com/office/drawing/2014/main" val="10003"/>
                  </a:ext>
                </a:extLst>
              </a:tr>
              <a:tr h="338075">
                <a:tc>
                  <a:txBody>
                    <a:bodyPr/>
                    <a:lstStyle/>
                    <a:p>
                      <a:pPr marL="0" lvl="0" indent="0" algn="l" rtl="0">
                        <a:spcBef>
                          <a:spcPts val="0"/>
                        </a:spcBef>
                        <a:spcAft>
                          <a:spcPts val="0"/>
                        </a:spcAft>
                        <a:buNone/>
                      </a:pPr>
                      <a:r>
                        <a:rPr lang="en-GB" sz="1200" b="1">
                          <a:solidFill>
                            <a:schemeClr val="dk1"/>
                          </a:solidFill>
                          <a:highlight>
                            <a:srgbClr val="FFFFFF"/>
                          </a:highlight>
                        </a:rPr>
                        <a:t>Image Size</a:t>
                      </a:r>
                      <a:endParaRPr sz="1200" b="1">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sz="1200">
                          <a:solidFill>
                            <a:schemeClr val="dk1"/>
                          </a:solidFill>
                          <a:highlight>
                            <a:srgbClr val="FFFFFF"/>
                          </a:highlight>
                        </a:rPr>
                        <a:t>128 x 128</a:t>
                      </a:r>
                      <a:endParaRPr sz="1200">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sz="1200">
                          <a:solidFill>
                            <a:schemeClr val="dk1"/>
                          </a:solidFill>
                          <a:highlight>
                            <a:srgbClr val="FFFFFF"/>
                          </a:highlight>
                        </a:rPr>
                        <a:t>256 x 256</a:t>
                      </a:r>
                      <a:endParaRPr sz="1200">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sz="1200">
                          <a:solidFill>
                            <a:schemeClr val="dk1"/>
                          </a:solidFill>
                          <a:highlight>
                            <a:srgbClr val="FFFFFF"/>
                          </a:highlight>
                        </a:rPr>
                        <a:t>128 x 128</a:t>
                      </a:r>
                      <a:endParaRPr sz="1200">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sz="1200">
                          <a:solidFill>
                            <a:schemeClr val="dk1"/>
                          </a:solidFill>
                          <a:highlight>
                            <a:srgbClr val="FFFFFF"/>
                          </a:highlight>
                        </a:rPr>
                        <a:t>256 x 256</a:t>
                      </a:r>
                      <a:endParaRPr sz="1200">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sz="1200">
                          <a:solidFill>
                            <a:schemeClr val="dk1"/>
                          </a:solidFill>
                          <a:highlight>
                            <a:srgbClr val="FFFFFF"/>
                          </a:highlight>
                        </a:rPr>
                        <a:t>256 x 256</a:t>
                      </a:r>
                      <a:endParaRPr sz="1200">
                        <a:solidFill>
                          <a:schemeClr val="dk1"/>
                        </a:solidFill>
                        <a:highlight>
                          <a:srgbClr val="FFFFFF"/>
                        </a:highlight>
                      </a:endParaRPr>
                    </a:p>
                  </a:txBody>
                  <a:tcPr marL="152400" marR="152400" marT="152400" marB="152400"/>
                </a:tc>
                <a:extLst>
                  <a:ext uri="{0D108BD9-81ED-4DB2-BD59-A6C34878D82A}">
                    <a16:rowId xmlns:a16="http://schemas.microsoft.com/office/drawing/2014/main" val="10004"/>
                  </a:ext>
                </a:extLst>
              </a:tr>
              <a:tr h="338075">
                <a:tc>
                  <a:txBody>
                    <a:bodyPr/>
                    <a:lstStyle/>
                    <a:p>
                      <a:pPr marL="0" lvl="0" indent="0" algn="l" rtl="0">
                        <a:spcBef>
                          <a:spcPts val="0"/>
                        </a:spcBef>
                        <a:spcAft>
                          <a:spcPts val="0"/>
                        </a:spcAft>
                        <a:buNone/>
                      </a:pPr>
                      <a:r>
                        <a:rPr lang="en-GB" sz="1200" b="1">
                          <a:solidFill>
                            <a:schemeClr val="dk1"/>
                          </a:solidFill>
                          <a:highlight>
                            <a:srgbClr val="FFFFFF"/>
                          </a:highlight>
                        </a:rPr>
                        <a:t>Optimizer</a:t>
                      </a:r>
                      <a:endParaRPr sz="1200" b="1">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sz="1200">
                          <a:solidFill>
                            <a:schemeClr val="dk1"/>
                          </a:solidFill>
                          <a:highlight>
                            <a:srgbClr val="FFFFFF"/>
                          </a:highlight>
                        </a:rPr>
                        <a:t>Adam</a:t>
                      </a:r>
                      <a:endParaRPr sz="1200">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sz="1200">
                          <a:solidFill>
                            <a:schemeClr val="dk1"/>
                          </a:solidFill>
                          <a:highlight>
                            <a:srgbClr val="FFFFFF"/>
                          </a:highlight>
                        </a:rPr>
                        <a:t>Adamax</a:t>
                      </a:r>
                      <a:endParaRPr sz="1200">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sz="1200">
                          <a:solidFill>
                            <a:schemeClr val="dk1"/>
                          </a:solidFill>
                          <a:highlight>
                            <a:srgbClr val="FFFFFF"/>
                          </a:highlight>
                        </a:rPr>
                        <a:t>Adamax</a:t>
                      </a:r>
                      <a:endParaRPr sz="1200">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sz="1200">
                          <a:solidFill>
                            <a:schemeClr val="dk1"/>
                          </a:solidFill>
                          <a:highlight>
                            <a:srgbClr val="FFFFFF"/>
                          </a:highlight>
                        </a:rPr>
                        <a:t>Adam</a:t>
                      </a:r>
                      <a:endParaRPr sz="1200">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sz="1200">
                          <a:solidFill>
                            <a:schemeClr val="dk1"/>
                          </a:solidFill>
                          <a:highlight>
                            <a:srgbClr val="FFFFFF"/>
                          </a:highlight>
                        </a:rPr>
                        <a:t>Adam</a:t>
                      </a:r>
                      <a:endParaRPr sz="1200">
                        <a:solidFill>
                          <a:schemeClr val="dk1"/>
                        </a:solidFill>
                        <a:highlight>
                          <a:srgbClr val="FFFFFF"/>
                        </a:highlight>
                      </a:endParaRPr>
                    </a:p>
                  </a:txBody>
                  <a:tcPr marL="152400" marR="152400" marT="152400" marB="152400"/>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198"/>
        <p:cNvGrpSpPr/>
        <p:nvPr/>
      </p:nvGrpSpPr>
      <p:grpSpPr>
        <a:xfrm>
          <a:off x="0" y="0"/>
          <a:ext cx="0" cy="0"/>
          <a:chOff x="0" y="0"/>
          <a:chExt cx="0" cy="0"/>
        </a:xfrm>
      </p:grpSpPr>
      <p:sp>
        <p:nvSpPr>
          <p:cNvPr id="199" name="Google Shape;199;p26"/>
          <p:cNvSpPr/>
          <p:nvPr/>
        </p:nvSpPr>
        <p:spPr>
          <a:xfrm rot="-1028">
            <a:off x="-3" y="4135350"/>
            <a:ext cx="1003500" cy="1012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200" name="Google Shape;200;p26"/>
          <p:cNvSpPr/>
          <p:nvPr/>
        </p:nvSpPr>
        <p:spPr>
          <a:xfrm rot="-5401010">
            <a:off x="8127520" y="4114850"/>
            <a:ext cx="1021500" cy="1039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201" name="Google Shape;201;p26"/>
          <p:cNvSpPr/>
          <p:nvPr/>
        </p:nvSpPr>
        <p:spPr>
          <a:xfrm rot="10798991">
            <a:off x="8126400" y="4095"/>
            <a:ext cx="1022100" cy="10083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202" name="Google Shape;202;p26"/>
          <p:cNvSpPr/>
          <p:nvPr/>
        </p:nvSpPr>
        <p:spPr>
          <a:xfrm rot="5398981">
            <a:off x="10142" y="-7000"/>
            <a:ext cx="1012500" cy="10305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203" name="Google Shape;203;p26"/>
          <p:cNvSpPr/>
          <p:nvPr/>
        </p:nvSpPr>
        <p:spPr>
          <a:xfrm>
            <a:off x="136600" y="110475"/>
            <a:ext cx="8885700" cy="4923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4" name="Google Shape;204;p26"/>
          <p:cNvSpPr txBox="1"/>
          <p:nvPr/>
        </p:nvSpPr>
        <p:spPr>
          <a:xfrm>
            <a:off x="266700" y="208025"/>
            <a:ext cx="6106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dk1"/>
                </a:solidFill>
                <a:latin typeface="Times New Roman"/>
                <a:ea typeface="Times New Roman"/>
                <a:cs typeface="Times New Roman"/>
                <a:sym typeface="Times New Roman"/>
              </a:rPr>
              <a:t>Modules - Model Testing</a:t>
            </a:r>
            <a:endParaRPr sz="1600" b="1">
              <a:solidFill>
                <a:schemeClr val="dk1"/>
              </a:solidFill>
              <a:latin typeface="Times New Roman"/>
              <a:ea typeface="Times New Roman"/>
              <a:cs typeface="Times New Roman"/>
              <a:sym typeface="Times New Roman"/>
            </a:endParaRPr>
          </a:p>
        </p:txBody>
      </p:sp>
      <p:sp>
        <p:nvSpPr>
          <p:cNvPr id="205" name="Google Shape;205;p26"/>
          <p:cNvSpPr txBox="1"/>
          <p:nvPr/>
        </p:nvSpPr>
        <p:spPr>
          <a:xfrm>
            <a:off x="790600" y="639125"/>
            <a:ext cx="7577700" cy="2555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Once the models were successfully trained, two no-reference image quality metrics were utilized: </a:t>
            </a:r>
            <a:br>
              <a:rPr lang="en-GB">
                <a:solidFill>
                  <a:schemeClr val="dk1"/>
                </a:solidFill>
                <a:latin typeface="Times New Roman"/>
                <a:ea typeface="Times New Roman"/>
                <a:cs typeface="Times New Roman"/>
                <a:sym typeface="Times New Roman"/>
              </a:rPr>
            </a:br>
            <a:r>
              <a:rPr lang="en-GB">
                <a:solidFill>
                  <a:schemeClr val="dk1"/>
                </a:solidFill>
                <a:latin typeface="Times New Roman"/>
                <a:ea typeface="Times New Roman"/>
                <a:cs typeface="Times New Roman"/>
                <a:sym typeface="Times New Roman"/>
              </a:rPr>
              <a:t>BRISQUE - Blind Referenceless Image Spatial Quality Evaluation, and</a:t>
            </a:r>
            <a:br>
              <a:rPr lang="en-GB">
                <a:solidFill>
                  <a:schemeClr val="dk1"/>
                </a:solidFill>
                <a:latin typeface="Times New Roman"/>
                <a:ea typeface="Times New Roman"/>
                <a:cs typeface="Times New Roman"/>
                <a:sym typeface="Times New Roman"/>
              </a:rPr>
            </a:br>
            <a:r>
              <a:rPr lang="en-GB">
                <a:solidFill>
                  <a:schemeClr val="dk1"/>
                </a:solidFill>
                <a:latin typeface="Times New Roman"/>
                <a:ea typeface="Times New Roman"/>
                <a:cs typeface="Times New Roman"/>
                <a:sym typeface="Times New Roman"/>
              </a:rPr>
              <a:t>PIQUE  - Perceptual Image Quality Evaluation.</a:t>
            </a:r>
            <a:br>
              <a:rPr lang="en-GB">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The reason for using no-reference metrics is due to the unavailability of perfectly accurate paired ground-truth examples, which, if used, would produce inaccurate results.</a:t>
            </a:r>
            <a:br>
              <a:rPr lang="en-GB">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However, just to have a different perspective on the model’s performance, the model was considered for testing using the 50 paired testing examples that were collected from the Dark Zurich dataset.</a:t>
            </a:r>
            <a:br>
              <a:rPr lang="en-GB">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209"/>
        <p:cNvGrpSpPr/>
        <p:nvPr/>
      </p:nvGrpSpPr>
      <p:grpSpPr>
        <a:xfrm>
          <a:off x="0" y="0"/>
          <a:ext cx="0" cy="0"/>
          <a:chOff x="0" y="0"/>
          <a:chExt cx="0" cy="0"/>
        </a:xfrm>
      </p:grpSpPr>
      <p:sp>
        <p:nvSpPr>
          <p:cNvPr id="210" name="Google Shape;210;p27"/>
          <p:cNvSpPr/>
          <p:nvPr/>
        </p:nvSpPr>
        <p:spPr>
          <a:xfrm rot="-1028">
            <a:off x="-3" y="4135350"/>
            <a:ext cx="1003500" cy="1012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211" name="Google Shape;211;p27"/>
          <p:cNvSpPr/>
          <p:nvPr/>
        </p:nvSpPr>
        <p:spPr>
          <a:xfrm rot="-5401010">
            <a:off x="8127520" y="4114850"/>
            <a:ext cx="1021500" cy="1039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212" name="Google Shape;212;p27"/>
          <p:cNvSpPr/>
          <p:nvPr/>
        </p:nvSpPr>
        <p:spPr>
          <a:xfrm rot="10798991">
            <a:off x="8126400" y="4095"/>
            <a:ext cx="1022100" cy="10083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213" name="Google Shape;213;p27"/>
          <p:cNvSpPr/>
          <p:nvPr/>
        </p:nvSpPr>
        <p:spPr>
          <a:xfrm rot="5398981">
            <a:off x="10142" y="-7000"/>
            <a:ext cx="1012500" cy="10305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214" name="Google Shape;214;p27"/>
          <p:cNvSpPr/>
          <p:nvPr/>
        </p:nvSpPr>
        <p:spPr>
          <a:xfrm>
            <a:off x="136600" y="110475"/>
            <a:ext cx="8885700" cy="4923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5" name="Google Shape;215;p27"/>
          <p:cNvSpPr txBox="1"/>
          <p:nvPr/>
        </p:nvSpPr>
        <p:spPr>
          <a:xfrm>
            <a:off x="266700" y="208025"/>
            <a:ext cx="6106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dk1"/>
                </a:solidFill>
                <a:latin typeface="Times New Roman"/>
                <a:ea typeface="Times New Roman"/>
                <a:cs typeface="Times New Roman"/>
                <a:sym typeface="Times New Roman"/>
              </a:rPr>
              <a:t>Results and Discussion:</a:t>
            </a:r>
            <a:endParaRPr sz="1600" b="1">
              <a:solidFill>
                <a:schemeClr val="dk1"/>
              </a:solidFill>
              <a:latin typeface="Times New Roman"/>
              <a:ea typeface="Times New Roman"/>
              <a:cs typeface="Times New Roman"/>
              <a:sym typeface="Times New Roman"/>
            </a:endParaRPr>
          </a:p>
        </p:txBody>
      </p:sp>
      <p:graphicFrame>
        <p:nvGraphicFramePr>
          <p:cNvPr id="216" name="Google Shape;216;p27"/>
          <p:cNvGraphicFramePr/>
          <p:nvPr/>
        </p:nvGraphicFramePr>
        <p:xfrm>
          <a:off x="1153025" y="1315825"/>
          <a:ext cx="5791200" cy="3119888"/>
        </p:xfrm>
        <a:graphic>
          <a:graphicData uri="http://schemas.openxmlformats.org/drawingml/2006/table">
            <a:tbl>
              <a:tblPr>
                <a:noFill/>
                <a:tableStyleId>{DEC2F8AC-D070-48A5-8A06-522586DF603E}</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81000">
                <a:tc>
                  <a:txBody>
                    <a:bodyPr/>
                    <a:lstStyle/>
                    <a:p>
                      <a:pPr marL="0" lvl="0" indent="0" algn="l" rtl="0">
                        <a:lnSpc>
                          <a:spcPct val="115000"/>
                        </a:lnSpc>
                        <a:spcBef>
                          <a:spcPts val="0"/>
                        </a:spcBef>
                        <a:spcAft>
                          <a:spcPts val="0"/>
                        </a:spcAft>
                        <a:buNone/>
                      </a:pPr>
                      <a:r>
                        <a:rPr lang="en-GB" b="1">
                          <a:solidFill>
                            <a:schemeClr val="dk1"/>
                          </a:solidFill>
                          <a:highlight>
                            <a:srgbClr val="FFFFFF"/>
                          </a:highlight>
                        </a:rPr>
                        <a:t>Model</a:t>
                      </a:r>
                      <a:endParaRPr b="1">
                        <a:solidFill>
                          <a:schemeClr val="dk1"/>
                        </a:solidFill>
                        <a:highlight>
                          <a:srgbClr val="FFFFFF"/>
                        </a:highlight>
                      </a:endParaRPr>
                    </a:p>
                  </a:txBody>
                  <a:tcPr marL="91425" marR="91425" marT="91425" marB="91425"/>
                </a:tc>
                <a:tc>
                  <a:txBody>
                    <a:bodyPr/>
                    <a:lstStyle/>
                    <a:p>
                      <a:pPr marL="0" lvl="0" indent="0" algn="l" rtl="0">
                        <a:lnSpc>
                          <a:spcPct val="115000"/>
                        </a:lnSpc>
                        <a:spcBef>
                          <a:spcPts val="0"/>
                        </a:spcBef>
                        <a:spcAft>
                          <a:spcPts val="0"/>
                        </a:spcAft>
                        <a:buNone/>
                      </a:pPr>
                      <a:r>
                        <a:rPr lang="en-GB" b="1">
                          <a:solidFill>
                            <a:schemeClr val="dk1"/>
                          </a:solidFill>
                          <a:highlight>
                            <a:srgbClr val="FFFFFF"/>
                          </a:highlight>
                        </a:rPr>
                        <a:t>FID</a:t>
                      </a:r>
                      <a:endParaRPr b="1">
                        <a:solidFill>
                          <a:schemeClr val="dk1"/>
                        </a:solidFill>
                        <a:highlight>
                          <a:srgbClr val="FFFFFF"/>
                        </a:highlight>
                      </a:endParaRPr>
                    </a:p>
                  </a:txBody>
                  <a:tcPr marL="91425" marR="91425" marT="91425" marB="91425"/>
                </a:tc>
                <a:tc>
                  <a:txBody>
                    <a:bodyPr/>
                    <a:lstStyle/>
                    <a:p>
                      <a:pPr marL="0" lvl="0" indent="0" algn="l" rtl="0">
                        <a:lnSpc>
                          <a:spcPct val="115000"/>
                        </a:lnSpc>
                        <a:spcBef>
                          <a:spcPts val="0"/>
                        </a:spcBef>
                        <a:spcAft>
                          <a:spcPts val="0"/>
                        </a:spcAft>
                        <a:buNone/>
                      </a:pPr>
                      <a:r>
                        <a:rPr lang="en-GB" b="1">
                          <a:solidFill>
                            <a:schemeClr val="dk1"/>
                          </a:solidFill>
                          <a:highlight>
                            <a:srgbClr val="FFFFFF"/>
                          </a:highlight>
                        </a:rPr>
                        <a:t>PSNR (dB)</a:t>
                      </a:r>
                      <a:endParaRPr b="1">
                        <a:solidFill>
                          <a:schemeClr val="dk1"/>
                        </a:solidFill>
                        <a:highlight>
                          <a:srgbClr val="FFFFFF"/>
                        </a:highlight>
                      </a:endParaRPr>
                    </a:p>
                  </a:txBody>
                  <a:tcPr marL="91425" marR="91425" marT="91425" marB="91425"/>
                </a:tc>
                <a:tc>
                  <a:txBody>
                    <a:bodyPr/>
                    <a:lstStyle/>
                    <a:p>
                      <a:pPr marL="0" lvl="0" indent="0" algn="l" rtl="0">
                        <a:lnSpc>
                          <a:spcPct val="115000"/>
                        </a:lnSpc>
                        <a:spcBef>
                          <a:spcPts val="0"/>
                        </a:spcBef>
                        <a:spcAft>
                          <a:spcPts val="0"/>
                        </a:spcAft>
                        <a:buNone/>
                      </a:pPr>
                      <a:r>
                        <a:rPr lang="en-GB" b="1">
                          <a:solidFill>
                            <a:schemeClr val="dk1"/>
                          </a:solidFill>
                          <a:highlight>
                            <a:srgbClr val="FFFFFF"/>
                          </a:highlight>
                        </a:rPr>
                        <a:t>SSIM</a:t>
                      </a:r>
                      <a:endParaRPr b="1">
                        <a:solidFill>
                          <a:schemeClr val="dk1"/>
                        </a:solidFill>
                        <a:highlight>
                          <a:srgbClr val="FFFFFF"/>
                        </a:highlight>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b="1">
                          <a:solidFill>
                            <a:schemeClr val="dk1"/>
                          </a:solidFill>
                          <a:highlight>
                            <a:srgbClr val="FFFFFF"/>
                          </a:highlight>
                        </a:rPr>
                        <a:t>CycleGAN</a:t>
                      </a:r>
                      <a:endParaRPr b="1">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a:solidFill>
                            <a:schemeClr val="dk1"/>
                          </a:solidFill>
                          <a:highlight>
                            <a:srgbClr val="FFFFFF"/>
                          </a:highlight>
                        </a:rPr>
                        <a:t>42.56</a:t>
                      </a:r>
                      <a:endParaRPr>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a:solidFill>
                            <a:schemeClr val="dk1"/>
                          </a:solidFill>
                          <a:highlight>
                            <a:srgbClr val="FFFFFF"/>
                          </a:highlight>
                        </a:rPr>
                        <a:t>48.302</a:t>
                      </a:r>
                      <a:endParaRPr>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a:solidFill>
                            <a:schemeClr val="dk1"/>
                          </a:solidFill>
                          <a:highlight>
                            <a:srgbClr val="FFFFFF"/>
                          </a:highlight>
                        </a:rPr>
                        <a:t>-0.154</a:t>
                      </a:r>
                      <a:endParaRPr>
                        <a:solidFill>
                          <a:schemeClr val="dk1"/>
                        </a:solidFill>
                        <a:highlight>
                          <a:srgbClr val="FFFFFF"/>
                        </a:highlight>
                      </a:endParaRPr>
                    </a:p>
                  </a:txBody>
                  <a:tcPr marL="152400" marR="152400" marT="152400" marB="152400"/>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b="1">
                          <a:solidFill>
                            <a:schemeClr val="dk1"/>
                          </a:solidFill>
                          <a:highlight>
                            <a:srgbClr val="FFFFFF"/>
                          </a:highlight>
                        </a:rPr>
                        <a:t>DiscoGAN</a:t>
                      </a:r>
                      <a:endParaRPr b="1">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a:solidFill>
                            <a:schemeClr val="dk1"/>
                          </a:solidFill>
                          <a:highlight>
                            <a:srgbClr val="FFFFFF"/>
                          </a:highlight>
                        </a:rPr>
                        <a:t>31.74</a:t>
                      </a:r>
                      <a:endParaRPr>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a:solidFill>
                            <a:schemeClr val="dk1"/>
                          </a:solidFill>
                          <a:highlight>
                            <a:srgbClr val="FFFFFF"/>
                          </a:highlight>
                        </a:rPr>
                        <a:t>50.988</a:t>
                      </a:r>
                      <a:endParaRPr>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a:solidFill>
                            <a:schemeClr val="dk1"/>
                          </a:solidFill>
                          <a:highlight>
                            <a:srgbClr val="FFFFFF"/>
                          </a:highlight>
                        </a:rPr>
                        <a:t>-0.157</a:t>
                      </a:r>
                      <a:endParaRPr>
                        <a:solidFill>
                          <a:schemeClr val="dk1"/>
                        </a:solidFill>
                        <a:highlight>
                          <a:srgbClr val="FFFFFF"/>
                        </a:highlight>
                      </a:endParaRPr>
                    </a:p>
                  </a:txBody>
                  <a:tcPr marL="152400" marR="152400" marT="152400" marB="152400"/>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b="1">
                          <a:solidFill>
                            <a:schemeClr val="dk1"/>
                          </a:solidFill>
                          <a:highlight>
                            <a:srgbClr val="FFFFFF"/>
                          </a:highlight>
                        </a:rPr>
                        <a:t>ToDayGAN</a:t>
                      </a:r>
                      <a:endParaRPr b="1">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a:solidFill>
                            <a:schemeClr val="dk1"/>
                          </a:solidFill>
                          <a:highlight>
                            <a:srgbClr val="FFFFFF"/>
                          </a:highlight>
                        </a:rPr>
                        <a:t>36.86</a:t>
                      </a:r>
                      <a:endParaRPr>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a:solidFill>
                            <a:schemeClr val="dk1"/>
                          </a:solidFill>
                          <a:highlight>
                            <a:srgbClr val="FFFFFF"/>
                          </a:highlight>
                        </a:rPr>
                        <a:t>51.015</a:t>
                      </a:r>
                      <a:endParaRPr>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a:solidFill>
                            <a:schemeClr val="dk1"/>
                          </a:solidFill>
                          <a:highlight>
                            <a:srgbClr val="FFFFFF"/>
                          </a:highlight>
                        </a:rPr>
                        <a:t>-0.154</a:t>
                      </a:r>
                      <a:endParaRPr>
                        <a:solidFill>
                          <a:schemeClr val="dk1"/>
                        </a:solidFill>
                        <a:highlight>
                          <a:srgbClr val="FFFFFF"/>
                        </a:highlight>
                      </a:endParaRPr>
                    </a:p>
                  </a:txBody>
                  <a:tcPr marL="152400" marR="152400" marT="152400" marB="152400"/>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b="1">
                          <a:solidFill>
                            <a:schemeClr val="dk1"/>
                          </a:solidFill>
                          <a:highlight>
                            <a:srgbClr val="FFFFFF"/>
                          </a:highlight>
                        </a:rPr>
                        <a:t>UNIT</a:t>
                      </a:r>
                      <a:endParaRPr b="1">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a:solidFill>
                            <a:schemeClr val="dk1"/>
                          </a:solidFill>
                          <a:highlight>
                            <a:srgbClr val="FFFFFF"/>
                          </a:highlight>
                        </a:rPr>
                        <a:t>45.52</a:t>
                      </a:r>
                      <a:endParaRPr>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a:solidFill>
                            <a:schemeClr val="dk1"/>
                          </a:solidFill>
                          <a:highlight>
                            <a:srgbClr val="FFFFFF"/>
                          </a:highlight>
                        </a:rPr>
                        <a:t>50.742</a:t>
                      </a:r>
                      <a:endParaRPr>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a:solidFill>
                            <a:schemeClr val="dk1"/>
                          </a:solidFill>
                          <a:highlight>
                            <a:srgbClr val="FFFFFF"/>
                          </a:highlight>
                        </a:rPr>
                        <a:t>-0.129</a:t>
                      </a:r>
                      <a:endParaRPr>
                        <a:solidFill>
                          <a:schemeClr val="dk1"/>
                        </a:solidFill>
                        <a:highlight>
                          <a:srgbClr val="FFFFFF"/>
                        </a:highlight>
                      </a:endParaRPr>
                    </a:p>
                  </a:txBody>
                  <a:tcPr marL="152400" marR="152400" marT="152400" marB="152400"/>
                </a:tc>
                <a:extLst>
                  <a:ext uri="{0D108BD9-81ED-4DB2-BD59-A6C34878D82A}">
                    <a16:rowId xmlns:a16="http://schemas.microsoft.com/office/drawing/2014/main" val="10004"/>
                  </a:ext>
                </a:extLst>
              </a:tr>
              <a:tr h="639925">
                <a:tc>
                  <a:txBody>
                    <a:bodyPr/>
                    <a:lstStyle/>
                    <a:p>
                      <a:pPr marL="0" lvl="0" indent="0" algn="l" rtl="0">
                        <a:spcBef>
                          <a:spcPts val="0"/>
                        </a:spcBef>
                        <a:spcAft>
                          <a:spcPts val="0"/>
                        </a:spcAft>
                        <a:buNone/>
                      </a:pPr>
                      <a:r>
                        <a:rPr lang="en-GB" b="1">
                          <a:solidFill>
                            <a:schemeClr val="dk1"/>
                          </a:solidFill>
                          <a:highlight>
                            <a:srgbClr val="FFFFFF"/>
                          </a:highlight>
                        </a:rPr>
                        <a:t>DualGAN</a:t>
                      </a:r>
                      <a:endParaRPr b="1">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a:solidFill>
                            <a:schemeClr val="dk1"/>
                          </a:solidFill>
                          <a:highlight>
                            <a:srgbClr val="FFFFFF"/>
                          </a:highlight>
                        </a:rPr>
                        <a:t>30.84</a:t>
                      </a:r>
                      <a:endParaRPr>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Clr>
                          <a:schemeClr val="dk1"/>
                        </a:buClr>
                        <a:buSzPts val="1100"/>
                        <a:buFont typeface="Arial"/>
                        <a:buNone/>
                      </a:pPr>
                      <a:r>
                        <a:rPr lang="en-GB">
                          <a:solidFill>
                            <a:schemeClr val="dk1"/>
                          </a:solidFill>
                          <a:highlight>
                            <a:schemeClr val="lt1"/>
                          </a:highlight>
                        </a:rPr>
                        <a:t>51.046</a:t>
                      </a:r>
                      <a:endParaRPr>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Clr>
                          <a:schemeClr val="dk1"/>
                        </a:buClr>
                        <a:buSzPts val="1100"/>
                        <a:buFont typeface="Arial"/>
                        <a:buNone/>
                      </a:pPr>
                      <a:r>
                        <a:rPr lang="en-GB">
                          <a:solidFill>
                            <a:schemeClr val="dk1"/>
                          </a:solidFill>
                          <a:highlight>
                            <a:schemeClr val="lt1"/>
                          </a:highlight>
                        </a:rPr>
                        <a:t>-0.158</a:t>
                      </a:r>
                      <a:endParaRPr>
                        <a:solidFill>
                          <a:schemeClr val="dk1"/>
                        </a:solidFill>
                        <a:highlight>
                          <a:srgbClr val="FFFFFF"/>
                        </a:highlight>
                      </a:endParaRPr>
                    </a:p>
                  </a:txBody>
                  <a:tcPr marL="152400" marR="152400" marT="152400" marB="152400"/>
                </a:tc>
                <a:extLst>
                  <a:ext uri="{0D108BD9-81ED-4DB2-BD59-A6C34878D82A}">
                    <a16:rowId xmlns:a16="http://schemas.microsoft.com/office/drawing/2014/main" val="10005"/>
                  </a:ext>
                </a:extLst>
              </a:tr>
            </a:tbl>
          </a:graphicData>
        </a:graphic>
      </p:graphicFrame>
      <p:sp>
        <p:nvSpPr>
          <p:cNvPr id="217" name="Google Shape;217;p27"/>
          <p:cNvSpPr txBox="1"/>
          <p:nvPr/>
        </p:nvSpPr>
        <p:spPr>
          <a:xfrm>
            <a:off x="707175" y="727525"/>
            <a:ext cx="3540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1600" b="1">
                <a:solidFill>
                  <a:schemeClr val="dk1"/>
                </a:solidFill>
                <a:latin typeface="Times New Roman"/>
                <a:ea typeface="Times New Roman"/>
                <a:cs typeface="Times New Roman"/>
                <a:sym typeface="Times New Roman"/>
              </a:rPr>
              <a:t> Reference Based Metrics </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221"/>
        <p:cNvGrpSpPr/>
        <p:nvPr/>
      </p:nvGrpSpPr>
      <p:grpSpPr>
        <a:xfrm>
          <a:off x="0" y="0"/>
          <a:ext cx="0" cy="0"/>
          <a:chOff x="0" y="0"/>
          <a:chExt cx="0" cy="0"/>
        </a:xfrm>
      </p:grpSpPr>
      <p:sp>
        <p:nvSpPr>
          <p:cNvPr id="222" name="Google Shape;222;p28"/>
          <p:cNvSpPr/>
          <p:nvPr/>
        </p:nvSpPr>
        <p:spPr>
          <a:xfrm rot="-1028">
            <a:off x="-3" y="4135350"/>
            <a:ext cx="1003500" cy="1012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223" name="Google Shape;223;p28"/>
          <p:cNvSpPr/>
          <p:nvPr/>
        </p:nvSpPr>
        <p:spPr>
          <a:xfrm rot="-5401010">
            <a:off x="8127520" y="4114850"/>
            <a:ext cx="1021500" cy="1039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224" name="Google Shape;224;p28"/>
          <p:cNvSpPr/>
          <p:nvPr/>
        </p:nvSpPr>
        <p:spPr>
          <a:xfrm rot="10798991">
            <a:off x="8126400" y="4095"/>
            <a:ext cx="1022100" cy="10083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225" name="Google Shape;225;p28"/>
          <p:cNvSpPr/>
          <p:nvPr/>
        </p:nvSpPr>
        <p:spPr>
          <a:xfrm rot="5398981">
            <a:off x="10142" y="-7000"/>
            <a:ext cx="1012500" cy="10305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226" name="Google Shape;226;p28"/>
          <p:cNvSpPr/>
          <p:nvPr/>
        </p:nvSpPr>
        <p:spPr>
          <a:xfrm>
            <a:off x="136600" y="110475"/>
            <a:ext cx="8885700" cy="4923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27" name="Google Shape;227;p28"/>
          <p:cNvSpPr txBox="1"/>
          <p:nvPr/>
        </p:nvSpPr>
        <p:spPr>
          <a:xfrm>
            <a:off x="266700" y="208025"/>
            <a:ext cx="6106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dk1"/>
                </a:solidFill>
                <a:latin typeface="Times New Roman"/>
                <a:ea typeface="Times New Roman"/>
                <a:cs typeface="Times New Roman"/>
                <a:sym typeface="Times New Roman"/>
              </a:rPr>
              <a:t>Results:</a:t>
            </a:r>
            <a:endParaRPr sz="1600" b="1">
              <a:solidFill>
                <a:schemeClr val="dk1"/>
              </a:solidFill>
              <a:latin typeface="Times New Roman"/>
              <a:ea typeface="Times New Roman"/>
              <a:cs typeface="Times New Roman"/>
              <a:sym typeface="Times New Roman"/>
            </a:endParaRPr>
          </a:p>
        </p:txBody>
      </p:sp>
      <p:graphicFrame>
        <p:nvGraphicFramePr>
          <p:cNvPr id="228" name="Google Shape;228;p28"/>
          <p:cNvGraphicFramePr/>
          <p:nvPr/>
        </p:nvGraphicFramePr>
        <p:xfrm>
          <a:off x="952500" y="1619250"/>
          <a:ext cx="7239000" cy="2998123"/>
        </p:xfrm>
        <a:graphic>
          <a:graphicData uri="http://schemas.openxmlformats.org/drawingml/2006/table">
            <a:tbl>
              <a:tblPr>
                <a:noFill/>
                <a:tableStyleId>{DEC2F8AC-D070-48A5-8A06-522586DF603E}</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lnSpc>
                          <a:spcPct val="115000"/>
                        </a:lnSpc>
                        <a:spcBef>
                          <a:spcPts val="0"/>
                        </a:spcBef>
                        <a:spcAft>
                          <a:spcPts val="0"/>
                        </a:spcAft>
                        <a:buNone/>
                      </a:pPr>
                      <a:r>
                        <a:rPr lang="en-GB" b="1">
                          <a:solidFill>
                            <a:schemeClr val="dk1"/>
                          </a:solidFill>
                          <a:highlight>
                            <a:srgbClr val="FFFFFF"/>
                          </a:highlight>
                        </a:rPr>
                        <a:t>Model</a:t>
                      </a:r>
                      <a:endParaRPr b="1">
                        <a:solidFill>
                          <a:schemeClr val="dk1"/>
                        </a:solidFill>
                        <a:highlight>
                          <a:srgbClr val="FFFFFF"/>
                        </a:highlight>
                      </a:endParaRPr>
                    </a:p>
                  </a:txBody>
                  <a:tcPr marL="91425" marR="91425" marT="91425" marB="91425"/>
                </a:tc>
                <a:tc>
                  <a:txBody>
                    <a:bodyPr/>
                    <a:lstStyle/>
                    <a:p>
                      <a:pPr marL="0" lvl="0" indent="0" algn="l" rtl="0">
                        <a:lnSpc>
                          <a:spcPct val="115000"/>
                        </a:lnSpc>
                        <a:spcBef>
                          <a:spcPts val="0"/>
                        </a:spcBef>
                        <a:spcAft>
                          <a:spcPts val="0"/>
                        </a:spcAft>
                        <a:buNone/>
                      </a:pPr>
                      <a:r>
                        <a:rPr lang="en-GB" b="1">
                          <a:solidFill>
                            <a:schemeClr val="dk1"/>
                          </a:solidFill>
                          <a:highlight>
                            <a:srgbClr val="FFFFFF"/>
                          </a:highlight>
                        </a:rPr>
                        <a:t>BRISQUE</a:t>
                      </a:r>
                      <a:endParaRPr b="1">
                        <a:solidFill>
                          <a:schemeClr val="dk1"/>
                        </a:solidFill>
                        <a:highlight>
                          <a:srgbClr val="FFFFFF"/>
                        </a:highlight>
                      </a:endParaRPr>
                    </a:p>
                  </a:txBody>
                  <a:tcPr marL="91425" marR="91425" marT="91425" marB="91425"/>
                </a:tc>
                <a:tc>
                  <a:txBody>
                    <a:bodyPr/>
                    <a:lstStyle/>
                    <a:p>
                      <a:pPr marL="0" lvl="0" indent="0" algn="l" rtl="0">
                        <a:lnSpc>
                          <a:spcPct val="115000"/>
                        </a:lnSpc>
                        <a:spcBef>
                          <a:spcPts val="0"/>
                        </a:spcBef>
                        <a:spcAft>
                          <a:spcPts val="0"/>
                        </a:spcAft>
                        <a:buNone/>
                      </a:pPr>
                      <a:r>
                        <a:rPr lang="en-GB" b="1">
                          <a:solidFill>
                            <a:schemeClr val="dk1"/>
                          </a:solidFill>
                          <a:highlight>
                            <a:srgbClr val="FFFFFF"/>
                          </a:highlight>
                        </a:rPr>
                        <a:t>PIQE</a:t>
                      </a:r>
                      <a:endParaRPr b="1">
                        <a:solidFill>
                          <a:schemeClr val="dk1"/>
                        </a:solidFill>
                        <a:highlight>
                          <a:srgbClr val="FFFFFF"/>
                        </a:highlight>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b="1">
                          <a:solidFill>
                            <a:schemeClr val="dk1"/>
                          </a:solidFill>
                          <a:highlight>
                            <a:srgbClr val="FFFFFF"/>
                          </a:highlight>
                        </a:rPr>
                        <a:t>CycleGAN</a:t>
                      </a:r>
                      <a:endParaRPr b="1">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a:solidFill>
                            <a:schemeClr val="dk1"/>
                          </a:solidFill>
                          <a:highlight>
                            <a:srgbClr val="FFFFFF"/>
                          </a:highlight>
                        </a:rPr>
                        <a:t>10.003</a:t>
                      </a:r>
                      <a:endParaRPr>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a:solidFill>
                            <a:schemeClr val="dk1"/>
                          </a:solidFill>
                          <a:highlight>
                            <a:srgbClr val="FFFFFF"/>
                          </a:highlight>
                        </a:rPr>
                        <a:t>24.833</a:t>
                      </a:r>
                      <a:endParaRPr>
                        <a:solidFill>
                          <a:schemeClr val="dk1"/>
                        </a:solidFill>
                        <a:highlight>
                          <a:srgbClr val="FFFFFF"/>
                        </a:highlight>
                      </a:endParaRPr>
                    </a:p>
                  </a:txBody>
                  <a:tcPr marL="152400" marR="152400" marT="152400" marB="152400"/>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b="1">
                          <a:solidFill>
                            <a:schemeClr val="dk1"/>
                          </a:solidFill>
                          <a:highlight>
                            <a:srgbClr val="FFFFFF"/>
                          </a:highlight>
                        </a:rPr>
                        <a:t>DiscoGAN</a:t>
                      </a:r>
                      <a:endParaRPr b="1">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a:solidFill>
                            <a:schemeClr val="dk1"/>
                          </a:solidFill>
                          <a:highlight>
                            <a:srgbClr val="FFFFFF"/>
                          </a:highlight>
                        </a:rPr>
                        <a:t>18.283</a:t>
                      </a:r>
                      <a:endParaRPr>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a:solidFill>
                            <a:schemeClr val="dk1"/>
                          </a:solidFill>
                          <a:highlight>
                            <a:srgbClr val="FFFFFF"/>
                          </a:highlight>
                        </a:rPr>
                        <a:t>24.767</a:t>
                      </a:r>
                      <a:endParaRPr>
                        <a:solidFill>
                          <a:schemeClr val="dk1"/>
                        </a:solidFill>
                        <a:highlight>
                          <a:srgbClr val="FFFFFF"/>
                        </a:highlight>
                      </a:endParaRPr>
                    </a:p>
                  </a:txBody>
                  <a:tcPr marL="152400" marR="152400" marT="152400" marB="152400"/>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b="1">
                          <a:solidFill>
                            <a:schemeClr val="dk1"/>
                          </a:solidFill>
                          <a:highlight>
                            <a:srgbClr val="FFFFFF"/>
                          </a:highlight>
                        </a:rPr>
                        <a:t>ToDayGAN</a:t>
                      </a:r>
                      <a:endParaRPr b="1">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a:solidFill>
                            <a:schemeClr val="dk1"/>
                          </a:solidFill>
                          <a:highlight>
                            <a:srgbClr val="FFFFFF"/>
                          </a:highlight>
                        </a:rPr>
                        <a:t>25.678</a:t>
                      </a:r>
                      <a:endParaRPr>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a:solidFill>
                            <a:schemeClr val="dk1"/>
                          </a:solidFill>
                          <a:highlight>
                            <a:srgbClr val="FFFFFF"/>
                          </a:highlight>
                        </a:rPr>
                        <a:t>26.552</a:t>
                      </a:r>
                      <a:endParaRPr>
                        <a:solidFill>
                          <a:schemeClr val="dk1"/>
                        </a:solidFill>
                        <a:highlight>
                          <a:srgbClr val="FFFFFF"/>
                        </a:highlight>
                      </a:endParaRPr>
                    </a:p>
                  </a:txBody>
                  <a:tcPr marL="152400" marR="152400" marT="152400" marB="152400"/>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b="1">
                          <a:solidFill>
                            <a:schemeClr val="dk1"/>
                          </a:solidFill>
                          <a:highlight>
                            <a:srgbClr val="FFFFFF"/>
                          </a:highlight>
                        </a:rPr>
                        <a:t>UNIT</a:t>
                      </a:r>
                      <a:endParaRPr b="1">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a:solidFill>
                            <a:schemeClr val="dk1"/>
                          </a:solidFill>
                          <a:highlight>
                            <a:srgbClr val="FFFFFF"/>
                          </a:highlight>
                        </a:rPr>
                        <a:t>29.234</a:t>
                      </a:r>
                      <a:endParaRPr>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a:solidFill>
                            <a:schemeClr val="dk1"/>
                          </a:solidFill>
                          <a:highlight>
                            <a:srgbClr val="FFFFFF"/>
                          </a:highlight>
                        </a:rPr>
                        <a:t>20.549</a:t>
                      </a:r>
                      <a:endParaRPr>
                        <a:solidFill>
                          <a:schemeClr val="dk1"/>
                        </a:solidFill>
                        <a:highlight>
                          <a:srgbClr val="FFFFFF"/>
                        </a:highlight>
                      </a:endParaRPr>
                    </a:p>
                  </a:txBody>
                  <a:tcPr marL="152400" marR="152400" marT="152400" marB="152400"/>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b="1">
                          <a:solidFill>
                            <a:schemeClr val="dk1"/>
                          </a:solidFill>
                          <a:highlight>
                            <a:srgbClr val="FFFFFF"/>
                          </a:highlight>
                        </a:rPr>
                        <a:t>DualGAN</a:t>
                      </a:r>
                      <a:endParaRPr b="1">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None/>
                      </a:pPr>
                      <a:r>
                        <a:rPr lang="en-GB">
                          <a:solidFill>
                            <a:schemeClr val="dk1"/>
                          </a:solidFill>
                          <a:highlight>
                            <a:srgbClr val="FFFFFF"/>
                          </a:highlight>
                        </a:rPr>
                        <a:t>7.832</a:t>
                      </a:r>
                      <a:endParaRPr>
                        <a:solidFill>
                          <a:schemeClr val="dk1"/>
                        </a:solidFill>
                        <a:highlight>
                          <a:srgbClr val="FFFFFF"/>
                        </a:highlight>
                      </a:endParaRPr>
                    </a:p>
                  </a:txBody>
                  <a:tcPr marL="152400" marR="152400" marT="152400" marB="152400"/>
                </a:tc>
                <a:tc>
                  <a:txBody>
                    <a:bodyPr/>
                    <a:lstStyle/>
                    <a:p>
                      <a:pPr marL="0" lvl="0" indent="0" algn="l" rtl="0">
                        <a:spcBef>
                          <a:spcPts val="0"/>
                        </a:spcBef>
                        <a:spcAft>
                          <a:spcPts val="0"/>
                        </a:spcAft>
                        <a:buClr>
                          <a:schemeClr val="dk1"/>
                        </a:buClr>
                        <a:buSzPts val="1100"/>
                        <a:buFont typeface="Arial"/>
                        <a:buNone/>
                      </a:pPr>
                      <a:r>
                        <a:rPr lang="en-GB">
                          <a:solidFill>
                            <a:schemeClr val="dk1"/>
                          </a:solidFill>
                          <a:highlight>
                            <a:schemeClr val="lt1"/>
                          </a:highlight>
                        </a:rPr>
                        <a:t>22.731</a:t>
                      </a:r>
                      <a:endParaRPr>
                        <a:solidFill>
                          <a:schemeClr val="dk1"/>
                        </a:solidFill>
                        <a:highlight>
                          <a:srgbClr val="FFFFFF"/>
                        </a:highlight>
                      </a:endParaRPr>
                    </a:p>
                  </a:txBody>
                  <a:tcPr marL="152400" marR="152400" marT="152400" marB="152400"/>
                </a:tc>
                <a:extLst>
                  <a:ext uri="{0D108BD9-81ED-4DB2-BD59-A6C34878D82A}">
                    <a16:rowId xmlns:a16="http://schemas.microsoft.com/office/drawing/2014/main" val="10005"/>
                  </a:ext>
                </a:extLst>
              </a:tr>
            </a:tbl>
          </a:graphicData>
        </a:graphic>
      </p:graphicFrame>
      <p:sp>
        <p:nvSpPr>
          <p:cNvPr id="229" name="Google Shape;229;p28"/>
          <p:cNvSpPr txBox="1"/>
          <p:nvPr/>
        </p:nvSpPr>
        <p:spPr>
          <a:xfrm>
            <a:off x="707175" y="727525"/>
            <a:ext cx="6898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dk1"/>
                </a:solidFill>
                <a:latin typeface="Times New Roman"/>
                <a:ea typeface="Times New Roman"/>
                <a:cs typeface="Times New Roman"/>
                <a:sym typeface="Times New Roman"/>
              </a:rPr>
              <a:t>No-Reference Image Quality Assessment metrics</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233"/>
        <p:cNvGrpSpPr/>
        <p:nvPr/>
      </p:nvGrpSpPr>
      <p:grpSpPr>
        <a:xfrm>
          <a:off x="0" y="0"/>
          <a:ext cx="0" cy="0"/>
          <a:chOff x="0" y="0"/>
          <a:chExt cx="0" cy="0"/>
        </a:xfrm>
      </p:grpSpPr>
      <p:sp>
        <p:nvSpPr>
          <p:cNvPr id="234" name="Google Shape;234;p29"/>
          <p:cNvSpPr/>
          <p:nvPr/>
        </p:nvSpPr>
        <p:spPr>
          <a:xfrm rot="-1028">
            <a:off x="-3" y="4135350"/>
            <a:ext cx="1003500" cy="1012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5" name="Google Shape;235;p29"/>
          <p:cNvSpPr/>
          <p:nvPr/>
        </p:nvSpPr>
        <p:spPr>
          <a:xfrm rot="-5401010">
            <a:off x="8127520" y="4114850"/>
            <a:ext cx="1021500" cy="1039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6" name="Google Shape;236;p29"/>
          <p:cNvSpPr/>
          <p:nvPr/>
        </p:nvSpPr>
        <p:spPr>
          <a:xfrm rot="10798991">
            <a:off x="8126400" y="4095"/>
            <a:ext cx="1022100" cy="10083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7" name="Google Shape;237;p29"/>
          <p:cNvSpPr/>
          <p:nvPr/>
        </p:nvSpPr>
        <p:spPr>
          <a:xfrm rot="5398981">
            <a:off x="10142" y="-7000"/>
            <a:ext cx="1012500" cy="10305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8" name="Google Shape;238;p29"/>
          <p:cNvSpPr/>
          <p:nvPr/>
        </p:nvSpPr>
        <p:spPr>
          <a:xfrm>
            <a:off x="136600" y="110475"/>
            <a:ext cx="8885700" cy="4923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txBox="1"/>
          <p:nvPr/>
        </p:nvSpPr>
        <p:spPr>
          <a:xfrm>
            <a:off x="266700" y="292700"/>
            <a:ext cx="7993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dk1"/>
                </a:solidFill>
                <a:latin typeface="Times New Roman"/>
                <a:ea typeface="Times New Roman"/>
                <a:cs typeface="Times New Roman"/>
                <a:sym typeface="Times New Roman"/>
              </a:rPr>
              <a:t>Graphs: Comparison of BRISQUE and PIQE scores </a:t>
            </a:r>
            <a:endParaRPr sz="1600" b="1">
              <a:solidFill>
                <a:schemeClr val="dk1"/>
              </a:solidFill>
              <a:latin typeface="Times New Roman"/>
              <a:ea typeface="Times New Roman"/>
              <a:cs typeface="Times New Roman"/>
              <a:sym typeface="Times New Roman"/>
            </a:endParaRPr>
          </a:p>
        </p:txBody>
      </p:sp>
      <p:pic>
        <p:nvPicPr>
          <p:cNvPr id="240" name="Google Shape;240;p29"/>
          <p:cNvPicPr preferRelativeResize="0"/>
          <p:nvPr/>
        </p:nvPicPr>
        <p:blipFill>
          <a:blip r:embed="rId3">
            <a:alphaModFix/>
          </a:blip>
          <a:stretch>
            <a:fillRect/>
          </a:stretch>
        </p:blipFill>
        <p:spPr>
          <a:xfrm>
            <a:off x="1031800" y="723800"/>
            <a:ext cx="6864900" cy="4140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244"/>
        <p:cNvGrpSpPr/>
        <p:nvPr/>
      </p:nvGrpSpPr>
      <p:grpSpPr>
        <a:xfrm>
          <a:off x="0" y="0"/>
          <a:ext cx="0" cy="0"/>
          <a:chOff x="0" y="0"/>
          <a:chExt cx="0" cy="0"/>
        </a:xfrm>
      </p:grpSpPr>
      <p:sp>
        <p:nvSpPr>
          <p:cNvPr id="245" name="Google Shape;245;p30"/>
          <p:cNvSpPr/>
          <p:nvPr/>
        </p:nvSpPr>
        <p:spPr>
          <a:xfrm rot="-1028">
            <a:off x="-3" y="4135350"/>
            <a:ext cx="1003500" cy="1012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6" name="Google Shape;246;p30"/>
          <p:cNvSpPr/>
          <p:nvPr/>
        </p:nvSpPr>
        <p:spPr>
          <a:xfrm rot="-5401010">
            <a:off x="8127520" y="4114850"/>
            <a:ext cx="1021500" cy="1039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7" name="Google Shape;247;p30"/>
          <p:cNvSpPr/>
          <p:nvPr/>
        </p:nvSpPr>
        <p:spPr>
          <a:xfrm rot="10798991">
            <a:off x="8126400" y="4095"/>
            <a:ext cx="1022100" cy="10083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8" name="Google Shape;248;p30"/>
          <p:cNvSpPr/>
          <p:nvPr/>
        </p:nvSpPr>
        <p:spPr>
          <a:xfrm rot="5398981">
            <a:off x="10142" y="-7000"/>
            <a:ext cx="1012500" cy="10305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9" name="Google Shape;249;p30"/>
          <p:cNvSpPr/>
          <p:nvPr/>
        </p:nvSpPr>
        <p:spPr>
          <a:xfrm>
            <a:off x="136600" y="110475"/>
            <a:ext cx="8885700" cy="4923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txBox="1"/>
          <p:nvPr/>
        </p:nvSpPr>
        <p:spPr>
          <a:xfrm>
            <a:off x="266700" y="208025"/>
            <a:ext cx="6106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dk1"/>
                </a:solidFill>
                <a:latin typeface="Times New Roman"/>
                <a:ea typeface="Times New Roman"/>
                <a:cs typeface="Times New Roman"/>
                <a:sym typeface="Times New Roman"/>
              </a:rPr>
              <a:t>Modules - Model Implementation</a:t>
            </a:r>
            <a:endParaRPr sz="1600" b="1">
              <a:solidFill>
                <a:schemeClr val="dk1"/>
              </a:solidFill>
              <a:latin typeface="Times New Roman"/>
              <a:ea typeface="Times New Roman"/>
              <a:cs typeface="Times New Roman"/>
              <a:sym typeface="Times New Roman"/>
            </a:endParaRPr>
          </a:p>
        </p:txBody>
      </p:sp>
      <p:pic>
        <p:nvPicPr>
          <p:cNvPr id="251" name="Google Shape;251;p30"/>
          <p:cNvPicPr preferRelativeResize="0"/>
          <p:nvPr/>
        </p:nvPicPr>
        <p:blipFill>
          <a:blip r:embed="rId3">
            <a:alphaModFix/>
          </a:blip>
          <a:stretch>
            <a:fillRect/>
          </a:stretch>
        </p:blipFill>
        <p:spPr>
          <a:xfrm>
            <a:off x="1801214" y="748600"/>
            <a:ext cx="5555760" cy="3912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255"/>
        <p:cNvGrpSpPr/>
        <p:nvPr/>
      </p:nvGrpSpPr>
      <p:grpSpPr>
        <a:xfrm>
          <a:off x="0" y="0"/>
          <a:ext cx="0" cy="0"/>
          <a:chOff x="0" y="0"/>
          <a:chExt cx="0" cy="0"/>
        </a:xfrm>
      </p:grpSpPr>
      <p:sp>
        <p:nvSpPr>
          <p:cNvPr id="256" name="Google Shape;256;p31"/>
          <p:cNvSpPr/>
          <p:nvPr/>
        </p:nvSpPr>
        <p:spPr>
          <a:xfrm rot="-1028">
            <a:off x="-3" y="4135350"/>
            <a:ext cx="1003500" cy="1012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7" name="Google Shape;257;p31"/>
          <p:cNvSpPr/>
          <p:nvPr/>
        </p:nvSpPr>
        <p:spPr>
          <a:xfrm rot="-5401010">
            <a:off x="8127520" y="4114850"/>
            <a:ext cx="1021500" cy="1039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8" name="Google Shape;258;p31"/>
          <p:cNvSpPr/>
          <p:nvPr/>
        </p:nvSpPr>
        <p:spPr>
          <a:xfrm rot="10798991">
            <a:off x="8126400" y="4095"/>
            <a:ext cx="1022100" cy="10083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9" name="Google Shape;259;p31"/>
          <p:cNvSpPr/>
          <p:nvPr/>
        </p:nvSpPr>
        <p:spPr>
          <a:xfrm rot="5398981">
            <a:off x="10142" y="-7000"/>
            <a:ext cx="1012500" cy="10305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0" name="Google Shape;260;p31"/>
          <p:cNvSpPr/>
          <p:nvPr/>
        </p:nvSpPr>
        <p:spPr>
          <a:xfrm>
            <a:off x="136600" y="110475"/>
            <a:ext cx="8885700" cy="4923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txBox="1"/>
          <p:nvPr/>
        </p:nvSpPr>
        <p:spPr>
          <a:xfrm>
            <a:off x="266700" y="292700"/>
            <a:ext cx="1926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dk1"/>
                </a:solidFill>
                <a:latin typeface="Times New Roman"/>
                <a:ea typeface="Times New Roman"/>
                <a:cs typeface="Times New Roman"/>
                <a:sym typeface="Times New Roman"/>
              </a:rPr>
              <a:t>Conclusion</a:t>
            </a:r>
            <a:endParaRPr sz="1600" b="1">
              <a:solidFill>
                <a:schemeClr val="dk1"/>
              </a:solidFill>
              <a:latin typeface="Times New Roman"/>
              <a:ea typeface="Times New Roman"/>
              <a:cs typeface="Times New Roman"/>
              <a:sym typeface="Times New Roman"/>
            </a:endParaRPr>
          </a:p>
        </p:txBody>
      </p:sp>
      <p:sp>
        <p:nvSpPr>
          <p:cNvPr id="262" name="Google Shape;262;p31"/>
          <p:cNvSpPr txBox="1"/>
          <p:nvPr/>
        </p:nvSpPr>
        <p:spPr>
          <a:xfrm>
            <a:off x="597300" y="1254250"/>
            <a:ext cx="7949400" cy="2554515"/>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The models adjust the color of the sky effectively and enhance overall image brightness and clarity.</a:t>
            </a: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Appropriate handling of streetlights and other light sources during translation is observed.</a:t>
            </a: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Models accurately translate lane markings, tree shapes, and even retain road reflections.</a:t>
            </a: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Foreign objects/structures in the images do not have an impact on the translation process making the model robust and capable of  translation of night time scenes in diverse settings.</a:t>
            </a:r>
            <a:endParaRPr lang="en-IN">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endParaRPr lang="en-IN">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IN">
                <a:solidFill>
                  <a:schemeClr val="dk1"/>
                </a:solidFill>
                <a:latin typeface="Times New Roman"/>
                <a:ea typeface="Times New Roman"/>
                <a:cs typeface="Times New Roman"/>
                <a:sym typeface="Times New Roman"/>
              </a:rPr>
              <a:t>The translation performed by all of the models we experimented with required a significant amount of computation and also time to translate images from one domain to another.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255"/>
        <p:cNvGrpSpPr/>
        <p:nvPr/>
      </p:nvGrpSpPr>
      <p:grpSpPr>
        <a:xfrm>
          <a:off x="0" y="0"/>
          <a:ext cx="0" cy="0"/>
          <a:chOff x="0" y="0"/>
          <a:chExt cx="0" cy="0"/>
        </a:xfrm>
      </p:grpSpPr>
      <p:sp>
        <p:nvSpPr>
          <p:cNvPr id="256" name="Google Shape;256;p31"/>
          <p:cNvSpPr/>
          <p:nvPr/>
        </p:nvSpPr>
        <p:spPr>
          <a:xfrm rot="-1028">
            <a:off x="-3" y="4135350"/>
            <a:ext cx="1003500" cy="1012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7" name="Google Shape;257;p31"/>
          <p:cNvSpPr/>
          <p:nvPr/>
        </p:nvSpPr>
        <p:spPr>
          <a:xfrm rot="-5401010">
            <a:off x="8127520" y="4114850"/>
            <a:ext cx="1021500" cy="1039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8" name="Google Shape;258;p31"/>
          <p:cNvSpPr/>
          <p:nvPr/>
        </p:nvSpPr>
        <p:spPr>
          <a:xfrm rot="10798991">
            <a:off x="8126400" y="4095"/>
            <a:ext cx="1022100" cy="10083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9" name="Google Shape;259;p31"/>
          <p:cNvSpPr/>
          <p:nvPr/>
        </p:nvSpPr>
        <p:spPr>
          <a:xfrm rot="5398981">
            <a:off x="10142" y="-7000"/>
            <a:ext cx="1012500" cy="10305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0" name="Google Shape;260;p31"/>
          <p:cNvSpPr/>
          <p:nvPr/>
        </p:nvSpPr>
        <p:spPr>
          <a:xfrm>
            <a:off x="136600" y="110475"/>
            <a:ext cx="8885700" cy="4923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txBox="1"/>
          <p:nvPr/>
        </p:nvSpPr>
        <p:spPr>
          <a:xfrm>
            <a:off x="266700" y="292700"/>
            <a:ext cx="1926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dk1"/>
                </a:solidFill>
                <a:latin typeface="Times New Roman"/>
                <a:ea typeface="Times New Roman"/>
                <a:cs typeface="Times New Roman"/>
                <a:sym typeface="Times New Roman"/>
              </a:rPr>
              <a:t>SegmentGAN</a:t>
            </a:r>
            <a:endParaRPr sz="1600" b="1">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5BD1680B-9082-529D-F3D8-42BB9F2FC0E2}"/>
              </a:ext>
            </a:extLst>
          </p:cNvPr>
          <p:cNvPicPr>
            <a:picLocks noChangeAspect="1"/>
          </p:cNvPicPr>
          <p:nvPr/>
        </p:nvPicPr>
        <p:blipFill>
          <a:blip r:embed="rId3"/>
          <a:stretch>
            <a:fillRect/>
          </a:stretch>
        </p:blipFill>
        <p:spPr>
          <a:xfrm>
            <a:off x="516392" y="1617054"/>
            <a:ext cx="8191500" cy="2005560"/>
          </a:xfrm>
          <a:prstGeom prst="rect">
            <a:avLst/>
          </a:prstGeom>
        </p:spPr>
      </p:pic>
    </p:spTree>
    <p:extLst>
      <p:ext uri="{BB962C8B-B14F-4D97-AF65-F5344CB8AC3E}">
        <p14:creationId xmlns:p14="http://schemas.microsoft.com/office/powerpoint/2010/main" val="1574665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65"/>
        <p:cNvGrpSpPr/>
        <p:nvPr/>
      </p:nvGrpSpPr>
      <p:grpSpPr>
        <a:xfrm>
          <a:off x="0" y="0"/>
          <a:ext cx="0" cy="0"/>
          <a:chOff x="0" y="0"/>
          <a:chExt cx="0" cy="0"/>
        </a:xfrm>
      </p:grpSpPr>
      <p:sp>
        <p:nvSpPr>
          <p:cNvPr id="66" name="Google Shape;66;p14"/>
          <p:cNvSpPr/>
          <p:nvPr/>
        </p:nvSpPr>
        <p:spPr>
          <a:xfrm rot="-1028">
            <a:off x="-3" y="4135350"/>
            <a:ext cx="1003500" cy="1012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67;p14"/>
          <p:cNvSpPr/>
          <p:nvPr/>
        </p:nvSpPr>
        <p:spPr>
          <a:xfrm rot="-5401010">
            <a:off x="8127520" y="4114850"/>
            <a:ext cx="1021500" cy="1039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 name="Google Shape;68;p14"/>
          <p:cNvSpPr/>
          <p:nvPr/>
        </p:nvSpPr>
        <p:spPr>
          <a:xfrm rot="10798991">
            <a:off x="8126400" y="4095"/>
            <a:ext cx="1022100" cy="10083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 name="Google Shape;69;p14"/>
          <p:cNvSpPr/>
          <p:nvPr/>
        </p:nvSpPr>
        <p:spPr>
          <a:xfrm rot="5398981">
            <a:off x="10142" y="-7000"/>
            <a:ext cx="1012500" cy="10305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 name="Google Shape;70;p14"/>
          <p:cNvSpPr/>
          <p:nvPr/>
        </p:nvSpPr>
        <p:spPr>
          <a:xfrm>
            <a:off x="136600" y="110475"/>
            <a:ext cx="8885700" cy="4923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 name="Google Shape;71;p14"/>
          <p:cNvSpPr txBox="1">
            <a:spLocks noGrp="1"/>
          </p:cNvSpPr>
          <p:nvPr>
            <p:ph type="title" idx="4294967295"/>
          </p:nvPr>
        </p:nvSpPr>
        <p:spPr>
          <a:xfrm>
            <a:off x="311700" y="185600"/>
            <a:ext cx="8520600" cy="40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1400" b="1">
                <a:latin typeface="Times New Roman"/>
                <a:ea typeface="Times New Roman"/>
                <a:cs typeface="Times New Roman"/>
                <a:sym typeface="Times New Roman"/>
              </a:rPr>
              <a:t>Introduction:</a:t>
            </a:r>
            <a:endParaRPr sz="1400" b="1">
              <a:latin typeface="Times New Roman"/>
              <a:ea typeface="Times New Roman"/>
              <a:cs typeface="Times New Roman"/>
              <a:sym typeface="Times New Roman"/>
            </a:endParaRPr>
          </a:p>
        </p:txBody>
      </p:sp>
      <p:sp>
        <p:nvSpPr>
          <p:cNvPr id="72" name="Google Shape;72;p14"/>
          <p:cNvSpPr txBox="1"/>
          <p:nvPr/>
        </p:nvSpPr>
        <p:spPr>
          <a:xfrm>
            <a:off x="329275" y="783450"/>
            <a:ext cx="8520600" cy="416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The field of computer vision has witnessed a revolution in recent years, driven by the power of deep learning techniques. One captivating area within this domain is image-to-image translation, which aims to transform an image from one domain (source) to another (target) while preserving its crucial features and structural integrity.</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In this work, we focus on a specific and transformative application of image-to-image translation: bridging the visual gap between nighttime and daytime imagery. Night-to-day and day-to-night translation presents a unique set of challenges. Nighttime images lack crucial information due to limited light, often obscuring colours, textures, and details within shadowed regions. Conversely, day-to-night translation requires introducing realistic shadows and adjusting lighting conditions to accurately represent a nighttime scene.</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Generative Adversarial Networks (GANs) have emerged as a powerful tool for this task. These fascinating deep learning architectures consist of two competing neural networks: a generator that learns to synthesise images from a latent space, and a discriminator that aims to discern real images from the generated ones. This adversarial training process pushes the generator to produce increasingly realistic and domain-specific images.</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GB" sz="1200">
                <a:solidFill>
                  <a:schemeClr val="dk1"/>
                </a:solidFill>
                <a:highlight>
                  <a:schemeClr val="lt1"/>
                </a:highlight>
                <a:latin typeface="Times New Roman"/>
                <a:ea typeface="Times New Roman"/>
                <a:cs typeface="Times New Roman"/>
                <a:sym typeface="Times New Roman"/>
              </a:rPr>
              <a:t>Traditional GAN training methods often rely on paired datasets, consisting of corresponding image pairs from both the source and target domains. While paired data ensures accurate mapping, it can be expensive and time-consuming to collect.Therefore we particularly work with unpaired image-to-image translation techniques and delve into specific GAN architectures designed for this task, exploring their strengths for the desired application.</a:t>
            </a:r>
            <a:endParaRPr sz="12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18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266"/>
        <p:cNvGrpSpPr/>
        <p:nvPr/>
      </p:nvGrpSpPr>
      <p:grpSpPr>
        <a:xfrm>
          <a:off x="0" y="0"/>
          <a:ext cx="0" cy="0"/>
          <a:chOff x="0" y="0"/>
          <a:chExt cx="0" cy="0"/>
        </a:xfrm>
      </p:grpSpPr>
      <p:sp>
        <p:nvSpPr>
          <p:cNvPr id="267" name="Google Shape;267;p32"/>
          <p:cNvSpPr/>
          <p:nvPr/>
        </p:nvSpPr>
        <p:spPr>
          <a:xfrm rot="-1028">
            <a:off x="-3" y="4135350"/>
            <a:ext cx="1003500" cy="1012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8" name="Google Shape;268;p32"/>
          <p:cNvSpPr/>
          <p:nvPr/>
        </p:nvSpPr>
        <p:spPr>
          <a:xfrm rot="-5401010">
            <a:off x="8127520" y="4114850"/>
            <a:ext cx="1021500" cy="1039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9" name="Google Shape;269;p32"/>
          <p:cNvSpPr/>
          <p:nvPr/>
        </p:nvSpPr>
        <p:spPr>
          <a:xfrm rot="10798991">
            <a:off x="8126400" y="4095"/>
            <a:ext cx="1022100" cy="10083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0" name="Google Shape;270;p32"/>
          <p:cNvSpPr/>
          <p:nvPr/>
        </p:nvSpPr>
        <p:spPr>
          <a:xfrm rot="5398981">
            <a:off x="10142" y="-7000"/>
            <a:ext cx="1012500" cy="10305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1" name="Google Shape;271;p32"/>
          <p:cNvSpPr/>
          <p:nvPr/>
        </p:nvSpPr>
        <p:spPr>
          <a:xfrm>
            <a:off x="136600" y="110475"/>
            <a:ext cx="8885700" cy="4923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2"/>
          <p:cNvSpPr txBox="1"/>
          <p:nvPr/>
        </p:nvSpPr>
        <p:spPr>
          <a:xfrm>
            <a:off x="266700" y="292700"/>
            <a:ext cx="1926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tx1"/>
                </a:solidFill>
                <a:latin typeface="Times New Roman"/>
                <a:ea typeface="Times New Roman"/>
                <a:cs typeface="Times New Roman"/>
                <a:sym typeface="Times New Roman"/>
              </a:rPr>
              <a:t>Future Scope</a:t>
            </a:r>
            <a:endParaRPr sz="1600" b="1">
              <a:solidFill>
                <a:schemeClr val="tx1"/>
              </a:solidFill>
              <a:latin typeface="Times New Roman"/>
              <a:ea typeface="Times New Roman"/>
              <a:cs typeface="Times New Roman"/>
              <a:sym typeface="Times New Roman"/>
            </a:endParaRPr>
          </a:p>
        </p:txBody>
      </p:sp>
      <p:sp>
        <p:nvSpPr>
          <p:cNvPr id="273" name="Google Shape;273;p32"/>
          <p:cNvSpPr txBox="1"/>
          <p:nvPr/>
        </p:nvSpPr>
        <p:spPr>
          <a:xfrm>
            <a:off x="597300" y="1254250"/>
            <a:ext cx="7949400" cy="233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2"/>
              </a:buClr>
              <a:buSzPts val="1400"/>
              <a:buFont typeface="Times New Roman"/>
              <a:buChar char="●"/>
            </a:pPr>
            <a:r>
              <a:rPr lang="en-GB">
                <a:solidFill>
                  <a:schemeClr val="tx1"/>
                </a:solidFill>
                <a:latin typeface="Times New Roman"/>
                <a:ea typeface="Times New Roman"/>
                <a:cs typeface="Times New Roman"/>
                <a:sym typeface="Times New Roman"/>
              </a:rPr>
              <a:t>The image to image translation models explored have been used in wide ranging applications with satisfactory results. One key challenge is the slow convergence rate experienced during training. </a:t>
            </a:r>
            <a:endParaRPr>
              <a:solidFill>
                <a:schemeClr val="tx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tx1"/>
              </a:solidFill>
              <a:latin typeface="Times New Roman"/>
              <a:ea typeface="Times New Roman"/>
              <a:cs typeface="Times New Roman"/>
              <a:sym typeface="Times New Roman"/>
            </a:endParaRPr>
          </a:p>
          <a:p>
            <a:pPr marL="457200" lvl="0" indent="-317500" algn="l" rtl="0">
              <a:spcBef>
                <a:spcPts val="0"/>
              </a:spcBef>
              <a:spcAft>
                <a:spcPts val="0"/>
              </a:spcAft>
              <a:buClr>
                <a:schemeClr val="dk2"/>
              </a:buClr>
              <a:buSzPts val="1400"/>
              <a:buFont typeface="Times New Roman"/>
              <a:buChar char="●"/>
            </a:pPr>
            <a:r>
              <a:rPr lang="en-GB">
                <a:solidFill>
                  <a:schemeClr val="tx1"/>
                </a:solidFill>
                <a:latin typeface="Times New Roman"/>
                <a:ea typeface="Times New Roman"/>
                <a:cs typeface="Times New Roman"/>
                <a:sym typeface="Times New Roman"/>
              </a:rPr>
              <a:t>While initial improvements are observed, significant progress often requires extensive training times. This highlights the need for research efforts focused on expediting the convergence process. </a:t>
            </a:r>
            <a:endParaRPr>
              <a:solidFill>
                <a:schemeClr val="tx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tx1"/>
              </a:solidFill>
              <a:latin typeface="Times New Roman"/>
              <a:ea typeface="Times New Roman"/>
              <a:cs typeface="Times New Roman"/>
              <a:sym typeface="Times New Roman"/>
            </a:endParaRPr>
          </a:p>
          <a:p>
            <a:pPr marL="457200" lvl="0" indent="-317500" algn="l" rtl="0">
              <a:spcBef>
                <a:spcPts val="0"/>
              </a:spcBef>
              <a:spcAft>
                <a:spcPts val="0"/>
              </a:spcAft>
              <a:buClr>
                <a:schemeClr val="dk2"/>
              </a:buClr>
              <a:buSzPts val="1400"/>
              <a:buFont typeface="Times New Roman"/>
              <a:buChar char="●"/>
            </a:pPr>
            <a:r>
              <a:rPr lang="en-GB">
                <a:solidFill>
                  <a:schemeClr val="tx1"/>
                </a:solidFill>
                <a:latin typeface="Times New Roman"/>
                <a:ea typeface="Times New Roman"/>
                <a:cs typeface="Times New Roman"/>
                <a:sym typeface="Times New Roman"/>
              </a:rPr>
              <a:t>Another important area for further exploration lies in capturing and translating low-level image details. While current models produce impressive results, accurately preserving and translating fine-grained features like textures, fine lines, and high-frequency information remains a challenge to be tackled..</a:t>
            </a:r>
            <a:endParaRPr>
              <a:solidFill>
                <a:schemeClr val="tx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277"/>
        <p:cNvGrpSpPr/>
        <p:nvPr/>
      </p:nvGrpSpPr>
      <p:grpSpPr>
        <a:xfrm>
          <a:off x="0" y="0"/>
          <a:ext cx="0" cy="0"/>
          <a:chOff x="0" y="0"/>
          <a:chExt cx="0" cy="0"/>
        </a:xfrm>
      </p:grpSpPr>
      <p:sp>
        <p:nvSpPr>
          <p:cNvPr id="278" name="Google Shape;278;p33"/>
          <p:cNvSpPr/>
          <p:nvPr/>
        </p:nvSpPr>
        <p:spPr>
          <a:xfrm rot="-1028">
            <a:off x="-3" y="4135350"/>
            <a:ext cx="1003500" cy="1012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9" name="Google Shape;279;p33"/>
          <p:cNvSpPr/>
          <p:nvPr/>
        </p:nvSpPr>
        <p:spPr>
          <a:xfrm rot="-5401010">
            <a:off x="8127520" y="4114850"/>
            <a:ext cx="1021500" cy="1039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0" name="Google Shape;280;p33"/>
          <p:cNvSpPr/>
          <p:nvPr/>
        </p:nvSpPr>
        <p:spPr>
          <a:xfrm rot="10798991">
            <a:off x="8126400" y="4095"/>
            <a:ext cx="1022100" cy="10083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1" name="Google Shape;281;p33"/>
          <p:cNvSpPr/>
          <p:nvPr/>
        </p:nvSpPr>
        <p:spPr>
          <a:xfrm rot="5398981">
            <a:off x="10142" y="-7000"/>
            <a:ext cx="1012500" cy="10305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2" name="Google Shape;282;p33"/>
          <p:cNvSpPr/>
          <p:nvPr/>
        </p:nvSpPr>
        <p:spPr>
          <a:xfrm>
            <a:off x="136600" y="110475"/>
            <a:ext cx="8885700" cy="4923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txBox="1"/>
          <p:nvPr/>
        </p:nvSpPr>
        <p:spPr>
          <a:xfrm>
            <a:off x="266700" y="208025"/>
            <a:ext cx="6106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tx1"/>
                </a:solidFill>
                <a:latin typeface="Times New Roman"/>
                <a:ea typeface="Times New Roman"/>
                <a:cs typeface="Times New Roman"/>
                <a:sym typeface="Times New Roman"/>
              </a:rPr>
              <a:t>References</a:t>
            </a:r>
            <a:endParaRPr sz="1600" b="1">
              <a:solidFill>
                <a:schemeClr val="tx1"/>
              </a:solidFill>
              <a:latin typeface="Times New Roman"/>
              <a:ea typeface="Times New Roman"/>
              <a:cs typeface="Times New Roman"/>
              <a:sym typeface="Times New Roman"/>
            </a:endParaRPr>
          </a:p>
        </p:txBody>
      </p:sp>
      <p:sp>
        <p:nvSpPr>
          <p:cNvPr id="284" name="Google Shape;284;p33"/>
          <p:cNvSpPr txBox="1"/>
          <p:nvPr/>
        </p:nvSpPr>
        <p:spPr>
          <a:xfrm>
            <a:off x="700625" y="903800"/>
            <a:ext cx="7577700" cy="3632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2"/>
              </a:buClr>
              <a:buSzPts val="1400"/>
              <a:buFont typeface="Times New Roman"/>
              <a:buAutoNum type="arabicPeriod"/>
            </a:pPr>
            <a:r>
              <a:rPr lang="en-GB">
                <a:solidFill>
                  <a:schemeClr val="tx1"/>
                </a:solidFill>
                <a:latin typeface="Times New Roman"/>
                <a:ea typeface="Times New Roman"/>
                <a:cs typeface="Times New Roman"/>
                <a:sym typeface="Times New Roman"/>
              </a:rPr>
              <a:t>J.-Y. Zhu, T. Park, P. Isola, and A. A. Efros, “Unpaired image-to-image translation using cycle-consistent adversarial networks,” in Proceedings of the IEEE international conference on computer vision, pp. 2223–2232, 2017.</a:t>
            </a:r>
            <a:br>
              <a:rPr lang="en-GB">
                <a:solidFill>
                  <a:schemeClr val="tx1"/>
                </a:solidFill>
                <a:latin typeface="Times New Roman"/>
                <a:ea typeface="Times New Roman"/>
                <a:cs typeface="Times New Roman"/>
                <a:sym typeface="Times New Roman"/>
              </a:rPr>
            </a:br>
            <a:endParaRPr>
              <a:solidFill>
                <a:schemeClr val="tx1"/>
              </a:solidFill>
              <a:latin typeface="Times New Roman"/>
              <a:ea typeface="Times New Roman"/>
              <a:cs typeface="Times New Roman"/>
              <a:sym typeface="Times New Roman"/>
            </a:endParaRPr>
          </a:p>
          <a:p>
            <a:pPr marL="457200" lvl="0" indent="-317500" algn="l" rtl="0">
              <a:spcBef>
                <a:spcPts val="0"/>
              </a:spcBef>
              <a:spcAft>
                <a:spcPts val="0"/>
              </a:spcAft>
              <a:buClr>
                <a:schemeClr val="dk2"/>
              </a:buClr>
              <a:buSzPts val="1400"/>
              <a:buFont typeface="Times New Roman"/>
              <a:buAutoNum type="arabicPeriod"/>
            </a:pPr>
            <a:r>
              <a:rPr lang="en-GB">
                <a:solidFill>
                  <a:schemeClr val="tx1"/>
                </a:solidFill>
                <a:latin typeface="Times New Roman"/>
                <a:ea typeface="Times New Roman"/>
                <a:cs typeface="Times New Roman"/>
                <a:sym typeface="Times New Roman"/>
              </a:rPr>
              <a:t>M.-Y. Liu, T. M. Breuel, and J. Kautz, “Unsupervised image-to-image translation networks,” in Neural Information Processing Systems, 2017. </a:t>
            </a:r>
            <a:br>
              <a:rPr lang="en-GB">
                <a:solidFill>
                  <a:schemeClr val="tx1"/>
                </a:solidFill>
                <a:latin typeface="Times New Roman"/>
                <a:ea typeface="Times New Roman"/>
                <a:cs typeface="Times New Roman"/>
                <a:sym typeface="Times New Roman"/>
              </a:rPr>
            </a:br>
            <a:endParaRPr>
              <a:solidFill>
                <a:schemeClr val="tx1"/>
              </a:solidFill>
              <a:latin typeface="Times New Roman"/>
              <a:ea typeface="Times New Roman"/>
              <a:cs typeface="Times New Roman"/>
              <a:sym typeface="Times New Roman"/>
            </a:endParaRPr>
          </a:p>
          <a:p>
            <a:pPr marL="457200" lvl="0" indent="-317500" algn="l" rtl="0">
              <a:spcBef>
                <a:spcPts val="0"/>
              </a:spcBef>
              <a:spcAft>
                <a:spcPts val="0"/>
              </a:spcAft>
              <a:buClr>
                <a:schemeClr val="dk2"/>
              </a:buClr>
              <a:buSzPts val="1400"/>
              <a:buFont typeface="Times New Roman"/>
              <a:buAutoNum type="arabicPeriod"/>
            </a:pPr>
            <a:r>
              <a:rPr lang="en-GB">
                <a:solidFill>
                  <a:schemeClr val="tx1"/>
                </a:solidFill>
                <a:latin typeface="Times New Roman"/>
                <a:ea typeface="Times New Roman"/>
                <a:cs typeface="Times New Roman"/>
                <a:sym typeface="Times New Roman"/>
              </a:rPr>
              <a:t>Z. Yi, H. Zhang, P. Tan, and M. Gong, “Dualgan: Unsupervised dual learning for image-to-image translation,” 2018. </a:t>
            </a:r>
            <a:br>
              <a:rPr lang="en-GB">
                <a:solidFill>
                  <a:schemeClr val="tx1"/>
                </a:solidFill>
                <a:latin typeface="Times New Roman"/>
                <a:ea typeface="Times New Roman"/>
                <a:cs typeface="Times New Roman"/>
                <a:sym typeface="Times New Roman"/>
              </a:rPr>
            </a:br>
            <a:endParaRPr>
              <a:solidFill>
                <a:schemeClr val="tx1"/>
              </a:solidFill>
              <a:latin typeface="Times New Roman"/>
              <a:ea typeface="Times New Roman"/>
              <a:cs typeface="Times New Roman"/>
              <a:sym typeface="Times New Roman"/>
            </a:endParaRPr>
          </a:p>
          <a:p>
            <a:pPr marL="457200" lvl="0" indent="-317500" algn="l" rtl="0">
              <a:spcBef>
                <a:spcPts val="0"/>
              </a:spcBef>
              <a:spcAft>
                <a:spcPts val="0"/>
              </a:spcAft>
              <a:buClr>
                <a:schemeClr val="dk2"/>
              </a:buClr>
              <a:buSzPts val="1400"/>
              <a:buFont typeface="Times New Roman"/>
              <a:buAutoNum type="arabicPeriod"/>
            </a:pPr>
            <a:r>
              <a:rPr lang="en-GB">
                <a:solidFill>
                  <a:schemeClr val="tx1"/>
                </a:solidFill>
                <a:latin typeface="Times New Roman"/>
                <a:ea typeface="Times New Roman"/>
                <a:cs typeface="Times New Roman"/>
                <a:sym typeface="Times New Roman"/>
              </a:rPr>
              <a:t>A. Anoosheh, T. Sattler, R. Timofte, M. Pollefeys, and L. V. Gool, “Night-to-day image translation for retrieval-based localization,” 2019. </a:t>
            </a:r>
            <a:br>
              <a:rPr lang="en-GB">
                <a:solidFill>
                  <a:schemeClr val="tx1"/>
                </a:solidFill>
                <a:latin typeface="Times New Roman"/>
                <a:ea typeface="Times New Roman"/>
                <a:cs typeface="Times New Roman"/>
                <a:sym typeface="Times New Roman"/>
              </a:rPr>
            </a:br>
            <a:endParaRPr>
              <a:solidFill>
                <a:schemeClr val="tx1"/>
              </a:solidFill>
              <a:latin typeface="Times New Roman"/>
              <a:ea typeface="Times New Roman"/>
              <a:cs typeface="Times New Roman"/>
              <a:sym typeface="Times New Roman"/>
            </a:endParaRPr>
          </a:p>
          <a:p>
            <a:pPr marL="457200" lvl="0" indent="-317500" algn="l" rtl="0">
              <a:spcBef>
                <a:spcPts val="0"/>
              </a:spcBef>
              <a:spcAft>
                <a:spcPts val="0"/>
              </a:spcAft>
              <a:buClr>
                <a:schemeClr val="dk2"/>
              </a:buClr>
              <a:buSzPts val="1400"/>
              <a:buFont typeface="Times New Roman"/>
              <a:buAutoNum type="arabicPeriod"/>
            </a:pPr>
            <a:r>
              <a:rPr lang="en-GB">
                <a:solidFill>
                  <a:schemeClr val="tx1"/>
                </a:solidFill>
                <a:latin typeface="Times New Roman"/>
                <a:ea typeface="Times New Roman"/>
                <a:cs typeface="Times New Roman"/>
                <a:sym typeface="Times New Roman"/>
              </a:rPr>
              <a:t>T. Kim, M. Cha, H. Kim, J. K. Lee, and J. Kim, “Learning to discover cross-domain relations with generative adversarial networks,” 2017.</a:t>
            </a:r>
            <a:endParaRPr>
              <a:solidFill>
                <a:schemeClr val="tx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tx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288"/>
        <p:cNvGrpSpPr/>
        <p:nvPr/>
      </p:nvGrpSpPr>
      <p:grpSpPr>
        <a:xfrm>
          <a:off x="0" y="0"/>
          <a:ext cx="0" cy="0"/>
          <a:chOff x="0" y="0"/>
          <a:chExt cx="0" cy="0"/>
        </a:xfrm>
      </p:grpSpPr>
      <p:sp>
        <p:nvSpPr>
          <p:cNvPr id="289" name="Google Shape;289;p34"/>
          <p:cNvSpPr/>
          <p:nvPr/>
        </p:nvSpPr>
        <p:spPr>
          <a:xfrm rot="-1028">
            <a:off x="-3" y="4135350"/>
            <a:ext cx="1003500" cy="1012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0" name="Google Shape;290;p34"/>
          <p:cNvSpPr/>
          <p:nvPr/>
        </p:nvSpPr>
        <p:spPr>
          <a:xfrm rot="-5401010">
            <a:off x="8127520" y="4114850"/>
            <a:ext cx="1021500" cy="1039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1" name="Google Shape;291;p34"/>
          <p:cNvSpPr/>
          <p:nvPr/>
        </p:nvSpPr>
        <p:spPr>
          <a:xfrm rot="10798991">
            <a:off x="8126400" y="4095"/>
            <a:ext cx="1022100" cy="10083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2" name="Google Shape;292;p34"/>
          <p:cNvSpPr/>
          <p:nvPr/>
        </p:nvSpPr>
        <p:spPr>
          <a:xfrm rot="5398981">
            <a:off x="10142" y="-7000"/>
            <a:ext cx="1012500" cy="10305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3" name="Google Shape;293;p34"/>
          <p:cNvSpPr/>
          <p:nvPr/>
        </p:nvSpPr>
        <p:spPr>
          <a:xfrm>
            <a:off x="136600" y="110475"/>
            <a:ext cx="8885700" cy="4923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txBox="1"/>
          <p:nvPr/>
        </p:nvSpPr>
        <p:spPr>
          <a:xfrm>
            <a:off x="266700" y="292700"/>
            <a:ext cx="1926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dk1"/>
                </a:solidFill>
                <a:latin typeface="Times New Roman"/>
                <a:ea typeface="Times New Roman"/>
                <a:cs typeface="Times New Roman"/>
                <a:sym typeface="Times New Roman"/>
              </a:rPr>
              <a:t>Findings</a:t>
            </a:r>
            <a:endParaRPr sz="1600" b="1">
              <a:solidFill>
                <a:schemeClr val="dk1"/>
              </a:solidFill>
              <a:latin typeface="Times New Roman"/>
              <a:ea typeface="Times New Roman"/>
              <a:cs typeface="Times New Roman"/>
              <a:sym typeface="Times New Roman"/>
            </a:endParaRPr>
          </a:p>
        </p:txBody>
      </p:sp>
      <p:sp>
        <p:nvSpPr>
          <p:cNvPr id="295" name="Google Shape;295;p34"/>
          <p:cNvSpPr txBox="1"/>
          <p:nvPr/>
        </p:nvSpPr>
        <p:spPr>
          <a:xfrm>
            <a:off x="597300" y="1254250"/>
            <a:ext cx="7949400" cy="2986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Times New Roman"/>
              <a:buChar char="●"/>
            </a:pPr>
            <a:r>
              <a:rPr lang="en-GB" b="1">
                <a:solidFill>
                  <a:schemeClr val="dk1"/>
                </a:solidFill>
                <a:latin typeface="Times New Roman"/>
                <a:ea typeface="Times New Roman"/>
                <a:cs typeface="Times New Roman"/>
                <a:sym typeface="Times New Roman"/>
              </a:rPr>
              <a:t>Batch Size:</a:t>
            </a:r>
            <a:endParaRPr b="1">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2"/>
              </a:buClr>
              <a:buSzPts val="1400"/>
              <a:buFont typeface="Times New Roman"/>
              <a:buChar char="○"/>
            </a:pPr>
            <a:r>
              <a:rPr lang="en-GB">
                <a:solidFill>
                  <a:srgbClr val="1F1F1F"/>
                </a:solidFill>
                <a:highlight>
                  <a:srgbClr val="FFFFFF"/>
                </a:highlight>
                <a:latin typeface="Times New Roman"/>
                <a:ea typeface="Times New Roman"/>
                <a:cs typeface="Times New Roman"/>
                <a:sym typeface="Times New Roman"/>
              </a:rPr>
              <a:t>Using a small batch size early in training followed by a gradual increase and then a decrease again leads to better visual quality in the translated images.</a:t>
            </a:r>
            <a:endParaRPr>
              <a:solidFill>
                <a:srgbClr val="1F1F1F"/>
              </a:solidFill>
              <a:highlight>
                <a:srgbClr val="FFFFFF"/>
              </a:highlight>
              <a:latin typeface="Times New Roman"/>
              <a:ea typeface="Times New Roman"/>
              <a:cs typeface="Times New Roman"/>
              <a:sym typeface="Times New Roman"/>
            </a:endParaRPr>
          </a:p>
          <a:p>
            <a:pPr marL="914400" lvl="0" indent="0" algn="l" rtl="0">
              <a:spcBef>
                <a:spcPts val="0"/>
              </a:spcBef>
              <a:spcAft>
                <a:spcPts val="0"/>
              </a:spcAft>
              <a:buNone/>
            </a:pPr>
            <a:endParaRPr>
              <a:solidFill>
                <a:srgbClr val="1F1F1F"/>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rgbClr val="1F1F1F"/>
              </a:buClr>
              <a:buSzPts val="1400"/>
              <a:buChar char="●"/>
            </a:pPr>
            <a:r>
              <a:rPr lang="en-GB" b="1">
                <a:solidFill>
                  <a:srgbClr val="1F1F1F"/>
                </a:solidFill>
                <a:highlight>
                  <a:srgbClr val="FFFFFF"/>
                </a:highlight>
                <a:latin typeface="Times New Roman"/>
                <a:ea typeface="Times New Roman"/>
                <a:cs typeface="Times New Roman"/>
                <a:sym typeface="Times New Roman"/>
              </a:rPr>
              <a:t>Learning Rate:</a:t>
            </a:r>
            <a:endParaRPr b="1">
              <a:solidFill>
                <a:srgbClr val="1F1F1F"/>
              </a:solidFill>
              <a:highlight>
                <a:srgbClr val="FFFFFF"/>
              </a:highlight>
              <a:latin typeface="Times New Roman"/>
              <a:ea typeface="Times New Roman"/>
              <a:cs typeface="Times New Roman"/>
              <a:sym typeface="Times New Roman"/>
            </a:endParaRPr>
          </a:p>
          <a:p>
            <a:pPr marL="914400" lvl="1" indent="-317500" algn="l" rtl="0">
              <a:spcBef>
                <a:spcPts val="0"/>
              </a:spcBef>
              <a:spcAft>
                <a:spcPts val="0"/>
              </a:spcAft>
              <a:buClr>
                <a:srgbClr val="1F1F1F"/>
              </a:buClr>
              <a:buSzPts val="1400"/>
              <a:buFont typeface="Times New Roman"/>
              <a:buChar char="○"/>
            </a:pPr>
            <a:r>
              <a:rPr lang="en-GB">
                <a:solidFill>
                  <a:srgbClr val="1F1F1F"/>
                </a:solidFill>
                <a:highlight>
                  <a:srgbClr val="FFFFFF"/>
                </a:highlight>
                <a:latin typeface="Times New Roman"/>
                <a:ea typeface="Times New Roman"/>
                <a:cs typeface="Times New Roman"/>
                <a:sym typeface="Times New Roman"/>
              </a:rPr>
              <a:t>A learning rate of 0.0002 was found to be optimal for training and the learning rate decay interval was set to 100 initially (and set to 25 after that) to ensure smooth descent into the global minima of the loss surface.</a:t>
            </a:r>
            <a:endParaRPr>
              <a:solidFill>
                <a:srgbClr val="1F1F1F"/>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endParaRPr b="1">
              <a:solidFill>
                <a:srgbClr val="1F1F1F"/>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rgbClr val="1F1F1F"/>
              </a:buClr>
              <a:buSzPts val="1400"/>
              <a:buFont typeface="Times New Roman"/>
              <a:buChar char="●"/>
            </a:pPr>
            <a:r>
              <a:rPr lang="en-GB" b="1">
                <a:solidFill>
                  <a:srgbClr val="1F1F1F"/>
                </a:solidFill>
                <a:highlight>
                  <a:srgbClr val="FFFFFF"/>
                </a:highlight>
                <a:latin typeface="Times New Roman"/>
                <a:ea typeface="Times New Roman"/>
                <a:cs typeface="Times New Roman"/>
                <a:sym typeface="Times New Roman"/>
              </a:rPr>
              <a:t>Loss Function:</a:t>
            </a:r>
            <a:endParaRPr b="1">
              <a:solidFill>
                <a:srgbClr val="1F1F1F"/>
              </a:solidFill>
              <a:highlight>
                <a:srgbClr val="FFFFFF"/>
              </a:highlight>
              <a:latin typeface="Times New Roman"/>
              <a:ea typeface="Times New Roman"/>
              <a:cs typeface="Times New Roman"/>
              <a:sym typeface="Times New Roman"/>
            </a:endParaRPr>
          </a:p>
          <a:p>
            <a:pPr marL="914400" lvl="1" indent="-317500" algn="l" rtl="0">
              <a:spcBef>
                <a:spcPts val="0"/>
              </a:spcBef>
              <a:spcAft>
                <a:spcPts val="0"/>
              </a:spcAft>
              <a:buClr>
                <a:srgbClr val="1F1F1F"/>
              </a:buClr>
              <a:buSzPts val="1400"/>
              <a:buFont typeface="Times New Roman"/>
              <a:buChar char="○"/>
            </a:pPr>
            <a:r>
              <a:rPr lang="en-GB">
                <a:solidFill>
                  <a:srgbClr val="1F1F1F"/>
                </a:solidFill>
                <a:highlight>
                  <a:srgbClr val="FFFFFF"/>
                </a:highlight>
                <a:latin typeface="Times New Roman"/>
                <a:ea typeface="Times New Roman"/>
                <a:cs typeface="Times New Roman"/>
                <a:sym typeface="Times New Roman"/>
              </a:rPr>
              <a:t>L1 losses seemed to provide the best results for Identity and Cycle Consistency Losses.</a:t>
            </a:r>
            <a:endParaRPr>
              <a:solidFill>
                <a:srgbClr val="1F1F1F"/>
              </a:solidFill>
              <a:highlight>
                <a:srgbClr val="FFFFFF"/>
              </a:highlight>
              <a:latin typeface="Times New Roman"/>
              <a:ea typeface="Times New Roman"/>
              <a:cs typeface="Times New Roman"/>
              <a:sym typeface="Times New Roman"/>
            </a:endParaRPr>
          </a:p>
          <a:p>
            <a:pPr marL="914400" lvl="1" indent="-317500" algn="l" rtl="0">
              <a:spcBef>
                <a:spcPts val="0"/>
              </a:spcBef>
              <a:spcAft>
                <a:spcPts val="0"/>
              </a:spcAft>
              <a:buClr>
                <a:srgbClr val="1F1F1F"/>
              </a:buClr>
              <a:buSzPts val="1400"/>
              <a:buFont typeface="Times New Roman"/>
              <a:buChar char="○"/>
            </a:pPr>
            <a:r>
              <a:rPr lang="en-GB">
                <a:solidFill>
                  <a:srgbClr val="1F1F1F"/>
                </a:solidFill>
                <a:highlight>
                  <a:srgbClr val="FFFFFF"/>
                </a:highlight>
                <a:latin typeface="Times New Roman"/>
                <a:ea typeface="Times New Roman"/>
                <a:cs typeface="Times New Roman"/>
                <a:sym typeface="Times New Roman"/>
              </a:rPr>
              <a:t>L2 was employed for the GAN loss.</a:t>
            </a:r>
            <a:endParaRPr>
              <a:solidFill>
                <a:srgbClr val="1F1F1F"/>
              </a:solidFill>
              <a:highlight>
                <a:srgbClr val="FFFFFF"/>
              </a:highlight>
              <a:latin typeface="Times New Roman"/>
              <a:ea typeface="Times New Roman"/>
              <a:cs typeface="Times New Roman"/>
              <a:sym typeface="Times New Roman"/>
            </a:endParaRPr>
          </a:p>
          <a:p>
            <a:pPr marL="914400" lvl="1" indent="-317500" algn="l" rtl="0">
              <a:spcBef>
                <a:spcPts val="0"/>
              </a:spcBef>
              <a:spcAft>
                <a:spcPts val="0"/>
              </a:spcAft>
              <a:buClr>
                <a:srgbClr val="1F1F1F"/>
              </a:buClr>
              <a:buSzPts val="1400"/>
              <a:buFont typeface="Times New Roman"/>
              <a:buChar char="○"/>
            </a:pPr>
            <a:r>
              <a:rPr lang="en-GB">
                <a:solidFill>
                  <a:srgbClr val="1F1F1F"/>
                </a:solidFill>
                <a:highlight>
                  <a:srgbClr val="FFFFFF"/>
                </a:highlight>
                <a:latin typeface="Times New Roman"/>
                <a:ea typeface="Times New Roman"/>
                <a:cs typeface="Times New Roman"/>
                <a:sym typeface="Times New Roman"/>
              </a:rPr>
              <a:t>Assigning a very heavy weight for the Cycle Loss results in poorer quality of generated images.</a:t>
            </a:r>
            <a:endParaRPr>
              <a:solidFill>
                <a:srgbClr val="1F1F1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76"/>
        <p:cNvGrpSpPr/>
        <p:nvPr/>
      </p:nvGrpSpPr>
      <p:grpSpPr>
        <a:xfrm>
          <a:off x="0" y="0"/>
          <a:ext cx="0" cy="0"/>
          <a:chOff x="0" y="0"/>
          <a:chExt cx="0" cy="0"/>
        </a:xfrm>
      </p:grpSpPr>
      <p:sp>
        <p:nvSpPr>
          <p:cNvPr id="77" name="Google Shape;77;p15"/>
          <p:cNvSpPr/>
          <p:nvPr/>
        </p:nvSpPr>
        <p:spPr>
          <a:xfrm rot="-1028">
            <a:off x="-3" y="4135350"/>
            <a:ext cx="1003500" cy="1012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 name="Google Shape;78;p15"/>
          <p:cNvSpPr/>
          <p:nvPr/>
        </p:nvSpPr>
        <p:spPr>
          <a:xfrm rot="-5401010">
            <a:off x="8127520" y="4114850"/>
            <a:ext cx="1021500" cy="1039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 name="Google Shape;79;p15"/>
          <p:cNvSpPr/>
          <p:nvPr/>
        </p:nvSpPr>
        <p:spPr>
          <a:xfrm rot="10798991">
            <a:off x="8126400" y="4095"/>
            <a:ext cx="1022100" cy="10083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 name="Google Shape;80;p15"/>
          <p:cNvSpPr/>
          <p:nvPr/>
        </p:nvSpPr>
        <p:spPr>
          <a:xfrm rot="5398981">
            <a:off x="10142" y="-7000"/>
            <a:ext cx="1012500" cy="10305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1" name="Google Shape;81;p15"/>
          <p:cNvSpPr/>
          <p:nvPr/>
        </p:nvSpPr>
        <p:spPr>
          <a:xfrm>
            <a:off x="136600" y="110475"/>
            <a:ext cx="8885700" cy="4923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aphicFrame>
        <p:nvGraphicFramePr>
          <p:cNvPr id="82" name="Google Shape;82;p15"/>
          <p:cNvGraphicFramePr/>
          <p:nvPr/>
        </p:nvGraphicFramePr>
        <p:xfrm>
          <a:off x="267813" y="584075"/>
          <a:ext cx="8608250" cy="4575810"/>
        </p:xfrm>
        <a:graphic>
          <a:graphicData uri="http://schemas.openxmlformats.org/drawingml/2006/table">
            <a:tbl>
              <a:tblPr>
                <a:noFill/>
                <a:tableStyleId>{DEC2F8AC-D070-48A5-8A06-522586DF603E}</a:tableStyleId>
              </a:tblPr>
              <a:tblGrid>
                <a:gridCol w="1721650">
                  <a:extLst>
                    <a:ext uri="{9D8B030D-6E8A-4147-A177-3AD203B41FA5}">
                      <a16:colId xmlns:a16="http://schemas.microsoft.com/office/drawing/2014/main" val="20000"/>
                    </a:ext>
                  </a:extLst>
                </a:gridCol>
                <a:gridCol w="1721650">
                  <a:extLst>
                    <a:ext uri="{9D8B030D-6E8A-4147-A177-3AD203B41FA5}">
                      <a16:colId xmlns:a16="http://schemas.microsoft.com/office/drawing/2014/main" val="20001"/>
                    </a:ext>
                  </a:extLst>
                </a:gridCol>
                <a:gridCol w="1721650">
                  <a:extLst>
                    <a:ext uri="{9D8B030D-6E8A-4147-A177-3AD203B41FA5}">
                      <a16:colId xmlns:a16="http://schemas.microsoft.com/office/drawing/2014/main" val="20002"/>
                    </a:ext>
                  </a:extLst>
                </a:gridCol>
                <a:gridCol w="1721650">
                  <a:extLst>
                    <a:ext uri="{9D8B030D-6E8A-4147-A177-3AD203B41FA5}">
                      <a16:colId xmlns:a16="http://schemas.microsoft.com/office/drawing/2014/main" val="20003"/>
                    </a:ext>
                  </a:extLst>
                </a:gridCol>
                <a:gridCol w="1721650">
                  <a:extLst>
                    <a:ext uri="{9D8B030D-6E8A-4147-A177-3AD203B41FA5}">
                      <a16:colId xmlns:a16="http://schemas.microsoft.com/office/drawing/2014/main" val="20004"/>
                    </a:ext>
                  </a:extLst>
                </a:gridCol>
              </a:tblGrid>
              <a:tr h="571500">
                <a:tc>
                  <a:txBody>
                    <a:bodyPr/>
                    <a:lstStyle/>
                    <a:p>
                      <a:pPr marL="0" lvl="0" indent="0" algn="l" rtl="0">
                        <a:lnSpc>
                          <a:spcPct val="115000"/>
                        </a:lnSpc>
                        <a:spcBef>
                          <a:spcPts val="0"/>
                        </a:spcBef>
                        <a:spcAft>
                          <a:spcPts val="0"/>
                        </a:spcAft>
                        <a:buNone/>
                      </a:pPr>
                      <a:r>
                        <a:rPr lang="en-GB" sz="1200" b="1">
                          <a:solidFill>
                            <a:srgbClr val="1F1F1F"/>
                          </a:solidFill>
                          <a:highlight>
                            <a:srgbClr val="FFFFFF"/>
                          </a:highlight>
                          <a:latin typeface="Times New Roman"/>
                          <a:ea typeface="Times New Roman"/>
                          <a:cs typeface="Times New Roman"/>
                          <a:sym typeface="Times New Roman"/>
                        </a:rPr>
                        <a:t>Paper</a:t>
                      </a:r>
                      <a:endParaRPr sz="1200" b="1">
                        <a:solidFill>
                          <a:srgbClr val="1F1F1F"/>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GB" sz="1200" b="1">
                          <a:solidFill>
                            <a:srgbClr val="1F1F1F"/>
                          </a:solidFill>
                          <a:highlight>
                            <a:srgbClr val="FFFFFF"/>
                          </a:highlight>
                          <a:latin typeface="Times New Roman"/>
                          <a:ea typeface="Times New Roman"/>
                          <a:cs typeface="Times New Roman"/>
                          <a:sym typeface="Times New Roman"/>
                        </a:rPr>
                        <a:t>Authors</a:t>
                      </a:r>
                      <a:endParaRPr sz="1200" b="1">
                        <a:solidFill>
                          <a:srgbClr val="1F1F1F"/>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GB" sz="1200" b="1">
                          <a:solidFill>
                            <a:srgbClr val="1F1F1F"/>
                          </a:solidFill>
                          <a:highlight>
                            <a:srgbClr val="FFFFFF"/>
                          </a:highlight>
                          <a:latin typeface="Times New Roman"/>
                          <a:ea typeface="Times New Roman"/>
                          <a:cs typeface="Times New Roman"/>
                          <a:sym typeface="Times New Roman"/>
                        </a:rPr>
                        <a:t>Methodologies</a:t>
                      </a:r>
                      <a:endParaRPr sz="1200" b="1">
                        <a:solidFill>
                          <a:srgbClr val="1F1F1F"/>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Clr>
                          <a:srgbClr val="000000"/>
                        </a:buClr>
                        <a:buSzPts val="1100"/>
                        <a:buFont typeface="Arial"/>
                        <a:buNone/>
                      </a:pPr>
                      <a:r>
                        <a:rPr lang="en-GB" sz="1200" b="1">
                          <a:solidFill>
                            <a:srgbClr val="1F1F1F"/>
                          </a:solidFill>
                          <a:highlight>
                            <a:srgbClr val="FFFFFF"/>
                          </a:highlight>
                          <a:latin typeface="Times New Roman"/>
                          <a:ea typeface="Times New Roman"/>
                          <a:cs typeface="Times New Roman"/>
                          <a:sym typeface="Times New Roman"/>
                        </a:rPr>
                        <a:t>Advantages</a:t>
                      </a:r>
                      <a:endParaRPr sz="1200" b="1">
                        <a:solidFill>
                          <a:srgbClr val="1F1F1F"/>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GB" sz="1200" b="1">
                          <a:solidFill>
                            <a:srgbClr val="1F1F1F"/>
                          </a:solidFill>
                          <a:highlight>
                            <a:srgbClr val="FFFFFF"/>
                          </a:highlight>
                          <a:latin typeface="Times New Roman"/>
                          <a:ea typeface="Times New Roman"/>
                          <a:cs typeface="Times New Roman"/>
                          <a:sym typeface="Times New Roman"/>
                        </a:rPr>
                        <a:t>Disadvantages</a:t>
                      </a:r>
                      <a:endParaRPr sz="1200" b="1">
                        <a:solidFill>
                          <a:srgbClr val="1F1F1F"/>
                        </a:solidFill>
                        <a:highlight>
                          <a:srgbClr val="FFFFFF"/>
                        </a:highlight>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180900">
                <a:tc>
                  <a:txBody>
                    <a:bodyPr/>
                    <a:lstStyle/>
                    <a:p>
                      <a:pPr marL="0" lvl="0" indent="0" algn="l" rtl="0">
                        <a:spcBef>
                          <a:spcPts val="0"/>
                        </a:spcBef>
                        <a:spcAft>
                          <a:spcPts val="0"/>
                        </a:spcAft>
                        <a:buNone/>
                      </a:pPr>
                      <a:r>
                        <a:rPr lang="en-GB" sz="1200" b="1">
                          <a:solidFill>
                            <a:srgbClr val="1F1F1F"/>
                          </a:solidFill>
                          <a:highlight>
                            <a:srgbClr val="FFFFFF"/>
                          </a:highlight>
                          <a:latin typeface="Times New Roman"/>
                          <a:ea typeface="Times New Roman"/>
                          <a:cs typeface="Times New Roman"/>
                          <a:sym typeface="Times New Roman"/>
                        </a:rPr>
                        <a:t>CycleGAN (2017)</a:t>
                      </a:r>
                      <a:endParaRPr sz="1200" b="1">
                        <a:solidFill>
                          <a:srgbClr val="1F1F1F"/>
                        </a:solidFill>
                        <a:highlight>
                          <a:srgbClr val="FFFFFF"/>
                        </a:highlight>
                        <a:latin typeface="Times New Roman"/>
                        <a:ea typeface="Times New Roman"/>
                        <a:cs typeface="Times New Roman"/>
                        <a:sym typeface="Times New Roman"/>
                      </a:endParaRPr>
                    </a:p>
                  </a:txBody>
                  <a:tcPr marL="152400" marR="152400" marT="152400" marB="152400"/>
                </a:tc>
                <a:tc>
                  <a:txBody>
                    <a:bodyPr/>
                    <a:lstStyle/>
                    <a:p>
                      <a:pPr marL="0" lvl="0" indent="0" algn="l" rtl="0">
                        <a:spcBef>
                          <a:spcPts val="0"/>
                        </a:spcBef>
                        <a:spcAft>
                          <a:spcPts val="0"/>
                        </a:spcAft>
                        <a:buNone/>
                      </a:pPr>
                      <a:r>
                        <a:rPr lang="en-GB" sz="1200">
                          <a:solidFill>
                            <a:schemeClr val="dk1"/>
                          </a:solidFill>
                          <a:highlight>
                            <a:srgbClr val="FFFFFF"/>
                          </a:highlight>
                          <a:latin typeface="Times New Roman"/>
                          <a:ea typeface="Times New Roman"/>
                          <a:cs typeface="Times New Roman"/>
                          <a:sym typeface="Times New Roman"/>
                        </a:rPr>
                        <a:t>J.-Y. Zhu, T. Park, P. Isola, and A. A. Efros</a:t>
                      </a:r>
                      <a:endParaRPr>
                        <a:solidFill>
                          <a:srgbClr val="1F1F1F"/>
                        </a:solidFill>
                        <a:highlight>
                          <a:srgbClr val="FFFFFF"/>
                        </a:highlight>
                        <a:latin typeface="Times New Roman"/>
                        <a:ea typeface="Times New Roman"/>
                        <a:cs typeface="Times New Roman"/>
                        <a:sym typeface="Times New Roman"/>
                      </a:endParaRPr>
                    </a:p>
                  </a:txBody>
                  <a:tcPr marL="152400" marR="152400" marT="152400" marB="152400"/>
                </a:tc>
                <a:tc>
                  <a:txBody>
                    <a:bodyPr/>
                    <a:lstStyle/>
                    <a:p>
                      <a:pPr marL="0" lvl="0" indent="0" algn="l" rtl="0">
                        <a:spcBef>
                          <a:spcPts val="0"/>
                        </a:spcBef>
                        <a:spcAft>
                          <a:spcPts val="0"/>
                        </a:spcAft>
                        <a:buNone/>
                      </a:pPr>
                      <a:r>
                        <a:rPr lang="en-GB" sz="1200">
                          <a:solidFill>
                            <a:srgbClr val="1F1F1F"/>
                          </a:solidFill>
                          <a:highlight>
                            <a:srgbClr val="FFFFFF"/>
                          </a:highlight>
                          <a:latin typeface="Times New Roman"/>
                          <a:ea typeface="Times New Roman"/>
                          <a:cs typeface="Times New Roman"/>
                          <a:sym typeface="Times New Roman"/>
                        </a:rPr>
                        <a:t>Cycle Consistency los for unpaired image translation</a:t>
                      </a:r>
                      <a:endParaRPr sz="1200">
                        <a:solidFill>
                          <a:srgbClr val="1F1F1F"/>
                        </a:solidFill>
                        <a:highlight>
                          <a:srgbClr val="FFFFFF"/>
                        </a:highlight>
                        <a:latin typeface="Times New Roman"/>
                        <a:ea typeface="Times New Roman"/>
                        <a:cs typeface="Times New Roman"/>
                        <a:sym typeface="Times New Roman"/>
                      </a:endParaRPr>
                    </a:p>
                  </a:txBody>
                  <a:tcPr marL="152400" marR="152400" marT="152400" marB="152400"/>
                </a:tc>
                <a:tc>
                  <a:txBody>
                    <a:bodyPr/>
                    <a:lstStyle/>
                    <a:p>
                      <a:pPr marL="0" lvl="0" indent="0" algn="l" rtl="0">
                        <a:spcBef>
                          <a:spcPts val="0"/>
                        </a:spcBef>
                        <a:spcAft>
                          <a:spcPts val="0"/>
                        </a:spcAft>
                        <a:buNone/>
                      </a:pPr>
                      <a:r>
                        <a:rPr lang="en-GB" sz="800">
                          <a:solidFill>
                            <a:srgbClr val="1F1F1F"/>
                          </a:solidFill>
                          <a:highlight>
                            <a:srgbClr val="FFFFFF"/>
                          </a:highlight>
                          <a:latin typeface="Times New Roman"/>
                          <a:ea typeface="Times New Roman"/>
                          <a:cs typeface="Times New Roman"/>
                          <a:sym typeface="Times New Roman"/>
                        </a:rPr>
                        <a:t>* </a:t>
                      </a:r>
                      <a:r>
                        <a:rPr lang="en-GB" sz="1200">
                          <a:solidFill>
                            <a:srgbClr val="1F1F1F"/>
                          </a:solidFill>
                          <a:highlight>
                            <a:srgbClr val="FFFFFF"/>
                          </a:highlight>
                          <a:latin typeface="Times New Roman"/>
                          <a:ea typeface="Times New Roman"/>
                          <a:cs typeface="Times New Roman"/>
                          <a:sym typeface="Times New Roman"/>
                        </a:rPr>
                        <a:t>Original details and  textures retained despite the absence of paired data</a:t>
                      </a:r>
                      <a:endParaRPr sz="1200">
                        <a:solidFill>
                          <a:srgbClr val="1F1F1F"/>
                        </a:solidFill>
                        <a:highlight>
                          <a:srgbClr val="FFFFFF"/>
                        </a:highlight>
                        <a:latin typeface="Times New Roman"/>
                        <a:ea typeface="Times New Roman"/>
                        <a:cs typeface="Times New Roman"/>
                        <a:sym typeface="Times New Roman"/>
                      </a:endParaRPr>
                    </a:p>
                  </a:txBody>
                  <a:tcPr marL="152400" marR="152400" marT="152400" marB="152400"/>
                </a:tc>
                <a:tc>
                  <a:txBody>
                    <a:bodyPr/>
                    <a:lstStyle/>
                    <a:p>
                      <a:pPr marL="0" lvl="0" indent="0" algn="l" rtl="0">
                        <a:spcBef>
                          <a:spcPts val="0"/>
                        </a:spcBef>
                        <a:spcAft>
                          <a:spcPts val="0"/>
                        </a:spcAft>
                        <a:buNone/>
                      </a:pPr>
                      <a:r>
                        <a:rPr lang="en-GB" sz="800">
                          <a:solidFill>
                            <a:srgbClr val="1F1F1F"/>
                          </a:solidFill>
                          <a:highlight>
                            <a:srgbClr val="FFFFFF"/>
                          </a:highlight>
                          <a:latin typeface="Times New Roman"/>
                          <a:ea typeface="Times New Roman"/>
                          <a:cs typeface="Times New Roman"/>
                          <a:sym typeface="Times New Roman"/>
                        </a:rPr>
                        <a:t>* </a:t>
                      </a:r>
                      <a:r>
                        <a:rPr lang="en-GB" sz="1200">
                          <a:solidFill>
                            <a:srgbClr val="1F1F1F"/>
                          </a:solidFill>
                          <a:highlight>
                            <a:srgbClr val="FFFFFF"/>
                          </a:highlight>
                          <a:latin typeface="Times New Roman"/>
                          <a:ea typeface="Times New Roman"/>
                          <a:cs typeface="Times New Roman"/>
                          <a:sym typeface="Times New Roman"/>
                        </a:rPr>
                        <a:t>Can face difficulties in capturing complex scenes and generated image’s quality saturates quickly</a:t>
                      </a:r>
                      <a:endParaRPr sz="1200">
                        <a:solidFill>
                          <a:srgbClr val="1F1F1F"/>
                        </a:solidFill>
                        <a:highlight>
                          <a:srgbClr val="FFFFFF"/>
                        </a:highlight>
                        <a:latin typeface="Times New Roman"/>
                        <a:ea typeface="Times New Roman"/>
                        <a:cs typeface="Times New Roman"/>
                        <a:sym typeface="Times New Roman"/>
                      </a:endParaRPr>
                    </a:p>
                  </a:txBody>
                  <a:tcPr marL="152400" marR="152400" marT="152400" marB="152400"/>
                </a:tc>
                <a:extLst>
                  <a:ext uri="{0D108BD9-81ED-4DB2-BD59-A6C34878D82A}">
                    <a16:rowId xmlns:a16="http://schemas.microsoft.com/office/drawing/2014/main" val="10001"/>
                  </a:ext>
                </a:extLst>
              </a:tr>
              <a:tr h="1180900">
                <a:tc>
                  <a:txBody>
                    <a:bodyPr/>
                    <a:lstStyle/>
                    <a:p>
                      <a:pPr marL="0" lvl="0" indent="0" algn="l" rtl="0">
                        <a:spcBef>
                          <a:spcPts val="0"/>
                        </a:spcBef>
                        <a:spcAft>
                          <a:spcPts val="0"/>
                        </a:spcAft>
                        <a:buNone/>
                      </a:pPr>
                      <a:r>
                        <a:rPr lang="en-GB" sz="1200" b="1">
                          <a:solidFill>
                            <a:srgbClr val="1F1F1F"/>
                          </a:solidFill>
                          <a:highlight>
                            <a:srgbClr val="FFFFFF"/>
                          </a:highlight>
                          <a:latin typeface="Times New Roman"/>
                          <a:ea typeface="Times New Roman"/>
                          <a:cs typeface="Times New Roman"/>
                          <a:sym typeface="Times New Roman"/>
                        </a:rPr>
                        <a:t>UnitGAN (2017)</a:t>
                      </a:r>
                      <a:endParaRPr sz="1200" b="1">
                        <a:solidFill>
                          <a:srgbClr val="1F1F1F"/>
                        </a:solidFill>
                        <a:highlight>
                          <a:srgbClr val="FFFFFF"/>
                        </a:highlight>
                        <a:latin typeface="Times New Roman"/>
                        <a:ea typeface="Times New Roman"/>
                        <a:cs typeface="Times New Roman"/>
                        <a:sym typeface="Times New Roman"/>
                      </a:endParaRPr>
                    </a:p>
                  </a:txBody>
                  <a:tcPr marL="152400" marR="152400" marT="152400" marB="152400"/>
                </a:tc>
                <a:tc>
                  <a:txBody>
                    <a:bodyPr/>
                    <a:lstStyle/>
                    <a:p>
                      <a:pPr marL="0" lvl="0" indent="0" algn="l" rtl="0">
                        <a:spcBef>
                          <a:spcPts val="0"/>
                        </a:spcBef>
                        <a:spcAft>
                          <a:spcPts val="0"/>
                        </a:spcAft>
                        <a:buNone/>
                      </a:pPr>
                      <a:r>
                        <a:rPr lang="en-GB" sz="1200">
                          <a:solidFill>
                            <a:schemeClr val="dk1"/>
                          </a:solidFill>
                          <a:highlight>
                            <a:srgbClr val="FFFFFF"/>
                          </a:highlight>
                          <a:latin typeface="Times New Roman"/>
                          <a:ea typeface="Times New Roman"/>
                          <a:cs typeface="Times New Roman"/>
                          <a:sym typeface="Times New Roman"/>
                        </a:rPr>
                        <a:t>M.-Y. Liu, T. M. Breuel, and J. Kautz</a:t>
                      </a:r>
                      <a:endParaRPr sz="1100">
                        <a:solidFill>
                          <a:srgbClr val="1F1F1F"/>
                        </a:solidFill>
                        <a:highlight>
                          <a:srgbClr val="FFFFFF"/>
                        </a:highlight>
                        <a:latin typeface="Times New Roman"/>
                        <a:ea typeface="Times New Roman"/>
                        <a:cs typeface="Times New Roman"/>
                        <a:sym typeface="Times New Roman"/>
                      </a:endParaRPr>
                    </a:p>
                  </a:txBody>
                  <a:tcPr marL="152400" marR="152400" marT="152400" marB="152400"/>
                </a:tc>
                <a:tc>
                  <a:txBody>
                    <a:bodyPr/>
                    <a:lstStyle/>
                    <a:p>
                      <a:pPr marL="0" lvl="0" indent="0" algn="l" rtl="0">
                        <a:spcBef>
                          <a:spcPts val="0"/>
                        </a:spcBef>
                        <a:spcAft>
                          <a:spcPts val="0"/>
                        </a:spcAft>
                        <a:buNone/>
                      </a:pPr>
                      <a:r>
                        <a:rPr lang="en-GB" sz="1200">
                          <a:solidFill>
                            <a:srgbClr val="1F1F1F"/>
                          </a:solidFill>
                          <a:highlight>
                            <a:srgbClr val="FFFFFF"/>
                          </a:highlight>
                          <a:latin typeface="Times New Roman"/>
                          <a:ea typeface="Times New Roman"/>
                          <a:cs typeface="Times New Roman"/>
                          <a:sym typeface="Times New Roman"/>
                        </a:rPr>
                        <a:t>Shared latent space for bidirectional translation</a:t>
                      </a:r>
                      <a:endParaRPr sz="1200">
                        <a:solidFill>
                          <a:srgbClr val="1F1F1F"/>
                        </a:solidFill>
                        <a:highlight>
                          <a:srgbClr val="FFFFFF"/>
                        </a:highlight>
                        <a:latin typeface="Times New Roman"/>
                        <a:ea typeface="Times New Roman"/>
                        <a:cs typeface="Times New Roman"/>
                        <a:sym typeface="Times New Roman"/>
                      </a:endParaRPr>
                    </a:p>
                  </a:txBody>
                  <a:tcPr marL="152400" marR="152400" marT="152400" marB="152400"/>
                </a:tc>
                <a:tc>
                  <a:txBody>
                    <a:bodyPr/>
                    <a:lstStyle/>
                    <a:p>
                      <a:pPr marL="0" lvl="0" indent="0" algn="l" rtl="0">
                        <a:spcBef>
                          <a:spcPts val="0"/>
                        </a:spcBef>
                        <a:spcAft>
                          <a:spcPts val="0"/>
                        </a:spcAft>
                        <a:buNone/>
                      </a:pPr>
                      <a:r>
                        <a:rPr lang="en-GB" sz="800">
                          <a:solidFill>
                            <a:srgbClr val="1F1F1F"/>
                          </a:solidFill>
                          <a:highlight>
                            <a:srgbClr val="FFFFFF"/>
                          </a:highlight>
                          <a:latin typeface="Times New Roman"/>
                          <a:ea typeface="Times New Roman"/>
                          <a:cs typeface="Times New Roman"/>
                          <a:sym typeface="Times New Roman"/>
                        </a:rPr>
                        <a:t>*</a:t>
                      </a:r>
                      <a:r>
                        <a:rPr lang="en-GB" sz="1200">
                          <a:solidFill>
                            <a:srgbClr val="1F1F1F"/>
                          </a:solidFill>
                          <a:highlight>
                            <a:srgbClr val="FFFFFF"/>
                          </a:highlight>
                          <a:latin typeface="Times New Roman"/>
                          <a:ea typeface="Times New Roman"/>
                          <a:cs typeface="Times New Roman"/>
                          <a:sym typeface="Times New Roman"/>
                        </a:rPr>
                        <a:t>Shared space allows more realistic and contextually accurate images</a:t>
                      </a:r>
                      <a:endParaRPr sz="1200">
                        <a:solidFill>
                          <a:srgbClr val="1F1F1F"/>
                        </a:solidFill>
                        <a:highlight>
                          <a:srgbClr val="FFFFFF"/>
                        </a:highlight>
                        <a:latin typeface="Times New Roman"/>
                        <a:ea typeface="Times New Roman"/>
                        <a:cs typeface="Times New Roman"/>
                        <a:sym typeface="Times New Roman"/>
                      </a:endParaRPr>
                    </a:p>
                  </a:txBody>
                  <a:tcPr marL="152400" marR="152400" marT="152400" marB="152400"/>
                </a:tc>
                <a:tc>
                  <a:txBody>
                    <a:bodyPr/>
                    <a:lstStyle/>
                    <a:p>
                      <a:pPr marL="0" lvl="0" indent="0" algn="l" rtl="0">
                        <a:spcBef>
                          <a:spcPts val="0"/>
                        </a:spcBef>
                        <a:spcAft>
                          <a:spcPts val="0"/>
                        </a:spcAft>
                        <a:buNone/>
                      </a:pPr>
                      <a:r>
                        <a:rPr lang="en-GB" sz="800">
                          <a:solidFill>
                            <a:srgbClr val="1F1F1F"/>
                          </a:solidFill>
                          <a:highlight>
                            <a:srgbClr val="FFFFFF"/>
                          </a:highlight>
                          <a:latin typeface="Times New Roman"/>
                          <a:ea typeface="Times New Roman"/>
                          <a:cs typeface="Times New Roman"/>
                          <a:sym typeface="Times New Roman"/>
                        </a:rPr>
                        <a:t>* </a:t>
                      </a:r>
                      <a:r>
                        <a:rPr lang="en-GB" sz="1200">
                          <a:solidFill>
                            <a:srgbClr val="1F1F1F"/>
                          </a:solidFill>
                          <a:highlight>
                            <a:srgbClr val="FFFFFF"/>
                          </a:highlight>
                          <a:latin typeface="Times New Roman"/>
                          <a:ea typeface="Times New Roman"/>
                          <a:cs typeface="Times New Roman"/>
                          <a:sym typeface="Times New Roman"/>
                        </a:rPr>
                        <a:t>faces difficulties with scenes containing unique or rare lighting conditions not present in the training data</a:t>
                      </a:r>
                      <a:endParaRPr sz="800">
                        <a:solidFill>
                          <a:srgbClr val="1F1F1F"/>
                        </a:solidFill>
                        <a:highlight>
                          <a:srgbClr val="FFFFFF"/>
                        </a:highlight>
                        <a:latin typeface="Times New Roman"/>
                        <a:ea typeface="Times New Roman"/>
                        <a:cs typeface="Times New Roman"/>
                        <a:sym typeface="Times New Roman"/>
                      </a:endParaRPr>
                    </a:p>
                  </a:txBody>
                  <a:tcPr marL="152400" marR="152400" marT="152400" marB="152400"/>
                </a:tc>
                <a:extLst>
                  <a:ext uri="{0D108BD9-81ED-4DB2-BD59-A6C34878D82A}">
                    <a16:rowId xmlns:a16="http://schemas.microsoft.com/office/drawing/2014/main" val="10002"/>
                  </a:ext>
                </a:extLst>
              </a:tr>
              <a:tr h="1258175">
                <a:tc>
                  <a:txBody>
                    <a:bodyPr/>
                    <a:lstStyle/>
                    <a:p>
                      <a:pPr marL="0" lvl="0" indent="0" algn="l" rtl="0">
                        <a:spcBef>
                          <a:spcPts val="0"/>
                        </a:spcBef>
                        <a:spcAft>
                          <a:spcPts val="0"/>
                        </a:spcAft>
                        <a:buNone/>
                      </a:pPr>
                      <a:r>
                        <a:rPr lang="en-GB" sz="1200" b="1">
                          <a:solidFill>
                            <a:srgbClr val="1F1F1F"/>
                          </a:solidFill>
                          <a:highlight>
                            <a:srgbClr val="FFFFFF"/>
                          </a:highlight>
                          <a:latin typeface="Times New Roman"/>
                          <a:ea typeface="Times New Roman"/>
                          <a:cs typeface="Times New Roman"/>
                          <a:sym typeface="Times New Roman"/>
                        </a:rPr>
                        <a:t>DualGAN (2018)</a:t>
                      </a:r>
                      <a:endParaRPr sz="1200" b="1">
                        <a:solidFill>
                          <a:srgbClr val="1F1F1F"/>
                        </a:solidFill>
                        <a:highlight>
                          <a:srgbClr val="FFFFFF"/>
                        </a:highlight>
                        <a:latin typeface="Times New Roman"/>
                        <a:ea typeface="Times New Roman"/>
                        <a:cs typeface="Times New Roman"/>
                        <a:sym typeface="Times New Roman"/>
                      </a:endParaRPr>
                    </a:p>
                  </a:txBody>
                  <a:tcPr marL="152400" marR="152400" marT="152400" marB="152400"/>
                </a:tc>
                <a:tc>
                  <a:txBody>
                    <a:bodyPr/>
                    <a:lstStyle/>
                    <a:p>
                      <a:pPr marL="0" lvl="0" indent="0" algn="l" rtl="0">
                        <a:spcBef>
                          <a:spcPts val="0"/>
                        </a:spcBef>
                        <a:spcAft>
                          <a:spcPts val="0"/>
                        </a:spcAft>
                        <a:buNone/>
                      </a:pPr>
                      <a:r>
                        <a:rPr lang="en-GB" sz="1200">
                          <a:solidFill>
                            <a:schemeClr val="dk1"/>
                          </a:solidFill>
                          <a:highlight>
                            <a:srgbClr val="FFFFFF"/>
                          </a:highlight>
                          <a:latin typeface="Times New Roman"/>
                          <a:ea typeface="Times New Roman"/>
                          <a:cs typeface="Times New Roman"/>
                          <a:sym typeface="Times New Roman"/>
                        </a:rPr>
                        <a:t>Z. Yi, H. Zhang, P. Tan, and M. Gong</a:t>
                      </a:r>
                      <a:endParaRPr>
                        <a:solidFill>
                          <a:srgbClr val="1F1F1F"/>
                        </a:solidFill>
                        <a:highlight>
                          <a:srgbClr val="FFFFFF"/>
                        </a:highlight>
                        <a:latin typeface="Times New Roman"/>
                        <a:ea typeface="Times New Roman"/>
                        <a:cs typeface="Times New Roman"/>
                        <a:sym typeface="Times New Roman"/>
                      </a:endParaRPr>
                    </a:p>
                  </a:txBody>
                  <a:tcPr marL="152400" marR="152400" marT="152400" marB="152400"/>
                </a:tc>
                <a:tc>
                  <a:txBody>
                    <a:bodyPr/>
                    <a:lstStyle/>
                    <a:p>
                      <a:pPr marL="0" lvl="0" indent="0" algn="l" rtl="0">
                        <a:lnSpc>
                          <a:spcPct val="115000"/>
                        </a:lnSpc>
                        <a:spcBef>
                          <a:spcPts val="0"/>
                        </a:spcBef>
                        <a:spcAft>
                          <a:spcPts val="0"/>
                        </a:spcAft>
                        <a:buNone/>
                      </a:pPr>
                      <a:r>
                        <a:rPr lang="en-GB" sz="1200">
                          <a:solidFill>
                            <a:schemeClr val="dk1"/>
                          </a:solidFill>
                          <a:latin typeface="Times New Roman"/>
                          <a:ea typeface="Times New Roman"/>
                          <a:cs typeface="Times New Roman"/>
                          <a:sym typeface="Times New Roman"/>
                        </a:rPr>
                        <a:t>utilizes two interconnected GANs for bidirectional translation</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100">
                        <a:solidFill>
                          <a:schemeClr val="dk1"/>
                        </a:solidFill>
                      </a:endParaRPr>
                    </a:p>
                    <a:p>
                      <a:pPr marL="0" lvl="0" indent="0" algn="l" rtl="0">
                        <a:lnSpc>
                          <a:spcPct val="115000"/>
                        </a:lnSpc>
                        <a:spcBef>
                          <a:spcPts val="0"/>
                        </a:spcBef>
                        <a:spcAft>
                          <a:spcPts val="0"/>
                        </a:spcAft>
                        <a:buNone/>
                      </a:pPr>
                      <a:endParaRPr sz="600">
                        <a:solidFill>
                          <a:schemeClr val="dk1"/>
                        </a:solidFill>
                      </a:endParaRPr>
                    </a:p>
                    <a:p>
                      <a:pPr marL="0" lvl="0" indent="0" algn="l" rtl="0">
                        <a:spcBef>
                          <a:spcPts val="0"/>
                        </a:spcBef>
                        <a:spcAft>
                          <a:spcPts val="0"/>
                        </a:spcAft>
                        <a:buNone/>
                      </a:pPr>
                      <a:endParaRPr sz="800">
                        <a:solidFill>
                          <a:srgbClr val="1F1F1F"/>
                        </a:solidFill>
                        <a:highlight>
                          <a:srgbClr val="FFFFFF"/>
                        </a:highlight>
                        <a:latin typeface="Times New Roman"/>
                        <a:ea typeface="Times New Roman"/>
                        <a:cs typeface="Times New Roman"/>
                        <a:sym typeface="Times New Roman"/>
                      </a:endParaRPr>
                    </a:p>
                  </a:txBody>
                  <a:tcPr marL="152400" marR="152400" marT="152400" marB="152400"/>
                </a:tc>
                <a:tc>
                  <a:txBody>
                    <a:bodyPr/>
                    <a:lstStyle/>
                    <a:p>
                      <a:pPr marL="0" lvl="0" indent="0" algn="l" rtl="0">
                        <a:spcBef>
                          <a:spcPts val="0"/>
                        </a:spcBef>
                        <a:spcAft>
                          <a:spcPts val="0"/>
                        </a:spcAft>
                        <a:buNone/>
                      </a:pPr>
                      <a:r>
                        <a:rPr lang="en-GB" sz="800">
                          <a:solidFill>
                            <a:srgbClr val="1F1F1F"/>
                          </a:solidFill>
                          <a:highlight>
                            <a:srgbClr val="FFFFFF"/>
                          </a:highlight>
                          <a:latin typeface="Times New Roman"/>
                          <a:ea typeface="Times New Roman"/>
                          <a:cs typeface="Times New Roman"/>
                          <a:sym typeface="Times New Roman"/>
                        </a:rPr>
                        <a:t>* </a:t>
                      </a:r>
                      <a:r>
                        <a:rPr lang="en-GB" sz="1200">
                          <a:solidFill>
                            <a:srgbClr val="1F1F1F"/>
                          </a:solidFill>
                          <a:highlight>
                            <a:srgbClr val="FFFFFF"/>
                          </a:highlight>
                          <a:latin typeface="Times New Roman"/>
                          <a:ea typeface="Times New Roman"/>
                          <a:cs typeface="Times New Roman"/>
                          <a:sym typeface="Times New Roman"/>
                        </a:rPr>
                        <a:t>The separate discriminators provide better guidance for each generator, resulting in more faithful translations.</a:t>
                      </a:r>
                      <a:endParaRPr sz="800">
                        <a:solidFill>
                          <a:srgbClr val="1F1F1F"/>
                        </a:solidFill>
                        <a:highlight>
                          <a:srgbClr val="FFFFFF"/>
                        </a:highlight>
                        <a:latin typeface="Times New Roman"/>
                        <a:ea typeface="Times New Roman"/>
                        <a:cs typeface="Times New Roman"/>
                        <a:sym typeface="Times New Roman"/>
                      </a:endParaRPr>
                    </a:p>
                  </a:txBody>
                  <a:tcPr marL="152400" marR="152400" marT="152400" marB="152400"/>
                </a:tc>
                <a:tc>
                  <a:txBody>
                    <a:bodyPr/>
                    <a:lstStyle/>
                    <a:p>
                      <a:pPr marL="0" lvl="0" indent="0" algn="l" rtl="0">
                        <a:spcBef>
                          <a:spcPts val="0"/>
                        </a:spcBef>
                        <a:spcAft>
                          <a:spcPts val="0"/>
                        </a:spcAft>
                        <a:buNone/>
                      </a:pPr>
                      <a:r>
                        <a:rPr lang="en-GB" sz="800">
                          <a:solidFill>
                            <a:srgbClr val="1F1F1F"/>
                          </a:solidFill>
                          <a:highlight>
                            <a:srgbClr val="FFFFFF"/>
                          </a:highlight>
                          <a:latin typeface="Times New Roman"/>
                          <a:ea typeface="Times New Roman"/>
                          <a:cs typeface="Times New Roman"/>
                          <a:sym typeface="Times New Roman"/>
                        </a:rPr>
                        <a:t>* </a:t>
                      </a:r>
                      <a:r>
                        <a:rPr lang="en-GB" sz="1200">
                          <a:solidFill>
                            <a:srgbClr val="1F1F1F"/>
                          </a:solidFill>
                          <a:highlight>
                            <a:srgbClr val="FFFFFF"/>
                          </a:highlight>
                          <a:latin typeface="Times New Roman"/>
                          <a:ea typeface="Times New Roman"/>
                          <a:cs typeface="Times New Roman"/>
                          <a:sym typeface="Times New Roman"/>
                        </a:rPr>
                        <a:t>Dual GAN can suffer from mode collapse during training.</a:t>
                      </a:r>
                      <a:endParaRPr sz="1200">
                        <a:solidFill>
                          <a:srgbClr val="1F1F1F"/>
                        </a:solidFill>
                        <a:highlight>
                          <a:srgbClr val="FFFFFF"/>
                        </a:highlight>
                        <a:latin typeface="Times New Roman"/>
                        <a:ea typeface="Times New Roman"/>
                        <a:cs typeface="Times New Roman"/>
                        <a:sym typeface="Times New Roman"/>
                      </a:endParaRPr>
                    </a:p>
                  </a:txBody>
                  <a:tcPr marL="152400" marR="152400" marT="152400" marB="152400"/>
                </a:tc>
                <a:extLst>
                  <a:ext uri="{0D108BD9-81ED-4DB2-BD59-A6C34878D82A}">
                    <a16:rowId xmlns:a16="http://schemas.microsoft.com/office/drawing/2014/main" val="10003"/>
                  </a:ext>
                </a:extLst>
              </a:tr>
            </a:tbl>
          </a:graphicData>
        </a:graphic>
      </p:graphicFrame>
      <p:sp>
        <p:nvSpPr>
          <p:cNvPr id="83" name="Google Shape;83;p15"/>
          <p:cNvSpPr txBox="1"/>
          <p:nvPr/>
        </p:nvSpPr>
        <p:spPr>
          <a:xfrm>
            <a:off x="267950" y="110475"/>
            <a:ext cx="8608200" cy="40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dk1"/>
                </a:solidFill>
                <a:latin typeface="Times New Roman"/>
                <a:ea typeface="Times New Roman"/>
                <a:cs typeface="Times New Roman"/>
                <a:sym typeface="Times New Roman"/>
              </a:rPr>
              <a:t>Literature Survey</a:t>
            </a:r>
            <a:r>
              <a:rPr lang="en-GB">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87"/>
        <p:cNvGrpSpPr/>
        <p:nvPr/>
      </p:nvGrpSpPr>
      <p:grpSpPr>
        <a:xfrm>
          <a:off x="0" y="0"/>
          <a:ext cx="0" cy="0"/>
          <a:chOff x="0" y="0"/>
          <a:chExt cx="0" cy="0"/>
        </a:xfrm>
      </p:grpSpPr>
      <p:sp>
        <p:nvSpPr>
          <p:cNvPr id="88" name="Google Shape;88;p16"/>
          <p:cNvSpPr/>
          <p:nvPr/>
        </p:nvSpPr>
        <p:spPr>
          <a:xfrm rot="-1028">
            <a:off x="-3" y="4135350"/>
            <a:ext cx="1003500" cy="1012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9" name="Google Shape;89;p16"/>
          <p:cNvSpPr/>
          <p:nvPr/>
        </p:nvSpPr>
        <p:spPr>
          <a:xfrm rot="-5401010">
            <a:off x="8127520" y="4114850"/>
            <a:ext cx="1021500" cy="1039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0" name="Google Shape;90;p16"/>
          <p:cNvSpPr/>
          <p:nvPr/>
        </p:nvSpPr>
        <p:spPr>
          <a:xfrm rot="10798991">
            <a:off x="8126400" y="4095"/>
            <a:ext cx="1022100" cy="10083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1" name="Google Shape;91;p16"/>
          <p:cNvSpPr/>
          <p:nvPr/>
        </p:nvSpPr>
        <p:spPr>
          <a:xfrm rot="5398981">
            <a:off x="10142" y="-7000"/>
            <a:ext cx="1012500" cy="10305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2" name="Google Shape;92;p16"/>
          <p:cNvSpPr/>
          <p:nvPr/>
        </p:nvSpPr>
        <p:spPr>
          <a:xfrm>
            <a:off x="136600" y="110475"/>
            <a:ext cx="8885700" cy="4923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aphicFrame>
        <p:nvGraphicFramePr>
          <p:cNvPr id="93" name="Google Shape;93;p16"/>
          <p:cNvGraphicFramePr/>
          <p:nvPr/>
        </p:nvGraphicFramePr>
        <p:xfrm>
          <a:off x="227125" y="183750"/>
          <a:ext cx="8689725" cy="4708651"/>
        </p:xfrm>
        <a:graphic>
          <a:graphicData uri="http://schemas.openxmlformats.org/drawingml/2006/table">
            <a:tbl>
              <a:tblPr>
                <a:noFill/>
                <a:tableStyleId>{DEC2F8AC-D070-48A5-8A06-522586DF603E}</a:tableStyleId>
              </a:tblPr>
              <a:tblGrid>
                <a:gridCol w="1523150">
                  <a:extLst>
                    <a:ext uri="{9D8B030D-6E8A-4147-A177-3AD203B41FA5}">
                      <a16:colId xmlns:a16="http://schemas.microsoft.com/office/drawing/2014/main" val="20000"/>
                    </a:ext>
                  </a:extLst>
                </a:gridCol>
                <a:gridCol w="1834275">
                  <a:extLst>
                    <a:ext uri="{9D8B030D-6E8A-4147-A177-3AD203B41FA5}">
                      <a16:colId xmlns:a16="http://schemas.microsoft.com/office/drawing/2014/main" val="20001"/>
                    </a:ext>
                  </a:extLst>
                </a:gridCol>
                <a:gridCol w="1568000">
                  <a:extLst>
                    <a:ext uri="{9D8B030D-6E8A-4147-A177-3AD203B41FA5}">
                      <a16:colId xmlns:a16="http://schemas.microsoft.com/office/drawing/2014/main" val="20002"/>
                    </a:ext>
                  </a:extLst>
                </a:gridCol>
                <a:gridCol w="1905975">
                  <a:extLst>
                    <a:ext uri="{9D8B030D-6E8A-4147-A177-3AD203B41FA5}">
                      <a16:colId xmlns:a16="http://schemas.microsoft.com/office/drawing/2014/main" val="20003"/>
                    </a:ext>
                  </a:extLst>
                </a:gridCol>
                <a:gridCol w="1858325">
                  <a:extLst>
                    <a:ext uri="{9D8B030D-6E8A-4147-A177-3AD203B41FA5}">
                      <a16:colId xmlns:a16="http://schemas.microsoft.com/office/drawing/2014/main" val="20004"/>
                    </a:ext>
                  </a:extLst>
                </a:gridCol>
              </a:tblGrid>
              <a:tr h="308825">
                <a:tc>
                  <a:txBody>
                    <a:bodyPr/>
                    <a:lstStyle/>
                    <a:p>
                      <a:pPr marL="0" lvl="0" indent="0" algn="l" rtl="0">
                        <a:lnSpc>
                          <a:spcPct val="115000"/>
                        </a:lnSpc>
                        <a:spcBef>
                          <a:spcPts val="0"/>
                        </a:spcBef>
                        <a:spcAft>
                          <a:spcPts val="0"/>
                        </a:spcAft>
                        <a:buNone/>
                      </a:pPr>
                      <a:r>
                        <a:rPr lang="en-GB" sz="1200" b="1">
                          <a:solidFill>
                            <a:srgbClr val="1F1F1F"/>
                          </a:solidFill>
                          <a:highlight>
                            <a:srgbClr val="FFFFFF"/>
                          </a:highlight>
                          <a:latin typeface="Times New Roman"/>
                          <a:ea typeface="Times New Roman"/>
                          <a:cs typeface="Times New Roman"/>
                          <a:sym typeface="Times New Roman"/>
                        </a:rPr>
                        <a:t>Paper</a:t>
                      </a:r>
                      <a:endParaRPr sz="1200" b="1">
                        <a:solidFill>
                          <a:srgbClr val="1F1F1F"/>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GB" sz="1200" b="1">
                          <a:solidFill>
                            <a:srgbClr val="1F1F1F"/>
                          </a:solidFill>
                          <a:highlight>
                            <a:srgbClr val="FFFFFF"/>
                          </a:highlight>
                          <a:latin typeface="Times New Roman"/>
                          <a:ea typeface="Times New Roman"/>
                          <a:cs typeface="Times New Roman"/>
                          <a:sym typeface="Times New Roman"/>
                        </a:rPr>
                        <a:t>Authors</a:t>
                      </a:r>
                      <a:endParaRPr sz="1200" b="1">
                        <a:solidFill>
                          <a:srgbClr val="1F1F1F"/>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GB" sz="1200" b="1">
                          <a:solidFill>
                            <a:srgbClr val="1F1F1F"/>
                          </a:solidFill>
                          <a:highlight>
                            <a:srgbClr val="FFFFFF"/>
                          </a:highlight>
                          <a:latin typeface="Times New Roman"/>
                          <a:ea typeface="Times New Roman"/>
                          <a:cs typeface="Times New Roman"/>
                          <a:sym typeface="Times New Roman"/>
                        </a:rPr>
                        <a:t>Methodologies</a:t>
                      </a:r>
                      <a:endParaRPr sz="1200" b="1">
                        <a:solidFill>
                          <a:srgbClr val="1F1F1F"/>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GB" sz="1200" b="1">
                          <a:solidFill>
                            <a:srgbClr val="1F1F1F"/>
                          </a:solidFill>
                          <a:highlight>
                            <a:srgbClr val="FFFFFF"/>
                          </a:highlight>
                          <a:latin typeface="Times New Roman"/>
                          <a:ea typeface="Times New Roman"/>
                          <a:cs typeface="Times New Roman"/>
                          <a:sym typeface="Times New Roman"/>
                        </a:rPr>
                        <a:t>Advantages</a:t>
                      </a:r>
                      <a:endParaRPr sz="1200" b="1">
                        <a:solidFill>
                          <a:srgbClr val="1F1F1F"/>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GB" sz="1200" b="1">
                          <a:solidFill>
                            <a:srgbClr val="1F1F1F"/>
                          </a:solidFill>
                          <a:highlight>
                            <a:srgbClr val="FFFFFF"/>
                          </a:highlight>
                          <a:latin typeface="Times New Roman"/>
                          <a:ea typeface="Times New Roman"/>
                          <a:cs typeface="Times New Roman"/>
                          <a:sym typeface="Times New Roman"/>
                        </a:rPr>
                        <a:t>Disadvantages</a:t>
                      </a:r>
                      <a:endParaRPr sz="1200" b="1">
                        <a:solidFill>
                          <a:srgbClr val="1F1F1F"/>
                        </a:solidFill>
                        <a:highlight>
                          <a:srgbClr val="FFFFFF"/>
                        </a:highlight>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554950">
                <a:tc>
                  <a:txBody>
                    <a:bodyPr/>
                    <a:lstStyle/>
                    <a:p>
                      <a:pPr marL="0" lvl="0" indent="0" algn="l" rtl="0">
                        <a:spcBef>
                          <a:spcPts val="0"/>
                        </a:spcBef>
                        <a:spcAft>
                          <a:spcPts val="0"/>
                        </a:spcAft>
                        <a:buNone/>
                      </a:pPr>
                      <a:r>
                        <a:rPr lang="en-GB" sz="1200" b="1">
                          <a:solidFill>
                            <a:srgbClr val="1F1F1F"/>
                          </a:solidFill>
                          <a:highlight>
                            <a:srgbClr val="FFFFFF"/>
                          </a:highlight>
                          <a:latin typeface="Times New Roman"/>
                          <a:ea typeface="Times New Roman"/>
                          <a:cs typeface="Times New Roman"/>
                          <a:sym typeface="Times New Roman"/>
                        </a:rPr>
                        <a:t>ToDayGAN (2019)</a:t>
                      </a:r>
                      <a:endParaRPr sz="1200" b="1">
                        <a:solidFill>
                          <a:srgbClr val="1F1F1F"/>
                        </a:solidFill>
                        <a:highlight>
                          <a:srgbClr val="FFFFFF"/>
                        </a:highlight>
                        <a:latin typeface="Times New Roman"/>
                        <a:ea typeface="Times New Roman"/>
                        <a:cs typeface="Times New Roman"/>
                        <a:sym typeface="Times New Roman"/>
                      </a:endParaRPr>
                    </a:p>
                  </a:txBody>
                  <a:tcPr marL="152400" marR="152400" marT="152400" marB="152400"/>
                </a:tc>
                <a:tc>
                  <a:txBody>
                    <a:bodyPr/>
                    <a:lstStyle/>
                    <a:p>
                      <a:pPr marL="0" lvl="0" indent="0" algn="l" rtl="0">
                        <a:lnSpc>
                          <a:spcPct val="115000"/>
                        </a:lnSpc>
                        <a:spcBef>
                          <a:spcPts val="0"/>
                        </a:spcBef>
                        <a:spcAft>
                          <a:spcPts val="0"/>
                        </a:spcAft>
                        <a:buNone/>
                      </a:pPr>
                      <a:r>
                        <a:rPr lang="en-GB" sz="1200">
                          <a:solidFill>
                            <a:schemeClr val="dk1"/>
                          </a:solidFill>
                          <a:latin typeface="Times New Roman"/>
                          <a:ea typeface="Times New Roman"/>
                          <a:cs typeface="Times New Roman"/>
                          <a:sym typeface="Times New Roman"/>
                        </a:rPr>
                        <a:t>A. Anoosheh, T. Sattler, R. Timofte, M. Pollefeys, and L. V.Gool</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600">
                        <a:solidFill>
                          <a:schemeClr val="dk1"/>
                        </a:solidFill>
                      </a:endParaRPr>
                    </a:p>
                    <a:p>
                      <a:pPr marL="0" lvl="0" indent="0" algn="l" rtl="0">
                        <a:spcBef>
                          <a:spcPts val="0"/>
                        </a:spcBef>
                        <a:spcAft>
                          <a:spcPts val="0"/>
                        </a:spcAft>
                        <a:buNone/>
                      </a:pPr>
                      <a:endParaRPr sz="1200">
                        <a:solidFill>
                          <a:schemeClr val="dk1"/>
                        </a:solidFill>
                        <a:highlight>
                          <a:srgbClr val="FFFFFF"/>
                        </a:highlight>
                        <a:latin typeface="Times New Roman"/>
                        <a:ea typeface="Times New Roman"/>
                        <a:cs typeface="Times New Roman"/>
                        <a:sym typeface="Times New Roman"/>
                      </a:endParaRPr>
                    </a:p>
                  </a:txBody>
                  <a:tcPr marL="152400" marR="152400" marT="152400" marB="152400"/>
                </a:tc>
                <a:tc>
                  <a:txBody>
                    <a:bodyPr/>
                    <a:lstStyle/>
                    <a:p>
                      <a:pPr marL="0" lvl="0" indent="0" algn="l" rtl="0">
                        <a:lnSpc>
                          <a:spcPct val="115000"/>
                        </a:lnSpc>
                        <a:spcBef>
                          <a:spcPts val="0"/>
                        </a:spcBef>
                        <a:spcAft>
                          <a:spcPts val="0"/>
                        </a:spcAft>
                        <a:buNone/>
                      </a:pPr>
                      <a:r>
                        <a:rPr lang="en-GB" sz="1200">
                          <a:solidFill>
                            <a:schemeClr val="dk1"/>
                          </a:solidFill>
                          <a:latin typeface="Times New Roman"/>
                          <a:ea typeface="Times New Roman"/>
                          <a:cs typeface="Times New Roman"/>
                          <a:sym typeface="Times New Roman"/>
                        </a:rPr>
                        <a:t>incorporates temporal context to generate a full 24-hour cycle sequence from a single static image</a:t>
                      </a:r>
                      <a:endParaRPr sz="1200">
                        <a:solidFill>
                          <a:srgbClr val="1F1F1F"/>
                        </a:solidFill>
                        <a:highlight>
                          <a:srgbClr val="FFFFFF"/>
                        </a:highlight>
                        <a:latin typeface="Times New Roman"/>
                        <a:ea typeface="Times New Roman"/>
                        <a:cs typeface="Times New Roman"/>
                        <a:sym typeface="Times New Roman"/>
                      </a:endParaRPr>
                    </a:p>
                  </a:txBody>
                  <a:tcPr marL="152400" marR="152400" marT="152400" marB="152400"/>
                </a:tc>
                <a:tc>
                  <a:txBody>
                    <a:bodyPr/>
                    <a:lstStyle/>
                    <a:p>
                      <a:pPr marL="0" lvl="0" indent="0" algn="l" rtl="0">
                        <a:spcBef>
                          <a:spcPts val="0"/>
                        </a:spcBef>
                        <a:spcAft>
                          <a:spcPts val="0"/>
                        </a:spcAft>
                        <a:buNone/>
                      </a:pPr>
                      <a:r>
                        <a:rPr lang="en-GB" sz="800">
                          <a:solidFill>
                            <a:srgbClr val="1F1F1F"/>
                          </a:solidFill>
                          <a:highlight>
                            <a:srgbClr val="FFFFFF"/>
                          </a:highlight>
                          <a:latin typeface="Times New Roman"/>
                          <a:ea typeface="Times New Roman"/>
                          <a:cs typeface="Times New Roman"/>
                          <a:sym typeface="Times New Roman"/>
                        </a:rPr>
                        <a:t>* </a:t>
                      </a:r>
                      <a:r>
                        <a:rPr lang="en-GB" sz="1200">
                          <a:solidFill>
                            <a:srgbClr val="1F1F1F"/>
                          </a:solidFill>
                          <a:highlight>
                            <a:srgbClr val="FFFFFF"/>
                          </a:highlight>
                          <a:latin typeface="Times New Roman"/>
                          <a:ea typeface="Times New Roman"/>
                          <a:cs typeface="Times New Roman"/>
                          <a:sym typeface="Times New Roman"/>
                        </a:rPr>
                        <a:t>addresses the challenges of night images with bright light sources like headlights.</a:t>
                      </a:r>
                      <a:endParaRPr sz="1200">
                        <a:solidFill>
                          <a:srgbClr val="1F1F1F"/>
                        </a:solidFill>
                        <a:highlight>
                          <a:srgbClr val="FFFFFF"/>
                        </a:highlight>
                        <a:latin typeface="Times New Roman"/>
                        <a:ea typeface="Times New Roman"/>
                        <a:cs typeface="Times New Roman"/>
                        <a:sym typeface="Times New Roman"/>
                      </a:endParaRPr>
                    </a:p>
                  </a:txBody>
                  <a:tcPr marL="152400" marR="152400" marT="152400" marB="152400"/>
                </a:tc>
                <a:tc>
                  <a:txBody>
                    <a:bodyPr/>
                    <a:lstStyle/>
                    <a:p>
                      <a:pPr marL="0" lvl="0" indent="0" algn="l" rtl="0">
                        <a:spcBef>
                          <a:spcPts val="0"/>
                        </a:spcBef>
                        <a:spcAft>
                          <a:spcPts val="0"/>
                        </a:spcAft>
                        <a:buNone/>
                      </a:pPr>
                      <a:r>
                        <a:rPr lang="en-GB" sz="800">
                          <a:solidFill>
                            <a:srgbClr val="1F1F1F"/>
                          </a:solidFill>
                          <a:highlight>
                            <a:srgbClr val="FFFFFF"/>
                          </a:highlight>
                          <a:latin typeface="Times New Roman"/>
                          <a:ea typeface="Times New Roman"/>
                          <a:cs typeface="Times New Roman"/>
                          <a:sym typeface="Times New Roman"/>
                        </a:rPr>
                        <a:t>* </a:t>
                      </a:r>
                      <a:r>
                        <a:rPr lang="en-GB" sz="1200">
                          <a:solidFill>
                            <a:srgbClr val="1F1F1F"/>
                          </a:solidFill>
                          <a:highlight>
                            <a:srgbClr val="FFFFFF"/>
                          </a:highlight>
                          <a:latin typeface="Times New Roman"/>
                          <a:ea typeface="Times New Roman"/>
                          <a:cs typeface="Times New Roman"/>
                          <a:sym typeface="Times New Roman"/>
                        </a:rPr>
                        <a:t>The multi-level architecture proposed here makes it more complex compared  to other models.</a:t>
                      </a:r>
                      <a:endParaRPr sz="1200">
                        <a:solidFill>
                          <a:srgbClr val="1F1F1F"/>
                        </a:solidFill>
                        <a:highlight>
                          <a:srgbClr val="FFFFFF"/>
                        </a:highlight>
                        <a:latin typeface="Times New Roman"/>
                        <a:ea typeface="Times New Roman"/>
                        <a:cs typeface="Times New Roman"/>
                        <a:sym typeface="Times New Roman"/>
                      </a:endParaRPr>
                    </a:p>
                  </a:txBody>
                  <a:tcPr marL="152400" marR="152400" marT="152400" marB="152400"/>
                </a:tc>
                <a:extLst>
                  <a:ext uri="{0D108BD9-81ED-4DB2-BD59-A6C34878D82A}">
                    <a16:rowId xmlns:a16="http://schemas.microsoft.com/office/drawing/2014/main" val="10001"/>
                  </a:ext>
                </a:extLst>
              </a:tr>
              <a:tr h="1375350">
                <a:tc>
                  <a:txBody>
                    <a:bodyPr/>
                    <a:lstStyle/>
                    <a:p>
                      <a:pPr marL="0" lvl="0" indent="0" algn="l" rtl="0">
                        <a:spcBef>
                          <a:spcPts val="0"/>
                        </a:spcBef>
                        <a:spcAft>
                          <a:spcPts val="0"/>
                        </a:spcAft>
                        <a:buNone/>
                      </a:pPr>
                      <a:r>
                        <a:rPr lang="en-GB" sz="1200" b="1">
                          <a:solidFill>
                            <a:srgbClr val="1F1F1F"/>
                          </a:solidFill>
                          <a:highlight>
                            <a:srgbClr val="FFFFFF"/>
                          </a:highlight>
                          <a:latin typeface="Times New Roman"/>
                          <a:ea typeface="Times New Roman"/>
                          <a:cs typeface="Times New Roman"/>
                          <a:sym typeface="Times New Roman"/>
                        </a:rPr>
                        <a:t>DiscoGAN (2017)</a:t>
                      </a:r>
                      <a:endParaRPr sz="1200" b="1">
                        <a:solidFill>
                          <a:srgbClr val="1F1F1F"/>
                        </a:solidFill>
                        <a:highlight>
                          <a:srgbClr val="FFFFFF"/>
                        </a:highlight>
                        <a:latin typeface="Times New Roman"/>
                        <a:ea typeface="Times New Roman"/>
                        <a:cs typeface="Times New Roman"/>
                        <a:sym typeface="Times New Roman"/>
                      </a:endParaRPr>
                    </a:p>
                  </a:txBody>
                  <a:tcPr marL="152400" marR="152400" marT="152400" marB="152400"/>
                </a:tc>
                <a:tc>
                  <a:txBody>
                    <a:bodyPr/>
                    <a:lstStyle/>
                    <a:p>
                      <a:pPr marL="0" lvl="0" indent="0" algn="l" rtl="0">
                        <a:spcBef>
                          <a:spcPts val="0"/>
                        </a:spcBef>
                        <a:spcAft>
                          <a:spcPts val="0"/>
                        </a:spcAft>
                        <a:buNone/>
                      </a:pPr>
                      <a:r>
                        <a:rPr lang="en-GB" sz="1200">
                          <a:solidFill>
                            <a:schemeClr val="dk1"/>
                          </a:solidFill>
                          <a:highlight>
                            <a:srgbClr val="FFFFFF"/>
                          </a:highlight>
                          <a:latin typeface="Times New Roman"/>
                          <a:ea typeface="Times New Roman"/>
                          <a:cs typeface="Times New Roman"/>
                          <a:sym typeface="Times New Roman"/>
                        </a:rPr>
                        <a:t>T. Kim, M. Cha, H. Kim, J. K. Lee, and J. Kim,</a:t>
                      </a:r>
                      <a:endParaRPr sz="1700">
                        <a:solidFill>
                          <a:srgbClr val="1F1F1F"/>
                        </a:solidFill>
                        <a:highlight>
                          <a:srgbClr val="FFFFFF"/>
                        </a:highlight>
                        <a:latin typeface="Times New Roman"/>
                        <a:ea typeface="Times New Roman"/>
                        <a:cs typeface="Times New Roman"/>
                        <a:sym typeface="Times New Roman"/>
                      </a:endParaRPr>
                    </a:p>
                  </a:txBody>
                  <a:tcPr marL="152400" marR="152400" marT="152400" marB="152400"/>
                </a:tc>
                <a:tc>
                  <a:txBody>
                    <a:bodyPr/>
                    <a:lstStyle/>
                    <a:p>
                      <a:pPr marL="0" lvl="0" indent="0" algn="l" rtl="0">
                        <a:lnSpc>
                          <a:spcPct val="115000"/>
                        </a:lnSpc>
                        <a:spcBef>
                          <a:spcPts val="0"/>
                        </a:spcBef>
                        <a:spcAft>
                          <a:spcPts val="0"/>
                        </a:spcAft>
                        <a:buNone/>
                      </a:pPr>
                      <a:r>
                        <a:rPr lang="en-GB" sz="1200">
                          <a:solidFill>
                            <a:schemeClr val="dk1"/>
                          </a:solidFill>
                          <a:latin typeface="Times New Roman"/>
                          <a:ea typeface="Times New Roman"/>
                          <a:cs typeface="Times New Roman"/>
                          <a:sym typeface="Times New Roman"/>
                        </a:rPr>
                        <a:t>Employs PatchGAN discriminators,</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200">
                          <a:solidFill>
                            <a:schemeClr val="dk1"/>
                          </a:solidFill>
                          <a:latin typeface="Times New Roman"/>
                          <a:ea typeface="Times New Roman"/>
                          <a:cs typeface="Times New Roman"/>
                          <a:sym typeface="Times New Roman"/>
                        </a:rPr>
                        <a:t>which assess image patches instead of whole image</a:t>
                      </a:r>
                      <a:endParaRPr sz="1200">
                        <a:solidFill>
                          <a:srgbClr val="1F1F1F"/>
                        </a:solidFill>
                        <a:highlight>
                          <a:srgbClr val="FFFFFF"/>
                        </a:highlight>
                        <a:latin typeface="Times New Roman"/>
                        <a:ea typeface="Times New Roman"/>
                        <a:cs typeface="Times New Roman"/>
                        <a:sym typeface="Times New Roman"/>
                      </a:endParaRPr>
                    </a:p>
                  </a:txBody>
                  <a:tcPr marL="152400" marR="152400" marT="152400" marB="152400"/>
                </a:tc>
                <a:tc>
                  <a:txBody>
                    <a:bodyPr/>
                    <a:lstStyle/>
                    <a:p>
                      <a:pPr marL="0" lvl="0" indent="0" algn="l" rtl="0">
                        <a:spcBef>
                          <a:spcPts val="0"/>
                        </a:spcBef>
                        <a:spcAft>
                          <a:spcPts val="0"/>
                        </a:spcAft>
                        <a:buClr>
                          <a:srgbClr val="000000"/>
                        </a:buClr>
                        <a:buSzPts val="1100"/>
                        <a:buFont typeface="Arial"/>
                        <a:buNone/>
                      </a:pPr>
                      <a:r>
                        <a:rPr lang="en-GB" sz="1200">
                          <a:solidFill>
                            <a:srgbClr val="1F1F1F"/>
                          </a:solidFill>
                          <a:highlight>
                            <a:srgbClr val="FFFFFF"/>
                          </a:highlight>
                          <a:latin typeface="Times New Roman"/>
                          <a:ea typeface="Times New Roman"/>
                          <a:cs typeface="Times New Roman"/>
                          <a:sym typeface="Times New Roman"/>
                        </a:rPr>
                        <a:t>*</a:t>
                      </a:r>
                      <a:r>
                        <a:rPr lang="en-GB" sz="1200">
                          <a:solidFill>
                            <a:schemeClr val="dk1"/>
                          </a:solidFill>
                          <a:latin typeface="Times New Roman"/>
                          <a:ea typeface="Times New Roman"/>
                          <a:cs typeface="Times New Roman"/>
                          <a:sym typeface="Times New Roman"/>
                        </a:rPr>
                        <a:t>Excels in cross-domain translation where image styles differ significantly between source and target domain</a:t>
                      </a:r>
                      <a:endParaRPr sz="1200">
                        <a:solidFill>
                          <a:srgbClr val="1F1F1F"/>
                        </a:solidFill>
                        <a:highlight>
                          <a:srgbClr val="FFFFFF"/>
                        </a:highlight>
                        <a:latin typeface="Times New Roman"/>
                        <a:ea typeface="Times New Roman"/>
                        <a:cs typeface="Times New Roman"/>
                        <a:sym typeface="Times New Roman"/>
                      </a:endParaRPr>
                    </a:p>
                  </a:txBody>
                  <a:tcPr marL="152400" marR="152400" marT="152400" marB="152400"/>
                </a:tc>
                <a:tc>
                  <a:txBody>
                    <a:bodyPr/>
                    <a:lstStyle/>
                    <a:p>
                      <a:pPr marL="0" lvl="0" indent="0" algn="l" rtl="0">
                        <a:spcBef>
                          <a:spcPts val="0"/>
                        </a:spcBef>
                        <a:spcAft>
                          <a:spcPts val="0"/>
                        </a:spcAft>
                        <a:buNone/>
                      </a:pPr>
                      <a:r>
                        <a:rPr lang="en-GB" sz="800">
                          <a:solidFill>
                            <a:srgbClr val="1F1F1F"/>
                          </a:solidFill>
                          <a:highlight>
                            <a:srgbClr val="FFFFFF"/>
                          </a:highlight>
                          <a:latin typeface="Times New Roman"/>
                          <a:ea typeface="Times New Roman"/>
                          <a:cs typeface="Times New Roman"/>
                          <a:sym typeface="Times New Roman"/>
                        </a:rPr>
                        <a:t>* </a:t>
                      </a:r>
                      <a:r>
                        <a:rPr lang="en-GB" sz="1200">
                          <a:solidFill>
                            <a:srgbClr val="1F1F1F"/>
                          </a:solidFill>
                          <a:highlight>
                            <a:srgbClr val="FFFFFF"/>
                          </a:highlight>
                          <a:latin typeface="Times New Roman"/>
                          <a:ea typeface="Times New Roman"/>
                          <a:cs typeface="Times New Roman"/>
                          <a:sym typeface="Times New Roman"/>
                        </a:rPr>
                        <a:t>Might struggle with scenes containing unique or rare lighting conditions not present in the training data</a:t>
                      </a:r>
                      <a:endParaRPr sz="1200">
                        <a:solidFill>
                          <a:srgbClr val="1F1F1F"/>
                        </a:solidFill>
                        <a:highlight>
                          <a:srgbClr val="FFFFFF"/>
                        </a:highlight>
                        <a:latin typeface="Times New Roman"/>
                        <a:ea typeface="Times New Roman"/>
                        <a:cs typeface="Times New Roman"/>
                        <a:sym typeface="Times New Roman"/>
                      </a:endParaRPr>
                    </a:p>
                  </a:txBody>
                  <a:tcPr marL="152400" marR="152400" marT="152400" marB="152400"/>
                </a:tc>
                <a:extLst>
                  <a:ext uri="{0D108BD9-81ED-4DB2-BD59-A6C34878D82A}">
                    <a16:rowId xmlns:a16="http://schemas.microsoft.com/office/drawing/2014/main" val="10002"/>
                  </a:ext>
                </a:extLst>
              </a:tr>
              <a:tr h="1287475">
                <a:tc>
                  <a:txBody>
                    <a:bodyPr/>
                    <a:lstStyle/>
                    <a:p>
                      <a:pPr marL="0" lvl="0" indent="0" algn="l" rtl="0">
                        <a:spcBef>
                          <a:spcPts val="0"/>
                        </a:spcBef>
                        <a:spcAft>
                          <a:spcPts val="0"/>
                        </a:spcAft>
                        <a:buNone/>
                      </a:pPr>
                      <a:r>
                        <a:rPr lang="en-GB" sz="1200" b="1">
                          <a:solidFill>
                            <a:srgbClr val="1F1F1F"/>
                          </a:solidFill>
                          <a:highlight>
                            <a:srgbClr val="FFFFFF"/>
                          </a:highlight>
                          <a:latin typeface="Times New Roman"/>
                          <a:ea typeface="Times New Roman"/>
                          <a:cs typeface="Times New Roman"/>
                          <a:sym typeface="Times New Roman"/>
                        </a:rPr>
                        <a:t>N2D GAN (2022)</a:t>
                      </a:r>
                      <a:endParaRPr sz="1200" b="1">
                        <a:solidFill>
                          <a:srgbClr val="1F1F1F"/>
                        </a:solidFill>
                        <a:highlight>
                          <a:srgbClr val="FFFFFF"/>
                        </a:highlight>
                        <a:latin typeface="Times New Roman"/>
                        <a:ea typeface="Times New Roman"/>
                        <a:cs typeface="Times New Roman"/>
                        <a:sym typeface="Times New Roman"/>
                      </a:endParaRPr>
                    </a:p>
                  </a:txBody>
                  <a:tcPr marL="152400" marR="152400" marT="152400" marB="152400"/>
                </a:tc>
                <a:tc>
                  <a:txBody>
                    <a:bodyPr/>
                    <a:lstStyle/>
                    <a:p>
                      <a:pPr marL="0" lvl="0" indent="0" algn="l" rtl="0">
                        <a:lnSpc>
                          <a:spcPct val="115000"/>
                        </a:lnSpc>
                        <a:spcBef>
                          <a:spcPts val="0"/>
                        </a:spcBef>
                        <a:spcAft>
                          <a:spcPts val="0"/>
                        </a:spcAft>
                        <a:buNone/>
                      </a:pPr>
                      <a:r>
                        <a:rPr lang="en-GB" sz="1200">
                          <a:solidFill>
                            <a:schemeClr val="dk1"/>
                          </a:solidFill>
                          <a:latin typeface="Times New Roman"/>
                          <a:ea typeface="Times New Roman"/>
                          <a:cs typeface="Times New Roman"/>
                          <a:sym typeface="Times New Roman"/>
                        </a:rPr>
                        <a:t>X. Li,X. Guo, and J. Zhang</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highlight>
                          <a:srgbClr val="FFFFFF"/>
                        </a:highlight>
                        <a:latin typeface="Times New Roman"/>
                        <a:ea typeface="Times New Roman"/>
                        <a:cs typeface="Times New Roman"/>
                        <a:sym typeface="Times New Roman"/>
                      </a:endParaRPr>
                    </a:p>
                  </a:txBody>
                  <a:tcPr marL="152400" marR="152400" marT="152400" marB="152400"/>
                </a:tc>
                <a:tc>
                  <a:txBody>
                    <a:bodyPr/>
                    <a:lstStyle/>
                    <a:p>
                      <a:pPr marL="0" lvl="0" indent="0" algn="l" rtl="0">
                        <a:lnSpc>
                          <a:spcPct val="115000"/>
                        </a:lnSpc>
                        <a:spcBef>
                          <a:spcPts val="0"/>
                        </a:spcBef>
                        <a:spcAft>
                          <a:spcPts val="0"/>
                        </a:spcAft>
                        <a:buNone/>
                      </a:pPr>
                      <a:r>
                        <a:rPr lang="en-GB" sz="1200">
                          <a:solidFill>
                            <a:schemeClr val="dk1"/>
                          </a:solidFill>
                          <a:latin typeface="Times New Roman"/>
                          <a:ea typeface="Times New Roman"/>
                          <a:cs typeface="Times New Roman"/>
                          <a:sym typeface="Times New Roman"/>
                        </a:rPr>
                        <a:t>It uses a </a:t>
                      </a:r>
                      <a:r>
                        <a:rPr lang="en-GB" sz="1200">
                          <a:solidFill>
                            <a:srgbClr val="1F1F1F"/>
                          </a:solidFill>
                          <a:highlight>
                            <a:srgbClr val="FFFFFF"/>
                          </a:highlight>
                          <a:latin typeface="Times New Roman"/>
                          <a:ea typeface="Times New Roman"/>
                          <a:cs typeface="Times New Roman"/>
                          <a:sym typeface="Times New Roman"/>
                        </a:rPr>
                        <a:t>domain disentanglement module to capture information</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800">
                        <a:solidFill>
                          <a:srgbClr val="1F1F1F"/>
                        </a:solidFill>
                        <a:highlight>
                          <a:srgbClr val="FFFFFF"/>
                        </a:highlight>
                        <a:latin typeface="Times New Roman"/>
                        <a:ea typeface="Times New Roman"/>
                        <a:cs typeface="Times New Roman"/>
                        <a:sym typeface="Times New Roman"/>
                      </a:endParaRPr>
                    </a:p>
                  </a:txBody>
                  <a:tcPr marL="152400" marR="152400" marT="152400" marB="152400"/>
                </a:tc>
                <a:tc>
                  <a:txBody>
                    <a:bodyPr/>
                    <a:lstStyle/>
                    <a:p>
                      <a:pPr marL="0" lvl="0" indent="0" algn="l" rtl="0">
                        <a:spcBef>
                          <a:spcPts val="0"/>
                        </a:spcBef>
                        <a:spcAft>
                          <a:spcPts val="0"/>
                        </a:spcAft>
                        <a:buNone/>
                      </a:pPr>
                      <a:r>
                        <a:rPr lang="en-GB" sz="800">
                          <a:solidFill>
                            <a:srgbClr val="1F1F1F"/>
                          </a:solidFill>
                          <a:highlight>
                            <a:srgbClr val="FFFFFF"/>
                          </a:highlight>
                          <a:latin typeface="Times New Roman"/>
                          <a:ea typeface="Times New Roman"/>
                          <a:cs typeface="Times New Roman"/>
                          <a:sym typeface="Times New Roman"/>
                        </a:rPr>
                        <a:t>* </a:t>
                      </a:r>
                      <a:r>
                        <a:rPr lang="en-GB" sz="1200">
                          <a:solidFill>
                            <a:srgbClr val="1F1F1F"/>
                          </a:solidFill>
                          <a:highlight>
                            <a:srgbClr val="FFFFFF"/>
                          </a:highlight>
                          <a:latin typeface="Times New Roman"/>
                          <a:ea typeface="Times New Roman"/>
                          <a:cs typeface="Times New Roman"/>
                          <a:sym typeface="Times New Roman"/>
                        </a:rPr>
                        <a:t>The content-aware translation ensures the generated  image reflects the actual  structure and objects present in the input image</a:t>
                      </a:r>
                      <a:endParaRPr sz="800">
                        <a:solidFill>
                          <a:srgbClr val="1F1F1F"/>
                        </a:solidFill>
                        <a:highlight>
                          <a:srgbClr val="FFFFFF"/>
                        </a:highlight>
                        <a:latin typeface="Times New Roman"/>
                        <a:ea typeface="Times New Roman"/>
                        <a:cs typeface="Times New Roman"/>
                        <a:sym typeface="Times New Roman"/>
                      </a:endParaRPr>
                    </a:p>
                  </a:txBody>
                  <a:tcPr marL="152400" marR="152400" marT="152400" marB="152400"/>
                </a:tc>
                <a:tc>
                  <a:txBody>
                    <a:bodyPr/>
                    <a:lstStyle/>
                    <a:p>
                      <a:pPr marL="0" lvl="0" indent="0" algn="l" rtl="0">
                        <a:spcBef>
                          <a:spcPts val="0"/>
                        </a:spcBef>
                        <a:spcAft>
                          <a:spcPts val="0"/>
                        </a:spcAft>
                        <a:buNone/>
                      </a:pPr>
                      <a:r>
                        <a:rPr lang="en-GB" sz="800">
                          <a:solidFill>
                            <a:srgbClr val="1F1F1F"/>
                          </a:solidFill>
                          <a:highlight>
                            <a:srgbClr val="FFFFFF"/>
                          </a:highlight>
                          <a:latin typeface="Times New Roman"/>
                          <a:ea typeface="Times New Roman"/>
                          <a:cs typeface="Times New Roman"/>
                          <a:sym typeface="Times New Roman"/>
                        </a:rPr>
                        <a:t>* </a:t>
                      </a:r>
                      <a:r>
                        <a:rPr lang="en-GB" sz="1200">
                          <a:solidFill>
                            <a:srgbClr val="1F1F1F"/>
                          </a:solidFill>
                          <a:highlight>
                            <a:srgbClr val="FFFFFF"/>
                          </a:highlight>
                        </a:rPr>
                        <a:t>I</a:t>
                      </a:r>
                      <a:r>
                        <a:rPr lang="en-GB" sz="1200">
                          <a:solidFill>
                            <a:srgbClr val="1F1F1F"/>
                          </a:solidFill>
                          <a:highlight>
                            <a:srgbClr val="FFFFFF"/>
                          </a:highlight>
                          <a:latin typeface="Times New Roman"/>
                          <a:ea typeface="Times New Roman"/>
                          <a:cs typeface="Times New Roman"/>
                          <a:sym typeface="Times New Roman"/>
                        </a:rPr>
                        <a:t>t might offer less control over the specific artistic style or detail level of the generated daytime images </a:t>
                      </a:r>
                      <a:endParaRPr sz="1200">
                        <a:solidFill>
                          <a:srgbClr val="1F1F1F"/>
                        </a:solidFill>
                        <a:highlight>
                          <a:srgbClr val="FFFFFF"/>
                        </a:highlight>
                        <a:latin typeface="Times New Roman"/>
                        <a:ea typeface="Times New Roman"/>
                        <a:cs typeface="Times New Roman"/>
                        <a:sym typeface="Times New Roman"/>
                      </a:endParaRPr>
                    </a:p>
                  </a:txBody>
                  <a:tcPr marL="152400" marR="152400" marT="152400" marB="152400"/>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97"/>
        <p:cNvGrpSpPr/>
        <p:nvPr/>
      </p:nvGrpSpPr>
      <p:grpSpPr>
        <a:xfrm>
          <a:off x="0" y="0"/>
          <a:ext cx="0" cy="0"/>
          <a:chOff x="0" y="0"/>
          <a:chExt cx="0" cy="0"/>
        </a:xfrm>
      </p:grpSpPr>
      <p:sp>
        <p:nvSpPr>
          <p:cNvPr id="98" name="Google Shape;98;p17"/>
          <p:cNvSpPr/>
          <p:nvPr/>
        </p:nvSpPr>
        <p:spPr>
          <a:xfrm rot="-1028">
            <a:off x="-3" y="4135350"/>
            <a:ext cx="1003500" cy="1012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 name="Google Shape;99;p17"/>
          <p:cNvSpPr/>
          <p:nvPr/>
        </p:nvSpPr>
        <p:spPr>
          <a:xfrm rot="-5401010">
            <a:off x="8127520" y="4114850"/>
            <a:ext cx="1021500" cy="1039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 name="Google Shape;100;p17"/>
          <p:cNvSpPr/>
          <p:nvPr/>
        </p:nvSpPr>
        <p:spPr>
          <a:xfrm rot="10798991">
            <a:off x="8126400" y="4095"/>
            <a:ext cx="1022100" cy="10083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1" name="Google Shape;101;p17"/>
          <p:cNvSpPr/>
          <p:nvPr/>
        </p:nvSpPr>
        <p:spPr>
          <a:xfrm rot="5398981">
            <a:off x="10142" y="-7000"/>
            <a:ext cx="1012500" cy="10305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 name="Google Shape;102;p17"/>
          <p:cNvSpPr/>
          <p:nvPr/>
        </p:nvSpPr>
        <p:spPr>
          <a:xfrm>
            <a:off x="136600" y="110475"/>
            <a:ext cx="8885700" cy="4923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7"/>
          <p:cNvSpPr txBox="1"/>
          <p:nvPr/>
        </p:nvSpPr>
        <p:spPr>
          <a:xfrm>
            <a:off x="942600" y="850500"/>
            <a:ext cx="7258800" cy="3848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CycleGAN (2017) can create realistic images from unpaired data but struggles with complex scenes. </a:t>
            </a: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UnitGAN (2017) achieves contextually accurate translations but may fail with non-uniform lighting. </a:t>
            </a: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DualGAN (2018) offers reasonable translations but can get stuck on specific outputs during training. </a:t>
            </a: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ToDayGAN (2019) tackles challenges like night scenes but becomes complex due to its multi-stage design.</a:t>
            </a: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 DiscoGAN (2017) excels at translating across very different image styles but might struggle with rare lighting. </a:t>
            </a: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Finally, N2D GAN (2022) focuses on preserving the content of the input image while translating it, potentially limiting artistic control over the final product.</a:t>
            </a:r>
            <a:endParaRPr>
              <a:solidFill>
                <a:schemeClr val="dk1"/>
              </a:solidFill>
              <a:latin typeface="Times New Roman"/>
              <a:ea typeface="Times New Roman"/>
              <a:cs typeface="Times New Roman"/>
              <a:sym typeface="Times New Roman"/>
            </a:endParaRPr>
          </a:p>
        </p:txBody>
      </p:sp>
      <p:sp>
        <p:nvSpPr>
          <p:cNvPr id="104" name="Google Shape;104;p17"/>
          <p:cNvSpPr txBox="1"/>
          <p:nvPr/>
        </p:nvSpPr>
        <p:spPr>
          <a:xfrm>
            <a:off x="266700" y="292700"/>
            <a:ext cx="4305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dk1"/>
                </a:solidFill>
                <a:latin typeface="Times New Roman"/>
                <a:ea typeface="Times New Roman"/>
                <a:cs typeface="Times New Roman"/>
                <a:sym typeface="Times New Roman"/>
              </a:rPr>
              <a:t>Summary of Literature Review</a:t>
            </a:r>
            <a:endParaRPr sz="16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119"/>
        <p:cNvGrpSpPr/>
        <p:nvPr/>
      </p:nvGrpSpPr>
      <p:grpSpPr>
        <a:xfrm>
          <a:off x="0" y="0"/>
          <a:ext cx="0" cy="0"/>
          <a:chOff x="0" y="0"/>
          <a:chExt cx="0" cy="0"/>
        </a:xfrm>
      </p:grpSpPr>
      <p:sp>
        <p:nvSpPr>
          <p:cNvPr id="120" name="Google Shape;120;p19"/>
          <p:cNvSpPr/>
          <p:nvPr/>
        </p:nvSpPr>
        <p:spPr>
          <a:xfrm rot="-1028">
            <a:off x="-3" y="4135350"/>
            <a:ext cx="1003500" cy="1012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 name="Google Shape;121;p19"/>
          <p:cNvSpPr/>
          <p:nvPr/>
        </p:nvSpPr>
        <p:spPr>
          <a:xfrm rot="-5401010">
            <a:off x="8127520" y="4114850"/>
            <a:ext cx="1021500" cy="1039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 name="Google Shape;122;p19"/>
          <p:cNvSpPr/>
          <p:nvPr/>
        </p:nvSpPr>
        <p:spPr>
          <a:xfrm rot="10798991">
            <a:off x="8126400" y="4095"/>
            <a:ext cx="1022100" cy="10083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3" name="Google Shape;123;p19"/>
          <p:cNvSpPr/>
          <p:nvPr/>
        </p:nvSpPr>
        <p:spPr>
          <a:xfrm rot="5398981">
            <a:off x="10142" y="-7000"/>
            <a:ext cx="1012500" cy="10305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4" name="Google Shape;124;p19"/>
          <p:cNvSpPr/>
          <p:nvPr/>
        </p:nvSpPr>
        <p:spPr>
          <a:xfrm>
            <a:off x="136600" y="110475"/>
            <a:ext cx="8885700" cy="4923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txBox="1"/>
          <p:nvPr/>
        </p:nvSpPr>
        <p:spPr>
          <a:xfrm>
            <a:off x="266700" y="208025"/>
            <a:ext cx="1576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dk1"/>
                </a:solidFill>
                <a:latin typeface="Times New Roman"/>
                <a:ea typeface="Times New Roman"/>
                <a:cs typeface="Times New Roman"/>
                <a:sym typeface="Times New Roman"/>
              </a:rPr>
              <a:t>System Design</a:t>
            </a:r>
            <a:endParaRPr sz="1600" b="1">
              <a:solidFill>
                <a:schemeClr val="dk1"/>
              </a:solidFill>
              <a:latin typeface="Times New Roman"/>
              <a:ea typeface="Times New Roman"/>
              <a:cs typeface="Times New Roman"/>
              <a:sym typeface="Times New Roman"/>
            </a:endParaRPr>
          </a:p>
        </p:txBody>
      </p:sp>
      <p:pic>
        <p:nvPicPr>
          <p:cNvPr id="126" name="Google Shape;126;p19"/>
          <p:cNvPicPr preferRelativeResize="0"/>
          <p:nvPr/>
        </p:nvPicPr>
        <p:blipFill>
          <a:blip r:embed="rId3">
            <a:alphaModFix/>
          </a:blip>
          <a:stretch>
            <a:fillRect/>
          </a:stretch>
        </p:blipFill>
        <p:spPr>
          <a:xfrm>
            <a:off x="585262" y="639124"/>
            <a:ext cx="7988374" cy="4199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130"/>
        <p:cNvGrpSpPr/>
        <p:nvPr/>
      </p:nvGrpSpPr>
      <p:grpSpPr>
        <a:xfrm>
          <a:off x="0" y="0"/>
          <a:ext cx="0" cy="0"/>
          <a:chOff x="0" y="0"/>
          <a:chExt cx="0" cy="0"/>
        </a:xfrm>
      </p:grpSpPr>
      <p:sp>
        <p:nvSpPr>
          <p:cNvPr id="131" name="Google Shape;131;p20"/>
          <p:cNvSpPr/>
          <p:nvPr/>
        </p:nvSpPr>
        <p:spPr>
          <a:xfrm rot="-1028">
            <a:off x="-3" y="4135350"/>
            <a:ext cx="1003500" cy="1012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Google Shape;132;p20"/>
          <p:cNvSpPr/>
          <p:nvPr/>
        </p:nvSpPr>
        <p:spPr>
          <a:xfrm rot="-5401010">
            <a:off x="8127520" y="4114850"/>
            <a:ext cx="1021500" cy="1039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 name="Google Shape;133;p20"/>
          <p:cNvSpPr/>
          <p:nvPr/>
        </p:nvSpPr>
        <p:spPr>
          <a:xfrm rot="10798991">
            <a:off x="8126400" y="4095"/>
            <a:ext cx="1022100" cy="10083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 name="Google Shape;134;p20"/>
          <p:cNvSpPr/>
          <p:nvPr/>
        </p:nvSpPr>
        <p:spPr>
          <a:xfrm rot="5398981">
            <a:off x="10142" y="-7000"/>
            <a:ext cx="1012500" cy="10305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 name="Google Shape;135;p20"/>
          <p:cNvSpPr/>
          <p:nvPr/>
        </p:nvSpPr>
        <p:spPr>
          <a:xfrm>
            <a:off x="136600" y="110475"/>
            <a:ext cx="8885700" cy="4923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txBox="1"/>
          <p:nvPr/>
        </p:nvSpPr>
        <p:spPr>
          <a:xfrm>
            <a:off x="266700" y="208025"/>
            <a:ext cx="6106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dk1"/>
                </a:solidFill>
                <a:latin typeface="Times New Roman"/>
                <a:ea typeface="Times New Roman"/>
                <a:cs typeface="Times New Roman"/>
                <a:sym typeface="Times New Roman"/>
              </a:rPr>
              <a:t>Architecture of Generic CycleGAN Based Network</a:t>
            </a:r>
            <a:endParaRPr sz="1600" b="1">
              <a:solidFill>
                <a:schemeClr val="dk1"/>
              </a:solidFill>
              <a:latin typeface="Times New Roman"/>
              <a:ea typeface="Times New Roman"/>
              <a:cs typeface="Times New Roman"/>
              <a:sym typeface="Times New Roman"/>
            </a:endParaRPr>
          </a:p>
        </p:txBody>
      </p:sp>
      <p:pic>
        <p:nvPicPr>
          <p:cNvPr id="137" name="Google Shape;137;p20"/>
          <p:cNvPicPr preferRelativeResize="0"/>
          <p:nvPr/>
        </p:nvPicPr>
        <p:blipFill>
          <a:blip r:embed="rId3">
            <a:alphaModFix/>
          </a:blip>
          <a:stretch>
            <a:fillRect/>
          </a:stretch>
        </p:blipFill>
        <p:spPr>
          <a:xfrm>
            <a:off x="596925" y="787400"/>
            <a:ext cx="7988275" cy="3930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141"/>
        <p:cNvGrpSpPr/>
        <p:nvPr/>
      </p:nvGrpSpPr>
      <p:grpSpPr>
        <a:xfrm>
          <a:off x="0" y="0"/>
          <a:ext cx="0" cy="0"/>
          <a:chOff x="0" y="0"/>
          <a:chExt cx="0" cy="0"/>
        </a:xfrm>
      </p:grpSpPr>
      <p:sp>
        <p:nvSpPr>
          <p:cNvPr id="142" name="Google Shape;142;p21"/>
          <p:cNvSpPr/>
          <p:nvPr/>
        </p:nvSpPr>
        <p:spPr>
          <a:xfrm rot="-1028">
            <a:off x="-3" y="4135350"/>
            <a:ext cx="1003500" cy="1012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 name="Google Shape;143;p21"/>
          <p:cNvSpPr/>
          <p:nvPr/>
        </p:nvSpPr>
        <p:spPr>
          <a:xfrm rot="-5401010">
            <a:off x="8127520" y="4114850"/>
            <a:ext cx="1021500" cy="1039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 name="Google Shape;144;p21"/>
          <p:cNvSpPr/>
          <p:nvPr/>
        </p:nvSpPr>
        <p:spPr>
          <a:xfrm rot="10798991">
            <a:off x="8126400" y="4095"/>
            <a:ext cx="1022100" cy="10083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5" name="Google Shape;145;p21"/>
          <p:cNvSpPr/>
          <p:nvPr/>
        </p:nvSpPr>
        <p:spPr>
          <a:xfrm rot="5398981">
            <a:off x="10142" y="-7000"/>
            <a:ext cx="1012500" cy="10305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 name="Google Shape;146;p21"/>
          <p:cNvSpPr/>
          <p:nvPr/>
        </p:nvSpPr>
        <p:spPr>
          <a:xfrm>
            <a:off x="136600" y="110475"/>
            <a:ext cx="8885700" cy="4923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txBox="1"/>
          <p:nvPr/>
        </p:nvSpPr>
        <p:spPr>
          <a:xfrm>
            <a:off x="266700" y="208025"/>
            <a:ext cx="6106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dk1"/>
                </a:solidFill>
                <a:latin typeface="Times New Roman"/>
                <a:ea typeface="Times New Roman"/>
                <a:cs typeface="Times New Roman"/>
                <a:sym typeface="Times New Roman"/>
              </a:rPr>
              <a:t>Architecture of Generic CycleGAN Based Network</a:t>
            </a:r>
            <a:endParaRPr sz="1600" b="1">
              <a:solidFill>
                <a:schemeClr val="dk1"/>
              </a:solidFill>
              <a:latin typeface="Times New Roman"/>
              <a:ea typeface="Times New Roman"/>
              <a:cs typeface="Times New Roman"/>
              <a:sym typeface="Times New Roman"/>
            </a:endParaRPr>
          </a:p>
        </p:txBody>
      </p:sp>
      <p:pic>
        <p:nvPicPr>
          <p:cNvPr id="148" name="Google Shape;148;p21"/>
          <p:cNvPicPr preferRelativeResize="0"/>
          <p:nvPr/>
        </p:nvPicPr>
        <p:blipFill rotWithShape="1">
          <a:blip r:embed="rId3">
            <a:alphaModFix/>
          </a:blip>
          <a:srcRect l="510" r="-510"/>
          <a:stretch/>
        </p:blipFill>
        <p:spPr>
          <a:xfrm>
            <a:off x="415977" y="1250650"/>
            <a:ext cx="8326950" cy="2635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152"/>
        <p:cNvGrpSpPr/>
        <p:nvPr/>
      </p:nvGrpSpPr>
      <p:grpSpPr>
        <a:xfrm>
          <a:off x="0" y="0"/>
          <a:ext cx="0" cy="0"/>
          <a:chOff x="0" y="0"/>
          <a:chExt cx="0" cy="0"/>
        </a:xfrm>
      </p:grpSpPr>
      <p:sp>
        <p:nvSpPr>
          <p:cNvPr id="153" name="Google Shape;153;p22"/>
          <p:cNvSpPr/>
          <p:nvPr/>
        </p:nvSpPr>
        <p:spPr>
          <a:xfrm rot="-1028">
            <a:off x="-3" y="4135350"/>
            <a:ext cx="1003500" cy="1012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4" name="Google Shape;154;p22"/>
          <p:cNvSpPr/>
          <p:nvPr/>
        </p:nvSpPr>
        <p:spPr>
          <a:xfrm rot="-5401010">
            <a:off x="8127520" y="4114850"/>
            <a:ext cx="1021500" cy="10398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5" name="Google Shape;155;p22"/>
          <p:cNvSpPr/>
          <p:nvPr/>
        </p:nvSpPr>
        <p:spPr>
          <a:xfrm rot="10798991">
            <a:off x="8126400" y="4095"/>
            <a:ext cx="1022100" cy="10083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6" name="Google Shape;156;p22"/>
          <p:cNvSpPr/>
          <p:nvPr/>
        </p:nvSpPr>
        <p:spPr>
          <a:xfrm rot="5398981">
            <a:off x="10142" y="-7000"/>
            <a:ext cx="1012500" cy="1030500"/>
          </a:xfrm>
          <a:prstGeom prst="rtTriangl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7" name="Google Shape;157;p22"/>
          <p:cNvSpPr/>
          <p:nvPr/>
        </p:nvSpPr>
        <p:spPr>
          <a:xfrm>
            <a:off x="129150" y="109950"/>
            <a:ext cx="8885700" cy="4923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txBox="1"/>
          <p:nvPr/>
        </p:nvSpPr>
        <p:spPr>
          <a:xfrm>
            <a:off x="266700" y="208025"/>
            <a:ext cx="6106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dk1"/>
                </a:solidFill>
                <a:latin typeface="Times New Roman"/>
                <a:ea typeface="Times New Roman"/>
                <a:cs typeface="Times New Roman"/>
                <a:sym typeface="Times New Roman"/>
              </a:rPr>
              <a:t>Novelty</a:t>
            </a:r>
            <a:endParaRPr sz="1600" b="1">
              <a:solidFill>
                <a:schemeClr val="dk1"/>
              </a:solidFill>
              <a:latin typeface="Times New Roman"/>
              <a:ea typeface="Times New Roman"/>
              <a:cs typeface="Times New Roman"/>
              <a:sym typeface="Times New Roman"/>
            </a:endParaRPr>
          </a:p>
        </p:txBody>
      </p:sp>
      <p:sp>
        <p:nvSpPr>
          <p:cNvPr id="159" name="Google Shape;159;p22"/>
          <p:cNvSpPr txBox="1"/>
          <p:nvPr/>
        </p:nvSpPr>
        <p:spPr>
          <a:xfrm>
            <a:off x="836075" y="1012550"/>
            <a:ext cx="7577700" cy="2555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We introduce a WGAN (Wasserstein GAN) based gradient penalty term to the discriminator loss (originally introduced in the DualGAN paper) to the different GAN models - CycleGAN and UNIT GAN with the goal of improving and speeding up the convergence of the model despite not having access to high quality paired training data.</a:t>
            </a:r>
            <a:endParaRPr>
              <a:solidFill>
                <a:schemeClr val="dk1"/>
              </a:solidFill>
              <a:latin typeface="Times New Roman"/>
              <a:ea typeface="Times New Roman"/>
              <a:cs typeface="Times New Roman"/>
              <a:sym typeface="Times New Roman"/>
            </a:endParaRPr>
          </a:p>
          <a:p>
            <a:pPr marL="13716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We benchmark the different models to obtain the best performing models and introduce adjustments that speed up model inference times so as to use the model in a real-time environment.</a:t>
            </a:r>
            <a:endParaRPr>
              <a:solidFill>
                <a:schemeClr val="dk1"/>
              </a:solidFill>
              <a:latin typeface="Times New Roman"/>
              <a:ea typeface="Times New Roman"/>
              <a:cs typeface="Times New Roman"/>
              <a:sym typeface="Times New Roman"/>
            </a:endParaRPr>
          </a:p>
          <a:p>
            <a:pPr marL="1371600" lvl="0" indent="0" algn="l" rtl="0">
              <a:spcBef>
                <a:spcPts val="0"/>
              </a:spcBef>
              <a:spcAft>
                <a:spcPts val="0"/>
              </a:spcAft>
              <a:buNone/>
            </a:pPr>
            <a:r>
              <a:rPr lang="en-GB">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We devise a visualization tool for visually perceiving the translation performed by various models.</a:t>
            </a:r>
            <a:endParaRPr>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2004</Words>
  <Application>Microsoft Office PowerPoint</Application>
  <PresentationFormat>On-screen Show (16:9)</PresentationFormat>
  <Paragraphs>219</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Times New Roman</vt:lpstr>
      <vt:lpstr>Simple Light</vt:lpstr>
      <vt:lpstr>CS6611 Creative and Innovative Project  Review - 1</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CS6611 Creative and Innovative Project  Review - 1</dc:title>
  <cp:lastModifiedBy>Rohit dineshkumar</cp:lastModifiedBy>
  <cp:revision>1</cp:revision>
  <dcterms:modified xsi:type="dcterms:W3CDTF">2024-05-08T05:41:29Z</dcterms:modified>
</cp:coreProperties>
</file>