
<file path=[Content_Types].xml><?xml version="1.0" encoding="utf-8"?>
<Types xmlns="http://schemas.openxmlformats.org/package/2006/content-types">
  <Default ContentType="image/jpeg" Extension="jpg"/>
  <Default ContentType="application/vnd.openxmlformats-officedocument.spreadsheetml.sheet" Extension="xlsx"/>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embeddedFontLst>
    <p:embeddedFont>
      <p:font typeface="Roboto"/>
      <p:regular r:id="rId19"/>
      <p:bold r:id="rId20"/>
      <p:italic r:id="rId21"/>
      <p:boldItalic r:id="rId22"/>
    </p:embeddedFont>
    <p:embeddedFont>
      <p:font typeface="Merriweather"/>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7" roundtripDataSignature="AMtx7miSi0cysFR5JCcE9GnLKs6McFz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erriweather-bold.fntdata"/><Relationship Id="rId23" Type="http://schemas.openxmlformats.org/officeDocument/2006/relationships/font" Target="fonts/Merriweather-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Italic.fntdata"/><Relationship Id="rId25" Type="http://schemas.openxmlformats.org/officeDocument/2006/relationships/font" Target="fonts/Merriweather-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15"/>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5"/>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16"/>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7"/>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7"/>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7"/>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18"/>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8"/>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8"/>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8"/>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19"/>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9"/>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4"/>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4"/>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4"/>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4"/>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4"/>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4"/>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4"/>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4"/>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4"/>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chart" Target="../charts/char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1"/>
          <p:cNvGrpSpPr/>
          <p:nvPr/>
        </p:nvGrpSpPr>
        <p:grpSpPr>
          <a:xfrm>
            <a:off x="876299" y="990600"/>
            <a:ext cx="1743075" cy="1333500"/>
            <a:chOff x="742950" y="1104900"/>
            <a:chExt cx="1743075" cy="1333500"/>
          </a:xfrm>
        </p:grpSpPr>
        <p:sp>
          <p:nvSpPr>
            <p:cNvPr id="59" name="Google Shape;5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1" name="Google Shape;6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1"/>
          <p:cNvSpPr txBox="1"/>
          <p:nvPr>
            <p:ph type="ctrTitle"/>
          </p:nvPr>
        </p:nvSpPr>
        <p:spPr>
          <a:xfrm>
            <a:off x="-828675" y="19665"/>
            <a:ext cx="9982200" cy="1001556"/>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4" name="Google Shape;6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6" name="Google Shape;66;p1"/>
          <p:cNvSpPr txBox="1"/>
          <p:nvPr/>
        </p:nvSpPr>
        <p:spPr>
          <a:xfrm>
            <a:off x="2554542" y="3314150"/>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a:t>
            </a:r>
            <a:r>
              <a:rPr lang="en-US" sz="2400">
                <a:solidFill>
                  <a:schemeClr val="dk1"/>
                </a:solidFill>
                <a:latin typeface="Calibri"/>
                <a:ea typeface="Calibri"/>
                <a:cs typeface="Calibri"/>
                <a:sym typeface="Calibri"/>
              </a:rPr>
              <a:t>ROHIT 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NO:312210640</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DEPARTMENT:B.COM(GEN)</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COLLEGE:SRM ARTS AND SCIENCE COLLEGE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9" name="Google Shape;189;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0" name="Google Shape;190;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1" name="Google Shape;191;p10"/>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92" name="Google Shape;192;p10"/>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 name="Google Shape;193;p10"/>
          <p:cNvSpPr txBox="1"/>
          <p:nvPr/>
        </p:nvSpPr>
        <p:spPr>
          <a:xfrm>
            <a:off x="838200" y="1271855"/>
            <a:ext cx="7162800"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 attendance analysis using Excel, several modeling techniques can help you gain insights and make data-driven decisions. Here’s an overview of key modeling approaches you might use: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1. </a:t>
            </a:r>
            <a:r>
              <a:rPr b="1" lang="en-US" sz="1800" u="sng">
                <a:solidFill>
                  <a:schemeClr val="dk1"/>
                </a:solidFill>
                <a:latin typeface="Calibri"/>
                <a:ea typeface="Calibri"/>
                <a:cs typeface="Calibri"/>
                <a:sym typeface="Calibri"/>
              </a:rPr>
              <a:t>Descriptive Statistics Mean and Median Attendance</a:t>
            </a:r>
            <a:r>
              <a:rPr lang="en-US" sz="1800">
                <a:solidFill>
                  <a:schemeClr val="dk1"/>
                </a:solidFill>
                <a:latin typeface="Calibri"/>
                <a:ea typeface="Calibri"/>
                <a:cs typeface="Calibri"/>
                <a:sym typeface="Calibri"/>
              </a:rPr>
              <a:t>: Calculate average and median attendance times to understand typical patterns. Standard Deviation: Measure the variability in attendance times. Excel Functions: AVERAGE(), MEDIAN(), STDEV.P(), STDEV.S()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2. </a:t>
            </a:r>
            <a:r>
              <a:rPr b="1" lang="en-US" sz="1800" u="sng">
                <a:solidFill>
                  <a:schemeClr val="dk1"/>
                </a:solidFill>
                <a:latin typeface="Calibri"/>
                <a:ea typeface="Calibri"/>
                <a:cs typeface="Calibri"/>
                <a:sym typeface="Calibri"/>
              </a:rPr>
              <a:t>Time Series Analysis Trend Analysis</a:t>
            </a:r>
            <a:r>
              <a:rPr lang="en-US" sz="1800">
                <a:solidFill>
                  <a:schemeClr val="dk1"/>
                </a:solidFill>
                <a:latin typeface="Calibri"/>
                <a:ea typeface="Calibri"/>
                <a:cs typeface="Calibri"/>
                <a:sym typeface="Calibri"/>
              </a:rPr>
              <a:t>: Analyze attendance trends over time (daily, weekly, monthly).Seasonality: Identify patterns or recurring trends related to specific days of the week or times of the year . Excel Functions: Use line charts or pivot tables to visualize trends.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3. </a:t>
            </a:r>
            <a:r>
              <a:rPr b="1" lang="en-US" sz="1800" u="sng">
                <a:solidFill>
                  <a:schemeClr val="dk1"/>
                </a:solidFill>
                <a:latin typeface="Calibri"/>
                <a:ea typeface="Calibri"/>
                <a:cs typeface="Calibri"/>
                <a:sym typeface="Calibri"/>
              </a:rPr>
              <a:t>Pivot Tables and Charts Attendance Summary</a:t>
            </a:r>
            <a:r>
              <a:rPr lang="en-US" sz="1800">
                <a:solidFill>
                  <a:schemeClr val="dk1"/>
                </a:solidFill>
                <a:latin typeface="Calibri"/>
                <a:ea typeface="Calibri"/>
                <a:cs typeface="Calibri"/>
                <a:sym typeface="Calibri"/>
              </a:rPr>
              <a:t>: Create pivot tables to summarize attendance data by employee, department, or time period . Visual Representation: Use pivot charts to visualize attendance patterns and anomalies . Excel Functions: PivotTable, PivotChart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4. </a:t>
            </a:r>
            <a:r>
              <a:rPr b="1" lang="en-US" sz="1800" u="sng">
                <a:solidFill>
                  <a:schemeClr val="dk1"/>
                </a:solidFill>
                <a:latin typeface="Calibri"/>
                <a:ea typeface="Calibri"/>
                <a:cs typeface="Calibri"/>
                <a:sym typeface="Calibri"/>
              </a:rPr>
              <a:t>Absenteeism Analysis Absence Rates</a:t>
            </a:r>
            <a:r>
              <a:rPr lang="en-US" sz="1800">
                <a:solidFill>
                  <a:schemeClr val="dk1"/>
                </a:solidFill>
                <a:latin typeface="Calibri"/>
                <a:ea typeface="Calibri"/>
                <a:cs typeface="Calibri"/>
                <a:sym typeface="Calibri"/>
              </a:rPr>
              <a:t>: Calculate the percentage of days employees or students are absent . Correlation with Other Factors: Analyze correlations between absenteeism and factors like department, time of year, or employee tenure . Excel Functions: COUNTIF(), COUNTIFS(), CORREL()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1"/>
          <p:cNvSpPr txBox="1"/>
          <p:nvPr>
            <p:ph idx="1" type="body"/>
          </p:nvPr>
        </p:nvSpPr>
        <p:spPr>
          <a:xfrm>
            <a:off x="381000" y="533400"/>
            <a:ext cx="9144000" cy="6093976"/>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5. </a:t>
            </a:r>
            <a:r>
              <a:rPr b="1" lang="en-US" u="sng"/>
              <a:t>Work Hours Calculation Hours Worked</a:t>
            </a:r>
            <a:r>
              <a:rPr lang="en-US"/>
              <a:t>: Compute the total hours worked per day, week, or month using Time In and Time Out data . Overtime Calculation: Identify and calculate any overtime based on scheduled hours Excel Functions: DATEDIF(), TEXT(), SUM() </a:t>
            </a:r>
            <a:endParaRPr/>
          </a:p>
          <a:p>
            <a:pPr indent="0" lvl="0" marL="0" rtl="0" algn="l">
              <a:spcBef>
                <a:spcPts val="0"/>
              </a:spcBef>
              <a:spcAft>
                <a:spcPts val="0"/>
              </a:spcAft>
              <a:buNone/>
            </a:pPr>
            <a:r>
              <a:rPr lang="en-US"/>
              <a:t>6. </a:t>
            </a:r>
            <a:r>
              <a:rPr b="1" lang="en-US" u="sng"/>
              <a:t>Anomaly Detection Late Arrivals and Early Departures</a:t>
            </a:r>
            <a:r>
              <a:rPr lang="en-US"/>
              <a:t>: Identify patterns of lateness or early departures using conditional formatting or formulas . Outliers: Detect outliers or unusual attendance patterns . Excel Functions: IF(), CONDITIONAL FORMATTING, Z-SCORE</a:t>
            </a:r>
            <a:endParaRPr/>
          </a:p>
          <a:p>
            <a:pPr indent="0" lvl="0" marL="0" rtl="0" algn="l">
              <a:spcBef>
                <a:spcPts val="0"/>
              </a:spcBef>
              <a:spcAft>
                <a:spcPts val="0"/>
              </a:spcAft>
              <a:buNone/>
            </a:pPr>
            <a:r>
              <a:rPr lang="en-US"/>
              <a:t>7. </a:t>
            </a:r>
            <a:r>
              <a:rPr b="1" lang="en-US" u="sng"/>
              <a:t>Forecasting Future Attendance Trends</a:t>
            </a:r>
            <a:r>
              <a:rPr lang="en-US"/>
              <a:t>: Use linear regression to forecast future attendance based on historical data . Excel Functions: LINEST(), FORECAST.LINEAR()</a:t>
            </a:r>
            <a:endParaRPr/>
          </a:p>
          <a:p>
            <a:pPr indent="0" lvl="0" marL="0" rtl="0" algn="l">
              <a:spcBef>
                <a:spcPts val="0"/>
              </a:spcBef>
              <a:spcAft>
                <a:spcPts val="0"/>
              </a:spcAft>
              <a:buNone/>
            </a:pPr>
            <a:r>
              <a:rPr lang="en-US"/>
              <a:t>8. </a:t>
            </a:r>
            <a:r>
              <a:rPr b="1" lang="en-US" u="sng"/>
              <a:t>Scenario Analysis What-If Scenarios</a:t>
            </a:r>
            <a:r>
              <a:rPr lang="en-US"/>
              <a:t>: Model different scenarios to understand potential impacts of policy changes on attendance .</a:t>
            </a:r>
            <a:endParaRPr/>
          </a:p>
          <a:p>
            <a:pPr indent="0" lvl="0" marL="0" rtl="0" algn="l">
              <a:spcBef>
                <a:spcPts val="0"/>
              </a:spcBef>
              <a:spcAft>
                <a:spcPts val="0"/>
              </a:spcAft>
              <a:buNone/>
            </a:pPr>
            <a:r>
              <a:rPr lang="en-US"/>
              <a:t> Excel Functions: “DATA TABLE”,” GOAL SEEK”</a:t>
            </a:r>
            <a:endParaRPr/>
          </a:p>
          <a:p>
            <a:pPr indent="0" lvl="0" marL="0" rtl="0" algn="l">
              <a:spcBef>
                <a:spcPts val="0"/>
              </a:spcBef>
              <a:spcAft>
                <a:spcPts val="0"/>
              </a:spcAft>
              <a:buNone/>
            </a:pPr>
            <a:r>
              <a:rPr lang="en-US" u="sng"/>
              <a:t>Example Implementation </a:t>
            </a:r>
            <a:r>
              <a:rPr lang="en-US"/>
              <a:t>: </a:t>
            </a:r>
            <a:endParaRPr/>
          </a:p>
          <a:p>
            <a:pPr indent="-342900" lvl="0" marL="342900" rtl="0" algn="l">
              <a:spcBef>
                <a:spcPts val="0"/>
              </a:spcBef>
              <a:spcAft>
                <a:spcPts val="0"/>
              </a:spcAft>
              <a:buSzPts val="1800"/>
              <a:buFont typeface="Calibri"/>
              <a:buAutoNum type="arabicPeriod"/>
            </a:pPr>
            <a:r>
              <a:rPr b="1" lang="en-US"/>
              <a:t>Create a Data Table</a:t>
            </a:r>
            <a:r>
              <a:rPr lang="en-US"/>
              <a:t>: Organize your data into columns for Date, Time In, Time Out, Employee ID, etc.</a:t>
            </a:r>
            <a:endParaRPr/>
          </a:p>
          <a:p>
            <a:pPr indent="-342900" lvl="0" marL="342900" rtl="0" algn="l">
              <a:spcBef>
                <a:spcPts val="0"/>
              </a:spcBef>
              <a:spcAft>
                <a:spcPts val="0"/>
              </a:spcAft>
              <a:buSzPts val="1800"/>
              <a:buFont typeface="Calibri"/>
              <a:buAutoNum type="arabicPeriod"/>
            </a:pPr>
            <a:r>
              <a:rPr b="1" lang="en-US"/>
              <a:t>Use Pivot Tables</a:t>
            </a:r>
            <a:r>
              <a:rPr lang="en-US"/>
              <a:t>: Summarize attendance by employee or department.</a:t>
            </a:r>
            <a:endParaRPr/>
          </a:p>
          <a:p>
            <a:pPr indent="-342900" lvl="0" marL="342900" rtl="0" algn="l">
              <a:spcBef>
                <a:spcPts val="0"/>
              </a:spcBef>
              <a:spcAft>
                <a:spcPts val="0"/>
              </a:spcAft>
              <a:buSzPts val="1800"/>
              <a:buFont typeface="Calibri"/>
              <a:buAutoNum type="arabicPeriod"/>
            </a:pPr>
            <a:r>
              <a:rPr b="1" lang="en-US"/>
              <a:t>Visualize Data</a:t>
            </a:r>
            <a:r>
              <a:rPr lang="en-US"/>
              <a:t>: Create charts to visualize trends and patterns.</a:t>
            </a:r>
            <a:endParaRPr/>
          </a:p>
          <a:p>
            <a:pPr indent="-342900" lvl="0" marL="342900" rtl="0" algn="l">
              <a:spcBef>
                <a:spcPts val="0"/>
              </a:spcBef>
              <a:spcAft>
                <a:spcPts val="0"/>
              </a:spcAft>
              <a:buSzPts val="1800"/>
              <a:buFont typeface="Calibri"/>
              <a:buAutoNum type="arabicPeriod"/>
            </a:pPr>
            <a:r>
              <a:rPr b="1" lang="en-US"/>
              <a:t>Apply Formulas</a:t>
            </a:r>
            <a:r>
              <a:rPr lang="en-US"/>
              <a:t>: Calculate hours worked, absenteeism rates, and any anomalies.</a:t>
            </a:r>
            <a:endParaRPr/>
          </a:p>
          <a:p>
            <a:pPr indent="-342900" lvl="0" marL="342900" rtl="0" algn="l">
              <a:spcBef>
                <a:spcPts val="0"/>
              </a:spcBef>
              <a:spcAft>
                <a:spcPts val="0"/>
              </a:spcAft>
              <a:buSzPts val="1800"/>
              <a:buFont typeface="Calibri"/>
              <a:buAutoNum type="arabicPeriod"/>
            </a:pPr>
            <a:r>
              <a:rPr b="1" lang="en-US"/>
              <a:t>Analyze and Interpret</a:t>
            </a:r>
            <a:r>
              <a:rPr lang="en-US"/>
              <a:t>: Use descriptive statistics and trend analysis to derive insights and make recommendations.</a:t>
            </a:r>
            <a:endParaRPr/>
          </a:p>
          <a:p>
            <a:pPr indent="0" lvl="0" marL="0" rtl="0" algn="l">
              <a:spcBef>
                <a:spcPts val="0"/>
              </a:spcBef>
              <a:spcAft>
                <a:spcPts val="0"/>
              </a:spcAft>
              <a:buNone/>
            </a:pPr>
            <a:r>
              <a:rPr lang="en-US"/>
              <a:t>These modeling techniques enable you to perform a comprehensive analysis of attendance data, leading to better management decisions and improved operational efficiency</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 name="Google Shape;204;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 name="Google Shape;205;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6" name="Google Shape;206;p12"/>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7" name="Google Shape;207;p12"/>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208" name="Google Shape;208;p12"/>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graphicFrame>
        <p:nvGraphicFramePr>
          <p:cNvPr id="209" name="Google Shape;209;p12"/>
          <p:cNvGraphicFramePr/>
          <p:nvPr/>
        </p:nvGraphicFramePr>
        <p:xfrm>
          <a:off x="152400" y="1116330"/>
          <a:ext cx="11124818" cy="5528945"/>
        </p:xfrm>
        <a:graphic>
          <a:graphicData uri="http://schemas.openxmlformats.org/drawingml/2006/chart">
            <c:chart r:id="rId4"/>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5" name="Google Shape;215;p13"/>
          <p:cNvSpPr txBox="1"/>
          <p:nvPr/>
        </p:nvSpPr>
        <p:spPr>
          <a:xfrm>
            <a:off x="755332" y="1447800"/>
            <a:ext cx="8007668"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sz="20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2" name="Google Shape;72;p2"/>
          <p:cNvGrpSpPr/>
          <p:nvPr/>
        </p:nvGrpSpPr>
        <p:grpSpPr>
          <a:xfrm>
            <a:off x="7448612" y="0"/>
            <a:ext cx="4743796" cy="6858466"/>
            <a:chOff x="7448612" y="0"/>
            <a:chExt cx="4743796" cy="6858466"/>
          </a:xfrm>
        </p:grpSpPr>
        <p:sp>
          <p:nvSpPr>
            <p:cNvPr id="73" name="Google Shape;73;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2" name="Google Shape;82;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2"/>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1" name="Google Shape;91;p2"/>
          <p:cNvSpPr txBox="1"/>
          <p:nvPr/>
        </p:nvSpPr>
        <p:spPr>
          <a:xfrm>
            <a:off x="1217522" y="2123271"/>
            <a:ext cx="8593228"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Employee Attendance Analysis using Excel</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3"/>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7" name="Google Shape;97;p3"/>
          <p:cNvGrpSpPr/>
          <p:nvPr/>
        </p:nvGrpSpPr>
        <p:grpSpPr>
          <a:xfrm>
            <a:off x="7448612" y="0"/>
            <a:ext cx="4743796" cy="6858466"/>
            <a:chOff x="7448612" y="0"/>
            <a:chExt cx="4743796" cy="6858466"/>
          </a:xfrm>
        </p:grpSpPr>
        <p:sp>
          <p:nvSpPr>
            <p:cNvPr id="98" name="Google Shape;98;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7" name="Google Shape;107;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1" name="Google Shape;111;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3"/>
          <p:cNvGrpSpPr/>
          <p:nvPr/>
        </p:nvGrpSpPr>
        <p:grpSpPr>
          <a:xfrm>
            <a:off x="47625" y="3819523"/>
            <a:ext cx="4124325" cy="3009898"/>
            <a:chOff x="47625" y="3819523"/>
            <a:chExt cx="4124325" cy="3009898"/>
          </a:xfrm>
        </p:grpSpPr>
        <p:pic>
          <p:nvPicPr>
            <p:cNvPr id="113" name="Google Shape;113;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6" name="Google Shape;116;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7" name="Google Shape;117;p3"/>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4"/>
          <p:cNvGrpSpPr/>
          <p:nvPr/>
        </p:nvGrpSpPr>
        <p:grpSpPr>
          <a:xfrm>
            <a:off x="7991475" y="2933700"/>
            <a:ext cx="2762250" cy="3257550"/>
            <a:chOff x="7991475" y="2933700"/>
            <a:chExt cx="2762250" cy="3257550"/>
          </a:xfrm>
        </p:grpSpPr>
        <p:sp>
          <p:nvSpPr>
            <p:cNvPr id="123" name="Google Shape;123;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5" name="Google Shape;125;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6" name="Google Shape;126;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4"/>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8" name="Google Shape;128;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9" name="Google Shape;129;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30" name="Google Shape;130;p4"/>
          <p:cNvSpPr txBox="1"/>
          <p:nvPr/>
        </p:nvSpPr>
        <p:spPr>
          <a:xfrm>
            <a:off x="1398495" y="2514600"/>
            <a:ext cx="6325945"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2400">
                <a:solidFill>
                  <a:schemeClr val="dk1"/>
                </a:solidFill>
                <a:latin typeface="Calibri"/>
                <a:ea typeface="Calibri"/>
                <a:cs typeface="Calibri"/>
                <a:sym typeface="Calibri"/>
              </a:rPr>
              <a:t>When employees give their best at work, they help the organization flourish. Companies therefore implement </a:t>
            </a:r>
            <a:r>
              <a:rPr i="0" lang="en-US" sz="2400" strike="noStrike">
                <a:solidFill>
                  <a:schemeClr val="dk1"/>
                </a:solidFill>
                <a:latin typeface="Calibri"/>
                <a:ea typeface="Calibri"/>
                <a:cs typeface="Calibri"/>
                <a:sym typeface="Calibri"/>
              </a:rPr>
              <a:t>attendance management </a:t>
            </a:r>
            <a:r>
              <a:rPr i="0" lang="en-US" sz="2400" u="none" strike="noStrike">
                <a:solidFill>
                  <a:schemeClr val="dk1"/>
                </a:solidFill>
                <a:latin typeface="Calibri"/>
                <a:ea typeface="Calibri"/>
                <a:cs typeface="Calibri"/>
                <a:sym typeface="Calibri"/>
              </a:rPr>
              <a:t>systems</a:t>
            </a:r>
            <a:r>
              <a:rPr i="0" lang="en-US" sz="2400">
                <a:solidFill>
                  <a:schemeClr val="dk1"/>
                </a:solidFill>
                <a:latin typeface="Calibri"/>
                <a:ea typeface="Calibri"/>
                <a:cs typeface="Calibri"/>
                <a:sym typeface="Calibri"/>
              </a:rPr>
              <a:t> to ensure that employees maximize their potential. It is an excellent way to monitor the punctuality and</a:t>
            </a:r>
            <a:r>
              <a:rPr i="0" lang="en-US" sz="2400" u="none" strike="noStrike">
                <a:solidFill>
                  <a:schemeClr val="dk1"/>
                </a:solidFill>
                <a:latin typeface="Calibri"/>
                <a:ea typeface="Calibri"/>
                <a:cs typeface="Calibri"/>
                <a:sym typeface="Calibri"/>
              </a:rPr>
              <a:t> performance of the employees</a:t>
            </a:r>
            <a:r>
              <a:rPr i="0" lang="en-US" sz="2000">
                <a:solidFill>
                  <a:schemeClr val="dk1"/>
                </a:solidFill>
                <a:latin typeface="Merriweather"/>
                <a:ea typeface="Merriweather"/>
                <a:cs typeface="Merriweather"/>
                <a:sym typeface="Merriweather"/>
              </a:rPr>
              <a:t>. </a:t>
            </a:r>
            <a:endParaRPr sz="20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5"/>
          <p:cNvGrpSpPr/>
          <p:nvPr/>
        </p:nvGrpSpPr>
        <p:grpSpPr>
          <a:xfrm>
            <a:off x="8658225" y="2647950"/>
            <a:ext cx="3533775" cy="3810000"/>
            <a:chOff x="8658225" y="2647950"/>
            <a:chExt cx="3533775" cy="3810000"/>
          </a:xfrm>
        </p:grpSpPr>
        <p:sp>
          <p:nvSpPr>
            <p:cNvPr id="136" name="Google Shape;136;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8" name="Google Shape;138;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9" name="Google Shape;139;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5"/>
          <p:cNvSpPr txBox="1"/>
          <p:nvPr>
            <p:ph type="title"/>
          </p:nvPr>
        </p:nvSpPr>
        <p:spPr>
          <a:xfrm>
            <a:off x="739775" y="829627"/>
            <a:ext cx="526351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41" name="Google Shape;141;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2" name="Google Shape;142;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3" name="Google Shape;143;p5"/>
          <p:cNvSpPr txBox="1"/>
          <p:nvPr/>
        </p:nvSpPr>
        <p:spPr>
          <a:xfrm>
            <a:off x="1081088" y="2412420"/>
            <a:ext cx="7924800" cy="3416320"/>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rgbClr val="0D0D0D"/>
              </a:buClr>
              <a:buSzPts val="2400"/>
              <a:buFont typeface="Arial"/>
              <a:buChar char="•"/>
            </a:pPr>
            <a:r>
              <a:rPr i="0" lang="en-US" sz="2400">
                <a:solidFill>
                  <a:srgbClr val="0D0D0D"/>
                </a:solidFill>
                <a:latin typeface="Times New Roman"/>
                <a:ea typeface="Times New Roman"/>
                <a:cs typeface="Times New Roman"/>
                <a:sym typeface="Times New Roman"/>
              </a:rPr>
              <a:t>.</a:t>
            </a:r>
            <a:r>
              <a:rPr lang="en-US" sz="2400">
                <a:solidFill>
                  <a:schemeClr val="dk1"/>
                </a:solidFill>
                <a:latin typeface="Calibri"/>
                <a:ea typeface="Calibri"/>
                <a:cs typeface="Calibri"/>
                <a:sym typeface="Calibri"/>
              </a:rPr>
              <a:t> The attendance analysis project aims to streamline and enhance the tracking of employee or student attendance through advanced data analytics. </a:t>
            </a:r>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 By leveraging historical data, the project seeks to identify patterns, trends, and anomalies in attendance records. </a:t>
            </a:r>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 The analysis will provide actionable insights to improve punctuality, optimize scheduling, and reduce absenteeism. </a:t>
            </a:r>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 Key deliverables include comprehensive reports and visualizations that support decision-making processes.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6"/>
          <p:cNvSpPr txBox="1"/>
          <p:nvPr>
            <p:ph type="title"/>
          </p:nvPr>
        </p:nvSpPr>
        <p:spPr>
          <a:xfrm>
            <a:off x="699452" y="891793"/>
            <a:ext cx="5014595" cy="51815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52" name="Google Shape;152;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3" name="Google Shape;153;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54" name="Google Shape;154;p6"/>
          <p:cNvSpPr txBox="1"/>
          <p:nvPr/>
        </p:nvSpPr>
        <p:spPr>
          <a:xfrm>
            <a:off x="1143000" y="2078772"/>
            <a:ext cx="6934200" cy="409342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b="1" lang="en-US" sz="2000" u="sng">
                <a:solidFill>
                  <a:schemeClr val="dk1"/>
                </a:solidFill>
                <a:latin typeface="Calibri"/>
                <a:ea typeface="Calibri"/>
                <a:cs typeface="Calibri"/>
                <a:sym typeface="Calibri"/>
              </a:rPr>
              <a:t>Human Resources (HR) Managers</a:t>
            </a:r>
            <a:r>
              <a:rPr lang="en-US" sz="2000">
                <a:solidFill>
                  <a:schemeClr val="dk1"/>
                </a:solidFill>
                <a:latin typeface="Calibri"/>
                <a:ea typeface="Calibri"/>
                <a:cs typeface="Calibri"/>
                <a:sym typeface="Calibri"/>
              </a:rPr>
              <a:t>: They use attendance data to manage employee schedules, address absenteeism, and ensure compliance with company policies.</a:t>
            </a:r>
            <a:endParaRPr/>
          </a:p>
          <a:p>
            <a:pPr indent="-285750" lvl="0" marL="285750" marR="0" rtl="0" algn="l">
              <a:spcBef>
                <a:spcPts val="0"/>
              </a:spcBef>
              <a:spcAft>
                <a:spcPts val="0"/>
              </a:spcAft>
              <a:buClr>
                <a:schemeClr val="dk1"/>
              </a:buClr>
              <a:buSzPts val="2000"/>
              <a:buFont typeface="Arial"/>
              <a:buChar char="•"/>
            </a:pPr>
            <a:r>
              <a:rPr b="1" lang="en-US" sz="2000" u="sng">
                <a:solidFill>
                  <a:schemeClr val="dk1"/>
                </a:solidFill>
                <a:latin typeface="Calibri"/>
                <a:ea typeface="Calibri"/>
                <a:cs typeface="Calibri"/>
                <a:sym typeface="Calibri"/>
              </a:rPr>
              <a:t>Department Heads and Supervisors</a:t>
            </a:r>
            <a:r>
              <a:rPr lang="en-US" sz="2000">
                <a:solidFill>
                  <a:schemeClr val="dk1"/>
                </a:solidFill>
                <a:latin typeface="Calibri"/>
                <a:ea typeface="Calibri"/>
                <a:cs typeface="Calibri"/>
                <a:sym typeface="Calibri"/>
              </a:rPr>
              <a:t>: They leverage attendance insights to optimize team scheduling, manage workload distribution, and address performance issues.</a:t>
            </a:r>
            <a:endParaRPr/>
          </a:p>
          <a:p>
            <a:pPr indent="-285750" lvl="0" marL="285750" marR="0" rtl="0" algn="l">
              <a:spcBef>
                <a:spcPts val="0"/>
              </a:spcBef>
              <a:spcAft>
                <a:spcPts val="0"/>
              </a:spcAft>
              <a:buClr>
                <a:schemeClr val="dk1"/>
              </a:buClr>
              <a:buSzPts val="2000"/>
              <a:buFont typeface="Arial"/>
              <a:buChar char="•"/>
            </a:pPr>
            <a:r>
              <a:rPr b="1" lang="en-US" sz="2000" u="sng">
                <a:solidFill>
                  <a:schemeClr val="dk1"/>
                </a:solidFill>
                <a:latin typeface="Calibri"/>
                <a:ea typeface="Calibri"/>
                <a:cs typeface="Calibri"/>
                <a:sym typeface="Calibri"/>
              </a:rPr>
              <a:t>Employees</a:t>
            </a:r>
            <a:r>
              <a:rPr b="1" lang="en-US" sz="2000">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 They may access their own attendance records for personal tracking, understanding patterns, and improving time management.</a:t>
            </a:r>
            <a:endParaRPr/>
          </a:p>
          <a:p>
            <a:pPr indent="-285750" lvl="0" marL="285750" marR="0" rtl="0" algn="l">
              <a:spcBef>
                <a:spcPts val="0"/>
              </a:spcBef>
              <a:spcAft>
                <a:spcPts val="0"/>
              </a:spcAft>
              <a:buClr>
                <a:schemeClr val="dk1"/>
              </a:buClr>
              <a:buSzPts val="2000"/>
              <a:buFont typeface="Arial"/>
              <a:buChar char="•"/>
            </a:pPr>
            <a:r>
              <a:rPr b="1" lang="en-US" sz="2000" u="sng">
                <a:solidFill>
                  <a:schemeClr val="dk1"/>
                </a:solidFill>
                <a:latin typeface="Calibri"/>
                <a:ea typeface="Calibri"/>
                <a:cs typeface="Calibri"/>
                <a:sym typeface="Calibri"/>
              </a:rPr>
              <a:t>Executives and Decision Makers</a:t>
            </a:r>
            <a:r>
              <a:rPr lang="en-US" sz="2000">
                <a:solidFill>
                  <a:schemeClr val="dk1"/>
                </a:solidFill>
                <a:latin typeface="Calibri"/>
                <a:ea typeface="Calibri"/>
                <a:cs typeface="Calibri"/>
                <a:sym typeface="Calibri"/>
              </a:rPr>
              <a:t>: They use aggregated attendance data to make strategic decisions about workforce management, resource allocation, and overall organizational effectiveness</a:t>
            </a:r>
            <a:r>
              <a:rPr lang="en-US" sz="1800">
                <a:solidFill>
                  <a:schemeClr val="dk1"/>
                </a:solidFill>
                <a:latin typeface="Calibri"/>
                <a:ea typeface="Calibri"/>
                <a:cs typeface="Calibri"/>
                <a:sym typeface="Calibri"/>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7"/>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60" name="Google Shape;160;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 name="Google Shape;161;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7"/>
          <p:cNvSpPr txBox="1"/>
          <p:nvPr>
            <p:ph type="title"/>
          </p:nvPr>
        </p:nvSpPr>
        <p:spPr>
          <a:xfrm>
            <a:off x="558165" y="857885"/>
            <a:ext cx="9763125" cy="5753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OUR SOLUTION AND ITS VALUE PROPOSITION</a:t>
            </a:r>
            <a:endParaRPr/>
          </a:p>
        </p:txBody>
      </p:sp>
      <p:pic>
        <p:nvPicPr>
          <p:cNvPr id="164" name="Google Shape;164;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5" name="Google Shape;165;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6" name="Google Shape;166;p7"/>
          <p:cNvSpPr txBox="1"/>
          <p:nvPr/>
        </p:nvSpPr>
        <p:spPr>
          <a:xfrm>
            <a:off x="2971800" y="2597169"/>
            <a:ext cx="6096000" cy="424731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b="1" lang="en-US" sz="2000" u="sng">
                <a:solidFill>
                  <a:schemeClr val="dk1"/>
                </a:solidFill>
                <a:latin typeface="Calibri"/>
                <a:ea typeface="Calibri"/>
                <a:cs typeface="Calibri"/>
                <a:sym typeface="Calibri"/>
              </a:rPr>
              <a:t>Conditional Formatting</a:t>
            </a:r>
            <a:r>
              <a:rPr b="1" lang="en-US" sz="2000">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:It is used for highlighting the missing values.</a:t>
            </a:r>
            <a:endParaRPr/>
          </a:p>
          <a:p>
            <a:pPr indent="-285750" lvl="0" marL="285750" marR="0" rtl="0" algn="l">
              <a:spcBef>
                <a:spcPts val="0"/>
              </a:spcBef>
              <a:spcAft>
                <a:spcPts val="0"/>
              </a:spcAft>
              <a:buClr>
                <a:schemeClr val="dk1"/>
              </a:buClr>
              <a:buSzPts val="2000"/>
              <a:buFont typeface="Arial"/>
              <a:buChar char="•"/>
            </a:pPr>
            <a:r>
              <a:rPr b="1" lang="en-US" sz="2000" u="sng">
                <a:solidFill>
                  <a:schemeClr val="dk1"/>
                </a:solidFill>
                <a:latin typeface="Calibri"/>
                <a:ea typeface="Calibri"/>
                <a:cs typeface="Calibri"/>
                <a:sym typeface="Calibri"/>
              </a:rPr>
              <a:t>Filter</a:t>
            </a:r>
            <a:r>
              <a:rPr lang="en-US" sz="2000">
                <a:solidFill>
                  <a:schemeClr val="dk1"/>
                </a:solidFill>
                <a:latin typeface="Calibri"/>
                <a:ea typeface="Calibri"/>
                <a:cs typeface="Calibri"/>
                <a:sym typeface="Calibri"/>
              </a:rPr>
              <a:t>: It is used for removing or filtering out the missing values.</a:t>
            </a:r>
            <a:r>
              <a:rPr lang="en-US" sz="2000" u="sng">
                <a:solidFill>
                  <a:schemeClr val="dk1"/>
                </a:solidFill>
                <a:latin typeface="Calibri"/>
                <a:ea typeface="Calibri"/>
                <a:cs typeface="Calibri"/>
                <a:sym typeface="Calibri"/>
              </a:rPr>
              <a:t> </a:t>
            </a:r>
            <a:endParaRPr/>
          </a:p>
          <a:p>
            <a:pPr indent="-285750" lvl="0" marL="285750" marR="0" rtl="0" algn="l">
              <a:spcBef>
                <a:spcPts val="0"/>
              </a:spcBef>
              <a:spcAft>
                <a:spcPts val="0"/>
              </a:spcAft>
              <a:buClr>
                <a:schemeClr val="dk1"/>
              </a:buClr>
              <a:buSzPts val="2000"/>
              <a:buFont typeface="Arial"/>
              <a:buChar char="•"/>
            </a:pPr>
            <a:r>
              <a:rPr b="1" lang="en-US" sz="2000" u="sng">
                <a:solidFill>
                  <a:schemeClr val="dk1"/>
                </a:solidFill>
                <a:latin typeface="Calibri"/>
                <a:ea typeface="Calibri"/>
                <a:cs typeface="Calibri"/>
                <a:sym typeface="Calibri"/>
              </a:rPr>
              <a:t>Formula</a:t>
            </a:r>
            <a:r>
              <a:rPr lang="en-US" sz="2000">
                <a:solidFill>
                  <a:schemeClr val="dk1"/>
                </a:solidFill>
                <a:latin typeface="Calibri"/>
                <a:ea typeface="Calibri"/>
                <a:cs typeface="Calibri"/>
                <a:sym typeface="Calibri"/>
              </a:rPr>
              <a:t>: It is used for to calculate the attendance levels of the employee.</a:t>
            </a:r>
            <a:endParaRPr/>
          </a:p>
          <a:p>
            <a:pPr indent="-285750" lvl="0" marL="285750" marR="0" rtl="0" algn="l">
              <a:spcBef>
                <a:spcPts val="0"/>
              </a:spcBef>
              <a:spcAft>
                <a:spcPts val="0"/>
              </a:spcAft>
              <a:buClr>
                <a:schemeClr val="dk1"/>
              </a:buClr>
              <a:buSzPts val="2000"/>
              <a:buFont typeface="Arial"/>
              <a:buChar char="•"/>
            </a:pPr>
            <a:r>
              <a:rPr b="1" lang="en-US" sz="2000" u="sng">
                <a:solidFill>
                  <a:schemeClr val="dk1"/>
                </a:solidFill>
                <a:latin typeface="Calibri"/>
                <a:ea typeface="Calibri"/>
                <a:cs typeface="Calibri"/>
                <a:sym typeface="Calibri"/>
              </a:rPr>
              <a:t>Pivot</a:t>
            </a:r>
            <a:r>
              <a:rPr lang="en-US" sz="2000">
                <a:solidFill>
                  <a:schemeClr val="dk1"/>
                </a:solidFill>
                <a:latin typeface="Calibri"/>
                <a:ea typeface="Calibri"/>
                <a:cs typeface="Calibri"/>
                <a:sym typeface="Calibri"/>
              </a:rPr>
              <a:t>: It is used for summary of the data.</a:t>
            </a:r>
            <a:endParaRPr/>
          </a:p>
          <a:p>
            <a:pPr indent="-285750" lvl="0" marL="285750" marR="0" rtl="0" algn="l">
              <a:spcBef>
                <a:spcPts val="0"/>
              </a:spcBef>
              <a:spcAft>
                <a:spcPts val="0"/>
              </a:spcAft>
              <a:buClr>
                <a:schemeClr val="dk1"/>
              </a:buClr>
              <a:buSzPts val="2000"/>
              <a:buFont typeface="Arial"/>
              <a:buChar char="•"/>
            </a:pPr>
            <a:r>
              <a:rPr b="1" lang="en-US" sz="2000" u="sng">
                <a:solidFill>
                  <a:schemeClr val="dk1"/>
                </a:solidFill>
                <a:latin typeface="Calibri"/>
                <a:ea typeface="Calibri"/>
                <a:cs typeface="Calibri"/>
                <a:sym typeface="Calibri"/>
              </a:rPr>
              <a:t>Graph</a:t>
            </a:r>
            <a:r>
              <a:rPr b="1" lang="en-US" sz="2000">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 It </a:t>
            </a:r>
            <a:r>
              <a:rPr i="0" lang="en-US" sz="2000">
                <a:solidFill>
                  <a:schemeClr val="dk1"/>
                </a:solidFill>
                <a:latin typeface="Arial"/>
                <a:ea typeface="Arial"/>
                <a:cs typeface="Arial"/>
                <a:sym typeface="Arial"/>
              </a:rPr>
              <a:t>is a visual element that represents data in a worksheet.</a:t>
            </a:r>
            <a:endParaRPr sz="20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u="sng">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8"/>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endParaRPr/>
          </a:p>
        </p:txBody>
      </p:sp>
      <p:sp>
        <p:nvSpPr>
          <p:cNvPr id="172" name="Google Shape;172;p8"/>
          <p:cNvSpPr txBox="1"/>
          <p:nvPr/>
        </p:nvSpPr>
        <p:spPr>
          <a:xfrm>
            <a:off x="838200" y="1295400"/>
            <a:ext cx="7620000" cy="52014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The dataset used for this analysis includes employee records with attributes such as :</a:t>
            </a:r>
            <a:endParaRPr/>
          </a:p>
          <a:p>
            <a:pPr indent="-285750" lvl="0" marL="285750" marR="0" rtl="0" algn="l">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Employee dataset </a:t>
            </a:r>
            <a:r>
              <a:rPr lang="en-US" sz="2000">
                <a:solidFill>
                  <a:schemeClr val="dk1"/>
                </a:solidFill>
                <a:latin typeface="Calibri"/>
                <a:ea typeface="Calibri"/>
                <a:cs typeface="Calibri"/>
                <a:sym typeface="Calibri"/>
              </a:rPr>
              <a:t>– It was downloaded from Kaggle. There were 26 features in that dataset but in those we selected only 8 features there are,</a:t>
            </a:r>
            <a:endParaRPr/>
          </a:p>
          <a:p>
            <a:pPr indent="-285750" lvl="0" marL="285750" marR="0" rtl="0" algn="l">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Employee ID </a:t>
            </a:r>
            <a:r>
              <a:rPr lang="en-US" sz="2000">
                <a:solidFill>
                  <a:schemeClr val="dk1"/>
                </a:solidFill>
                <a:latin typeface="Calibri"/>
                <a:ea typeface="Calibri"/>
                <a:cs typeface="Calibri"/>
                <a:sym typeface="Calibri"/>
              </a:rPr>
              <a:t>(Numerical value)</a:t>
            </a:r>
            <a:endParaRPr/>
          </a:p>
          <a:p>
            <a:pPr indent="-285750" lvl="0" marL="285750" marR="0" rtl="0" algn="l">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Name </a:t>
            </a:r>
            <a:r>
              <a:rPr lang="en-US" sz="2000">
                <a:solidFill>
                  <a:schemeClr val="dk1"/>
                </a:solidFill>
                <a:latin typeface="Calibri"/>
                <a:ea typeface="Calibri"/>
                <a:cs typeface="Calibri"/>
                <a:sym typeface="Calibri"/>
              </a:rPr>
              <a:t>(Text)</a:t>
            </a:r>
            <a:endParaRPr/>
          </a:p>
          <a:p>
            <a:pPr indent="-285750" lvl="0" marL="285750" marR="0" rtl="0" algn="l">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Employee type </a:t>
            </a:r>
            <a:r>
              <a:rPr lang="en-US" sz="2000">
                <a:solidFill>
                  <a:schemeClr val="dk1"/>
                </a:solidFill>
                <a:latin typeface="Calibri"/>
                <a:ea typeface="Calibri"/>
                <a:cs typeface="Calibri"/>
                <a:sym typeface="Calibri"/>
              </a:rPr>
              <a:t>(Text)</a:t>
            </a:r>
            <a:endParaRPr b="1" sz="20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Performance level</a:t>
            </a:r>
            <a:r>
              <a:rPr lang="en-US" sz="2000">
                <a:solidFill>
                  <a:schemeClr val="dk1"/>
                </a:solidFill>
                <a:latin typeface="Calibri"/>
                <a:ea typeface="Calibri"/>
                <a:cs typeface="Calibri"/>
                <a:sym typeface="Calibri"/>
              </a:rPr>
              <a:t> (Text)</a:t>
            </a:r>
            <a:endParaRPr b="1" sz="20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Gender </a:t>
            </a:r>
            <a:r>
              <a:rPr lang="en-US" sz="2000">
                <a:solidFill>
                  <a:schemeClr val="dk1"/>
                </a:solidFill>
                <a:latin typeface="Calibri"/>
                <a:ea typeface="Calibri"/>
                <a:cs typeface="Calibri"/>
                <a:sym typeface="Calibri"/>
              </a:rPr>
              <a:t>(Male, Female)</a:t>
            </a:r>
            <a:endParaRPr/>
          </a:p>
          <a:p>
            <a:pPr indent="-285750" lvl="0" marL="285750" marR="0" rtl="0" algn="l">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Employee Rating </a:t>
            </a:r>
            <a:r>
              <a:rPr lang="en-US" sz="2000">
                <a:solidFill>
                  <a:schemeClr val="dk1"/>
                </a:solidFill>
                <a:latin typeface="Calibri"/>
                <a:ea typeface="Calibri"/>
                <a:cs typeface="Calibri"/>
                <a:sym typeface="Calibri"/>
              </a:rPr>
              <a:t>(Numerical value)</a:t>
            </a:r>
            <a:endParaRPr/>
          </a:p>
          <a:p>
            <a:pPr indent="-285750" lvl="0" marL="285750" marR="0" rtl="0" algn="l">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Employee status </a:t>
            </a:r>
            <a:r>
              <a:rPr lang="en-US" sz="2000">
                <a:solidFill>
                  <a:schemeClr val="dk1"/>
                </a:solidFill>
                <a:latin typeface="Calibri"/>
                <a:ea typeface="Calibri"/>
                <a:cs typeface="Calibri"/>
                <a:sym typeface="Calibri"/>
              </a:rPr>
              <a:t>(Numerical value)</a:t>
            </a:r>
            <a:endParaRPr/>
          </a:p>
          <a:p>
            <a:pPr indent="-285750" lvl="0" marL="285750" marR="0" rtl="0" algn="l">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Business unit </a:t>
            </a:r>
            <a:r>
              <a:rPr lang="en-US" sz="2000">
                <a:solidFill>
                  <a:schemeClr val="dk1"/>
                </a:solidFill>
                <a:latin typeface="Calibri"/>
                <a:ea typeface="Calibri"/>
                <a:cs typeface="Calibri"/>
                <a:sym typeface="Calibri"/>
              </a:rPr>
              <a:t>(Text)</a:t>
            </a:r>
            <a:endParaRPr b="1" sz="20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b="1"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8" name="Google Shape;178;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 name="Google Shape;179;p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9"/>
          <p:cNvSpPr txBox="1"/>
          <p:nvPr>
            <p:ph type="title"/>
          </p:nvPr>
        </p:nvSpPr>
        <p:spPr>
          <a:xfrm>
            <a:off x="739775" y="654938"/>
            <a:ext cx="848042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OUR SOLUTION</a:t>
            </a:r>
            <a:endParaRPr sz="4250"/>
          </a:p>
        </p:txBody>
      </p:sp>
      <p:sp>
        <p:nvSpPr>
          <p:cNvPr id="182" name="Google Shape;182;p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3" name="Google Shape;183;p9"/>
          <p:cNvSpPr/>
          <p:nvPr/>
        </p:nvSpPr>
        <p:spPr>
          <a:xfrm>
            <a:off x="533400" y="1479522"/>
            <a:ext cx="8820150" cy="4708981"/>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alibri"/>
              <a:buNone/>
            </a:pPr>
            <a:r>
              <a:rPr b="1" i="0" lang="en-US" sz="2000" u="none" cap="none" strike="noStrike">
                <a:solidFill>
                  <a:schemeClr val="dk1"/>
                </a:solidFill>
                <a:latin typeface="Calibri"/>
                <a:ea typeface="Calibri"/>
                <a:cs typeface="Calibri"/>
                <a:sym typeface="Calibri"/>
              </a:rPr>
              <a:t>Method: </a:t>
            </a:r>
            <a:r>
              <a:rPr b="1" i="0" lang="en-US" sz="2000" u="sng" cap="none" strike="noStrike">
                <a:solidFill>
                  <a:schemeClr val="dk1"/>
                </a:solidFill>
                <a:latin typeface="Calibri"/>
                <a:ea typeface="Calibri"/>
                <a:cs typeface="Calibri"/>
                <a:sym typeface="Calibri"/>
              </a:rPr>
              <a:t>Power Query and Dynamic Dashboards</a:t>
            </a:r>
            <a:endParaRPr/>
          </a:p>
          <a:p>
            <a:pPr indent="0" lvl="0" marL="0" marR="0" rtl="0" algn="l">
              <a:lnSpc>
                <a:spcPct val="100000"/>
              </a:lnSpc>
              <a:spcBef>
                <a:spcPts val="0"/>
              </a:spcBef>
              <a:spcAft>
                <a:spcPts val="0"/>
              </a:spcAft>
              <a:buClr>
                <a:schemeClr val="dk1"/>
              </a:buClr>
              <a:buSzPts val="2000"/>
              <a:buFont typeface="Calibri"/>
              <a:buNone/>
            </a:pPr>
            <a:r>
              <a:t/>
            </a:r>
            <a:endParaRPr b="1"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Calibri"/>
              <a:buNone/>
            </a:pPr>
            <a:r>
              <a:rPr b="1" i="0" lang="en-US" sz="2000" u="none" cap="none" strike="noStrike">
                <a:solidFill>
                  <a:schemeClr val="dk1"/>
                </a:solidFill>
                <a:latin typeface="Calibri"/>
                <a:ea typeface="Calibri"/>
                <a:cs typeface="Calibri"/>
                <a:sym typeface="Calibri"/>
              </a:rPr>
              <a:t> </a:t>
            </a:r>
            <a:r>
              <a:rPr b="1" i="0" lang="en-US" sz="2000" u="sng" cap="none" strike="noStrike">
                <a:solidFill>
                  <a:schemeClr val="dk1"/>
                </a:solidFill>
                <a:latin typeface="Calibri"/>
                <a:ea typeface="Calibri"/>
                <a:cs typeface="Calibri"/>
                <a:sym typeface="Calibri"/>
              </a:rPr>
              <a:t>Data Import and Transformation with Power Query</a:t>
            </a:r>
            <a:r>
              <a:rPr b="1" lang="en-US" sz="2000">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Clr>
                <a:schemeClr val="dk1"/>
              </a:buClr>
              <a:buSzPts val="2000"/>
              <a:buFont typeface="Calibri"/>
              <a:buNone/>
            </a:pPr>
            <a:r>
              <a:t/>
            </a:r>
            <a:endParaRPr b="1" i="0" sz="2000" u="none" cap="none" strike="noStrike">
              <a:solidFill>
                <a:schemeClr val="dk1"/>
              </a:solidFill>
              <a:latin typeface="Calibri"/>
              <a:ea typeface="Calibri"/>
              <a:cs typeface="Calibri"/>
              <a:sym typeface="Calibri"/>
            </a:endParaRPr>
          </a:p>
          <a:p>
            <a:pPr indent="-127000" lvl="0" marL="0" marR="0" rtl="0" algn="l">
              <a:lnSpc>
                <a:spcPct val="100000"/>
              </a:lnSpc>
              <a:spcBef>
                <a:spcPts val="0"/>
              </a:spcBef>
              <a:spcAft>
                <a:spcPts val="0"/>
              </a:spcAft>
              <a:buClr>
                <a:schemeClr val="dk1"/>
              </a:buClr>
              <a:buSzPts val="2000"/>
              <a:buFont typeface="Calibri"/>
              <a:buChar char="•"/>
            </a:pPr>
            <a:r>
              <a:rPr b="1" i="0" lang="en-US" sz="2000" u="sng" cap="none" strike="noStrike">
                <a:solidFill>
                  <a:schemeClr val="dk1"/>
                </a:solidFill>
                <a:latin typeface="Calibri"/>
                <a:ea typeface="Calibri"/>
                <a:cs typeface="Calibri"/>
                <a:sym typeface="Calibri"/>
              </a:rPr>
              <a:t>Import Data</a:t>
            </a:r>
            <a:r>
              <a:rPr b="0" i="0" lang="en-US" sz="2000" u="none" cap="none" strike="noStrike">
                <a:solidFill>
                  <a:schemeClr val="dk1"/>
                </a:solidFill>
                <a:latin typeface="Calibri"/>
                <a:ea typeface="Calibri"/>
                <a:cs typeface="Calibri"/>
                <a:sym typeface="Calibri"/>
              </a:rPr>
              <a:t>: Use Power Query to connect to various data sources (e.g., databases, CSV files) and import attendance data into Excel.</a:t>
            </a:r>
            <a:endParaRPr/>
          </a:p>
          <a:p>
            <a:pPr indent="0" lvl="0" marL="0" marR="0" rtl="0" algn="l">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Calibri"/>
              <a:ea typeface="Calibri"/>
              <a:cs typeface="Calibri"/>
              <a:sym typeface="Calibri"/>
            </a:endParaRPr>
          </a:p>
          <a:p>
            <a:pPr indent="-127000" lvl="0" marL="0" marR="0" rtl="0" algn="l">
              <a:lnSpc>
                <a:spcPct val="100000"/>
              </a:lnSpc>
              <a:spcBef>
                <a:spcPts val="0"/>
              </a:spcBef>
              <a:spcAft>
                <a:spcPts val="0"/>
              </a:spcAft>
              <a:buClr>
                <a:schemeClr val="dk1"/>
              </a:buClr>
              <a:buSzPts val="2000"/>
              <a:buFont typeface="Calibri"/>
              <a:buChar char="•"/>
            </a:pPr>
            <a:r>
              <a:rPr b="1" i="0" lang="en-US" sz="2000" u="sng" cap="none" strike="noStrike">
                <a:solidFill>
                  <a:schemeClr val="dk1"/>
                </a:solidFill>
                <a:latin typeface="Calibri"/>
                <a:ea typeface="Calibri"/>
                <a:cs typeface="Calibri"/>
                <a:sym typeface="Calibri"/>
              </a:rPr>
              <a:t>Transform Data</a:t>
            </a:r>
            <a:r>
              <a:rPr b="0" i="0" lang="en-US" sz="2000" u="none" cap="none" strike="noStrike">
                <a:solidFill>
                  <a:schemeClr val="dk1"/>
                </a:solidFill>
                <a:latin typeface="Calibri"/>
                <a:ea typeface="Calibri"/>
                <a:cs typeface="Calibri"/>
                <a:sym typeface="Calibri"/>
              </a:rPr>
              <a:t>: Clean and transform the data directly within Power Query. This includes filtering, merging tables, and handling missing values.</a:t>
            </a:r>
            <a:endParaRPr/>
          </a:p>
          <a:p>
            <a:pPr indent="0" lvl="0" marL="0" marR="0" rtl="0" algn="l">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Calibri"/>
              <a:ea typeface="Calibri"/>
              <a:cs typeface="Calibri"/>
              <a:sym typeface="Calibri"/>
            </a:endParaRPr>
          </a:p>
          <a:p>
            <a:pPr indent="-127000" lvl="0" marL="0" marR="0" rtl="0" algn="l">
              <a:lnSpc>
                <a:spcPct val="100000"/>
              </a:lnSpc>
              <a:spcBef>
                <a:spcPts val="0"/>
              </a:spcBef>
              <a:spcAft>
                <a:spcPts val="0"/>
              </a:spcAft>
              <a:buClr>
                <a:schemeClr val="dk1"/>
              </a:buClr>
              <a:buSzPts val="2000"/>
              <a:buFont typeface="Calibri"/>
              <a:buChar char="•"/>
            </a:pPr>
            <a:r>
              <a:rPr b="1" i="0" lang="en-US" sz="2000" u="sng" cap="none" strike="noStrike">
                <a:solidFill>
                  <a:schemeClr val="dk1"/>
                </a:solidFill>
                <a:latin typeface="Calibri"/>
                <a:ea typeface="Calibri"/>
                <a:cs typeface="Calibri"/>
                <a:sym typeface="Calibri"/>
              </a:rPr>
              <a:t>Automate Updates</a:t>
            </a:r>
            <a:r>
              <a:rPr b="0" i="0" lang="en-US" sz="2000" u="none" cap="none" strike="noStrike">
                <a:solidFill>
                  <a:schemeClr val="dk1"/>
                </a:solidFill>
                <a:latin typeface="Calibri"/>
                <a:ea typeface="Calibri"/>
                <a:cs typeface="Calibri"/>
                <a:sym typeface="Calibri"/>
              </a:rPr>
              <a:t>: Set up Power Query to refresh data automatically, ensuring that your analysis is always up-to-date.</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Calibri"/>
              <a:buNone/>
            </a:pPr>
            <a:r>
              <a:rPr b="1" lang="en-US" sz="2000" u="sng" cap="none" strike="noStrike">
                <a:solidFill>
                  <a:schemeClr val="dk1"/>
                </a:solidFill>
                <a:latin typeface="Calibri"/>
                <a:ea typeface="Calibri"/>
                <a:cs typeface="Calibri"/>
                <a:sym typeface="Calibri"/>
              </a:rPr>
              <a:t>How to Use</a:t>
            </a:r>
            <a:r>
              <a:rPr b="0" i="0" lang="en-US" sz="2000" u="none" cap="none" strike="noStrike">
                <a:solidFill>
                  <a:schemeClr val="dk1"/>
                </a:solidFill>
                <a:latin typeface="Calibri"/>
                <a:ea typeface="Calibri"/>
                <a:cs typeface="Calibri"/>
                <a:sym typeface="Calibri"/>
              </a:rPr>
              <a:t>: Go to Data &gt; Get &amp; Transform Data &gt; From Table/Range or other data sources to use Power Query</a:t>
            </a:r>
            <a:r>
              <a:rPr b="0" i="0" lang="en-US" sz="900" u="none" cap="none" strike="noStrike">
                <a:solidFill>
                  <a:schemeClr val="dk1"/>
                </a:solidFill>
                <a:latin typeface="Calibri"/>
                <a:ea typeface="Calibri"/>
                <a:cs typeface="Calibri"/>
                <a:sym typeface="Calibri"/>
              </a:rPr>
              <a:t>.</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2024-03-29T15:07:22Z</dcterms:created>
  <dc:creator>Konduru Narasimha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