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8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M" userId="1505550a23e656e7" providerId="LiveId" clId="{82E7DA56-298C-44FF-A5E6-F0156370E750}"/>
    <pc:docChg chg="modSld">
      <pc:chgData name="ROHIT M" userId="1505550a23e656e7" providerId="LiveId" clId="{82E7DA56-298C-44FF-A5E6-F0156370E750}" dt="2025-09-18T11:51:28.008" v="66" actId="20577"/>
      <pc:docMkLst>
        <pc:docMk/>
      </pc:docMkLst>
      <pc:sldChg chg="addSp modSp mod">
        <pc:chgData name="ROHIT M" userId="1505550a23e656e7" providerId="LiveId" clId="{82E7DA56-298C-44FF-A5E6-F0156370E750}" dt="2025-09-18T11:47:25.568" v="19" actId="207"/>
        <pc:sldMkLst>
          <pc:docMk/>
          <pc:sldMk cId="0" sldId="290"/>
        </pc:sldMkLst>
        <pc:spChg chg="add mod">
          <ac:chgData name="ROHIT M" userId="1505550a23e656e7" providerId="LiveId" clId="{82E7DA56-298C-44FF-A5E6-F0156370E750}" dt="2025-09-18T11:46:45.764" v="17" actId="1076"/>
          <ac:spMkLst>
            <pc:docMk/>
            <pc:sldMk cId="0" sldId="290"/>
            <ac:spMk id="3" creationId="{76EA6EA5-BCD0-BF40-C9C9-22079C097DF2}"/>
          </ac:spMkLst>
        </pc:spChg>
        <pc:spChg chg="add mod">
          <ac:chgData name="ROHIT M" userId="1505550a23e656e7" providerId="LiveId" clId="{82E7DA56-298C-44FF-A5E6-F0156370E750}" dt="2025-09-18T11:47:25.568" v="19" actId="207"/>
          <ac:spMkLst>
            <pc:docMk/>
            <pc:sldMk cId="0" sldId="290"/>
            <ac:spMk id="8" creationId="{2C1B9319-AB49-5BB4-7164-BE455306B90F}"/>
          </ac:spMkLst>
        </pc:spChg>
      </pc:sldChg>
      <pc:sldChg chg="modSp mod">
        <pc:chgData name="ROHIT M" userId="1505550a23e656e7" providerId="LiveId" clId="{82E7DA56-298C-44FF-A5E6-F0156370E750}" dt="2025-09-18T11:29:45.758" v="10" actId="207"/>
        <pc:sldMkLst>
          <pc:docMk/>
          <pc:sldMk cId="3753387913" sldId="293"/>
        </pc:sldMkLst>
        <pc:spChg chg="mod">
          <ac:chgData name="ROHIT M" userId="1505550a23e656e7" providerId="LiveId" clId="{82E7DA56-298C-44FF-A5E6-F0156370E750}" dt="2025-09-18T11:29:45.758" v="10" actId="207"/>
          <ac:spMkLst>
            <pc:docMk/>
            <pc:sldMk cId="3753387913" sldId="293"/>
            <ac:spMk id="17410" creationId="{00000000-0000-0000-0000-000000000000}"/>
          </ac:spMkLst>
        </pc:spChg>
      </pc:sldChg>
      <pc:sldChg chg="modSp mod">
        <pc:chgData name="ROHIT M" userId="1505550a23e656e7" providerId="LiveId" clId="{82E7DA56-298C-44FF-A5E6-F0156370E750}" dt="2025-09-18T11:49:40.833" v="46" actId="20577"/>
        <pc:sldMkLst>
          <pc:docMk/>
          <pc:sldMk cId="2997144140" sldId="294"/>
        </pc:sldMkLst>
        <pc:spChg chg="mod">
          <ac:chgData name="ROHIT M" userId="1505550a23e656e7" providerId="LiveId" clId="{82E7DA56-298C-44FF-A5E6-F0156370E750}" dt="2025-09-18T11:48:19.490" v="27" actId="255"/>
          <ac:spMkLst>
            <pc:docMk/>
            <pc:sldMk cId="2997144140" sldId="294"/>
            <ac:spMk id="13" creationId="{00000000-0000-0000-0000-000000000000}"/>
          </ac:spMkLst>
        </pc:spChg>
        <pc:spChg chg="mod">
          <ac:chgData name="ROHIT M" userId="1505550a23e656e7" providerId="LiveId" clId="{82E7DA56-298C-44FF-A5E6-F0156370E750}" dt="2025-09-18T11:49:40.833" v="46" actId="20577"/>
          <ac:spMkLst>
            <pc:docMk/>
            <pc:sldMk cId="2997144140" sldId="294"/>
            <ac:spMk id="14" creationId="{00000000-0000-0000-0000-000000000000}"/>
          </ac:spMkLst>
        </pc:spChg>
      </pc:sldChg>
      <pc:sldChg chg="modSp mod">
        <pc:chgData name="ROHIT M" userId="1505550a23e656e7" providerId="LiveId" clId="{82E7DA56-298C-44FF-A5E6-F0156370E750}" dt="2025-09-18T11:51:28.008" v="66" actId="20577"/>
        <pc:sldMkLst>
          <pc:docMk/>
          <pc:sldMk cId="3916788613" sldId="296"/>
        </pc:sldMkLst>
        <pc:spChg chg="mod">
          <ac:chgData name="ROHIT M" userId="1505550a23e656e7" providerId="LiveId" clId="{82E7DA56-298C-44FF-A5E6-F0156370E750}" dt="2025-09-18T11:50:49.985" v="52" actId="255"/>
          <ac:spMkLst>
            <pc:docMk/>
            <pc:sldMk cId="3916788613" sldId="296"/>
            <ac:spMk id="12" creationId="{00000000-0000-0000-0000-000000000000}"/>
          </ac:spMkLst>
        </pc:spChg>
        <pc:spChg chg="mod">
          <ac:chgData name="ROHIT M" userId="1505550a23e656e7" providerId="LiveId" clId="{82E7DA56-298C-44FF-A5E6-F0156370E750}" dt="2025-09-18T11:51:28.008" v="66" actId="20577"/>
          <ac:spMkLst>
            <pc:docMk/>
            <pc:sldMk cId="3916788613" sldId="296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yush.gov.i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link.spring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950516"/>
            <a:ext cx="5924550" cy="458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 </a:t>
            </a:r>
            <a:r>
              <a:rPr lang="en-IN" sz="2000" b="1" dirty="0"/>
              <a:t>SIH25024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  </a:t>
            </a:r>
            <a:r>
              <a:rPr lang="en-IN" sz="2000" b="1" dirty="0"/>
              <a:t>Comprehensive Cloud-Based Practice Management &amp; Nutrient Analysis Software for Ayurvedic Dietitians, Tailored for Ayurveda-Focused Diet Plans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-  </a:t>
            </a:r>
            <a:r>
              <a:rPr lang="en-IN" sz="2000" b="1" dirty="0"/>
              <a:t>MedTech / </a:t>
            </a:r>
            <a:r>
              <a:rPr lang="en-IN" sz="2000" b="1" dirty="0" err="1"/>
              <a:t>BioTech</a:t>
            </a:r>
            <a:r>
              <a:rPr lang="en-IN" sz="2000" b="1" dirty="0"/>
              <a:t> / HealthTech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CIH25ID29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SynerSix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77313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IN" sz="3000" dirty="0" err="1"/>
              <a:t>AyurDiet</a:t>
            </a:r>
            <a:r>
              <a:rPr lang="en-IN" sz="3000" dirty="0"/>
              <a:t>: Intelligent Ayurvedic Nutrition Platform</a:t>
            </a:r>
            <a:endParaRPr lang="en-US" sz="30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SynerSix</a:t>
            </a:r>
            <a:endParaRPr lang="en-IN" sz="1600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163E58-A19F-24C4-2624-6E62EA1ED6A2}"/>
              </a:ext>
            </a:extLst>
          </p:cNvPr>
          <p:cNvSpPr txBox="1"/>
          <p:nvPr/>
        </p:nvSpPr>
        <p:spPr>
          <a:xfrm>
            <a:off x="182998" y="1143000"/>
            <a:ext cx="591300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PROPOSED SOLUTION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propose an </a:t>
            </a:r>
            <a:r>
              <a:rPr lang="en-US" b="1" dirty="0"/>
              <a:t>AI-powered Ayurvedic Diet Management Software</a:t>
            </a:r>
            <a:r>
              <a:rPr lang="en-US" dirty="0"/>
              <a:t> that digitizes the process of creating and managing patient diet charts in hospitals. The platform integrates </a:t>
            </a:r>
            <a:r>
              <a:rPr lang="en-US" b="1" dirty="0"/>
              <a:t>modern nutritional science</a:t>
            </a:r>
            <a:r>
              <a:rPr lang="en-US" dirty="0"/>
              <a:t> with </a:t>
            </a:r>
            <a:r>
              <a:rPr lang="en-US" b="1" dirty="0"/>
              <a:t>core Ayurvedic dietary principles</a:t>
            </a:r>
            <a:r>
              <a:rPr lang="en-US" dirty="0"/>
              <a:t> to provide personalized, accurate, and holistic diet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b="1" dirty="0"/>
              <a:t>dynamic food database</a:t>
            </a:r>
            <a:r>
              <a:rPr lang="en-IN" dirty="0"/>
              <a:t> (100+ items) enriched with both nutrient data (calories, protein, fat, carbs) and Ayurvedic properties (Rasa – taste, Guna – qualities, Virya – potency, </a:t>
            </a:r>
            <a:r>
              <a:rPr lang="en-IN" dirty="0" err="1"/>
              <a:t>Vipaka</a:t>
            </a:r>
            <a:r>
              <a:rPr lang="en-IN" dirty="0"/>
              <a:t> – post-digestive effect, Dosha impact, digestibility).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 diet chart generator</a:t>
            </a:r>
            <a:r>
              <a:rPr lang="en-US" dirty="0"/>
              <a:t> that considers patient profile (age, gender, digestion, bowel habits, lifestyle, health conditions) and generates Ayurveda-compliant balanced diet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Mobile + Web support</a:t>
            </a:r>
            <a:r>
              <a:rPr lang="en-US" dirty="0"/>
              <a:t> for use by both practitioners and patients, with printable diet charts and reports.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7EDBE-BB7A-28F1-471A-8599B60A8EC3}"/>
              </a:ext>
            </a:extLst>
          </p:cNvPr>
          <p:cNvSpPr/>
          <p:nvPr/>
        </p:nvSpPr>
        <p:spPr>
          <a:xfrm>
            <a:off x="141514" y="1096545"/>
            <a:ext cx="5913002" cy="51747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BA300-E8F1-DFEC-41D9-286DCBAD1A79}"/>
              </a:ext>
            </a:extLst>
          </p:cNvPr>
          <p:cNvSpPr txBox="1"/>
          <p:nvPr/>
        </p:nvSpPr>
        <p:spPr>
          <a:xfrm>
            <a:off x="6250200" y="1179965"/>
            <a:ext cx="5758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ADDRESSING: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</a:t>
            </a:r>
            <a:r>
              <a:rPr lang="en-IN" b="1" dirty="0"/>
              <a:t>Digitization of manual processes, </a:t>
            </a:r>
            <a:r>
              <a:rPr lang="en-US" b="1" dirty="0"/>
              <a:t>Integration of Ayurveda with modern nutrition, Time &amp; accuracy benefits for doctors, Clarity for patients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64CDCB-10C8-0224-4677-5F66A7A806D2}"/>
              </a:ext>
            </a:extLst>
          </p:cNvPr>
          <p:cNvSpPr/>
          <p:nvPr/>
        </p:nvSpPr>
        <p:spPr>
          <a:xfrm>
            <a:off x="6237515" y="1179965"/>
            <a:ext cx="5771488" cy="12003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EEF74-E40B-DBCE-6AF0-B30C256A992D}"/>
              </a:ext>
            </a:extLst>
          </p:cNvPr>
          <p:cNvSpPr txBox="1"/>
          <p:nvPr/>
        </p:nvSpPr>
        <p:spPr>
          <a:xfrm>
            <a:off x="6208716" y="2579082"/>
            <a:ext cx="56780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INNOVATION AND UNIQUENESS: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 Knowledge Base for Patients</a:t>
            </a:r>
            <a:r>
              <a:rPr lang="en-US" dirty="0"/>
              <a:t> – Patients can input symptoms (e.g., acidity, fatigue, constipation) and get preliminary Ayurvedic food guidance.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Traditional Ayurvedic wisdom + modern data + AI - </a:t>
            </a:r>
            <a:r>
              <a:rPr lang="en-US" dirty="0"/>
              <a:t>Existing nutrition software focuses on calories and macros, making it globally relevant but India-first.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Diverse Food Database</a:t>
            </a:r>
            <a:r>
              <a:rPr lang="en-US" dirty="0"/>
              <a:t> – A rich dataset combining North Indian, South Indian, and international cuisines ensures cultural inclusivity and global adaptability.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Symptom-to-Diet Mapping</a:t>
            </a:r>
            <a:r>
              <a:rPr lang="en-US" dirty="0"/>
              <a:t> – AI recommends foods and recipes aligned with Ayurvedic treatment principles while simultaneously cross-checking modern nutrition 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54BEE1-A69A-0904-398B-0099BF3B06D3}"/>
              </a:ext>
            </a:extLst>
          </p:cNvPr>
          <p:cNvSpPr/>
          <p:nvPr/>
        </p:nvSpPr>
        <p:spPr>
          <a:xfrm>
            <a:off x="6250200" y="2579082"/>
            <a:ext cx="5771488" cy="36391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SynerSix</a:t>
            </a:r>
            <a:endParaRPr lang="en-IN" sz="1600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C4CB0-86B0-C4AA-B10D-89CD3A2B70A1}"/>
              </a:ext>
            </a:extLst>
          </p:cNvPr>
          <p:cNvSpPr txBox="1"/>
          <p:nvPr/>
        </p:nvSpPr>
        <p:spPr>
          <a:xfrm>
            <a:off x="5548044" y="1285104"/>
            <a:ext cx="4786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TECHNOLOGY STACK:</a:t>
            </a:r>
          </a:p>
          <a:p>
            <a:r>
              <a:rPr lang="en-IN" b="1" dirty="0"/>
              <a:t>Frontend</a:t>
            </a:r>
            <a:r>
              <a:rPr lang="en-IN" dirty="0"/>
              <a:t>: HTML, CSS, JavaScript, React.js</a:t>
            </a:r>
          </a:p>
          <a:p>
            <a:r>
              <a:rPr lang="en-IN" b="1" dirty="0"/>
              <a:t>Backend</a:t>
            </a:r>
            <a:r>
              <a:rPr lang="en-IN" dirty="0"/>
              <a:t>: Python (Flask)</a:t>
            </a:r>
          </a:p>
          <a:p>
            <a:r>
              <a:rPr lang="en-IN" b="1" dirty="0"/>
              <a:t>Database</a:t>
            </a:r>
            <a:r>
              <a:rPr lang="en-IN" dirty="0"/>
              <a:t>: MySQL for structured storage</a:t>
            </a:r>
          </a:p>
          <a:p>
            <a:r>
              <a:rPr lang="en-IN" b="1" dirty="0"/>
              <a:t>AI/ML</a:t>
            </a:r>
            <a:r>
              <a:rPr lang="en-IN" dirty="0"/>
              <a:t>: Python, Gemini API Key</a:t>
            </a:r>
          </a:p>
          <a:p>
            <a:r>
              <a:rPr lang="en-IN" b="1" dirty="0"/>
              <a:t>Deployment</a:t>
            </a:r>
            <a:r>
              <a:rPr lang="en-IN" dirty="0"/>
              <a:t>: Google Cloud Platform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6E46D-3B74-4661-E0F0-6F829BF95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056" y="1201139"/>
            <a:ext cx="3804117" cy="44557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D494F5-14AE-3521-8420-402BD9D79815}"/>
              </a:ext>
            </a:extLst>
          </p:cNvPr>
          <p:cNvSpPr/>
          <p:nvPr/>
        </p:nvSpPr>
        <p:spPr>
          <a:xfrm>
            <a:off x="1124056" y="1243590"/>
            <a:ext cx="3804117" cy="46948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BE5D4-166C-DB3C-F409-1E3BECD9012E}"/>
              </a:ext>
            </a:extLst>
          </p:cNvPr>
          <p:cNvSpPr/>
          <p:nvPr/>
        </p:nvSpPr>
        <p:spPr>
          <a:xfrm>
            <a:off x="5393933" y="1201139"/>
            <a:ext cx="5342561" cy="19838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A6EA5-BCD0-BF40-C9C9-22079C097DF2}"/>
              </a:ext>
            </a:extLst>
          </p:cNvPr>
          <p:cNvSpPr txBox="1"/>
          <p:nvPr/>
        </p:nvSpPr>
        <p:spPr>
          <a:xfrm>
            <a:off x="5393933" y="3449548"/>
            <a:ext cx="5589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AI Knowledge Base takes patient inputs such as symptoms and disease details and analyzes them using a curated Ayurvedic dataset. It identifies the possible root causes based on doshas (Vata, Pitta, Kapha) and Ayurvedic principles.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Gemini AI, it then provides personalized recommendations, including diet plans, herbal remedies, and lifestyle changes, offering a holistic, natural approach to managing health conditions.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B9319-AB49-5BB4-7164-BE455306B90F}"/>
              </a:ext>
            </a:extLst>
          </p:cNvPr>
          <p:cNvSpPr/>
          <p:nvPr/>
        </p:nvSpPr>
        <p:spPr>
          <a:xfrm>
            <a:off x="5260369" y="3429000"/>
            <a:ext cx="5722705" cy="260587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1359081"/>
            <a:ext cx="93853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FEASIBILITY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Technical</a:t>
            </a:r>
            <a:r>
              <a:rPr lang="en-IN" sz="1600" dirty="0"/>
              <a:t>: Built using Flask, MySQL, and a responsive dashboard; cloud deployment ensures scalability across multiple hospitals.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Operational</a:t>
            </a:r>
            <a:r>
              <a:rPr lang="en-IN" sz="1600" dirty="0"/>
              <a:t>: Converts handwritten diet charts into structured, digital records; simplifies storage, retrieval, and patient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Market</a:t>
            </a:r>
            <a:r>
              <a:rPr lang="en-IN" sz="1600" dirty="0"/>
              <a:t>: Unique Ayurveda-driven approach; high adoption potential in hospitals, wellness </a:t>
            </a:r>
            <a:r>
              <a:rPr lang="en-IN" sz="1600" dirty="0" err="1"/>
              <a:t>centers</a:t>
            </a:r>
            <a:r>
              <a:rPr lang="en-IN" sz="1600" dirty="0"/>
              <a:t>, and telemedicine.</a:t>
            </a:r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CHALLENGES &amp; RISKS: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Data Standardization</a:t>
            </a:r>
            <a:r>
              <a:rPr lang="en-IN" sz="1600" dirty="0"/>
              <a:t>: Ayurvedic principles (</a:t>
            </a:r>
            <a:r>
              <a:rPr lang="en-IN" sz="1600" i="1" dirty="0"/>
              <a:t>Rasa, Guna, Dosha</a:t>
            </a:r>
            <a:r>
              <a:rPr lang="en-IN" sz="1600" dirty="0"/>
              <a:t>) vary across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Accuracy &amp; Validation</a:t>
            </a:r>
            <a:r>
              <a:rPr lang="en-IN" sz="1600" dirty="0"/>
              <a:t>: Incorrect recommendations could affect patient trust or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Adoption Resistance</a:t>
            </a:r>
            <a:r>
              <a:rPr lang="en-IN" sz="1600" dirty="0"/>
              <a:t>: Doctors/patients may prefer traditional methods over digital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Regulatory Compliance</a:t>
            </a:r>
            <a:r>
              <a:rPr lang="en-IN" sz="1600" dirty="0"/>
              <a:t>: Must follow AYUSH guidelines and healthcare data laws.</a:t>
            </a:r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STRATEGIES: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Standardization</a:t>
            </a:r>
            <a:r>
              <a:rPr lang="en-IN" sz="1600" dirty="0"/>
              <a:t>: Expert-reviewed food-condition database for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Phased AI Integration</a:t>
            </a:r>
            <a:r>
              <a:rPr lang="en-IN" sz="1600" dirty="0"/>
              <a:t>: Start rule-based; gradually enhance with AI/ML for personalized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User-Centric Design</a:t>
            </a:r>
            <a:r>
              <a:rPr lang="en-IN" sz="1600" dirty="0"/>
              <a:t>: Doctor-friendly interface with editing options, printable reports, and minimal workflow disruption.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Security &amp; Compliance</a:t>
            </a:r>
            <a:r>
              <a:rPr lang="en-IN" sz="1600" dirty="0"/>
              <a:t>: Role-based access, encryption, and regular audits.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SynerSix</a:t>
            </a:r>
            <a:endParaRPr lang="en-IN" sz="1600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FFB334-8D7C-7E45-8C2B-BAF1D4170F6B}"/>
              </a:ext>
            </a:extLst>
          </p:cNvPr>
          <p:cNvSpPr/>
          <p:nvPr/>
        </p:nvSpPr>
        <p:spPr>
          <a:xfrm>
            <a:off x="609600" y="1179965"/>
            <a:ext cx="10626699" cy="49228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09600" y="1510301"/>
            <a:ext cx="5384800" cy="4615865"/>
          </a:xfrm>
        </p:spPr>
        <p:txBody>
          <a:bodyPr/>
          <a:lstStyle/>
          <a:p>
            <a:pPr>
              <a:buNone/>
            </a:pPr>
            <a:r>
              <a:rPr lang="en-GB" sz="2000" dirty="0"/>
              <a:t>         </a:t>
            </a:r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Potential Impact on Target Audience</a:t>
            </a:r>
            <a:endParaRPr lang="en-GB" sz="2200" b="1" dirty="0">
              <a:latin typeface="+mj-lt"/>
            </a:endParaRPr>
          </a:p>
          <a:p>
            <a:r>
              <a:rPr lang="en-GB" sz="2200" b="1" dirty="0">
                <a:latin typeface="+mn-lt"/>
              </a:rPr>
              <a:t>Patients:</a:t>
            </a:r>
            <a:r>
              <a:rPr lang="en-GB" sz="2200" dirty="0">
                <a:latin typeface="+mn-lt"/>
              </a:rPr>
              <a:t> Get personalized </a:t>
            </a:r>
            <a:r>
              <a:rPr lang="en-GB" sz="2200" dirty="0" err="1">
                <a:latin typeface="+mn-lt"/>
              </a:rPr>
              <a:t>Ayurvedic</a:t>
            </a:r>
            <a:r>
              <a:rPr lang="en-GB" sz="2200" dirty="0">
                <a:latin typeface="+mn-lt"/>
              </a:rPr>
              <a:t> diet plans → improved health outcomes, reduced dependency on trial-and-error treatments.</a:t>
            </a:r>
          </a:p>
          <a:p>
            <a:r>
              <a:rPr lang="en-GB" sz="2200" b="1" dirty="0">
                <a:latin typeface="+mn-lt"/>
              </a:rPr>
              <a:t>Doctors:</a:t>
            </a:r>
            <a:r>
              <a:rPr lang="en-GB" sz="2200" dirty="0">
                <a:latin typeface="+mn-lt"/>
              </a:rPr>
              <a:t> Save time with automated charting, better accuracy in diet recommendations, and focus more on critical patients.</a:t>
            </a:r>
          </a:p>
          <a:p>
            <a:r>
              <a:rPr lang="en-GB" sz="2200" b="1" dirty="0">
                <a:latin typeface="+mn-lt"/>
              </a:rPr>
              <a:t>Hospitals/Healthcare: </a:t>
            </a:r>
            <a:r>
              <a:rPr lang="en-GB" sz="2200" dirty="0">
                <a:latin typeface="+mn-lt"/>
              </a:rPr>
              <a:t>Improved efficiency, reduced manual errors, and streamlined patient care</a:t>
            </a:r>
            <a:r>
              <a:rPr lang="en-GB" sz="2200" dirty="0"/>
              <a:t>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97600" y="1470479"/>
            <a:ext cx="5384800" cy="4655688"/>
          </a:xfrm>
        </p:spPr>
        <p:txBody>
          <a:bodyPr/>
          <a:lstStyle/>
          <a:p>
            <a:pPr>
              <a:buNone/>
            </a:pPr>
            <a:r>
              <a:rPr lang="en-GB" sz="2200" b="1" dirty="0">
                <a:latin typeface="+mn-lt"/>
              </a:rPr>
              <a:t>                                 </a:t>
            </a:r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Benefits </a:t>
            </a:r>
            <a:endParaRPr lang="en-GB" sz="1800" b="1" dirty="0">
              <a:latin typeface="+mn-lt"/>
            </a:endParaRPr>
          </a:p>
          <a:p>
            <a:r>
              <a:rPr lang="en-GB" sz="1900" b="1" dirty="0">
                <a:latin typeface="+mn-lt"/>
              </a:rPr>
              <a:t>Social:</a:t>
            </a:r>
            <a:r>
              <a:rPr lang="en-GB" sz="1900" dirty="0">
                <a:latin typeface="+mn-lt"/>
              </a:rPr>
              <a:t> Increases accessibility of Ayurvedic nutrition for all (urban + rural), empowers patients with self-help tools</a:t>
            </a:r>
          </a:p>
          <a:p>
            <a:r>
              <a:rPr lang="en-GB" sz="1900" b="1" dirty="0">
                <a:latin typeface="+mn-lt"/>
              </a:rPr>
              <a:t>Economic:</a:t>
            </a:r>
            <a:r>
              <a:rPr lang="en-GB" sz="1900" dirty="0">
                <a:latin typeface="+mn-lt"/>
              </a:rPr>
              <a:t> Reduces hospital re-visits, saves the cost of repetitive consultations/tests, scalable AI reduces doctor workload.</a:t>
            </a:r>
          </a:p>
          <a:p>
            <a:r>
              <a:rPr lang="en-GB" sz="1900" b="1" dirty="0">
                <a:latin typeface="+mn-lt"/>
              </a:rPr>
              <a:t>Environmental:</a:t>
            </a:r>
            <a:r>
              <a:rPr lang="en-GB" sz="1900" dirty="0">
                <a:latin typeface="+mn-lt"/>
              </a:rPr>
              <a:t> Encourages plant-based, seasonal, and regionally-sourced diets → lower carbon footprint, supports sustainable food habits.</a:t>
            </a:r>
          </a:p>
          <a:p>
            <a:r>
              <a:rPr lang="en-GB" sz="1900" b="1" dirty="0">
                <a:latin typeface="+mn-lt"/>
              </a:rPr>
              <a:t>Technological:</a:t>
            </a:r>
            <a:r>
              <a:rPr lang="en-GB" sz="1900" dirty="0">
                <a:latin typeface="+mn-lt"/>
              </a:rPr>
              <a:t> Integrates AI + </a:t>
            </a:r>
            <a:r>
              <a:rPr lang="en-GB" sz="1900" dirty="0" err="1">
                <a:latin typeface="+mn-lt"/>
              </a:rPr>
              <a:t>Ayurveda</a:t>
            </a:r>
            <a:r>
              <a:rPr lang="en-GB" sz="1900" dirty="0">
                <a:latin typeface="+mn-lt"/>
              </a:rPr>
              <a:t>, first-of-its-kind in India with potential for global adoption</a:t>
            </a:r>
            <a:r>
              <a:rPr lang="en-GB" sz="1800" dirty="0">
                <a:latin typeface="+mn-lt"/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SynerSix</a:t>
            </a:r>
            <a:endParaRPr lang="en-IN" sz="1600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09600" y="1385888"/>
            <a:ext cx="5384800" cy="45148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197600" y="1385888"/>
            <a:ext cx="5575300" cy="45148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GB" sz="1800" b="1" dirty="0">
                <a:latin typeface="+mn-lt"/>
              </a:rPr>
              <a:t>                                           </a:t>
            </a:r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Research</a:t>
            </a:r>
          </a:p>
          <a:p>
            <a:r>
              <a:rPr lang="en-GB" sz="1600" b="1" dirty="0">
                <a:latin typeface="+mn-lt"/>
              </a:rPr>
              <a:t> </a:t>
            </a:r>
            <a:r>
              <a:rPr lang="en-GB" sz="1800" b="1" dirty="0">
                <a:latin typeface="+mn-lt"/>
              </a:rPr>
              <a:t>Current Scenario</a:t>
            </a:r>
            <a:r>
              <a:rPr lang="en-GB" sz="1800" dirty="0">
                <a:latin typeface="+mn-lt"/>
              </a:rPr>
              <a:t>: </a:t>
            </a:r>
            <a:r>
              <a:rPr lang="en-GB" sz="1600" dirty="0" err="1">
                <a:latin typeface="+mn-lt"/>
              </a:rPr>
              <a:t>Ayurvedic</a:t>
            </a:r>
            <a:r>
              <a:rPr lang="en-GB" sz="1600" dirty="0">
                <a:latin typeface="+mn-lt"/>
              </a:rPr>
              <a:t> diet charts in hospitals are mostly handwritten → risk of errors, difficult to store &amp; retrieve, time-consuming.</a:t>
            </a:r>
          </a:p>
          <a:p>
            <a:pPr>
              <a:buNone/>
            </a:pPr>
            <a:r>
              <a:rPr lang="en-GB" sz="1600" b="1" dirty="0">
                <a:latin typeface="+mn-lt"/>
              </a:rPr>
              <a:t>        </a:t>
            </a:r>
            <a:r>
              <a:rPr lang="en-GB" sz="1800" b="1" dirty="0">
                <a:latin typeface="+mn-lt"/>
              </a:rPr>
              <a:t>Existing Tools:</a:t>
            </a:r>
          </a:p>
          <a:p>
            <a:r>
              <a:rPr lang="en-GB" sz="1600" dirty="0" err="1">
                <a:latin typeface="+mn-lt"/>
              </a:rPr>
              <a:t>Ntuitive</a:t>
            </a:r>
            <a:r>
              <a:rPr lang="en-GB" sz="1600" dirty="0">
                <a:latin typeface="+mn-lt"/>
              </a:rPr>
              <a:t>, </a:t>
            </a:r>
            <a:r>
              <a:rPr lang="en-GB" sz="1600" dirty="0" err="1">
                <a:latin typeface="+mn-lt"/>
              </a:rPr>
              <a:t>NutriAdmin</a:t>
            </a:r>
            <a:r>
              <a:rPr lang="en-GB" sz="1600" dirty="0">
                <a:latin typeface="+mn-lt"/>
              </a:rPr>
              <a:t> → Excellent nutrient analysis, but lack </a:t>
            </a:r>
            <a:r>
              <a:rPr lang="en-GB" sz="1600" dirty="0" err="1">
                <a:latin typeface="+mn-lt"/>
              </a:rPr>
              <a:t>Ayurveda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dosha</a:t>
            </a:r>
            <a:r>
              <a:rPr lang="en-GB" sz="1600" dirty="0">
                <a:latin typeface="+mn-lt"/>
              </a:rPr>
              <a:t>/rasa integration.</a:t>
            </a:r>
          </a:p>
          <a:p>
            <a:r>
              <a:rPr lang="en-GB" sz="1600" dirty="0" err="1">
                <a:latin typeface="+mn-lt"/>
              </a:rPr>
              <a:t>AyurEHR</a:t>
            </a:r>
            <a:r>
              <a:rPr lang="en-GB" sz="1600" dirty="0">
                <a:latin typeface="+mn-lt"/>
              </a:rPr>
              <a:t>, </a:t>
            </a:r>
            <a:r>
              <a:rPr lang="en-GB" sz="1600" dirty="0" err="1">
                <a:latin typeface="+mn-lt"/>
              </a:rPr>
              <a:t>VaidyaManager</a:t>
            </a:r>
            <a:r>
              <a:rPr lang="en-GB" sz="1600" dirty="0">
                <a:latin typeface="+mn-lt"/>
              </a:rPr>
              <a:t> → </a:t>
            </a:r>
            <a:r>
              <a:rPr lang="en-GB" sz="1600" dirty="0" err="1">
                <a:latin typeface="+mn-lt"/>
              </a:rPr>
              <a:t>Ayurveda</a:t>
            </a:r>
            <a:r>
              <a:rPr lang="en-GB" sz="1600" dirty="0">
                <a:latin typeface="+mn-lt"/>
              </a:rPr>
              <a:t>-specific EMR systems, but limited nutrient breakdown or AI-based diet suggestions.</a:t>
            </a:r>
          </a:p>
          <a:p>
            <a:r>
              <a:rPr lang="en-GB" sz="1600" b="1" dirty="0">
                <a:latin typeface="+mn-lt"/>
              </a:rPr>
              <a:t>Gap Identified </a:t>
            </a:r>
            <a:r>
              <a:rPr lang="en-GB" sz="1600" dirty="0">
                <a:latin typeface="+mn-lt"/>
              </a:rPr>
              <a:t>: </a:t>
            </a:r>
            <a:r>
              <a:rPr lang="en-GB" sz="1600" b="1" dirty="0">
                <a:latin typeface="+mn-lt"/>
              </a:rPr>
              <a:t>No single platform</a:t>
            </a:r>
            <a:r>
              <a:rPr lang="en-GB" sz="1600" dirty="0">
                <a:latin typeface="+mn-lt"/>
              </a:rPr>
              <a:t> that combines modern nutrient science + Ayurvedic dietetics + AI-powered personalization.</a:t>
            </a:r>
          </a:p>
          <a:p>
            <a:r>
              <a:rPr lang="en-GB" sz="1600" b="1" dirty="0">
                <a:latin typeface="+mn-lt"/>
              </a:rPr>
              <a:t>Feasibility:  Cloud + AI solution</a:t>
            </a:r>
            <a:r>
              <a:rPr lang="en-GB" sz="1600" dirty="0">
                <a:latin typeface="+mn-lt"/>
              </a:rPr>
              <a:t> can serve multiple hospitals/clinics, support tele-consultation &amp; remote diet tracking.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                                    </a:t>
            </a:r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Reference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link</a:t>
            </a:r>
          </a:p>
          <a:p>
            <a:pPr>
              <a:buNone/>
            </a:pPr>
            <a:r>
              <a:rPr lang="en-GB" sz="1600" b="1" dirty="0">
                <a:latin typeface="+mn-lt"/>
              </a:rPr>
              <a:t>       Ministry of </a:t>
            </a:r>
            <a:r>
              <a:rPr lang="en-GB" sz="1600" b="1" dirty="0" err="1">
                <a:latin typeface="+mn-lt"/>
              </a:rPr>
              <a:t>Ayush</a:t>
            </a:r>
            <a:r>
              <a:rPr lang="en-GB" sz="1600" b="1" dirty="0">
                <a:latin typeface="+mn-lt"/>
              </a:rPr>
              <a:t> :</a:t>
            </a:r>
            <a:r>
              <a:rPr lang="en-GB" sz="1600" dirty="0">
                <a:latin typeface="+mn-lt"/>
              </a:rPr>
              <a:t>The official government portal for </a:t>
            </a:r>
            <a:r>
              <a:rPr lang="en-GB" sz="1600" dirty="0" err="1">
                <a:latin typeface="+mn-lt"/>
              </a:rPr>
              <a:t>Ayurveda</a:t>
            </a:r>
            <a:r>
              <a:rPr lang="en-GB" sz="1600" dirty="0">
                <a:latin typeface="+mn-lt"/>
              </a:rPr>
              <a:t> and other traditional Indian medicine systems in India.</a:t>
            </a:r>
          </a:p>
          <a:p>
            <a:pPr>
              <a:buNone/>
            </a:pPr>
            <a:r>
              <a:rPr lang="en-GB" sz="1600" dirty="0">
                <a:solidFill>
                  <a:srgbClr val="0070C0"/>
                </a:solidFill>
                <a:latin typeface="+mn-lt"/>
              </a:rPr>
              <a:t>         </a:t>
            </a:r>
            <a:r>
              <a:rPr lang="en-GB" sz="1600" dirty="0">
                <a:solidFill>
                  <a:srgbClr val="0070C0"/>
                </a:solidFill>
                <a:latin typeface="+mn-lt"/>
                <a:hlinkClick r:id="rId3"/>
              </a:rPr>
              <a:t>https://ayush.gov.in/#!/</a:t>
            </a:r>
            <a:endParaRPr lang="en-GB" sz="1600" dirty="0">
              <a:solidFill>
                <a:srgbClr val="0070C0"/>
              </a:solidFill>
              <a:latin typeface="+mn-lt"/>
            </a:endParaRPr>
          </a:p>
          <a:p>
            <a:pPr>
              <a:buNone/>
            </a:pPr>
            <a:r>
              <a:rPr lang="fr-FR" sz="1600" b="1" dirty="0">
                <a:latin typeface="+mn-lt"/>
              </a:rPr>
              <a:t>        </a:t>
            </a:r>
            <a:r>
              <a:rPr lang="fr-FR" sz="1600" b="1" dirty="0" err="1">
                <a:latin typeface="+mn-lt"/>
              </a:rPr>
              <a:t>Technology</a:t>
            </a:r>
            <a:r>
              <a:rPr lang="fr-FR" sz="1600" b="1" dirty="0">
                <a:latin typeface="+mn-lt"/>
              </a:rPr>
              <a:t> Documentation:</a:t>
            </a:r>
          </a:p>
          <a:p>
            <a:pPr>
              <a:buNone/>
            </a:pPr>
            <a:r>
              <a:rPr lang="fr-FR" sz="1600" dirty="0">
                <a:latin typeface="+mn-lt"/>
              </a:rPr>
              <a:t>         Python / </a:t>
            </a:r>
            <a:r>
              <a:rPr lang="fr-FR" sz="1600" dirty="0" err="1">
                <a:latin typeface="+mn-lt"/>
              </a:rPr>
              <a:t>Flask</a:t>
            </a:r>
            <a:r>
              <a:rPr lang="fr-FR" sz="1600" dirty="0">
                <a:latin typeface="+mn-lt"/>
              </a:rPr>
              <a:t> Docs</a:t>
            </a:r>
            <a:r>
              <a:rPr lang="fr-FR" sz="1600" dirty="0">
                <a:solidFill>
                  <a:srgbClr val="0070C0"/>
                </a:solidFill>
                <a:latin typeface="+mn-lt"/>
              </a:rPr>
              <a:t>: https://flask.palletsprojects.com</a:t>
            </a:r>
          </a:p>
          <a:p>
            <a:pPr>
              <a:buNone/>
            </a:pPr>
            <a:r>
              <a:rPr lang="fr-FR" sz="1600" dirty="0">
                <a:latin typeface="+mn-lt"/>
              </a:rPr>
              <a:t>         </a:t>
            </a:r>
            <a:r>
              <a:rPr lang="fr-FR" sz="1600" dirty="0" err="1">
                <a:latin typeface="+mn-lt"/>
              </a:rPr>
              <a:t>TensorFlow</a:t>
            </a:r>
            <a:r>
              <a:rPr lang="fr-FR" sz="1600" dirty="0">
                <a:latin typeface="+mn-lt"/>
              </a:rPr>
              <a:t> AI Docs</a:t>
            </a:r>
            <a:r>
              <a:rPr lang="fr-FR" sz="1600" dirty="0">
                <a:solidFill>
                  <a:srgbClr val="0070C0"/>
                </a:solidFill>
                <a:latin typeface="+mn-lt"/>
              </a:rPr>
              <a:t>: https://www.tensorflow.org</a:t>
            </a:r>
            <a:endParaRPr lang="en-GB" sz="1600" dirty="0">
              <a:solidFill>
                <a:srgbClr val="0070C0"/>
              </a:solidFill>
              <a:latin typeface="+mn-lt"/>
            </a:endParaRPr>
          </a:p>
          <a:p>
            <a:pPr>
              <a:buNone/>
            </a:pPr>
            <a:r>
              <a:rPr lang="en-GB" sz="1600" b="1" dirty="0">
                <a:latin typeface="+mn-lt"/>
              </a:rPr>
              <a:t>         Research Papers / Journals</a:t>
            </a:r>
          </a:p>
          <a:p>
            <a:pPr>
              <a:buNone/>
            </a:pPr>
            <a:r>
              <a:rPr lang="en-GB" sz="1600" dirty="0">
                <a:latin typeface="+mn-lt"/>
              </a:rPr>
              <a:t>          IEEE </a:t>
            </a:r>
            <a:r>
              <a:rPr lang="en-GB" sz="1600" dirty="0" err="1">
                <a:latin typeface="+mn-lt"/>
              </a:rPr>
              <a:t>Xplore</a:t>
            </a:r>
            <a:r>
              <a:rPr lang="en-GB" sz="1600" dirty="0">
                <a:latin typeface="+mn-lt"/>
              </a:rPr>
              <a:t>: </a:t>
            </a:r>
            <a:r>
              <a:rPr lang="en-GB" sz="1600" dirty="0">
                <a:solidFill>
                  <a:srgbClr val="0070C0"/>
                </a:solidFill>
                <a:latin typeface="+mn-lt"/>
              </a:rPr>
              <a:t>https://ieeexplore.ieee.org</a:t>
            </a:r>
          </a:p>
          <a:p>
            <a:pPr>
              <a:buNone/>
            </a:pPr>
            <a:r>
              <a:rPr lang="en-GB" sz="1600" dirty="0">
                <a:latin typeface="+mn-lt"/>
              </a:rPr>
              <a:t>          Springer Link</a:t>
            </a:r>
            <a:r>
              <a:rPr lang="en-GB" sz="1600" dirty="0">
                <a:solidFill>
                  <a:srgbClr val="00B0F0"/>
                </a:solidFill>
                <a:latin typeface="+mn-lt"/>
              </a:rPr>
              <a:t>: </a:t>
            </a:r>
            <a:r>
              <a:rPr lang="en-GB" sz="1600" dirty="0">
                <a:solidFill>
                  <a:srgbClr val="00B0F0"/>
                </a:solidFill>
                <a:latin typeface="+mn-lt"/>
                <a:hlinkClick r:id="rId4"/>
              </a:rPr>
              <a:t>https://link.springer.com</a:t>
            </a:r>
            <a:endParaRPr lang="en-GB" sz="1600" dirty="0">
              <a:solidFill>
                <a:srgbClr val="00B0F0"/>
              </a:solidFill>
              <a:latin typeface="+mn-lt"/>
            </a:endParaRPr>
          </a:p>
          <a:p>
            <a:pPr>
              <a:buNone/>
            </a:pPr>
            <a:r>
              <a:rPr lang="en-GB" sz="1600" b="1" dirty="0">
                <a:latin typeface="+mn-lt"/>
              </a:rPr>
              <a:t>          Scientific Review – </a:t>
            </a:r>
            <a:r>
              <a:rPr lang="en-GB" sz="1600" b="1" dirty="0" err="1">
                <a:latin typeface="+mn-lt"/>
              </a:rPr>
              <a:t>Ayurveda</a:t>
            </a:r>
            <a:r>
              <a:rPr lang="en-GB" sz="1600" b="1" dirty="0">
                <a:latin typeface="+mn-lt"/>
              </a:rPr>
              <a:t> &amp; Food</a:t>
            </a:r>
          </a:p>
          <a:p>
            <a:pPr>
              <a:buNone/>
            </a:pPr>
            <a:r>
              <a:rPr lang="en-GB" sz="1600" dirty="0">
                <a:solidFill>
                  <a:srgbClr val="0070C0"/>
                </a:solidFill>
                <a:latin typeface="+mn-lt"/>
              </a:rPr>
              <a:t>           https://pmc.ncbi.nlm.nih.gov/articles/PMC4815005/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SynerSix</a:t>
            </a:r>
            <a:endParaRPr lang="en-IN" sz="1600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29773" y="1371600"/>
            <a:ext cx="5664627" cy="47545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429374" y="1371600"/>
            <a:ext cx="5343525" cy="47545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7742</TotalTime>
  <Words>1023</Words>
  <Application>Microsoft Office PowerPoint</Application>
  <PresentationFormat>Widescreen</PresentationFormat>
  <Paragraphs>102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AyurDiet: Intelligent Ayurvedic Nutrition Platform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ROHIT M</cp:lastModifiedBy>
  <cp:revision>155</cp:revision>
  <dcterms:created xsi:type="dcterms:W3CDTF">2013-12-12T18:46:50Z</dcterms:created>
  <dcterms:modified xsi:type="dcterms:W3CDTF">2025-09-18T11:52:00Z</dcterms:modified>
</cp:coreProperties>
</file>