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9" r:id="rId4"/>
    <p:sldId id="260" r:id="rId5"/>
    <p:sldId id="261" r:id="rId6"/>
    <p:sldId id="263" r:id="rId7"/>
    <p:sldId id="268" r:id="rId8"/>
    <p:sldId id="274" r:id="rId9"/>
    <p:sldId id="269" r:id="rId10"/>
    <p:sldId id="270" r:id="rId11"/>
    <p:sldId id="275" r:id="rId12"/>
    <p:sldId id="264" r:id="rId13"/>
    <p:sldId id="266" r:id="rId14"/>
    <p:sldId id="267" r:id="rId15"/>
    <p:sldId id="265"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29" autoAdjust="0"/>
    <p:restoredTop sz="94660"/>
  </p:normalViewPr>
  <p:slideViewPr>
    <p:cSldViewPr snapToGrid="0">
      <p:cViewPr varScale="1">
        <p:scale>
          <a:sx n="69" d="100"/>
          <a:sy n="69" d="100"/>
        </p:scale>
        <p:origin x="-678"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31337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178430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1CFE65-02EC-4CBC-A7DF-8AB9733A695C}"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736593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3877190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1CFE65-02EC-4CBC-A7DF-8AB9733A695C}"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132837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3537609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427725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1098437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17845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319379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420100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121017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395270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70153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401505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22E45B6-75D6-402E-91F2-3627CE85F590}" type="datetimeFigureOut">
              <a:rPr lang="en-IN" smtClean="0"/>
              <a:pPr/>
              <a:t>29-05-2020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248055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22E45B6-75D6-402E-91F2-3627CE85F590}" type="datetimeFigureOut">
              <a:rPr lang="en-IN" smtClean="0"/>
              <a:pPr/>
              <a:t>29-05-2020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1CFE65-02EC-4CBC-A7DF-8AB9733A695C}" type="slidenum">
              <a:rPr lang="en-IN" smtClean="0"/>
              <a:pPr/>
              <a:t>‹#›</a:t>
            </a:fld>
            <a:endParaRPr lang="en-IN"/>
          </a:p>
        </p:txBody>
      </p:sp>
    </p:spTree>
    <p:extLst>
      <p:ext uri="{BB962C8B-B14F-4D97-AF65-F5344CB8AC3E}">
        <p14:creationId xmlns="" xmlns:p14="http://schemas.microsoft.com/office/powerpoint/2010/main" val="118180187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7214" y="870592"/>
            <a:ext cx="8161913" cy="2262781"/>
          </a:xfrm>
        </p:spPr>
        <p:txBody>
          <a:bodyPr>
            <a:noAutofit/>
          </a:bodyPr>
          <a:lstStyle/>
          <a:p>
            <a:pPr algn="ctr"/>
            <a:r>
              <a:rPr lang="en-IN" sz="4400" dirty="0" smtClean="0"/>
              <a:t>Detection &amp; Decoding of QRCODE using </a:t>
            </a:r>
            <a:r>
              <a:rPr lang="en-IN" sz="4400" dirty="0" err="1" smtClean="0"/>
              <a:t>OpenCV</a:t>
            </a:r>
            <a:r>
              <a:rPr lang="en-IN" sz="4400" dirty="0" smtClean="0"/>
              <a:t> Python</a:t>
            </a:r>
            <a:endParaRPr lang="en-IN" sz="4400" dirty="0"/>
          </a:p>
        </p:txBody>
      </p:sp>
      <p:sp>
        <p:nvSpPr>
          <p:cNvPr id="3" name="Subtitle 2"/>
          <p:cNvSpPr>
            <a:spLocks noGrp="1"/>
          </p:cNvSpPr>
          <p:nvPr>
            <p:ph type="subTitle" idx="1"/>
          </p:nvPr>
        </p:nvSpPr>
        <p:spPr>
          <a:xfrm>
            <a:off x="2478376" y="4142510"/>
            <a:ext cx="8051079" cy="1747298"/>
          </a:xfrm>
        </p:spPr>
        <p:txBody>
          <a:bodyPr>
            <a:normAutofit fontScale="70000" lnSpcReduction="20000"/>
          </a:bodyPr>
          <a:lstStyle/>
          <a:p>
            <a:pPr algn="r"/>
            <a:r>
              <a:rPr lang="en-IN" dirty="0" err="1" smtClean="0"/>
              <a:t>Neha</a:t>
            </a:r>
            <a:r>
              <a:rPr lang="en-IN" dirty="0" smtClean="0"/>
              <a:t> </a:t>
            </a:r>
            <a:r>
              <a:rPr lang="en-IN" dirty="0" err="1" smtClean="0"/>
              <a:t>Jaiswar</a:t>
            </a:r>
            <a:r>
              <a:rPr lang="en-IN" dirty="0" smtClean="0"/>
              <a:t> (23-SE-E&amp;TC-A)</a:t>
            </a:r>
          </a:p>
          <a:p>
            <a:pPr algn="r"/>
            <a:r>
              <a:rPr lang="en-IN" dirty="0" err="1" smtClean="0"/>
              <a:t>Riya</a:t>
            </a:r>
            <a:r>
              <a:rPr lang="en-IN" dirty="0" smtClean="0"/>
              <a:t> Gupta(15-SE-E&amp;TC-A))</a:t>
            </a:r>
          </a:p>
          <a:p>
            <a:pPr algn="r"/>
            <a:r>
              <a:rPr lang="en-IN" dirty="0" err="1" smtClean="0"/>
              <a:t>Rohit</a:t>
            </a:r>
            <a:r>
              <a:rPr lang="en-IN" dirty="0" smtClean="0"/>
              <a:t> Pal (46-SE-E&amp;TC-A)</a:t>
            </a:r>
          </a:p>
          <a:p>
            <a:pPr algn="r"/>
            <a:r>
              <a:rPr lang="en-IN" dirty="0" err="1" smtClean="0"/>
              <a:t>Aniket</a:t>
            </a:r>
            <a:r>
              <a:rPr lang="en-IN" dirty="0" smtClean="0"/>
              <a:t> </a:t>
            </a:r>
            <a:r>
              <a:rPr lang="en-IN" dirty="0" err="1" smtClean="0"/>
              <a:t>Vishwakarma</a:t>
            </a:r>
            <a:r>
              <a:rPr lang="en-IN" dirty="0" smtClean="0"/>
              <a:t> (50-FE-COMPS)</a:t>
            </a:r>
          </a:p>
          <a:p>
            <a:pPr algn="r"/>
            <a:r>
              <a:rPr lang="en-IN" dirty="0" smtClean="0"/>
              <a:t>Amrita Gupta (51-FE-COMPS)</a:t>
            </a:r>
          </a:p>
          <a:p>
            <a:pPr algn="r"/>
            <a:r>
              <a:rPr lang="en-IN" dirty="0" err="1" smtClean="0"/>
              <a:t>Vrushti</a:t>
            </a:r>
            <a:r>
              <a:rPr lang="en-IN" dirty="0" smtClean="0"/>
              <a:t>  </a:t>
            </a:r>
            <a:r>
              <a:rPr lang="en-IN" dirty="0" err="1" smtClean="0"/>
              <a:t>Gangwal</a:t>
            </a:r>
            <a:r>
              <a:rPr lang="en-IN" dirty="0" smtClean="0"/>
              <a:t> (46-FE-COMPS)</a:t>
            </a:r>
          </a:p>
          <a:p>
            <a:endParaRPr lang="en-IN" dirty="0"/>
          </a:p>
        </p:txBody>
      </p:sp>
    </p:spTree>
    <p:extLst>
      <p:ext uri="{BB962C8B-B14F-4D97-AF65-F5344CB8AC3E}">
        <p14:creationId xmlns="" xmlns:p14="http://schemas.microsoft.com/office/powerpoint/2010/main" val="463553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37" y="624110"/>
            <a:ext cx="9869776" cy="692072"/>
          </a:xfrm>
        </p:spPr>
        <p:txBody>
          <a:bodyPr/>
          <a:lstStyle/>
          <a:p>
            <a:r>
              <a:rPr lang="en-US" dirty="0" smtClean="0"/>
              <a:t>Implementation(contd.)</a:t>
            </a:r>
            <a:endParaRPr lang="en-US" dirty="0"/>
          </a:p>
        </p:txBody>
      </p:sp>
      <p:sp>
        <p:nvSpPr>
          <p:cNvPr id="3" name="Content Placeholder 2"/>
          <p:cNvSpPr>
            <a:spLocks noGrp="1"/>
          </p:cNvSpPr>
          <p:nvPr>
            <p:ph idx="1"/>
          </p:nvPr>
        </p:nvSpPr>
        <p:spPr>
          <a:xfrm>
            <a:off x="1343891" y="1316182"/>
            <a:ext cx="10160721" cy="4932218"/>
          </a:xfrm>
        </p:spPr>
        <p:txBody>
          <a:bodyPr>
            <a:normAutofit/>
          </a:bodyPr>
          <a:lstStyle/>
          <a:p>
            <a:r>
              <a:rPr lang="en-IN" u="sng" dirty="0" smtClean="0"/>
              <a:t>To check Authorised and Unauthorised</a:t>
            </a:r>
            <a:endParaRPr lang="en-IN" dirty="0" smtClean="0"/>
          </a:p>
          <a:p>
            <a:endParaRPr lang="en-US" dirty="0"/>
          </a:p>
        </p:txBody>
      </p:sp>
      <p:pic>
        <p:nvPicPr>
          <p:cNvPr id="6" name="Picture 5"/>
          <p:cNvPicPr>
            <a:picLocks noChangeAspect="1"/>
          </p:cNvPicPr>
          <p:nvPr/>
        </p:nvPicPr>
        <p:blipFill>
          <a:blip r:embed="rId2"/>
          <a:stretch>
            <a:fillRect/>
          </a:stretch>
        </p:blipFill>
        <p:spPr>
          <a:xfrm>
            <a:off x="1625337" y="1772512"/>
            <a:ext cx="9582990" cy="47391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Implementation(contd.)</a:t>
            </a:r>
            <a:endParaRPr lang="en-IN" dirty="0"/>
          </a:p>
        </p:txBody>
      </p:sp>
      <p:pic>
        <p:nvPicPr>
          <p:cNvPr id="4" name="Content Placeholder 3"/>
          <p:cNvPicPr>
            <a:picLocks noGrp="1" noChangeAspect="1"/>
          </p:cNvPicPr>
          <p:nvPr>
            <p:ph idx="1"/>
          </p:nvPr>
        </p:nvPicPr>
        <p:blipFill>
          <a:blip r:embed="rId2"/>
          <a:stretch>
            <a:fillRect/>
          </a:stretch>
        </p:blipFill>
        <p:spPr>
          <a:xfrm>
            <a:off x="1745673" y="1600200"/>
            <a:ext cx="8763577" cy="4066309"/>
          </a:xfrm>
          <a:prstGeom prst="rect">
            <a:avLst/>
          </a:prstGeom>
        </p:spPr>
      </p:pic>
    </p:spTree>
    <p:extLst>
      <p:ext uri="{BB962C8B-B14F-4D97-AF65-F5344CB8AC3E}">
        <p14:creationId xmlns="" xmlns:p14="http://schemas.microsoft.com/office/powerpoint/2010/main" val="1647916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819" y="624110"/>
            <a:ext cx="9772794" cy="816763"/>
          </a:xfrm>
        </p:spPr>
        <p:txBody>
          <a:bodyPr/>
          <a:lstStyle/>
          <a:p>
            <a:r>
              <a:rPr lang="en-US" dirty="0" smtClean="0"/>
              <a:t>Result and Discussion</a:t>
            </a:r>
            <a:endParaRPr lang="en-US" dirty="0"/>
          </a:p>
        </p:txBody>
      </p:sp>
      <p:sp>
        <p:nvSpPr>
          <p:cNvPr id="3" name="Content Placeholder 2"/>
          <p:cNvSpPr>
            <a:spLocks noGrp="1"/>
          </p:cNvSpPr>
          <p:nvPr>
            <p:ph idx="1"/>
          </p:nvPr>
        </p:nvSpPr>
        <p:spPr>
          <a:xfrm>
            <a:off x="1371600" y="1288473"/>
            <a:ext cx="10133012" cy="4622749"/>
          </a:xfrm>
        </p:spPr>
        <p:txBody>
          <a:bodyPr/>
          <a:lstStyle/>
          <a:p>
            <a:r>
              <a:rPr lang="en-IN" dirty="0" smtClean="0"/>
              <a:t>We divided our project into 4 parts and obtained the desired result. Thereby I will be discussing results of all the parts.</a:t>
            </a:r>
          </a:p>
          <a:p>
            <a:pPr lvl="0"/>
            <a:r>
              <a:rPr lang="en-IN" dirty="0" smtClean="0"/>
              <a:t>For scanning the QR Code in image</a:t>
            </a:r>
          </a:p>
          <a:p>
            <a:r>
              <a:rPr lang="en-IN" dirty="0" smtClean="0"/>
              <a:t>                       </a:t>
            </a:r>
            <a:r>
              <a:rPr lang="en-US" dirty="0" smtClean="0"/>
              <a:t>fig. Using Multiple Barcode</a:t>
            </a:r>
            <a:r>
              <a:rPr lang="en-IN" dirty="0" smtClean="0"/>
              <a:t>                              fig. Using One Barcode</a:t>
            </a:r>
          </a:p>
          <a:p>
            <a:endParaRPr lang="en-IN" dirty="0" smtClean="0"/>
          </a:p>
        </p:txBody>
      </p:sp>
      <p:pic>
        <p:nvPicPr>
          <p:cNvPr id="4" name="Picture 3"/>
          <p:cNvPicPr/>
          <p:nvPr/>
        </p:nvPicPr>
        <p:blipFill>
          <a:blip r:embed="rId2">
            <a:extLst>
              <a:ext uri="{28A0092B-C50C-407E-A947-70E740481C1C}">
                <a14:useLocalDpi xmlns="" xmlns:a14="http://schemas.microsoft.com/office/drawing/2010/main" val="0"/>
              </a:ext>
            </a:extLst>
          </a:blip>
          <a:stretch>
            <a:fillRect/>
          </a:stretch>
        </p:blipFill>
        <p:spPr>
          <a:xfrm>
            <a:off x="7315200" y="2763763"/>
            <a:ext cx="4627419" cy="2050910"/>
          </a:xfrm>
          <a:prstGeom prst="rect">
            <a:avLst/>
          </a:prstGeom>
          <a:ln>
            <a:solidFill>
              <a:schemeClr val="tx1"/>
            </a:solidFill>
          </a:ln>
        </p:spPr>
      </p:pic>
      <p:pic>
        <p:nvPicPr>
          <p:cNvPr id="5" name="Picture 4"/>
          <p:cNvPicPr/>
          <p:nvPr/>
        </p:nvPicPr>
        <p:blipFill>
          <a:blip r:embed="rId3">
            <a:extLst>
              <a:ext uri="{28A0092B-C50C-407E-A947-70E740481C1C}">
                <a14:useLocalDpi xmlns="" xmlns:a14="http://schemas.microsoft.com/office/drawing/2010/main" val="0"/>
              </a:ext>
            </a:extLst>
          </a:blip>
          <a:stretch>
            <a:fillRect/>
          </a:stretch>
        </p:blipFill>
        <p:spPr>
          <a:xfrm>
            <a:off x="1903615" y="2750127"/>
            <a:ext cx="5079076" cy="3345873"/>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855" y="624110"/>
            <a:ext cx="9966757" cy="844472"/>
          </a:xfrm>
        </p:spPr>
        <p:txBody>
          <a:bodyPr/>
          <a:lstStyle/>
          <a:p>
            <a:r>
              <a:rPr lang="en-US" dirty="0" smtClean="0"/>
              <a:t>Result and Discussion(contd.)</a:t>
            </a:r>
            <a:endParaRPr lang="en-US" dirty="0"/>
          </a:p>
        </p:txBody>
      </p:sp>
      <p:sp>
        <p:nvSpPr>
          <p:cNvPr id="3" name="Content Placeholder 2"/>
          <p:cNvSpPr>
            <a:spLocks noGrp="1"/>
          </p:cNvSpPr>
          <p:nvPr>
            <p:ph idx="1"/>
          </p:nvPr>
        </p:nvSpPr>
        <p:spPr>
          <a:xfrm>
            <a:off x="1219200" y="1246909"/>
            <a:ext cx="10063739" cy="5375563"/>
          </a:xfrm>
        </p:spPr>
        <p:txBody>
          <a:bodyPr/>
          <a:lstStyle/>
          <a:p>
            <a:pPr lvl="0"/>
            <a:r>
              <a:rPr lang="en-IN" dirty="0" smtClean="0"/>
              <a:t>For scanning the QR code in pre-recorded video</a:t>
            </a:r>
          </a:p>
          <a:p>
            <a:pPr lvl="0"/>
            <a:endParaRPr lang="en-IN" dirty="0" smtClean="0"/>
          </a:p>
          <a:p>
            <a:pPr lvl="0"/>
            <a:endParaRPr lang="en-IN" dirty="0" smtClean="0"/>
          </a:p>
          <a:p>
            <a:pPr lvl="0"/>
            <a:endParaRPr lang="en-IN" dirty="0" smtClean="0"/>
          </a:p>
          <a:p>
            <a:pPr lvl="0">
              <a:buNone/>
            </a:pPr>
            <a:endParaRPr lang="en-IN" dirty="0" smtClean="0"/>
          </a:p>
          <a:p>
            <a:pPr lvl="0">
              <a:buNone/>
            </a:pPr>
            <a:endParaRPr lang="en-IN" dirty="0" smtClean="0"/>
          </a:p>
          <a:p>
            <a:pPr lvl="0"/>
            <a:r>
              <a:rPr lang="en-IN" dirty="0" smtClean="0"/>
              <a:t>For scanning the QR code in live video</a:t>
            </a:r>
          </a:p>
          <a:p>
            <a:endParaRPr lang="en-US" dirty="0"/>
          </a:p>
        </p:txBody>
      </p:sp>
      <p:pic>
        <p:nvPicPr>
          <p:cNvPr id="4" name="Picture 3"/>
          <p:cNvPicPr/>
          <p:nvPr/>
        </p:nvPicPr>
        <p:blipFill>
          <a:blip r:embed="rId2">
            <a:extLst>
              <a:ext uri="{28A0092B-C50C-407E-A947-70E740481C1C}">
                <a14:useLocalDpi xmlns="" xmlns:a14="http://schemas.microsoft.com/office/drawing/2010/main" val="0"/>
              </a:ext>
            </a:extLst>
          </a:blip>
          <a:stretch>
            <a:fillRect/>
          </a:stretch>
        </p:blipFill>
        <p:spPr>
          <a:xfrm>
            <a:off x="4304805" y="1586748"/>
            <a:ext cx="3740726" cy="2131812"/>
          </a:xfrm>
          <a:prstGeom prst="rect">
            <a:avLst/>
          </a:prstGeom>
        </p:spPr>
      </p:pic>
      <p:pic>
        <p:nvPicPr>
          <p:cNvPr id="5" name="Picture 4"/>
          <p:cNvPicPr/>
          <p:nvPr/>
        </p:nvPicPr>
        <p:blipFill>
          <a:blip r:embed="rId3">
            <a:extLst>
              <a:ext uri="{28A0092B-C50C-407E-A947-70E740481C1C}">
                <a14:useLocalDpi xmlns="" xmlns:a14="http://schemas.microsoft.com/office/drawing/2010/main" val="0"/>
              </a:ext>
            </a:extLst>
          </a:blip>
          <a:stretch>
            <a:fillRect/>
          </a:stretch>
        </p:blipFill>
        <p:spPr>
          <a:xfrm>
            <a:off x="1769802" y="4195620"/>
            <a:ext cx="4506308" cy="2066635"/>
          </a:xfrm>
          <a:prstGeom prst="rect">
            <a:avLst/>
          </a:prstGeom>
        </p:spPr>
      </p:pic>
      <p:pic>
        <p:nvPicPr>
          <p:cNvPr id="6" name="Picture 5"/>
          <p:cNvPicPr/>
          <p:nvPr/>
        </p:nvPicPr>
        <p:blipFill rotWithShape="1">
          <a:blip r:embed="rId4">
            <a:extLst>
              <a:ext uri="{28A0092B-C50C-407E-A947-70E740481C1C}">
                <a14:useLocalDpi xmlns="" xmlns:a14="http://schemas.microsoft.com/office/drawing/2010/main" val="0"/>
              </a:ext>
            </a:extLst>
          </a:blip>
          <a:srcRect b="9685"/>
          <a:stretch/>
        </p:blipFill>
        <p:spPr bwMode="auto">
          <a:xfrm>
            <a:off x="7011093" y="4267893"/>
            <a:ext cx="3379816" cy="1966653"/>
          </a:xfrm>
          <a:prstGeom prst="rect">
            <a:avLst/>
          </a:prstGeom>
          <a:ln>
            <a:noFill/>
          </a:ln>
          <a:extLst>
            <a:ext uri="{53640926-AAD7-44D8-BBD7-CCE9431645EC}">
              <a14:shadowObscured xmlns="" xmlns:a14="http://schemas.microsoft.com/office/drawing/2010/main"/>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1" y="624110"/>
            <a:ext cx="9828212" cy="830617"/>
          </a:xfrm>
        </p:spPr>
        <p:txBody>
          <a:bodyPr/>
          <a:lstStyle/>
          <a:p>
            <a:r>
              <a:rPr lang="en-US" dirty="0" smtClean="0"/>
              <a:t>Result and Discussion(contd.)</a:t>
            </a:r>
            <a:endParaRPr lang="en-US" dirty="0"/>
          </a:p>
        </p:txBody>
      </p:sp>
      <p:sp>
        <p:nvSpPr>
          <p:cNvPr id="3" name="Content Placeholder 2"/>
          <p:cNvSpPr>
            <a:spLocks noGrp="1"/>
          </p:cNvSpPr>
          <p:nvPr>
            <p:ph idx="1"/>
          </p:nvPr>
        </p:nvSpPr>
        <p:spPr>
          <a:xfrm>
            <a:off x="720436" y="1496291"/>
            <a:ext cx="10784176" cy="5361709"/>
          </a:xfrm>
        </p:spPr>
        <p:txBody>
          <a:bodyPr/>
          <a:lstStyle/>
          <a:p>
            <a:pPr lvl="0"/>
            <a:r>
              <a:rPr lang="en-IN" dirty="0" smtClean="0"/>
              <a:t>To check whether the QR Code is Authorised or Unauthorised</a:t>
            </a:r>
          </a:p>
          <a:p>
            <a:pPr lvl="0"/>
            <a:r>
              <a:rPr lang="en-IN" dirty="0" smtClean="0"/>
              <a:t>In this part we uploaded a dataset (i.e. a text file with data particular numbers which can be presented as authorised employee number</a:t>
            </a:r>
            <a:r>
              <a:rPr lang="en-IN" dirty="0" smtClean="0"/>
              <a:t>).</a:t>
            </a:r>
          </a:p>
          <a:p>
            <a:pPr lvl="0"/>
            <a:r>
              <a:rPr lang="en-IN" b="1" dirty="0" smtClean="0"/>
              <a:t>The accuracy </a:t>
            </a:r>
            <a:r>
              <a:rPr lang="en-IN" b="1" smtClean="0"/>
              <a:t>of our model </a:t>
            </a:r>
            <a:r>
              <a:rPr lang="en-IN" b="1" dirty="0" smtClean="0"/>
              <a:t>is 96.433</a:t>
            </a:r>
            <a:r>
              <a:rPr lang="en-IN" smtClean="0"/>
              <a:t>. </a:t>
            </a:r>
            <a:endParaRPr lang="en-IN" dirty="0" smtClean="0"/>
          </a:p>
          <a:p>
            <a:r>
              <a:rPr lang="en-IN" dirty="0" smtClean="0"/>
              <a:t>fig</a:t>
            </a:r>
            <a:r>
              <a:rPr lang="en-IN" dirty="0" smtClean="0"/>
              <a:t>. Dataset (.txt file)                           fig. whether the QR code is authorised or </a:t>
            </a:r>
            <a:r>
              <a:rPr lang="en-IN" dirty="0" smtClean="0"/>
              <a:t>not</a:t>
            </a:r>
          </a:p>
          <a:p>
            <a:endParaRPr lang="en-IN" dirty="0" smtClean="0"/>
          </a:p>
          <a:p>
            <a:pPr lvl="0"/>
            <a:endParaRPr lang="en-IN" dirty="0"/>
          </a:p>
        </p:txBody>
      </p:sp>
      <p:pic>
        <p:nvPicPr>
          <p:cNvPr id="4" name="Picture 3"/>
          <p:cNvPicPr/>
          <p:nvPr/>
        </p:nvPicPr>
        <p:blipFill>
          <a:blip r:embed="rId2">
            <a:extLst>
              <a:ext uri="{28A0092B-C50C-407E-A947-70E740481C1C}">
                <a14:useLocalDpi xmlns="" xmlns:a14="http://schemas.microsoft.com/office/drawing/2010/main" val="0"/>
              </a:ext>
            </a:extLst>
          </a:blip>
          <a:stretch>
            <a:fillRect/>
          </a:stretch>
        </p:blipFill>
        <p:spPr>
          <a:xfrm>
            <a:off x="957348" y="3484764"/>
            <a:ext cx="3240579" cy="2431127"/>
          </a:xfrm>
          <a:prstGeom prst="rect">
            <a:avLst/>
          </a:prstGeom>
        </p:spPr>
      </p:pic>
      <p:pic>
        <p:nvPicPr>
          <p:cNvPr id="5" name="Picture 4"/>
          <p:cNvPicPr/>
          <p:nvPr/>
        </p:nvPicPr>
        <p:blipFill>
          <a:blip r:embed="rId3">
            <a:extLst>
              <a:ext uri="{28A0092B-C50C-407E-A947-70E740481C1C}">
                <a14:useLocalDpi xmlns="" xmlns:a14="http://schemas.microsoft.com/office/drawing/2010/main" val="0"/>
              </a:ext>
            </a:extLst>
          </a:blip>
          <a:stretch>
            <a:fillRect/>
          </a:stretch>
        </p:blipFill>
        <p:spPr>
          <a:xfrm>
            <a:off x="4645544" y="3546763"/>
            <a:ext cx="6576638" cy="30895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624110"/>
            <a:ext cx="9980612" cy="789054"/>
          </a:xfrm>
        </p:spPr>
        <p:txBody>
          <a:bodyPr/>
          <a:lstStyle/>
          <a:p>
            <a:r>
              <a:rPr lang="en-US" dirty="0" smtClean="0"/>
              <a:t>Conclusion</a:t>
            </a:r>
            <a:endParaRPr lang="en-US" dirty="0"/>
          </a:p>
        </p:txBody>
      </p:sp>
      <p:sp>
        <p:nvSpPr>
          <p:cNvPr id="3" name="Content Placeholder 2"/>
          <p:cNvSpPr>
            <a:spLocks noGrp="1"/>
          </p:cNvSpPr>
          <p:nvPr>
            <p:ph idx="1"/>
          </p:nvPr>
        </p:nvSpPr>
        <p:spPr>
          <a:xfrm>
            <a:off x="1510145" y="1246909"/>
            <a:ext cx="9994467" cy="4664313"/>
          </a:xfrm>
        </p:spPr>
        <p:txBody>
          <a:bodyPr/>
          <a:lstStyle/>
          <a:p>
            <a:r>
              <a:rPr lang="en-IN" dirty="0" smtClean="0"/>
              <a:t>QR-Code reader can be implemented in many ways and one of the way is what we have done using </a:t>
            </a:r>
            <a:r>
              <a:rPr lang="en-IN" dirty="0" err="1" smtClean="0"/>
              <a:t>pybzar</a:t>
            </a:r>
            <a:r>
              <a:rPr lang="en-IN" dirty="0" smtClean="0"/>
              <a:t> library. </a:t>
            </a:r>
          </a:p>
          <a:p>
            <a:r>
              <a:rPr lang="en-IN" dirty="0" smtClean="0"/>
              <a:t>It is also an easy concept as it requires only open source and </a:t>
            </a:r>
            <a:r>
              <a:rPr lang="en-IN" dirty="0" err="1" smtClean="0"/>
              <a:t>numpy</a:t>
            </a:r>
            <a:r>
              <a:rPr lang="en-IN" dirty="0" smtClean="0"/>
              <a:t> library along with </a:t>
            </a:r>
            <a:r>
              <a:rPr lang="en-IN" dirty="0" err="1" smtClean="0"/>
              <a:t>pybzar</a:t>
            </a:r>
            <a:r>
              <a:rPr lang="en-IN" dirty="0" smtClean="0"/>
              <a:t>, this can be used within a particular organization to check the authorised I’d cards by making proper data base which is an essential part of taking attendance and many other things. </a:t>
            </a:r>
          </a:p>
          <a:p>
            <a:r>
              <a:rPr lang="en-IN" dirty="0" smtClean="0"/>
              <a:t>Here we have not only learnt about different kinds of barcode used but also find many applications on real time basis. </a:t>
            </a:r>
          </a:p>
          <a:p>
            <a:r>
              <a:rPr lang="en-IN" dirty="0" smtClean="0"/>
              <a:t>The different techniques to extract the data from the barcodes using image, preloaded videos and even for live-videos gives the scope for preserving the necessary details.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45" y="624110"/>
            <a:ext cx="9842067" cy="678217"/>
          </a:xfrm>
        </p:spPr>
        <p:txBody>
          <a:bodyPr/>
          <a:lstStyle/>
          <a:p>
            <a:r>
              <a:rPr lang="en-US" dirty="0" smtClean="0"/>
              <a:t>Future Scope</a:t>
            </a:r>
            <a:endParaRPr lang="en-US" dirty="0"/>
          </a:p>
        </p:txBody>
      </p:sp>
      <p:sp>
        <p:nvSpPr>
          <p:cNvPr id="3" name="Content Placeholder 2"/>
          <p:cNvSpPr>
            <a:spLocks noGrp="1"/>
          </p:cNvSpPr>
          <p:nvPr>
            <p:ph idx="1"/>
          </p:nvPr>
        </p:nvSpPr>
        <p:spPr>
          <a:xfrm>
            <a:off x="1025237" y="1205345"/>
            <a:ext cx="10479376" cy="5417128"/>
          </a:xfrm>
        </p:spPr>
        <p:txBody>
          <a:bodyPr>
            <a:normAutofit lnSpcReduction="10000"/>
          </a:bodyPr>
          <a:lstStyle/>
          <a:p>
            <a:pPr algn="just"/>
            <a:r>
              <a:rPr lang="en-IN" dirty="0" smtClean="0"/>
              <a:t>Image Processing has taught us to see the upcoming future technologies. Our project was  implemented using basics of image processing with open </a:t>
            </a:r>
            <a:r>
              <a:rPr lang="en-IN" dirty="0" err="1" smtClean="0"/>
              <a:t>cv</a:t>
            </a:r>
            <a:r>
              <a:rPr lang="en-IN" dirty="0" smtClean="0"/>
              <a:t> python. Later as we grow in our skills this project can be taken to greater level by making it into an application. From our project we can make two applications. </a:t>
            </a:r>
          </a:p>
          <a:p>
            <a:pPr algn="just"/>
            <a:r>
              <a:rPr lang="en-IN" dirty="0" smtClean="0"/>
              <a:t>One of the application can be a QR code scanner for both desktop as well as mobile. We can perform three operations. </a:t>
            </a:r>
          </a:p>
          <a:p>
            <a:pPr algn="just">
              <a:buNone/>
            </a:pPr>
            <a:r>
              <a:rPr lang="en-IN" dirty="0" smtClean="0"/>
              <a:t>        • Ask user to upload or open the barcode image to scan and display result. </a:t>
            </a:r>
          </a:p>
          <a:p>
            <a:pPr algn="just">
              <a:buNone/>
            </a:pPr>
            <a:r>
              <a:rPr lang="en-IN" dirty="0" smtClean="0"/>
              <a:t>        • Ask user to upload or open the barcode videos to scan and display result. </a:t>
            </a:r>
          </a:p>
          <a:p>
            <a:pPr algn="just">
              <a:buNone/>
            </a:pPr>
            <a:r>
              <a:rPr lang="en-IN" dirty="0" smtClean="0"/>
              <a:t>        • Ask user to bring the image in front of the camera, scan and immediately display result. </a:t>
            </a:r>
          </a:p>
          <a:p>
            <a:pPr algn="just"/>
            <a:r>
              <a:rPr lang="en-IN" dirty="0" smtClean="0"/>
              <a:t>Another application of opposite can be to scan whether the is the employee of a company or not. As we know that anyone can get a hold on company ID card and misuse it. Hence we can provide individual employee an ID card with their unique QR code which will be containing data of that particular employee. </a:t>
            </a:r>
          </a:p>
          <a:p>
            <a:pPr algn="just"/>
            <a:r>
              <a:rPr lang="en-IN" dirty="0" smtClean="0"/>
              <a:t>Letter this application can be connected with a safety or an entry gate barrier. When a person its entry in the company has to scan his or her ID if the display shows that the persons authorised the entry barrier gate will open or else it will remain in the lock condition and the security system will be informed immediately.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655" y="624110"/>
            <a:ext cx="9661957" cy="678217"/>
          </a:xfrm>
        </p:spPr>
        <p:txBody>
          <a:bodyPr/>
          <a:lstStyle/>
          <a:p>
            <a:r>
              <a:rPr lang="en-US" dirty="0" smtClean="0"/>
              <a:t>Reference </a:t>
            </a:r>
            <a:endParaRPr lang="en-US" dirty="0"/>
          </a:p>
        </p:txBody>
      </p:sp>
      <p:sp>
        <p:nvSpPr>
          <p:cNvPr id="3" name="Content Placeholder 2"/>
          <p:cNvSpPr>
            <a:spLocks noGrp="1"/>
          </p:cNvSpPr>
          <p:nvPr>
            <p:ph idx="1"/>
          </p:nvPr>
        </p:nvSpPr>
        <p:spPr>
          <a:xfrm>
            <a:off x="1537855" y="1468582"/>
            <a:ext cx="9897484" cy="4447309"/>
          </a:xfrm>
        </p:spPr>
        <p:txBody>
          <a:bodyPr/>
          <a:lstStyle/>
          <a:p>
            <a:pPr algn="just"/>
            <a:r>
              <a:rPr lang="en-US" dirty="0" smtClean="0"/>
              <a:t> https://www.irjaes.com/pdf/V4N1Y18-IRJAES/IRJAES-V4N1P110Y19.pdf </a:t>
            </a:r>
          </a:p>
          <a:p>
            <a:pPr algn="just"/>
            <a:r>
              <a:rPr lang="en-US" dirty="0" smtClean="0"/>
              <a:t> https://docs.opencv.org/3.4/de/dc3/classcv_1_1QRCodeDetector.html </a:t>
            </a:r>
          </a:p>
          <a:p>
            <a:pPr algn="just"/>
            <a:r>
              <a:rPr lang="en-US" dirty="0" smtClean="0"/>
              <a:t> https://stackoverflow.com/questions/28210912/how-to-detect-a-single-qr-code-using-opencvpython-and-zbar </a:t>
            </a:r>
          </a:p>
          <a:p>
            <a:pPr algn="just"/>
            <a:r>
              <a:rPr lang="en-US" dirty="0" smtClean="0"/>
              <a:t>https://www.pyimagesearch.com/2018/03/12/python-argparse-command-line-arguments/ </a:t>
            </a:r>
          </a:p>
          <a:p>
            <a:pPr algn="just"/>
            <a:r>
              <a:rPr lang="en-US" dirty="0" smtClean="0"/>
              <a:t> https://www.learnopencv.com/barcode-and-qr-code-scanner-using-zbar-and-opencv/ </a:t>
            </a:r>
          </a:p>
          <a:p>
            <a:pPr algn="just"/>
            <a:r>
              <a:rPr lang="en-US" dirty="0" smtClean="0"/>
              <a:t> https://techtutorialsx.com/2020/01/01/python-pyzbar-detecting-and-decoding-barcode/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468233" y="2730001"/>
            <a:ext cx="8911687" cy="1280890"/>
          </a:xfrm>
        </p:spPr>
        <p:txBody>
          <a:bodyPr anchor="ctr">
            <a:normAutofit/>
          </a:bodyPr>
          <a:lstStyle/>
          <a:p>
            <a:pPr algn="ctr"/>
            <a:r>
              <a:rPr lang="en-US" sz="6600" b="1" dirty="0" smtClean="0"/>
              <a:t>THANK</a:t>
            </a:r>
            <a:r>
              <a:rPr lang="en-US" sz="4800" b="1" dirty="0" smtClean="0"/>
              <a:t> </a:t>
            </a:r>
            <a:r>
              <a:rPr lang="en-US" sz="6600" b="1" dirty="0" smtClean="0"/>
              <a:t>YOU</a:t>
            </a:r>
            <a:endParaRPr lang="en-US"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8633"/>
          </a:xfrm>
        </p:spPr>
        <p:txBody>
          <a:bodyPr>
            <a:normAutofit fontScale="90000"/>
          </a:bodyPr>
          <a:lstStyle/>
          <a:p>
            <a:r>
              <a:rPr lang="en-IN" dirty="0" smtClean="0"/>
              <a:t>Understanding Problem</a:t>
            </a:r>
            <a:endParaRPr lang="en-IN" dirty="0"/>
          </a:p>
        </p:txBody>
      </p:sp>
      <p:sp>
        <p:nvSpPr>
          <p:cNvPr id="3" name="Content Placeholder 2"/>
          <p:cNvSpPr>
            <a:spLocks noGrp="1"/>
          </p:cNvSpPr>
          <p:nvPr>
            <p:ph idx="1"/>
          </p:nvPr>
        </p:nvSpPr>
        <p:spPr>
          <a:xfrm>
            <a:off x="1274618" y="1367245"/>
            <a:ext cx="10229994" cy="5116681"/>
          </a:xfrm>
        </p:spPr>
        <p:txBody>
          <a:bodyPr/>
          <a:lstStyle/>
          <a:p>
            <a:r>
              <a:rPr lang="en-IN" dirty="0"/>
              <a:t>L</a:t>
            </a:r>
            <a:r>
              <a:rPr lang="en-IN" dirty="0" smtClean="0"/>
              <a:t>abels </a:t>
            </a:r>
            <a:r>
              <a:rPr lang="en-IN" dirty="0"/>
              <a:t>which contain </a:t>
            </a:r>
            <a:r>
              <a:rPr lang="en-IN" dirty="0" err="1"/>
              <a:t>QRCode</a:t>
            </a:r>
            <a:r>
              <a:rPr lang="en-IN" dirty="0"/>
              <a:t> may appear different by depending upon on types of illumination, angle and orientation</a:t>
            </a:r>
            <a:r>
              <a:rPr lang="en-IN" dirty="0" smtClean="0"/>
              <a:t>.</a:t>
            </a:r>
          </a:p>
          <a:p>
            <a:r>
              <a:rPr lang="en-IN" dirty="0" smtClean="0"/>
              <a:t>Detection based on </a:t>
            </a:r>
            <a:r>
              <a:rPr lang="en-IN" dirty="0"/>
              <a:t>feature characteristics of </a:t>
            </a:r>
            <a:r>
              <a:rPr lang="en-IN" dirty="0" err="1"/>
              <a:t>QRCode</a:t>
            </a:r>
            <a:r>
              <a:rPr lang="en-IN" dirty="0"/>
              <a:t>, distance, angles, resolution and brightness in the original images is quite a big challenge. </a:t>
            </a:r>
            <a:endParaRPr lang="en-IN" dirty="0" smtClean="0"/>
          </a:p>
          <a:p>
            <a:r>
              <a:rPr lang="en-IN" dirty="0" smtClean="0"/>
              <a:t>Main Focus of this project : </a:t>
            </a:r>
          </a:p>
          <a:p>
            <a:pPr marL="0" indent="0">
              <a:buNone/>
            </a:pPr>
            <a:r>
              <a:rPr lang="en-IN" dirty="0"/>
              <a:t>	D</a:t>
            </a:r>
            <a:r>
              <a:rPr lang="en-IN" dirty="0" smtClean="0"/>
              <a:t>etection </a:t>
            </a:r>
            <a:r>
              <a:rPr lang="en-IN" dirty="0"/>
              <a:t>of different kinds of labels and this is to realize an image for </a:t>
            </a:r>
            <a:r>
              <a:rPr lang="en-IN" dirty="0" err="1"/>
              <a:t>QRCode</a:t>
            </a:r>
            <a:r>
              <a:rPr lang="en-IN" dirty="0"/>
              <a:t> detection in the real environment which is flexible to face the real life problems. </a:t>
            </a:r>
          </a:p>
        </p:txBody>
      </p:sp>
      <p:pic>
        <p:nvPicPr>
          <p:cNvPr id="4" name="Content Placeholder 3"/>
          <p:cNvPicPr>
            <a:picLocks/>
          </p:cNvPicPr>
          <p:nvPr/>
        </p:nvPicPr>
        <p:blipFill>
          <a:blip r:embed="rId2"/>
          <a:stretch>
            <a:fillRect/>
          </a:stretch>
        </p:blipFill>
        <p:spPr>
          <a:xfrm>
            <a:off x="4031673" y="4197927"/>
            <a:ext cx="4354802" cy="2144496"/>
          </a:xfrm>
          <a:prstGeom prst="rect">
            <a:avLst/>
          </a:prstGeom>
        </p:spPr>
      </p:pic>
    </p:spTree>
    <p:extLst>
      <p:ext uri="{BB962C8B-B14F-4D97-AF65-F5344CB8AC3E}">
        <p14:creationId xmlns="" xmlns:p14="http://schemas.microsoft.com/office/powerpoint/2010/main" val="1905965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37" y="624110"/>
            <a:ext cx="9869776" cy="816763"/>
          </a:xfrm>
        </p:spPr>
        <p:txBody>
          <a:bodyPr/>
          <a:lstStyle/>
          <a:p>
            <a:r>
              <a:rPr lang="en-US" dirty="0" smtClean="0"/>
              <a:t>Introduction</a:t>
            </a:r>
            <a:endParaRPr lang="en-US" dirty="0"/>
          </a:p>
        </p:txBody>
      </p:sp>
      <p:sp>
        <p:nvSpPr>
          <p:cNvPr id="3" name="Content Placeholder 2"/>
          <p:cNvSpPr>
            <a:spLocks noGrp="1"/>
          </p:cNvSpPr>
          <p:nvPr>
            <p:ph idx="1"/>
          </p:nvPr>
        </p:nvSpPr>
        <p:spPr>
          <a:xfrm>
            <a:off x="955964" y="1440873"/>
            <a:ext cx="10548648" cy="5043053"/>
          </a:xfrm>
        </p:spPr>
        <p:txBody>
          <a:bodyPr>
            <a:normAutofit fontScale="92500" lnSpcReduction="20000"/>
          </a:bodyPr>
          <a:lstStyle/>
          <a:p>
            <a:pPr algn="just"/>
            <a:r>
              <a:rPr lang="en-US" dirty="0" smtClean="0"/>
              <a:t>Being a customer(consumer) , the concept of barcode and barcode scanner machine is very much familiar. As for purchasing from any retail stores, malls, renting a car, major events, in the airport, and sometime even going to the doctor. </a:t>
            </a:r>
          </a:p>
          <a:p>
            <a:pPr algn="just"/>
            <a:r>
              <a:rPr lang="en-US" dirty="0" smtClean="0"/>
              <a:t>QR codes are also used in social media apps, best example is </a:t>
            </a:r>
            <a:r>
              <a:rPr lang="en-US" dirty="0" err="1" smtClean="0"/>
              <a:t>whatsapp</a:t>
            </a:r>
            <a:r>
              <a:rPr lang="en-US" dirty="0" smtClean="0"/>
              <a:t>-web . A barcode is basically an optical, machine readable representation of data(information) which describes about the object that carries the barcode. It is basically a visual description of data in the form of bars and spaces.</a:t>
            </a:r>
          </a:p>
          <a:p>
            <a:pPr algn="just"/>
            <a:r>
              <a:rPr lang="en-US" dirty="0" smtClean="0"/>
              <a:t> Earlier barcodes systematically represents information by changing the widths and the spacing of parallel lines, is also known as one dimensional(1D). Then , two dimensional (2D) barcodes were developed containing rectangle dots, boxes,  hexagons and other geometric shapes, called as 2D or matrix barcode, but they do not contain bars.</a:t>
            </a:r>
            <a:endParaRPr lang="en-IN" dirty="0" smtClean="0"/>
          </a:p>
          <a:p>
            <a:pPr algn="just"/>
            <a:r>
              <a:rPr lang="en-US" dirty="0" smtClean="0"/>
              <a:t>Earlier, barcode could be scanned by some special optical scanner machine. But now, the supermarket or stores have hand held scanners which is able to automatically scan the barcodes. </a:t>
            </a:r>
          </a:p>
          <a:p>
            <a:pPr algn="just"/>
            <a:r>
              <a:rPr lang="en-US" dirty="0" smtClean="0"/>
              <a:t>In this project, work was done on barcodes to detect them from various products having better efficiency and accurate result. Now a days, cell phones or digital cameras are present everywhere and it is also cheap as compared to hand held barcode scanners. So, implementing this project in various devices like mobile phones will be much more cost efficient. </a:t>
            </a:r>
            <a:endParaRPr lang="en-IN" dirty="0" smtClean="0"/>
          </a:p>
          <a:p>
            <a:pPr algn="just"/>
            <a:r>
              <a:rPr lang="en-IN" dirty="0" smtClean="0"/>
              <a:t>Barcode technology is the main pillar of the automatic identification which can be used in some real time applications with many types of codes.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889" y="263892"/>
            <a:ext cx="8911687" cy="678217"/>
          </a:xfrm>
        </p:spPr>
        <p:txBody>
          <a:bodyPr/>
          <a:lstStyle/>
          <a:p>
            <a:r>
              <a:rPr lang="en-US" dirty="0" smtClean="0"/>
              <a:t>Architecture and Block Diagram</a:t>
            </a:r>
            <a:endParaRPr lang="en-US" dirty="0"/>
          </a:p>
        </p:txBody>
      </p:sp>
      <p:sp>
        <p:nvSpPr>
          <p:cNvPr id="8" name="Content Placeholder 7"/>
          <p:cNvSpPr>
            <a:spLocks noGrp="1"/>
          </p:cNvSpPr>
          <p:nvPr>
            <p:ph idx="1"/>
          </p:nvPr>
        </p:nvSpPr>
        <p:spPr>
          <a:xfrm>
            <a:off x="1177636" y="1330036"/>
            <a:ext cx="10354685" cy="5527964"/>
          </a:xfrm>
        </p:spPr>
        <p:txBody>
          <a:bodyPr/>
          <a:lstStyle/>
          <a:p>
            <a:pPr algn="just"/>
            <a:r>
              <a:rPr lang="en-IN" dirty="0" smtClean="0"/>
              <a:t> Basically QR code detection is very simple process in first we get a QR code from any devices such as your video for video capturing devices and your phone's camera.</a:t>
            </a:r>
          </a:p>
          <a:p>
            <a:pPr algn="just"/>
            <a:r>
              <a:rPr lang="en-IN" dirty="0" smtClean="0"/>
              <a:t>Then algorithm is detecting weather in that image or video you have that QR code if it is then it will be decoding data.</a:t>
            </a:r>
          </a:p>
          <a:p>
            <a:pPr algn="just"/>
            <a:r>
              <a:rPr lang="en-IN" dirty="0" smtClean="0"/>
              <a:t>If not, then it will be applied algorithm to find the rectangle and check the weather for 3 points of the QR code is present on that picture if it is present that it will be crop that image and decode the data from that QR code. After that you can use your decoded data to use wherever you like.</a:t>
            </a:r>
          </a:p>
          <a:p>
            <a:endParaRPr lang="en-US" dirty="0"/>
          </a:p>
        </p:txBody>
      </p:sp>
      <p:pic>
        <p:nvPicPr>
          <p:cNvPr id="9" name="Picture 8" descr="WhatsApp Image 2020-05-25 at 22.18.59.jpeg"/>
          <p:cNvPicPr/>
          <p:nvPr/>
        </p:nvPicPr>
        <p:blipFill>
          <a:blip r:embed="rId2"/>
          <a:stretch>
            <a:fillRect/>
          </a:stretch>
        </p:blipFill>
        <p:spPr>
          <a:xfrm>
            <a:off x="3685309" y="4077566"/>
            <a:ext cx="4876800" cy="23050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4945" y="624110"/>
            <a:ext cx="9689667" cy="636654"/>
          </a:xfrm>
        </p:spPr>
        <p:txBody>
          <a:bodyPr>
            <a:normAutofit fontScale="90000"/>
          </a:bodyPr>
          <a:lstStyle/>
          <a:p>
            <a:pPr marL="342900" indent="-342900" algn="just">
              <a:spcBef>
                <a:spcPts val="1000"/>
              </a:spcBef>
              <a:buClr>
                <a:schemeClr val="accent1"/>
              </a:buClr>
              <a:buFont typeface="Wingdings 3" charset="2"/>
              <a:buChar char=""/>
            </a:pPr>
            <a:r>
              <a:rPr lang="en-IN" dirty="0" smtClean="0">
                <a:solidFill>
                  <a:schemeClr val="tx1">
                    <a:lumMod val="75000"/>
                    <a:lumOff val="25000"/>
                  </a:schemeClr>
                </a:solidFill>
                <a:latin typeface="+mn-lt"/>
                <a:ea typeface="+mn-ea"/>
                <a:cs typeface="+mn-cs"/>
              </a:rPr>
              <a:t>FLOWCHART</a:t>
            </a:r>
            <a:endParaRPr lang="en-US" dirty="0" smtClean="0">
              <a:solidFill>
                <a:schemeClr val="tx1">
                  <a:lumMod val="75000"/>
                  <a:lumOff val="25000"/>
                </a:schemeClr>
              </a:solidFill>
              <a:latin typeface="+mn-lt"/>
              <a:ea typeface="+mn-ea"/>
              <a:cs typeface="+mn-cs"/>
            </a:endParaRPr>
          </a:p>
        </p:txBody>
      </p:sp>
      <p:sp>
        <p:nvSpPr>
          <p:cNvPr id="3" name="Content Placeholder 2"/>
          <p:cNvSpPr>
            <a:spLocks noGrp="1"/>
          </p:cNvSpPr>
          <p:nvPr>
            <p:ph idx="1"/>
          </p:nvPr>
        </p:nvSpPr>
        <p:spPr>
          <a:xfrm>
            <a:off x="1108364" y="1454727"/>
            <a:ext cx="10396248" cy="5126182"/>
          </a:xfrm>
        </p:spPr>
        <p:txBody>
          <a:bodyPr>
            <a:normAutofit lnSpcReduction="10000"/>
          </a:bodyPr>
          <a:lstStyle/>
          <a:p>
            <a:r>
              <a:rPr lang="en-IN" dirty="0" smtClean="0"/>
              <a:t>We detect and decode the data of </a:t>
            </a:r>
            <a:r>
              <a:rPr lang="en-IN" dirty="0" err="1" smtClean="0"/>
              <a:t>QRCode</a:t>
            </a:r>
            <a:r>
              <a:rPr lang="en-IN" dirty="0" smtClean="0"/>
              <a:t> </a:t>
            </a:r>
          </a:p>
          <a:p>
            <a:pPr>
              <a:buNone/>
            </a:pPr>
            <a:r>
              <a:rPr lang="en-IN" dirty="0" smtClean="0"/>
              <a:t>using 3 different inputs which includes preloaded </a:t>
            </a:r>
          </a:p>
          <a:p>
            <a:pPr>
              <a:buNone/>
            </a:pPr>
            <a:r>
              <a:rPr lang="en-IN" dirty="0" smtClean="0"/>
              <a:t>image, preloaded video and the live video using </a:t>
            </a:r>
          </a:p>
          <a:p>
            <a:pPr>
              <a:buNone/>
            </a:pPr>
            <a:r>
              <a:rPr lang="en-IN" dirty="0" smtClean="0"/>
              <a:t>webcam.</a:t>
            </a:r>
          </a:p>
          <a:p>
            <a:r>
              <a:rPr lang="en-IN" dirty="0" smtClean="0"/>
              <a:t>So in this flowchart firstly the input is given which</a:t>
            </a:r>
          </a:p>
          <a:p>
            <a:pPr>
              <a:buNone/>
            </a:pPr>
            <a:r>
              <a:rPr lang="en-IN" dirty="0" smtClean="0"/>
              <a:t> can be any one among the above mentioned </a:t>
            </a:r>
          </a:p>
          <a:p>
            <a:pPr>
              <a:buNone/>
            </a:pPr>
            <a:r>
              <a:rPr lang="en-IN" dirty="0" smtClean="0"/>
              <a:t>input methods and then the function detected </a:t>
            </a:r>
          </a:p>
          <a:p>
            <a:pPr>
              <a:buNone/>
            </a:pPr>
            <a:r>
              <a:rPr lang="en-IN" dirty="0" smtClean="0"/>
              <a:t>whether there is </a:t>
            </a:r>
            <a:r>
              <a:rPr lang="en-IN" dirty="0" err="1" smtClean="0"/>
              <a:t>QRCode</a:t>
            </a:r>
            <a:r>
              <a:rPr lang="en-IN" dirty="0" smtClean="0"/>
              <a:t>.</a:t>
            </a:r>
          </a:p>
          <a:p>
            <a:r>
              <a:rPr lang="en-IN" dirty="0" smtClean="0"/>
              <a:t>If the </a:t>
            </a:r>
            <a:r>
              <a:rPr lang="en-IN" dirty="0" err="1" smtClean="0"/>
              <a:t>QRCode</a:t>
            </a:r>
            <a:r>
              <a:rPr lang="en-IN" dirty="0" smtClean="0"/>
              <a:t> was found it apply the decode</a:t>
            </a:r>
          </a:p>
          <a:p>
            <a:pPr>
              <a:buNone/>
            </a:pPr>
            <a:r>
              <a:rPr lang="en-IN" dirty="0" smtClean="0"/>
              <a:t>function and if not, then it finds the barcode using</a:t>
            </a:r>
          </a:p>
          <a:p>
            <a:pPr>
              <a:buNone/>
            </a:pPr>
            <a:r>
              <a:rPr lang="en-IN" dirty="0" smtClean="0"/>
              <a:t>rectangle method and further the decode </a:t>
            </a:r>
            <a:r>
              <a:rPr lang="en-IN" dirty="0" err="1" smtClean="0"/>
              <a:t>functio</a:t>
            </a:r>
            <a:endParaRPr lang="en-IN" dirty="0" smtClean="0"/>
          </a:p>
          <a:p>
            <a:pPr>
              <a:buNone/>
            </a:pPr>
            <a:r>
              <a:rPr lang="en-IN" dirty="0" smtClean="0"/>
              <a:t>-n gives the decoded output. Finally, the final </a:t>
            </a:r>
          </a:p>
          <a:p>
            <a:pPr>
              <a:buNone/>
            </a:pPr>
            <a:r>
              <a:rPr lang="en-IN" dirty="0" smtClean="0"/>
              <a:t>output is displayed.</a:t>
            </a:r>
          </a:p>
          <a:p>
            <a:pPr>
              <a:buNone/>
            </a:pPr>
            <a:endParaRPr lang="en-IN" dirty="0" smtClean="0"/>
          </a:p>
          <a:p>
            <a:endParaRPr lang="en-US" dirty="0"/>
          </a:p>
        </p:txBody>
      </p:sp>
      <p:pic>
        <p:nvPicPr>
          <p:cNvPr id="5" name="Picture 4" descr="WhatsApp Image 2020-05-29 at 00.00.23.jpeg"/>
          <p:cNvPicPr>
            <a:picLocks noChangeAspect="1"/>
          </p:cNvPicPr>
          <p:nvPr/>
        </p:nvPicPr>
        <p:blipFill>
          <a:blip r:embed="rId2"/>
          <a:stretch>
            <a:fillRect/>
          </a:stretch>
        </p:blipFill>
        <p:spPr>
          <a:xfrm>
            <a:off x="7000441" y="657658"/>
            <a:ext cx="4619625" cy="58197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73" y="624110"/>
            <a:ext cx="9911339" cy="858326"/>
          </a:xfrm>
        </p:spPr>
        <p:txBody>
          <a:bodyPr>
            <a:normAutofit fontScale="90000"/>
          </a:bodyPr>
          <a:lstStyle/>
          <a:p>
            <a:r>
              <a:rPr lang="en-US" dirty="0" smtClean="0"/>
              <a:t>Implementation</a:t>
            </a:r>
            <a:br>
              <a:rPr lang="en-US" dirty="0" smtClean="0"/>
            </a:br>
            <a:endParaRPr lang="en-US" dirty="0"/>
          </a:p>
        </p:txBody>
      </p:sp>
      <p:sp>
        <p:nvSpPr>
          <p:cNvPr id="3" name="Content Placeholder 2"/>
          <p:cNvSpPr>
            <a:spLocks noGrp="1"/>
          </p:cNvSpPr>
          <p:nvPr>
            <p:ph idx="1"/>
          </p:nvPr>
        </p:nvSpPr>
        <p:spPr>
          <a:xfrm>
            <a:off x="1260764" y="1274618"/>
            <a:ext cx="10243848" cy="4636604"/>
          </a:xfrm>
        </p:spPr>
        <p:txBody>
          <a:bodyPr>
            <a:normAutofit/>
          </a:bodyPr>
          <a:lstStyle/>
          <a:p>
            <a:r>
              <a:rPr lang="en-US" b="1" dirty="0" smtClean="0"/>
              <a:t>Algorithm</a:t>
            </a:r>
            <a:r>
              <a:rPr lang="en-US" dirty="0" smtClean="0"/>
              <a:t>: -  </a:t>
            </a:r>
          </a:p>
          <a:p>
            <a:r>
              <a:rPr lang="en-IN" dirty="0" smtClean="0"/>
              <a:t>We will be using </a:t>
            </a:r>
            <a:r>
              <a:rPr lang="en-IN" dirty="0" err="1" smtClean="0"/>
              <a:t>OpenCV</a:t>
            </a:r>
            <a:r>
              <a:rPr lang="en-IN" dirty="0" smtClean="0"/>
              <a:t> to scan and to decode the barcodes we need extra library i.e. </a:t>
            </a:r>
            <a:r>
              <a:rPr lang="en-IN" dirty="0" err="1" smtClean="0"/>
              <a:t>Zbar</a:t>
            </a:r>
            <a:r>
              <a:rPr lang="en-IN" dirty="0" smtClean="0"/>
              <a:t> Library. In our project we have divided our whole project into 4 parts </a:t>
            </a:r>
          </a:p>
          <a:p>
            <a:pPr lvl="0"/>
            <a:r>
              <a:rPr lang="en-IN" dirty="0" smtClean="0"/>
              <a:t>For scanning the QR Code in image</a:t>
            </a:r>
          </a:p>
          <a:p>
            <a:pPr lvl="0"/>
            <a:r>
              <a:rPr lang="en-IN" dirty="0" smtClean="0"/>
              <a:t>For scanning QR Code in Recorded Video</a:t>
            </a:r>
          </a:p>
          <a:p>
            <a:pPr lvl="0"/>
            <a:r>
              <a:rPr lang="en-IN" dirty="0" smtClean="0"/>
              <a:t>For Scanning QR Code through webcam(live)</a:t>
            </a:r>
          </a:p>
          <a:p>
            <a:pPr lvl="0"/>
            <a:r>
              <a:rPr lang="en-IN" dirty="0" smtClean="0"/>
              <a:t>For checking Authorized or Unauthorized entry</a:t>
            </a:r>
          </a:p>
          <a:p>
            <a:pPr marL="0" lvl="0" indent="0" algn="ctr">
              <a:buNone/>
            </a:pPr>
            <a:r>
              <a:rPr lang="en-US" dirty="0" smtClean="0"/>
              <a:t>Step 1. Importing Required Package</a:t>
            </a:r>
          </a:p>
          <a:p>
            <a:pPr lvl="0"/>
            <a:endParaRPr lang="en-US" dirty="0"/>
          </a:p>
          <a:p>
            <a:pPr lvl="0"/>
            <a:endParaRPr lang="en-IN" dirty="0" smtClean="0"/>
          </a:p>
          <a:p>
            <a:endParaRPr lang="en-US" dirty="0" smtClean="0"/>
          </a:p>
          <a:p>
            <a:pPr>
              <a:buNone/>
            </a:pPr>
            <a:endParaRPr lang="en-US" dirty="0"/>
          </a:p>
        </p:txBody>
      </p:sp>
      <p:pic>
        <p:nvPicPr>
          <p:cNvPr id="4" name="Picture 3"/>
          <p:cNvPicPr>
            <a:picLocks noChangeAspect="1"/>
          </p:cNvPicPr>
          <p:nvPr/>
        </p:nvPicPr>
        <p:blipFill>
          <a:blip r:embed="rId2"/>
          <a:stretch>
            <a:fillRect/>
          </a:stretch>
        </p:blipFill>
        <p:spPr>
          <a:xfrm>
            <a:off x="1897243" y="4535941"/>
            <a:ext cx="8518208" cy="158618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Implementation(contd.)</a:t>
            </a:r>
            <a:endParaRPr lang="en-US" dirty="0"/>
          </a:p>
        </p:txBody>
      </p:sp>
      <p:sp>
        <p:nvSpPr>
          <p:cNvPr id="3" name="Content Placeholder 2"/>
          <p:cNvSpPr>
            <a:spLocks noGrp="1"/>
          </p:cNvSpPr>
          <p:nvPr>
            <p:ph idx="1"/>
          </p:nvPr>
        </p:nvSpPr>
        <p:spPr>
          <a:xfrm>
            <a:off x="2589212" y="1698171"/>
            <a:ext cx="8915400" cy="4213051"/>
          </a:xfrm>
        </p:spPr>
        <p:txBody>
          <a:bodyPr>
            <a:normAutofit/>
          </a:bodyPr>
          <a:lstStyle/>
          <a:p>
            <a:pPr lvl="0"/>
            <a:endParaRPr lang="en-IN" dirty="0" smtClean="0"/>
          </a:p>
          <a:p>
            <a:endParaRPr lang="en-US" dirty="0"/>
          </a:p>
        </p:txBody>
      </p:sp>
      <p:sp>
        <p:nvSpPr>
          <p:cNvPr id="4" name="Text Placeholder 3"/>
          <p:cNvSpPr>
            <a:spLocks noGrp="1"/>
          </p:cNvSpPr>
          <p:nvPr>
            <p:ph type="body" idx="4294967295"/>
          </p:nvPr>
        </p:nvSpPr>
        <p:spPr>
          <a:xfrm>
            <a:off x="0" y="1265238"/>
            <a:ext cx="6209211" cy="639762"/>
          </a:xfrm>
        </p:spPr>
        <p:txBody>
          <a:bodyPr>
            <a:normAutofit/>
          </a:bodyPr>
          <a:lstStyle/>
          <a:p>
            <a:pPr lvl="0"/>
            <a:r>
              <a:rPr lang="en-IN" sz="1800" dirty="0"/>
              <a:t>For scanning the QR Code in </a:t>
            </a:r>
            <a:r>
              <a:rPr lang="en-IN" sz="1800" dirty="0" smtClean="0"/>
              <a:t>pre-loaded image</a:t>
            </a:r>
            <a:endParaRPr lang="en-IN" sz="1800" dirty="0"/>
          </a:p>
        </p:txBody>
      </p:sp>
      <p:pic>
        <p:nvPicPr>
          <p:cNvPr id="7" name="Picture 6"/>
          <p:cNvPicPr>
            <a:picLocks noChangeAspect="1"/>
          </p:cNvPicPr>
          <p:nvPr/>
        </p:nvPicPr>
        <p:blipFill>
          <a:blip r:embed="rId2"/>
          <a:stretch>
            <a:fillRect/>
          </a:stretch>
        </p:blipFill>
        <p:spPr>
          <a:xfrm>
            <a:off x="1300311" y="1607127"/>
            <a:ext cx="9727907" cy="52508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155" y="235131"/>
            <a:ext cx="8915399" cy="688556"/>
          </a:xfrm>
        </p:spPr>
        <p:txBody>
          <a:bodyPr>
            <a:normAutofit fontScale="90000"/>
          </a:bodyPr>
          <a:lstStyle/>
          <a:p>
            <a:r>
              <a:rPr lang="en-US" dirty="0"/>
              <a:t>Implementation(contd.)</a:t>
            </a:r>
            <a:endParaRPr lang="en-IN" dirty="0"/>
          </a:p>
        </p:txBody>
      </p:sp>
      <p:sp>
        <p:nvSpPr>
          <p:cNvPr id="4" name="Text Placeholder 3"/>
          <p:cNvSpPr>
            <a:spLocks noGrp="1"/>
          </p:cNvSpPr>
          <p:nvPr>
            <p:ph type="body" idx="1"/>
          </p:nvPr>
        </p:nvSpPr>
        <p:spPr>
          <a:xfrm>
            <a:off x="1177925" y="1065213"/>
            <a:ext cx="8915400" cy="554037"/>
          </a:xfrm>
        </p:spPr>
        <p:txBody>
          <a:bodyPr>
            <a:normAutofit/>
          </a:bodyPr>
          <a:lstStyle/>
          <a:p>
            <a:pPr lvl="0"/>
            <a:r>
              <a:rPr lang="en-IN" sz="1800" dirty="0"/>
              <a:t>For scanning the QR Code in </a:t>
            </a:r>
            <a:r>
              <a:rPr lang="en-IN" sz="1800" dirty="0" smtClean="0"/>
              <a:t>pre-loaded video</a:t>
            </a:r>
            <a:endParaRPr lang="en-IN" sz="1800" dirty="0"/>
          </a:p>
        </p:txBody>
      </p:sp>
      <p:pic>
        <p:nvPicPr>
          <p:cNvPr id="5" name="Picture 4"/>
          <p:cNvPicPr>
            <a:picLocks noChangeAspect="1"/>
          </p:cNvPicPr>
          <p:nvPr/>
        </p:nvPicPr>
        <p:blipFill>
          <a:blip r:embed="rId2"/>
          <a:stretch>
            <a:fillRect/>
          </a:stretch>
        </p:blipFill>
        <p:spPr>
          <a:xfrm>
            <a:off x="2166937" y="1499385"/>
            <a:ext cx="7725208" cy="5315751"/>
          </a:xfrm>
          <a:prstGeom prst="rect">
            <a:avLst/>
          </a:prstGeom>
        </p:spPr>
      </p:pic>
    </p:spTree>
    <p:extLst>
      <p:ext uri="{BB962C8B-B14F-4D97-AF65-F5344CB8AC3E}">
        <p14:creationId xmlns="" xmlns:p14="http://schemas.microsoft.com/office/powerpoint/2010/main" val="173862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565" y="624110"/>
            <a:ext cx="9939048" cy="719781"/>
          </a:xfrm>
        </p:spPr>
        <p:txBody>
          <a:bodyPr/>
          <a:lstStyle/>
          <a:p>
            <a:r>
              <a:rPr lang="en-US" dirty="0" smtClean="0"/>
              <a:t>Implementation(contd.)</a:t>
            </a:r>
            <a:endParaRPr lang="en-US" dirty="0"/>
          </a:p>
        </p:txBody>
      </p:sp>
      <p:sp>
        <p:nvSpPr>
          <p:cNvPr id="3" name="Content Placeholder 2"/>
          <p:cNvSpPr>
            <a:spLocks noGrp="1"/>
          </p:cNvSpPr>
          <p:nvPr>
            <p:ph idx="1"/>
          </p:nvPr>
        </p:nvSpPr>
        <p:spPr>
          <a:xfrm>
            <a:off x="1496291" y="1399309"/>
            <a:ext cx="10008321" cy="4862946"/>
          </a:xfrm>
        </p:spPr>
        <p:txBody>
          <a:bodyPr/>
          <a:lstStyle/>
          <a:p>
            <a:r>
              <a:rPr lang="en-IN" u="sng" dirty="0" smtClean="0"/>
              <a:t>For live video</a:t>
            </a:r>
            <a:endParaRPr lang="en-IN" dirty="0" smtClean="0"/>
          </a:p>
          <a:p>
            <a:endParaRPr lang="en-US" dirty="0"/>
          </a:p>
        </p:txBody>
      </p:sp>
      <p:pic>
        <p:nvPicPr>
          <p:cNvPr id="4" name="Picture 3"/>
          <p:cNvPicPr>
            <a:picLocks noChangeAspect="1"/>
          </p:cNvPicPr>
          <p:nvPr/>
        </p:nvPicPr>
        <p:blipFill>
          <a:blip r:embed="rId2"/>
          <a:stretch>
            <a:fillRect/>
          </a:stretch>
        </p:blipFill>
        <p:spPr>
          <a:xfrm>
            <a:off x="2229393" y="1704110"/>
            <a:ext cx="7842861" cy="5153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202</TotalTime>
  <Words>1243</Words>
  <Application>Microsoft Office PowerPoint</Application>
  <PresentationFormat>Custom</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Detection &amp; Decoding of QRCODE using OpenCV Python</vt:lpstr>
      <vt:lpstr>Understanding Problem</vt:lpstr>
      <vt:lpstr>Introduction</vt:lpstr>
      <vt:lpstr>Architecture and Block Diagram</vt:lpstr>
      <vt:lpstr>FLOWCHART</vt:lpstr>
      <vt:lpstr>Implementation </vt:lpstr>
      <vt:lpstr>Implementation(contd.)</vt:lpstr>
      <vt:lpstr>Implementation(contd.)</vt:lpstr>
      <vt:lpstr>Implementation(contd.)</vt:lpstr>
      <vt:lpstr>Implementation(contd.)</vt:lpstr>
      <vt:lpstr>Implementation(contd.)</vt:lpstr>
      <vt:lpstr>Result and Discussion</vt:lpstr>
      <vt:lpstr>Result and Discussion(contd.)</vt:lpstr>
      <vt:lpstr>Result and Discussion(contd.)</vt:lpstr>
      <vt:lpstr>Conclusion</vt:lpstr>
      <vt:lpstr>Future Scope</vt:lpstr>
      <vt:lpstr>Reference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&amp; Decoding of QRCODE using OpenCV Python</dc:title>
  <dc:creator>ASUS</dc:creator>
  <cp:lastModifiedBy>RIYA GUPTA</cp:lastModifiedBy>
  <cp:revision>24</cp:revision>
  <dcterms:created xsi:type="dcterms:W3CDTF">2020-05-25T02:39:29Z</dcterms:created>
  <dcterms:modified xsi:type="dcterms:W3CDTF">2020-05-29T04:22:05Z</dcterms:modified>
</cp:coreProperties>
</file>