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362" r:id="rId2"/>
    <p:sldId id="343" r:id="rId3"/>
    <p:sldId id="378" r:id="rId4"/>
    <p:sldId id="379" r:id="rId5"/>
    <p:sldId id="380" r:id="rId6"/>
    <p:sldId id="381" r:id="rId7"/>
    <p:sldId id="387" r:id="rId8"/>
    <p:sldId id="382" r:id="rId9"/>
    <p:sldId id="383" r:id="rId10"/>
    <p:sldId id="388" r:id="rId11"/>
    <p:sldId id="389" r:id="rId12"/>
    <p:sldId id="385" r:id="rId13"/>
    <p:sldId id="390" r:id="rId14"/>
    <p:sldId id="393" r:id="rId15"/>
    <p:sldId id="392" r:id="rId16"/>
    <p:sldId id="394" r:id="rId17"/>
    <p:sldId id="391" r:id="rId18"/>
    <p:sldId id="384" r:id="rId19"/>
    <p:sldId id="34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6F762-D2AC-429C-8DE2-813EA56B7B10}">
  <a:tblStyle styleId="{C4A6F762-D2AC-429C-8DE2-813EA56B7B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1" autoAdjust="0"/>
    <p:restoredTop sz="94709" autoAdjust="0"/>
  </p:normalViewPr>
  <p:slideViewPr>
    <p:cSldViewPr snapToGrid="0">
      <p:cViewPr varScale="1">
        <p:scale>
          <a:sx n="95" d="100"/>
          <a:sy n="95" d="100"/>
        </p:scale>
        <p:origin x="41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F084C-2065-4A04-B944-26246CA4EA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A8F395D-B56C-453C-9B3C-D019AC0C6E8F}">
      <dgm:prSet phldrT="[Text]"/>
      <dgm:spPr/>
      <dgm:t>
        <a:bodyPr/>
        <a:lstStyle/>
        <a:p>
          <a:r>
            <a:rPr lang="en-IN" dirty="0" smtClean="0"/>
            <a:t>Playing Snakes &amp; Ladder</a:t>
          </a:r>
          <a:endParaRPr lang="en-IN" dirty="0"/>
        </a:p>
      </dgm:t>
    </dgm:pt>
    <dgm:pt modelId="{D5CAC3F4-C6BA-4A1B-9480-7C355D9B9F78}" type="parTrans" cxnId="{31910F2F-5C16-436C-854A-A2819D1D3EF8}">
      <dgm:prSet/>
      <dgm:spPr/>
      <dgm:t>
        <a:bodyPr/>
        <a:lstStyle/>
        <a:p>
          <a:endParaRPr lang="en-IN"/>
        </a:p>
      </dgm:t>
    </dgm:pt>
    <dgm:pt modelId="{80CE8F35-30B1-4D12-9868-8623B46F3F4C}" type="sibTrans" cxnId="{31910F2F-5C16-436C-854A-A2819D1D3EF8}">
      <dgm:prSet/>
      <dgm:spPr/>
      <dgm:t>
        <a:bodyPr/>
        <a:lstStyle/>
        <a:p>
          <a:endParaRPr lang="en-IN"/>
        </a:p>
      </dgm:t>
    </dgm:pt>
    <dgm:pt modelId="{49C1ECAF-27C4-425B-9044-B5D81EFFA858}">
      <dgm:prSet phldrT="[Text]"/>
      <dgm:spPr/>
      <dgm:t>
        <a:bodyPr/>
        <a:lstStyle/>
        <a:p>
          <a:r>
            <a:rPr lang="en-IN" dirty="0" smtClean="0"/>
            <a:t>If player got bitten by snake, a question will appear.</a:t>
          </a:r>
          <a:endParaRPr lang="en-IN" dirty="0"/>
        </a:p>
      </dgm:t>
    </dgm:pt>
    <dgm:pt modelId="{8E19B307-0229-4831-93FB-D82F2292921D}" type="parTrans" cxnId="{B77F1806-5EB3-415E-A72A-B5FF66190DAA}">
      <dgm:prSet/>
      <dgm:spPr/>
      <dgm:t>
        <a:bodyPr/>
        <a:lstStyle/>
        <a:p>
          <a:endParaRPr lang="en-IN"/>
        </a:p>
      </dgm:t>
    </dgm:pt>
    <dgm:pt modelId="{75532EEF-544D-4DCD-BD58-546506808C23}" type="sibTrans" cxnId="{B77F1806-5EB3-415E-A72A-B5FF66190DAA}">
      <dgm:prSet/>
      <dgm:spPr/>
      <dgm:t>
        <a:bodyPr/>
        <a:lstStyle/>
        <a:p>
          <a:endParaRPr lang="en-IN"/>
        </a:p>
      </dgm:t>
    </dgm:pt>
    <dgm:pt modelId="{DE893A39-6391-4C0F-B088-86DA22154E03}">
      <dgm:prSet phldrT="[Text]"/>
      <dgm:spPr/>
      <dgm:t>
        <a:bodyPr/>
        <a:lstStyle/>
        <a:p>
          <a:r>
            <a:rPr lang="en-US" dirty="0" smtClean="0"/>
            <a:t>If player answers correct then he will stays there else he will move to tail of snake. </a:t>
          </a:r>
          <a:endParaRPr lang="en-IN" dirty="0"/>
        </a:p>
      </dgm:t>
    </dgm:pt>
    <dgm:pt modelId="{73BD9E95-08A0-4189-A14D-CB018828D9E1}" type="parTrans" cxnId="{3F67D039-1E5E-41D8-BE82-88888F948D52}">
      <dgm:prSet/>
      <dgm:spPr/>
      <dgm:t>
        <a:bodyPr/>
        <a:lstStyle/>
        <a:p>
          <a:endParaRPr lang="en-IN"/>
        </a:p>
      </dgm:t>
    </dgm:pt>
    <dgm:pt modelId="{15C472A3-54C1-452C-BDA0-1836B750DB5A}" type="sibTrans" cxnId="{3F67D039-1E5E-41D8-BE82-88888F948D52}">
      <dgm:prSet/>
      <dgm:spPr/>
      <dgm:t>
        <a:bodyPr/>
        <a:lstStyle/>
        <a:p>
          <a:endParaRPr lang="en-IN"/>
        </a:p>
      </dgm:t>
    </dgm:pt>
    <dgm:pt modelId="{035DB880-B767-48F3-B547-17BBD75C9DCB}">
      <dgm:prSet phldrT="[Text]"/>
      <dgm:spPr/>
      <dgm:t>
        <a:bodyPr/>
        <a:lstStyle/>
        <a:p>
          <a:r>
            <a:rPr lang="en-IN" dirty="0" smtClean="0"/>
            <a:t>The Game continues…</a:t>
          </a:r>
          <a:endParaRPr lang="en-IN" dirty="0"/>
        </a:p>
      </dgm:t>
    </dgm:pt>
    <dgm:pt modelId="{C9D3B1E9-82BF-49D7-8750-088892A73136}" type="parTrans" cxnId="{943DFE30-90F0-41B5-A3BD-EF51E07CD22C}">
      <dgm:prSet/>
      <dgm:spPr/>
      <dgm:t>
        <a:bodyPr/>
        <a:lstStyle/>
        <a:p>
          <a:endParaRPr lang="en-IN"/>
        </a:p>
      </dgm:t>
    </dgm:pt>
    <dgm:pt modelId="{4539A581-1BC1-4A73-A678-441C0CDAF58B}" type="sibTrans" cxnId="{943DFE30-90F0-41B5-A3BD-EF51E07CD22C}">
      <dgm:prSet/>
      <dgm:spPr/>
      <dgm:t>
        <a:bodyPr/>
        <a:lstStyle/>
        <a:p>
          <a:endParaRPr lang="en-IN"/>
        </a:p>
      </dgm:t>
    </dgm:pt>
    <dgm:pt modelId="{A14587C3-B7EF-486D-AA44-4FE7EBF17229}" type="pres">
      <dgm:prSet presAssocID="{A0FF084C-2065-4A04-B944-26246CA4EA31}" presName="CompostProcess" presStyleCnt="0">
        <dgm:presLayoutVars>
          <dgm:dir/>
          <dgm:resizeHandles val="exact"/>
        </dgm:presLayoutVars>
      </dgm:prSet>
      <dgm:spPr/>
    </dgm:pt>
    <dgm:pt modelId="{02B9DAAA-02BC-4B14-9069-4D1BD148F81D}" type="pres">
      <dgm:prSet presAssocID="{A0FF084C-2065-4A04-B944-26246CA4EA31}" presName="arrow" presStyleLbl="bgShp" presStyleIdx="0" presStyleCnt="1"/>
      <dgm:spPr/>
    </dgm:pt>
    <dgm:pt modelId="{374B726A-D459-440A-9FCE-2CB1AAD21FB7}" type="pres">
      <dgm:prSet presAssocID="{A0FF084C-2065-4A04-B944-26246CA4EA31}" presName="linearProcess" presStyleCnt="0"/>
      <dgm:spPr/>
    </dgm:pt>
    <dgm:pt modelId="{D7CF54DF-D465-4FEB-966D-F9FF78F95FEF}" type="pres">
      <dgm:prSet presAssocID="{2A8F395D-B56C-453C-9B3C-D019AC0C6E8F}" presName="textNode" presStyleLbl="node1" presStyleIdx="0" presStyleCnt="4" custScaleX="70685" custScaleY="88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681B5-F666-498E-8DE2-BCD6C55A883D}" type="pres">
      <dgm:prSet presAssocID="{80CE8F35-30B1-4D12-9868-8623B46F3F4C}" presName="sibTrans" presStyleCnt="0"/>
      <dgm:spPr/>
    </dgm:pt>
    <dgm:pt modelId="{A193D4FD-A7FE-4604-AD33-95263E1341FA}" type="pres">
      <dgm:prSet presAssocID="{49C1ECAF-27C4-425B-9044-B5D81EFFA858}" presName="textNode" presStyleLbl="node1" presStyleIdx="1" presStyleCnt="4" custScaleX="70703" custScaleY="86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09C43-29D3-40CC-89DE-9328B6DB4E79}" type="pres">
      <dgm:prSet presAssocID="{75532EEF-544D-4DCD-BD58-546506808C23}" presName="sibTrans" presStyleCnt="0"/>
      <dgm:spPr/>
    </dgm:pt>
    <dgm:pt modelId="{E4958502-14F2-465A-848B-2763D6E9D0B8}" type="pres">
      <dgm:prSet presAssocID="{DE893A39-6391-4C0F-B088-86DA22154E03}" presName="textNode" presStyleLbl="node1" presStyleIdx="2" presStyleCnt="4" custScaleX="61007" custScaleY="86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87ED4-52DF-4C5A-AFB1-F9CDD13F7616}" type="pres">
      <dgm:prSet presAssocID="{15C472A3-54C1-452C-BDA0-1836B750DB5A}" presName="sibTrans" presStyleCnt="0"/>
      <dgm:spPr/>
    </dgm:pt>
    <dgm:pt modelId="{CA32F5E6-EDDF-413D-994F-F06DC6B7CBCB}" type="pres">
      <dgm:prSet presAssocID="{035DB880-B767-48F3-B547-17BBD75C9DCB}" presName="textNode" presStyleLbl="node1" presStyleIdx="3" presStyleCnt="4" custScaleX="64946" custScaleY="80349" custLinFactNeighborX="-15357" custLinFactNeighborY="3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55ABED-57C2-43FD-A8D1-7EC1ED09E25B}" type="presOf" srcId="{035DB880-B767-48F3-B547-17BBD75C9DCB}" destId="{CA32F5E6-EDDF-413D-994F-F06DC6B7CBCB}" srcOrd="0" destOrd="0" presId="urn:microsoft.com/office/officeart/2005/8/layout/hProcess9"/>
    <dgm:cxn modelId="{3F13721B-3A15-4E21-A96E-F261EAD928E5}" type="presOf" srcId="{DE893A39-6391-4C0F-B088-86DA22154E03}" destId="{E4958502-14F2-465A-848B-2763D6E9D0B8}" srcOrd="0" destOrd="0" presId="urn:microsoft.com/office/officeart/2005/8/layout/hProcess9"/>
    <dgm:cxn modelId="{F9C6881B-7184-4A47-B877-B46BFBEABB6C}" type="presOf" srcId="{49C1ECAF-27C4-425B-9044-B5D81EFFA858}" destId="{A193D4FD-A7FE-4604-AD33-95263E1341FA}" srcOrd="0" destOrd="0" presId="urn:microsoft.com/office/officeart/2005/8/layout/hProcess9"/>
    <dgm:cxn modelId="{943DFE30-90F0-41B5-A3BD-EF51E07CD22C}" srcId="{A0FF084C-2065-4A04-B944-26246CA4EA31}" destId="{035DB880-B767-48F3-B547-17BBD75C9DCB}" srcOrd="3" destOrd="0" parTransId="{C9D3B1E9-82BF-49D7-8750-088892A73136}" sibTransId="{4539A581-1BC1-4A73-A678-441C0CDAF58B}"/>
    <dgm:cxn modelId="{66BFB1D2-BF23-4868-9F8D-34F80563A6B8}" type="presOf" srcId="{A0FF084C-2065-4A04-B944-26246CA4EA31}" destId="{A14587C3-B7EF-486D-AA44-4FE7EBF17229}" srcOrd="0" destOrd="0" presId="urn:microsoft.com/office/officeart/2005/8/layout/hProcess9"/>
    <dgm:cxn modelId="{3F67D039-1E5E-41D8-BE82-88888F948D52}" srcId="{A0FF084C-2065-4A04-B944-26246CA4EA31}" destId="{DE893A39-6391-4C0F-B088-86DA22154E03}" srcOrd="2" destOrd="0" parTransId="{73BD9E95-08A0-4189-A14D-CB018828D9E1}" sibTransId="{15C472A3-54C1-452C-BDA0-1836B750DB5A}"/>
    <dgm:cxn modelId="{31910F2F-5C16-436C-854A-A2819D1D3EF8}" srcId="{A0FF084C-2065-4A04-B944-26246CA4EA31}" destId="{2A8F395D-B56C-453C-9B3C-D019AC0C6E8F}" srcOrd="0" destOrd="0" parTransId="{D5CAC3F4-C6BA-4A1B-9480-7C355D9B9F78}" sibTransId="{80CE8F35-30B1-4D12-9868-8623B46F3F4C}"/>
    <dgm:cxn modelId="{B77F1806-5EB3-415E-A72A-B5FF66190DAA}" srcId="{A0FF084C-2065-4A04-B944-26246CA4EA31}" destId="{49C1ECAF-27C4-425B-9044-B5D81EFFA858}" srcOrd="1" destOrd="0" parTransId="{8E19B307-0229-4831-93FB-D82F2292921D}" sibTransId="{75532EEF-544D-4DCD-BD58-546506808C23}"/>
    <dgm:cxn modelId="{8E3B633E-F4A1-4BCD-A276-12A6A7800D9A}" type="presOf" srcId="{2A8F395D-B56C-453C-9B3C-D019AC0C6E8F}" destId="{D7CF54DF-D465-4FEB-966D-F9FF78F95FEF}" srcOrd="0" destOrd="0" presId="urn:microsoft.com/office/officeart/2005/8/layout/hProcess9"/>
    <dgm:cxn modelId="{0FDEDFBD-83A3-4DE6-B507-CB1FFA992E4B}" type="presParOf" srcId="{A14587C3-B7EF-486D-AA44-4FE7EBF17229}" destId="{02B9DAAA-02BC-4B14-9069-4D1BD148F81D}" srcOrd="0" destOrd="0" presId="urn:microsoft.com/office/officeart/2005/8/layout/hProcess9"/>
    <dgm:cxn modelId="{0BE77A77-D713-4A5B-8EDE-2056068AEE5B}" type="presParOf" srcId="{A14587C3-B7EF-486D-AA44-4FE7EBF17229}" destId="{374B726A-D459-440A-9FCE-2CB1AAD21FB7}" srcOrd="1" destOrd="0" presId="urn:microsoft.com/office/officeart/2005/8/layout/hProcess9"/>
    <dgm:cxn modelId="{F79D84AC-90BE-4734-AC9D-20249C649B54}" type="presParOf" srcId="{374B726A-D459-440A-9FCE-2CB1AAD21FB7}" destId="{D7CF54DF-D465-4FEB-966D-F9FF78F95FEF}" srcOrd="0" destOrd="0" presId="urn:microsoft.com/office/officeart/2005/8/layout/hProcess9"/>
    <dgm:cxn modelId="{E6AEE1C1-7FCE-4CEC-892F-3468814CF587}" type="presParOf" srcId="{374B726A-D459-440A-9FCE-2CB1AAD21FB7}" destId="{6B5681B5-F666-498E-8DE2-BCD6C55A883D}" srcOrd="1" destOrd="0" presId="urn:microsoft.com/office/officeart/2005/8/layout/hProcess9"/>
    <dgm:cxn modelId="{545815AA-E84D-4420-9500-E4FBC3CE6014}" type="presParOf" srcId="{374B726A-D459-440A-9FCE-2CB1AAD21FB7}" destId="{A193D4FD-A7FE-4604-AD33-95263E1341FA}" srcOrd="2" destOrd="0" presId="urn:microsoft.com/office/officeart/2005/8/layout/hProcess9"/>
    <dgm:cxn modelId="{CBDC13B9-FDB8-42EB-BDD7-A2E164A5A93B}" type="presParOf" srcId="{374B726A-D459-440A-9FCE-2CB1AAD21FB7}" destId="{FAC09C43-29D3-40CC-89DE-9328B6DB4E79}" srcOrd="3" destOrd="0" presId="urn:microsoft.com/office/officeart/2005/8/layout/hProcess9"/>
    <dgm:cxn modelId="{F8EB6F41-3133-40FE-AB64-A98F13DE8FB2}" type="presParOf" srcId="{374B726A-D459-440A-9FCE-2CB1AAD21FB7}" destId="{E4958502-14F2-465A-848B-2763D6E9D0B8}" srcOrd="4" destOrd="0" presId="urn:microsoft.com/office/officeart/2005/8/layout/hProcess9"/>
    <dgm:cxn modelId="{A4963AD5-6C45-43E2-A1F7-AABD69D31558}" type="presParOf" srcId="{374B726A-D459-440A-9FCE-2CB1AAD21FB7}" destId="{F1D87ED4-52DF-4C5A-AFB1-F9CDD13F7616}" srcOrd="5" destOrd="0" presId="urn:microsoft.com/office/officeart/2005/8/layout/hProcess9"/>
    <dgm:cxn modelId="{CFB850C1-1E64-4399-B8E3-8AF3ACFF9800}" type="presParOf" srcId="{374B726A-D459-440A-9FCE-2CB1AAD21FB7}" destId="{CA32F5E6-EDDF-413D-994F-F06DC6B7CB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DAAA-02BC-4B14-9069-4D1BD148F81D}">
      <dsp:nvSpPr>
        <dsp:cNvPr id="0" name=""/>
        <dsp:cNvSpPr/>
      </dsp:nvSpPr>
      <dsp:spPr>
        <a:xfrm>
          <a:off x="608787" y="0"/>
          <a:ext cx="6899593" cy="29168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F54DF-D465-4FEB-966D-F9FF78F95FEF}">
      <dsp:nvSpPr>
        <dsp:cNvPr id="0" name=""/>
        <dsp:cNvSpPr/>
      </dsp:nvSpPr>
      <dsp:spPr>
        <a:xfrm>
          <a:off x="587993" y="939864"/>
          <a:ext cx="1721286" cy="1037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Playing Snakes &amp; Ladder</a:t>
          </a:r>
          <a:endParaRPr lang="en-IN" sz="1200" kern="1200" dirty="0"/>
        </a:p>
      </dsp:txBody>
      <dsp:txXfrm>
        <a:off x="638623" y="990494"/>
        <a:ext cx="1620026" cy="935906"/>
      </dsp:txXfrm>
    </dsp:sp>
    <dsp:sp modelId="{A193D4FD-A7FE-4604-AD33-95263E1341FA}">
      <dsp:nvSpPr>
        <dsp:cNvPr id="0" name=""/>
        <dsp:cNvSpPr/>
      </dsp:nvSpPr>
      <dsp:spPr>
        <a:xfrm>
          <a:off x="2452954" y="955452"/>
          <a:ext cx="1721724" cy="100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If player got bitten by snake, a question will appear.</a:t>
          </a:r>
          <a:endParaRPr lang="en-IN" sz="1200" kern="1200" dirty="0"/>
        </a:p>
      </dsp:txBody>
      <dsp:txXfrm>
        <a:off x="2502062" y="1004560"/>
        <a:ext cx="1623508" cy="907774"/>
      </dsp:txXfrm>
    </dsp:sp>
    <dsp:sp modelId="{E4958502-14F2-465A-848B-2763D6E9D0B8}">
      <dsp:nvSpPr>
        <dsp:cNvPr id="0" name=""/>
        <dsp:cNvSpPr/>
      </dsp:nvSpPr>
      <dsp:spPr>
        <a:xfrm>
          <a:off x="4318354" y="951730"/>
          <a:ext cx="1485612" cy="1013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 player answers correct then he will stays there else he will move to tail of snake. </a:t>
          </a:r>
          <a:endParaRPr lang="en-IN" sz="1200" kern="1200" dirty="0"/>
        </a:p>
      </dsp:txBody>
      <dsp:txXfrm>
        <a:off x="4367826" y="1001202"/>
        <a:ext cx="1386668" cy="914490"/>
      </dsp:txXfrm>
    </dsp:sp>
    <dsp:sp modelId="{CA32F5E6-EDDF-413D-994F-F06DC6B7CBCB}">
      <dsp:nvSpPr>
        <dsp:cNvPr id="0" name=""/>
        <dsp:cNvSpPr/>
      </dsp:nvSpPr>
      <dsp:spPr>
        <a:xfrm>
          <a:off x="5925578" y="1027686"/>
          <a:ext cx="1581532" cy="937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 Game continues…</a:t>
          </a:r>
          <a:endParaRPr lang="en-IN" sz="1200" kern="1200" dirty="0"/>
        </a:p>
      </dsp:txBody>
      <dsp:txXfrm>
        <a:off x="5971342" y="1073450"/>
        <a:ext cx="1490004" cy="84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81493" y="375298"/>
            <a:ext cx="7396796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Project Based Learning  </a:t>
            </a:r>
            <a:endParaRPr dirty="0"/>
          </a:p>
        </p:txBody>
      </p:sp>
      <p:sp>
        <p:nvSpPr>
          <p:cNvPr id="3" name="Google Shape;109;p13">
            <a:extLst>
              <a:ext uri="{FF2B5EF4-FFF2-40B4-BE49-F238E27FC236}">
                <a16:creationId xmlns:a16="http://schemas.microsoft.com/office/drawing/2014/main" id="{6B47CCD2-942A-4C0B-B74C-B3E9CBB3810D}"/>
              </a:ext>
            </a:extLst>
          </p:cNvPr>
          <p:cNvSpPr txBox="1">
            <a:spLocks/>
          </p:cNvSpPr>
          <p:nvPr/>
        </p:nvSpPr>
        <p:spPr>
          <a:xfrm>
            <a:off x="862676" y="3855912"/>
            <a:ext cx="7824355" cy="68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2000" dirty="0">
                <a:latin typeface="Lato"/>
                <a:cs typeface="Times New Roman" panose="02020603050405020304" pitchFamily="18" charset="0"/>
              </a:rPr>
              <a:t>              </a:t>
            </a:r>
          </a:p>
          <a:p>
            <a:pPr algn="ctr"/>
            <a:r>
              <a:rPr lang="en-US" sz="2000" dirty="0">
                <a:latin typeface="Lato"/>
                <a:cs typeface="Times New Roman" panose="02020603050405020304" pitchFamily="18" charset="0"/>
              </a:rPr>
              <a:t>Holistic Development :Outcome Based Education</a:t>
            </a:r>
          </a:p>
          <a:p>
            <a:r>
              <a:rPr lang="en-US" sz="2000" dirty="0">
                <a:latin typeface="Lato"/>
                <a:cs typeface="Times New Roman" panose="02020603050405020304" pitchFamily="18" charset="0"/>
              </a:rPr>
              <a:t>                                          </a:t>
            </a:r>
            <a:r>
              <a:rPr lang="en" sz="2000" dirty="0"/>
              <a:t>for A. Y.2020-21</a:t>
            </a:r>
          </a:p>
          <a:p>
            <a:endParaRPr lang="en" sz="2000" dirty="0">
              <a:latin typeface="Lato"/>
              <a:cs typeface="Times New Roman" panose="02020603050405020304" pitchFamily="18" charset="0"/>
            </a:endParaRPr>
          </a:p>
          <a:p>
            <a:r>
              <a:rPr lang="en" sz="2000" dirty="0">
                <a:latin typeface="Lato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000" dirty="0">
                <a:latin typeface="Lato"/>
                <a:cs typeface="Times New Roman" panose="02020603050405020304" pitchFamily="18" charset="0"/>
              </a:rPr>
              <a:t>PBL </a:t>
            </a:r>
            <a:r>
              <a:rPr lang="en-US" sz="2000" dirty="0">
                <a:solidFill>
                  <a:schemeClr val="bg1"/>
                </a:solidFill>
                <a:latin typeface="Lato"/>
                <a:cs typeface="Times New Roman" panose="02020603050405020304" pitchFamily="18" charset="0"/>
              </a:rPr>
              <a:t>Activity</a:t>
            </a:r>
          </a:p>
          <a:p>
            <a:endParaRPr lang="en-US" sz="2000" dirty="0">
              <a:solidFill>
                <a:schemeClr val="bg1"/>
              </a:solidFill>
              <a:latin typeface="Lato"/>
              <a:cs typeface="Times New Roman" panose="02020603050405020304" pitchFamily="18" charset="0"/>
            </a:endParaRPr>
          </a:p>
          <a:p>
            <a:r>
              <a:rPr lang="en-US" sz="2000">
                <a:latin typeface="Lato"/>
                <a:cs typeface="Times New Roman" panose="02020603050405020304" pitchFamily="18" charset="0"/>
              </a:rPr>
              <a:t>                                        </a:t>
            </a:r>
            <a:r>
              <a:rPr lang="en-GB" sz="2000">
                <a:latin typeface="Lato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Lato"/>
                <a:cs typeface="Times New Roman" panose="02020603050405020304" pitchFamily="18" charset="0"/>
              </a:rPr>
              <a:t>DATE:</a:t>
            </a:r>
            <a:r>
              <a:rPr lang="en-GB" sz="2000">
                <a:latin typeface="Lato"/>
                <a:cs typeface="Times New Roman" panose="02020603050405020304" pitchFamily="18" charset="0"/>
              </a:rPr>
              <a:t> 09/04/21</a:t>
            </a:r>
            <a:endParaRPr lang="en-US" sz="2000" dirty="0">
              <a:solidFill>
                <a:srgbClr val="FF0000"/>
              </a:solidFill>
              <a:latin typeface="Lato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Lato"/>
                <a:cs typeface="Times New Roman" panose="02020603050405020304" pitchFamily="18" charset="0"/>
              </a:rPr>
              <a:t>                                               </a:t>
            </a:r>
            <a:endParaRPr lang="en-US" sz="2000" dirty="0">
              <a:latin typeface="Lato"/>
              <a:cs typeface="Times New Roman" panose="02020603050405020304" pitchFamily="18" charset="0"/>
            </a:endParaRPr>
          </a:p>
          <a:p>
            <a:endParaRPr lang="en-US" sz="2000" dirty="0">
              <a:latin typeface="Lato"/>
              <a:cs typeface="Times New Roman" panose="02020603050405020304" pitchFamily="18" charset="0"/>
            </a:endParaRPr>
          </a:p>
          <a:p>
            <a:endParaRPr lang="en-US" sz="2000" dirty="0">
              <a:latin typeface="Lato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94B23-123E-43C1-B45D-467D4BD4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01" y="3381603"/>
            <a:ext cx="2987299" cy="1761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Experience –GA7 (5mks)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1ECA8-9376-A143-90E7-F753E4DA76F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4971" y="1446962"/>
            <a:ext cx="7514726" cy="3577214"/>
          </a:xfrm>
        </p:spPr>
        <p:txBody>
          <a:bodyPr/>
          <a:lstStyle/>
          <a:p>
            <a:r>
              <a:rPr lang="en-GB" sz="2000" dirty="0"/>
              <a:t>The development experience was quite good</a:t>
            </a:r>
            <a:r>
              <a:rPr lang="en-GB" sz="2000" dirty="0" smtClean="0"/>
              <a:t>.</a:t>
            </a:r>
            <a:r>
              <a:rPr lang="en-US" dirty="0"/>
              <a:t> </a:t>
            </a:r>
            <a:r>
              <a:rPr lang="en-US" sz="2000" dirty="0"/>
              <a:t>while making a </a:t>
            </a:r>
            <a:r>
              <a:rPr lang="en-US" sz="2000" dirty="0" smtClean="0"/>
              <a:t>project </a:t>
            </a:r>
            <a:r>
              <a:rPr lang="en-US" sz="2000" dirty="0"/>
              <a:t>we also learn different concept of </a:t>
            </a:r>
            <a:r>
              <a:rPr lang="en-US" sz="2000" dirty="0" smtClean="0"/>
              <a:t>python</a:t>
            </a:r>
            <a:r>
              <a:rPr lang="en-US" sz="2000" dirty="0"/>
              <a:t> </a:t>
            </a:r>
            <a:r>
              <a:rPr lang="en-US" sz="2000" dirty="0" smtClean="0"/>
              <a:t>e.g about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library. 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also </a:t>
            </a:r>
            <a:r>
              <a:rPr lang="en-US" sz="2000" dirty="0" smtClean="0"/>
              <a:t>learnt </a:t>
            </a:r>
            <a:r>
              <a:rPr lang="en-US" sz="2000" dirty="0"/>
              <a:t>about the </a:t>
            </a:r>
            <a:r>
              <a:rPr lang="en-US" sz="2000" dirty="0" err="1"/>
              <a:t>ghaphics</a:t>
            </a:r>
            <a:r>
              <a:rPr lang="en-US" sz="2000" dirty="0"/>
              <a:t> using python. The understanding </a:t>
            </a:r>
            <a:r>
              <a:rPr lang="en-US" sz="2000" dirty="0" smtClean="0"/>
              <a:t>that </a:t>
            </a:r>
            <a:r>
              <a:rPr lang="en-US" sz="2000" dirty="0"/>
              <a:t>experience provides about the Project and that </a:t>
            </a:r>
            <a:r>
              <a:rPr lang="en-US" sz="2000" dirty="0" err="1"/>
              <a:t>developes</a:t>
            </a:r>
            <a:r>
              <a:rPr lang="en-US" sz="2000" dirty="0"/>
              <a:t> </a:t>
            </a:r>
            <a:r>
              <a:rPr lang="en-US" sz="2000" dirty="0" smtClean="0"/>
              <a:t>technologies </a:t>
            </a:r>
            <a:r>
              <a:rPr lang="en-US" sz="2000" dirty="0"/>
              <a:t>interface with each </a:t>
            </a:r>
            <a:r>
              <a:rPr lang="en-US" sz="2000" dirty="0" smtClean="0"/>
              <a:t>other. </a:t>
            </a:r>
          </a:p>
          <a:p>
            <a:r>
              <a:rPr lang="en-US" sz="2000" dirty="0" smtClean="0"/>
              <a:t>It give </a:t>
            </a:r>
            <a:r>
              <a:rPr lang="en-US" sz="2000" dirty="0"/>
              <a:t>us a huge </a:t>
            </a:r>
            <a:r>
              <a:rPr lang="en-US" sz="2000" dirty="0" smtClean="0"/>
              <a:t>advantage </a:t>
            </a:r>
            <a:r>
              <a:rPr lang="en-US" sz="2000" dirty="0"/>
              <a:t>in making sure our project are completed </a:t>
            </a:r>
            <a:r>
              <a:rPr lang="en-US" sz="2000" dirty="0" smtClean="0"/>
              <a:t>effectively </a:t>
            </a:r>
            <a:r>
              <a:rPr lang="en-US" sz="2000" dirty="0"/>
              <a:t>and efficiently.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966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Identify the Learning issue faced by your team-GA8</a:t>
            </a:r>
            <a:r>
              <a:rPr lang="en-US" dirty="0"/>
              <a:t> (5mks)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2FB1-1183-0E4A-B5CA-1EA2CED442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4125" y="1467058"/>
            <a:ext cx="7048500" cy="3676441"/>
          </a:xfrm>
        </p:spPr>
        <p:txBody>
          <a:bodyPr/>
          <a:lstStyle/>
          <a:p>
            <a:r>
              <a:rPr lang="en-GB" sz="2000" dirty="0"/>
              <a:t>During project development, we came across major issue which slow down the development. </a:t>
            </a:r>
            <a:r>
              <a:rPr lang="en-GB" sz="2000" dirty="0" smtClean="0"/>
              <a:t>Initially there was problem with the position of the player. It was solved by working more on the methods.  </a:t>
            </a:r>
          </a:p>
          <a:p>
            <a:r>
              <a:rPr lang="en-GB" sz="2000" dirty="0" smtClean="0"/>
              <a:t>There was also a problem when the players answer wrong then also it was at the same position. This was solved by changing the </a:t>
            </a:r>
            <a:r>
              <a:rPr lang="en-GB" sz="2000" dirty="0" err="1" smtClean="0"/>
              <a:t>colors</a:t>
            </a:r>
            <a:r>
              <a:rPr lang="en-GB" sz="2000" dirty="0" smtClean="0"/>
              <a:t> of the position.</a:t>
            </a:r>
            <a:endParaRPr lang="en-US" sz="20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245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75" y="361740"/>
            <a:ext cx="8587714" cy="866195"/>
          </a:xfrm>
        </p:spPr>
        <p:txBody>
          <a:bodyPr/>
          <a:lstStyle/>
          <a:p>
            <a:r>
              <a:rPr lang="en-IN" sz="2000" b="1" dirty="0"/>
              <a:t>User Lens </a:t>
            </a:r>
            <a:r>
              <a:rPr lang="en-IN" sz="2000" dirty="0"/>
              <a:t>: Identification  the key people, group and organization that have direct influence of your project :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Build the team and team efforts –GA9</a:t>
            </a:r>
            <a:r>
              <a:rPr lang="en-US" sz="2000" dirty="0"/>
              <a:t> (5mks)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644FB-4183-3446-B998-E49E4852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52" y="1587639"/>
            <a:ext cx="7543696" cy="3178195"/>
          </a:xfrm>
        </p:spPr>
        <p:txBody>
          <a:bodyPr/>
          <a:lstStyle/>
          <a:p>
            <a:r>
              <a:rPr lang="en-GB" sz="2000" dirty="0"/>
              <a:t>This project will have impact on  students who might have find </a:t>
            </a:r>
            <a:r>
              <a:rPr lang="en-GB" sz="2000" dirty="0" err="1" smtClean="0"/>
              <a:t>composit</a:t>
            </a:r>
            <a:r>
              <a:rPr lang="en-GB" sz="2000" dirty="0" smtClean="0"/>
              <a:t> FFT </a:t>
            </a:r>
            <a:r>
              <a:rPr lang="en-GB" sz="2000" dirty="0"/>
              <a:t>less </a:t>
            </a:r>
            <a:r>
              <a:rPr lang="en-GB" sz="2000" dirty="0" smtClean="0"/>
              <a:t>interesting </a:t>
            </a:r>
            <a:r>
              <a:rPr lang="en-GB" sz="2000" dirty="0"/>
              <a:t>. This project will help them to make learning </a:t>
            </a:r>
            <a:r>
              <a:rPr lang="en-GB" sz="2000" dirty="0" smtClean="0"/>
              <a:t>composite FFT </a:t>
            </a:r>
            <a:r>
              <a:rPr lang="en-GB" sz="2000" dirty="0"/>
              <a:t>fun and intuitive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 Also </a:t>
            </a:r>
            <a:r>
              <a:rPr lang="en-GB" sz="2000" dirty="0"/>
              <a:t>educational institutions such as engineering colleges can use this project to engage students in </a:t>
            </a:r>
            <a:r>
              <a:rPr lang="en-GB" sz="2000" dirty="0" smtClean="0"/>
              <a:t>learning/testing </a:t>
            </a:r>
            <a:r>
              <a:rPr lang="en-GB" sz="2000" dirty="0"/>
              <a:t>this </a:t>
            </a:r>
            <a:r>
              <a:rPr lang="en-GB" sz="2000" dirty="0" smtClean="0"/>
              <a:t>topic very easily.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84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Presentation –GA10</a:t>
            </a:r>
            <a:r>
              <a:rPr lang="en-US" dirty="0"/>
              <a:t> (5mks)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86" y="886248"/>
            <a:ext cx="7663484" cy="35379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5734F-EEA0-43D2-9DBE-2E9A78ADAB6F}"/>
              </a:ext>
            </a:extLst>
          </p:cNvPr>
          <p:cNvSpPr txBox="1"/>
          <p:nvPr/>
        </p:nvSpPr>
        <p:spPr>
          <a:xfrm>
            <a:off x="1730375" y="2417862"/>
            <a:ext cx="5264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Build the team and team efforts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89" y="1021950"/>
            <a:ext cx="5497321" cy="37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Presentation –GA10</a:t>
            </a:r>
            <a:r>
              <a:rPr lang="en-US" dirty="0"/>
              <a:t> (5mks)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86" y="886248"/>
            <a:ext cx="7663484" cy="35379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5734F-EEA0-43D2-9DBE-2E9A78ADAB6F}"/>
              </a:ext>
            </a:extLst>
          </p:cNvPr>
          <p:cNvSpPr txBox="1"/>
          <p:nvPr/>
        </p:nvSpPr>
        <p:spPr>
          <a:xfrm>
            <a:off x="1730375" y="2417862"/>
            <a:ext cx="5264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Build the team and team efforts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9" y="1021950"/>
            <a:ext cx="6766937" cy="40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9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Presentation –GA10</a:t>
            </a:r>
            <a:r>
              <a:rPr lang="en-US" dirty="0"/>
              <a:t> (5mks)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86" y="886248"/>
            <a:ext cx="7663484" cy="35379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021950"/>
            <a:ext cx="6443296" cy="39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2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Presentation –GA10</a:t>
            </a:r>
            <a:r>
              <a:rPr lang="en-US" dirty="0"/>
              <a:t> (5mks)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86" y="886248"/>
            <a:ext cx="7663484" cy="35379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5734F-EEA0-43D2-9DBE-2E9A78ADAB6F}"/>
              </a:ext>
            </a:extLst>
          </p:cNvPr>
          <p:cNvSpPr txBox="1"/>
          <p:nvPr/>
        </p:nvSpPr>
        <p:spPr>
          <a:xfrm>
            <a:off x="1730375" y="2417862"/>
            <a:ext cx="5264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Build the team and team efforts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021949"/>
            <a:ext cx="8029575" cy="39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From the Project  –GA11</a:t>
            </a:r>
            <a:r>
              <a:rPr lang="en-US" dirty="0"/>
              <a:t> (5mks)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5280-6F7F-2246-B944-FA52A3ECE5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3206" y="1148264"/>
            <a:ext cx="7832580" cy="3701186"/>
          </a:xfrm>
        </p:spPr>
        <p:txBody>
          <a:bodyPr/>
          <a:lstStyle/>
          <a:p>
            <a:r>
              <a:rPr lang="en-US" sz="2000" dirty="0"/>
              <a:t>Python is one of the most popular programming languages </a:t>
            </a:r>
            <a:r>
              <a:rPr lang="en-US" sz="2000" dirty="0" smtClean="0"/>
              <a:t>currently </a:t>
            </a:r>
            <a:r>
              <a:rPr lang="en-US" sz="2000" dirty="0"/>
              <a:t>we have learned Python in 4th </a:t>
            </a:r>
            <a:r>
              <a:rPr lang="en-US" sz="2000" dirty="0" smtClean="0"/>
              <a:t>semester. </a:t>
            </a:r>
            <a:r>
              <a:rPr lang="en-US" sz="2000" dirty="0"/>
              <a:t>Using those </a:t>
            </a:r>
            <a:r>
              <a:rPr lang="en-US" sz="2000" dirty="0" smtClean="0"/>
              <a:t>concept </a:t>
            </a:r>
            <a:r>
              <a:rPr lang="en-US" sz="2000" dirty="0"/>
              <a:t>which we have study and studying new concept we </a:t>
            </a:r>
            <a:r>
              <a:rPr lang="en-US" sz="2000" dirty="0" smtClean="0"/>
              <a:t>have </a:t>
            </a:r>
            <a:r>
              <a:rPr lang="en-US" sz="2000" dirty="0"/>
              <a:t>implemented a Snake and Ladder game. </a:t>
            </a:r>
            <a:endParaRPr lang="en-US" sz="2000" dirty="0" smtClean="0"/>
          </a:p>
          <a:p>
            <a:r>
              <a:rPr lang="en-US" sz="2000" dirty="0" smtClean="0"/>
              <a:t>Like </a:t>
            </a:r>
            <a:r>
              <a:rPr lang="en-US" sz="2000" dirty="0" err="1"/>
              <a:t>Tkinter</a:t>
            </a:r>
            <a:r>
              <a:rPr lang="en-US" sz="2000" dirty="0"/>
              <a:t> </a:t>
            </a:r>
            <a:r>
              <a:rPr lang="en-US" sz="2000" dirty="0" smtClean="0"/>
              <a:t>Library </a:t>
            </a:r>
            <a:r>
              <a:rPr lang="en-US" sz="2000" dirty="0"/>
              <a:t>which provides a fast and easy way to create GUI </a:t>
            </a:r>
            <a:r>
              <a:rPr lang="en-US" sz="2000" dirty="0" smtClean="0"/>
              <a:t>applications</a:t>
            </a:r>
            <a:r>
              <a:rPr lang="en-US" sz="2000" dirty="0"/>
              <a:t>. </a:t>
            </a:r>
            <a:r>
              <a:rPr lang="en-US" sz="2000" dirty="0" err="1"/>
              <a:t>Tkinter</a:t>
            </a:r>
            <a:r>
              <a:rPr lang="en-US" sz="2000" dirty="0"/>
              <a:t> provides a powerful object-oriented </a:t>
            </a:r>
            <a:r>
              <a:rPr lang="en-US" sz="2000" dirty="0" smtClean="0"/>
              <a:t>interface </a:t>
            </a:r>
            <a:r>
              <a:rPr lang="en-US" sz="2000" dirty="0"/>
              <a:t>to the </a:t>
            </a:r>
            <a:r>
              <a:rPr lang="en-US" sz="2000" dirty="0" err="1"/>
              <a:t>Tk</a:t>
            </a:r>
            <a:r>
              <a:rPr lang="en-US" sz="2000" dirty="0"/>
              <a:t> GUI toolkit and counter in python. </a:t>
            </a:r>
            <a:endParaRPr lang="en-US" sz="2000" dirty="0" smtClean="0"/>
          </a:p>
          <a:p>
            <a:r>
              <a:rPr lang="en-US" sz="2000" dirty="0" smtClean="0"/>
              <a:t>The best things is we learnt about how theoretical knowledge is applied and many other things are required for implementing any project.</a:t>
            </a:r>
            <a:endParaRPr lang="en-US" sz="20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078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Lens: To understand the future opportunities and challenges (Future Scope)-GA12</a:t>
            </a:r>
            <a:r>
              <a:rPr lang="en-US" dirty="0"/>
              <a:t> (5mks) 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698E-8A69-534E-BE21-CFB5E6DA22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90866" y="1678074"/>
            <a:ext cx="7362268" cy="3039067"/>
          </a:xfrm>
        </p:spPr>
        <p:txBody>
          <a:bodyPr/>
          <a:lstStyle/>
          <a:p>
            <a:r>
              <a:rPr lang="en-US" sz="2400" dirty="0"/>
              <a:t>It can be made with </a:t>
            </a:r>
            <a:r>
              <a:rPr lang="en-US" sz="2400" dirty="0" smtClean="0"/>
              <a:t>very high quality </a:t>
            </a:r>
            <a:r>
              <a:rPr lang="en-US" sz="2400" dirty="0"/>
              <a:t>graphics. 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add more options like Player Profile, top </a:t>
            </a:r>
            <a:r>
              <a:rPr lang="en-US" sz="2400" dirty="0" smtClean="0"/>
              <a:t>scores(player </a:t>
            </a:r>
            <a:r>
              <a:rPr lang="en-US" sz="2400" dirty="0"/>
              <a:t>winning in least time). 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add multiplayer </a:t>
            </a:r>
            <a:r>
              <a:rPr lang="en-US" sz="2400" dirty="0" smtClean="0"/>
              <a:t>option. More topics of various subjects can be added to increase its scope.</a:t>
            </a:r>
            <a:endParaRPr lang="en-US" sz="24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308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  YOU!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Guidelines for Students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074" y="1311550"/>
            <a:ext cx="3975201" cy="3537900"/>
          </a:xfrm>
        </p:spPr>
        <p:txBody>
          <a:bodyPr/>
          <a:lstStyle/>
          <a:p>
            <a:pPr lvl="0"/>
            <a:r>
              <a:rPr lang="en-US" sz="1400" dirty="0"/>
              <a:t>State /Identify the Problem for the implementation in consultation with your faculty member  </a:t>
            </a:r>
          </a:p>
          <a:p>
            <a:pPr lvl="0"/>
            <a:r>
              <a:rPr lang="en-US" sz="1400" dirty="0"/>
              <a:t>Generate the idea to solve the problem with technical solution </a:t>
            </a:r>
          </a:p>
          <a:p>
            <a:pPr lvl="0"/>
            <a:r>
              <a:rPr lang="en-US" sz="1400" dirty="0"/>
              <a:t>Identify the Learning issues related to it </a:t>
            </a:r>
          </a:p>
          <a:p>
            <a:pPr lvl="0"/>
            <a:r>
              <a:rPr lang="en-US" sz="1400" dirty="0"/>
              <a:t>Emphasis on Self directed Learning through literature survey</a:t>
            </a:r>
          </a:p>
          <a:p>
            <a:pPr lvl="0"/>
            <a:r>
              <a:rPr lang="en-US" sz="1400" dirty="0"/>
              <a:t>Suggest the technical / Practical Implementable feasible  Solution</a:t>
            </a:r>
          </a:p>
          <a:p>
            <a:pPr lvl="0"/>
            <a:r>
              <a:rPr lang="en-US" sz="1400" dirty="0"/>
              <a:t>Identify the team members and Build the team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52753" y="1311550"/>
            <a:ext cx="3934096" cy="3537900"/>
          </a:xfrm>
        </p:spPr>
        <p:txBody>
          <a:bodyPr/>
          <a:lstStyle/>
          <a:p>
            <a:pPr lvl="0"/>
            <a:r>
              <a:rPr lang="en-US" sz="1400" dirty="0"/>
              <a:t>Evaluate the theoretical results and surveys if any</a:t>
            </a:r>
          </a:p>
          <a:p>
            <a:pPr lvl="0"/>
            <a:r>
              <a:rPr lang="en-US" sz="1400" dirty="0"/>
              <a:t>Identify the  Design ,Synthesis and application</a:t>
            </a:r>
          </a:p>
          <a:p>
            <a:pPr lvl="0"/>
            <a:r>
              <a:rPr lang="en-US" sz="1400" dirty="0"/>
              <a:t>Present the results </a:t>
            </a:r>
          </a:p>
          <a:p>
            <a:pPr lvl="0"/>
            <a:r>
              <a:rPr lang="en-US" sz="1400" dirty="0"/>
              <a:t>Emphasis on Reflection of   results, development experience, challenges and feedback in informative way and documentation.</a:t>
            </a:r>
          </a:p>
          <a:p>
            <a:pPr lvl="0"/>
            <a:r>
              <a:rPr lang="en-US" sz="1400" dirty="0"/>
              <a:t>Co relate the overall learning experience and future scope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0" y="2158409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3504908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35926" y="1988080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35926" y="1460955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1439440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35926" y="3242530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2579750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956729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5926" y="2472173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934753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35926" y="3956729"/>
            <a:ext cx="8080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GA12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86" y="886248"/>
            <a:ext cx="7663484" cy="35379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Title of the Project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Social Problem Identification (Need of the project in Society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Technical Solution (your solution in the form of your Project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Abstract (Description of your Project)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Proposed Methodology/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Future Lens: To understand the </a:t>
            </a:r>
            <a:r>
              <a:rPr lang="en-US" sz="2000" b="1" dirty="0"/>
              <a:t>future opportunities</a:t>
            </a:r>
            <a:r>
              <a:rPr lang="en-US" sz="2000" dirty="0"/>
              <a:t> and challenges (Future Scope)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User Lens : Identification  the key people/points , group and organization that have direct influence of your </a:t>
            </a:r>
            <a:r>
              <a:rPr lang="en-US" sz="2000"/>
              <a:t>project.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/>
              <a:t>Result</a:t>
            </a:r>
            <a:r>
              <a:rPr lang="en-US" sz="2000"/>
              <a:t>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91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the Project-Problem Statement –GA6 (5mks)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8520-6FC0-4A43-8CDB-30F414F629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7234" y="2140299"/>
            <a:ext cx="7698551" cy="2536794"/>
          </a:xfrm>
        </p:spPr>
        <p:txBody>
          <a:bodyPr anchor="ctr"/>
          <a:lstStyle/>
          <a:p>
            <a:pPr marL="63500" indent="0" algn="ctr">
              <a:buNone/>
            </a:pPr>
            <a:endParaRPr lang="en-GB" sz="3600" dirty="0" smtClean="0"/>
          </a:p>
          <a:p>
            <a:pPr marL="63500" indent="0" algn="ctr">
              <a:buNone/>
            </a:pPr>
            <a:r>
              <a:rPr lang="en-GB" sz="3600" dirty="0" smtClean="0"/>
              <a:t>ONLINE </a:t>
            </a:r>
            <a:r>
              <a:rPr lang="en-GB" sz="3600" dirty="0"/>
              <a:t>EDUCATIONAL GAME DESIGN :</a:t>
            </a:r>
            <a:br>
              <a:rPr lang="en-GB" sz="3600" dirty="0"/>
            </a:br>
            <a:r>
              <a:rPr lang="en-GB" sz="3600" dirty="0" smtClean="0"/>
              <a:t>COMPOSITE </a:t>
            </a:r>
            <a:r>
              <a:rPr lang="en-GB" sz="3600" dirty="0" smtClean="0"/>
              <a:t>FFT</a:t>
            </a:r>
          </a:p>
          <a:p>
            <a:pPr marL="63500" indent="0" algn="r">
              <a:buNone/>
            </a:pPr>
            <a:endParaRPr lang="en-US" sz="1800" b="1" i="1" dirty="0" smtClean="0">
              <a:latin typeface="+mn-lt"/>
            </a:endParaRPr>
          </a:p>
          <a:p>
            <a:pPr marL="63500" indent="0" algn="r">
              <a:buNone/>
            </a:pPr>
            <a:r>
              <a:rPr lang="en-US" sz="1600" b="1" i="1" dirty="0" smtClean="0">
                <a:latin typeface="+mn-lt"/>
              </a:rPr>
              <a:t>E&amp;TC-A  </a:t>
            </a:r>
            <a:r>
              <a:rPr lang="en-US" sz="1600" b="1" i="1" dirty="0">
                <a:latin typeface="+mn-lt"/>
              </a:rPr>
              <a:t>Group NO:- 17</a:t>
            </a:r>
          </a:p>
          <a:p>
            <a:pPr marL="63500" indent="0" algn="r">
              <a:buNone/>
            </a:pPr>
            <a:r>
              <a:rPr lang="en-US" sz="1600" i="1" dirty="0" err="1" smtClean="0">
                <a:latin typeface="+mn-lt"/>
              </a:rPr>
              <a:t>Jagdish</a:t>
            </a:r>
            <a:r>
              <a:rPr lang="en-US" sz="1600" i="1" dirty="0" smtClean="0">
                <a:latin typeface="+mn-lt"/>
              </a:rPr>
              <a:t> </a:t>
            </a:r>
            <a:r>
              <a:rPr lang="en-US" sz="1600" i="1" dirty="0" err="1" smtClean="0">
                <a:latin typeface="+mn-lt"/>
              </a:rPr>
              <a:t>Lohar</a:t>
            </a:r>
            <a:r>
              <a:rPr lang="en-US" sz="1600" i="1" dirty="0" smtClean="0">
                <a:latin typeface="+mn-lt"/>
              </a:rPr>
              <a:t> </a:t>
            </a:r>
            <a:r>
              <a:rPr lang="en-US" sz="1600" i="1" dirty="0">
                <a:latin typeface="+mn-lt"/>
              </a:rPr>
              <a:t>(36)</a:t>
            </a:r>
          </a:p>
          <a:p>
            <a:pPr marL="63500" indent="0" algn="r">
              <a:buNone/>
            </a:pPr>
            <a:r>
              <a:rPr lang="en-US" sz="1600" i="1" dirty="0" err="1">
                <a:latin typeface="+mn-lt"/>
              </a:rPr>
              <a:t>Rohit</a:t>
            </a:r>
            <a:r>
              <a:rPr lang="en-US" sz="1600" i="1" dirty="0">
                <a:latin typeface="+mn-lt"/>
              </a:rPr>
              <a:t> </a:t>
            </a:r>
            <a:r>
              <a:rPr lang="en-US" sz="1600" i="1" dirty="0" smtClean="0">
                <a:latin typeface="+mn-lt"/>
              </a:rPr>
              <a:t>Pal </a:t>
            </a:r>
            <a:r>
              <a:rPr lang="en-US" sz="1600" i="1" dirty="0">
                <a:latin typeface="+mn-lt"/>
              </a:rPr>
              <a:t>(46)</a:t>
            </a:r>
          </a:p>
          <a:p>
            <a:pPr marL="63500" indent="0" algn="r">
              <a:buNone/>
            </a:pPr>
            <a:r>
              <a:rPr lang="en-US" sz="1600" i="1" dirty="0" err="1" smtClean="0">
                <a:latin typeface="+mn-lt"/>
              </a:rPr>
              <a:t>Vimlesh</a:t>
            </a:r>
            <a:r>
              <a:rPr lang="en-US" sz="1600" i="1" dirty="0" smtClean="0">
                <a:latin typeface="+mn-lt"/>
              </a:rPr>
              <a:t> Pathak </a:t>
            </a:r>
            <a:r>
              <a:rPr lang="en-US" sz="1600" i="1" dirty="0">
                <a:latin typeface="+mn-lt"/>
              </a:rPr>
              <a:t>(53)</a:t>
            </a:r>
            <a:endParaRPr lang="en-IN" sz="1600" i="1" dirty="0">
              <a:latin typeface="+mn-lt"/>
            </a:endParaRPr>
          </a:p>
          <a:p>
            <a:pPr marL="63500" indent="0" algn="ctr">
              <a:buNone/>
            </a:pPr>
            <a:endParaRPr lang="en-GB" sz="3600" dirty="0" smtClean="0"/>
          </a:p>
          <a:p>
            <a:pPr marL="63500" indent="0" algn="r">
              <a:buNone/>
            </a:pPr>
            <a:endParaRPr lang="en-US" sz="36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0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Social Problem Identification –GA1</a:t>
            </a:r>
            <a:r>
              <a:rPr lang="en-US" dirty="0"/>
              <a:t> (5mks)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8E90-2646-3C41-A0B0-28722C377F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21064" y="1021950"/>
            <a:ext cx="8561195" cy="4312050"/>
          </a:xfrm>
        </p:spPr>
        <p:txBody>
          <a:bodyPr/>
          <a:lstStyle/>
          <a:p>
            <a:r>
              <a:rPr lang="en-GB" sz="2000" dirty="0"/>
              <a:t>Students often find difficulty in understanding a particular topic or concept in particular a subject because the topic is not engaging or intuitive enough .</a:t>
            </a:r>
          </a:p>
          <a:p>
            <a:r>
              <a:rPr lang="en-US" sz="2000" dirty="0"/>
              <a:t>Games help us tap into positive emotions, like curiosity, </a:t>
            </a:r>
            <a:r>
              <a:rPr lang="en-US" sz="2000" dirty="0" smtClean="0"/>
              <a:t>optimism</a:t>
            </a:r>
            <a:r>
              <a:rPr lang="en-US" sz="2000" dirty="0"/>
              <a:t>, creativity. You enjoy it just for the sake of enjoying. </a:t>
            </a:r>
          </a:p>
          <a:p>
            <a:r>
              <a:rPr lang="en-US" sz="2000" dirty="0"/>
              <a:t>These emotions stay up hours after we play. Playing games </a:t>
            </a:r>
            <a:r>
              <a:rPr lang="en-US" sz="2000" dirty="0" smtClean="0"/>
              <a:t>bring </a:t>
            </a:r>
            <a:r>
              <a:rPr lang="en-US" sz="2000" dirty="0"/>
              <a:t>people together, it is the competition among peers that </a:t>
            </a:r>
            <a:r>
              <a:rPr lang="en-US" sz="2000" dirty="0" smtClean="0"/>
              <a:t>adds </a:t>
            </a:r>
            <a:r>
              <a:rPr lang="en-US" sz="2000" dirty="0"/>
              <a:t>adrenaline. </a:t>
            </a:r>
            <a:endParaRPr lang="en-US" sz="2000" dirty="0" smtClean="0"/>
          </a:p>
          <a:p>
            <a:r>
              <a:rPr lang="en-US" sz="2000" dirty="0" smtClean="0"/>
              <a:t>After </a:t>
            </a:r>
            <a:r>
              <a:rPr lang="en-US" sz="2000" dirty="0"/>
              <a:t>a success in a game, we are more likely to </a:t>
            </a:r>
            <a:r>
              <a:rPr lang="en-US" sz="2000" dirty="0" smtClean="0"/>
              <a:t>set </a:t>
            </a:r>
            <a:r>
              <a:rPr lang="en-US" sz="2000" dirty="0"/>
              <a:t>an ambitious goal for ourselves, even outside of gaming.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121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Technical Solution-GA2</a:t>
            </a:r>
            <a:r>
              <a:rPr lang="en-US" dirty="0"/>
              <a:t> (5mks)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(your solution in the form of your Project )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9BB9-99AC-BE4A-A344-67841842F14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2321" y="1311550"/>
            <a:ext cx="7546312" cy="3436593"/>
          </a:xfrm>
        </p:spPr>
        <p:txBody>
          <a:bodyPr/>
          <a:lstStyle/>
          <a:p>
            <a:r>
              <a:rPr lang="en-GB" sz="2000" dirty="0" smtClean="0"/>
              <a:t>Composite FFT is a difficult topic. Many students skip the topic.</a:t>
            </a:r>
          </a:p>
          <a:p>
            <a:r>
              <a:rPr lang="en-GB" sz="2000" dirty="0" smtClean="0"/>
              <a:t>To help students in learning Composite FFT very easily, we have applied gamification in the learning of FFT. </a:t>
            </a:r>
          </a:p>
          <a:p>
            <a:r>
              <a:rPr lang="en-GB" sz="2000" dirty="0" smtClean="0"/>
              <a:t>As it is proved, </a:t>
            </a:r>
            <a:r>
              <a:rPr lang="en-GB" sz="2000" dirty="0"/>
              <a:t>students  learn faster &amp; get engaged in learning when the are having fun.</a:t>
            </a:r>
          </a:p>
          <a:p>
            <a:r>
              <a:rPr lang="en-GB" sz="2000" dirty="0"/>
              <a:t>We have tried to </a:t>
            </a:r>
            <a:r>
              <a:rPr lang="en-GB" sz="2000" dirty="0" smtClean="0"/>
              <a:t>make Composite </a:t>
            </a:r>
            <a:r>
              <a:rPr lang="en-GB" sz="2000" dirty="0"/>
              <a:t>FFT more fun by </a:t>
            </a:r>
            <a:r>
              <a:rPr lang="en-GB" sz="2000" dirty="0" smtClean="0"/>
              <a:t>using the snake &amp; Ladders game in which objective questions will be asked based on the topic.</a:t>
            </a:r>
            <a:endParaRPr lang="en-GB" sz="20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9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your project </a:t>
            </a:r>
            <a:r>
              <a:rPr lang="en-US" sz="2400" dirty="0"/>
              <a:t>-GA3</a:t>
            </a:r>
            <a:r>
              <a:rPr lang="en-US" dirty="0"/>
              <a:t> (5mks)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0D3C-46E7-4942-9BBA-598EDB411CF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1257" y="1454810"/>
            <a:ext cx="6835939" cy="3251379"/>
          </a:xfrm>
        </p:spPr>
        <p:txBody>
          <a:bodyPr/>
          <a:lstStyle/>
          <a:p>
            <a:r>
              <a:rPr lang="en-GB" sz="2000" dirty="0"/>
              <a:t>This project has application in making  students  </a:t>
            </a:r>
            <a:r>
              <a:rPr lang="en-GB" sz="2000" dirty="0" smtClean="0"/>
              <a:t>learn composite </a:t>
            </a:r>
            <a:r>
              <a:rPr lang="en-GB" sz="2000" dirty="0"/>
              <a:t>FFT faster and in intuitive way with the help of games.</a:t>
            </a:r>
          </a:p>
          <a:p>
            <a:r>
              <a:rPr lang="en-GB" sz="2000" dirty="0" smtClean="0"/>
              <a:t>Also the questions are objective, student need not to memorise any topic. It will make him think on the question as explanation is also provided for the incorrect answers.</a:t>
            </a:r>
            <a:endParaRPr lang="en-US" sz="20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242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(Description of your Project)</a:t>
            </a:r>
            <a:r>
              <a:rPr lang="en-US" dirty="0"/>
              <a:t> (5mks)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7180840" cy="35379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EC77-96C3-974A-B1B4-6630D71917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1597" y="1021950"/>
            <a:ext cx="8601388" cy="3696895"/>
          </a:xfrm>
        </p:spPr>
        <p:txBody>
          <a:bodyPr/>
          <a:lstStyle/>
          <a:p>
            <a:r>
              <a:rPr lang="en-US" dirty="0"/>
              <a:t>In snake and ladder board game, we find that the minimum number of dice throws </a:t>
            </a:r>
            <a:r>
              <a:rPr lang="en-US" dirty="0" smtClean="0"/>
              <a:t>required </a:t>
            </a:r>
            <a:r>
              <a:rPr lang="en-US" dirty="0"/>
              <a:t>to reach the destination or last cell from source or 1st cell.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player reaches a cell which is base of a ladder, </a:t>
            </a:r>
            <a:r>
              <a:rPr lang="en-US" dirty="0" smtClean="0"/>
              <a:t>the </a:t>
            </a:r>
            <a:r>
              <a:rPr lang="en-US" dirty="0"/>
              <a:t>player has to climb up that </a:t>
            </a:r>
            <a:r>
              <a:rPr lang="en-US" dirty="0" smtClean="0"/>
              <a:t>ladder. </a:t>
            </a:r>
          </a:p>
          <a:p>
            <a:r>
              <a:rPr lang="en-US" dirty="0" smtClean="0"/>
              <a:t>If </a:t>
            </a:r>
            <a:r>
              <a:rPr lang="en-US" dirty="0"/>
              <a:t>reaches a cell is mouth of the </a:t>
            </a:r>
            <a:r>
              <a:rPr lang="en-US" dirty="0" err="1" smtClean="0"/>
              <a:t>snake,then</a:t>
            </a:r>
            <a:r>
              <a:rPr lang="en-US" dirty="0" smtClean="0"/>
              <a:t> a question will appear and if answered correctly the player stays there else drops down.</a:t>
            </a:r>
            <a:endParaRPr lang="en-US" sz="2000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752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FA488-B6AB-40C0-92B5-94E5C1EE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</p:spPr>
        <p:txBody>
          <a:bodyPr/>
          <a:lstStyle/>
          <a:p>
            <a:r>
              <a:rPr lang="en-US" dirty="0"/>
              <a:t>Proposed Methodology/ Algorithm-GA4 (5mks)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E9AA0D-E0AC-43BA-8EC3-3BDEF151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86" y="886248"/>
            <a:ext cx="7663484" cy="35379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4D7D6A4-4103-49FE-91C0-3201D2BAD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8A3C1C3-2686-4B93-9B7B-049D5A99F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51195"/>
              </p:ext>
            </p:extLst>
          </p:nvPr>
        </p:nvGraphicFramePr>
        <p:xfrm>
          <a:off x="647700" y="1507253"/>
          <a:ext cx="8117169" cy="291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899897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1077</Words>
  <Application>Microsoft Office PowerPoint</Application>
  <PresentationFormat>On-screen Show (16:9)</PresentationFormat>
  <Paragraphs>144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Dosis</vt:lpstr>
      <vt:lpstr>Lato</vt:lpstr>
      <vt:lpstr>Roboto</vt:lpstr>
      <vt:lpstr>Times New Roman</vt:lpstr>
      <vt:lpstr>William template</vt:lpstr>
      <vt:lpstr>Project Based Learning  </vt:lpstr>
      <vt:lpstr>Guidelines for Students</vt:lpstr>
      <vt:lpstr>Contents </vt:lpstr>
      <vt:lpstr>Title of the Project-Problem Statement –GA6 (5mks) </vt:lpstr>
      <vt:lpstr>Social Problem Identification –GA1 (5mks) </vt:lpstr>
      <vt:lpstr>Technical Solution-GA2 (5mks)   (your solution in the form of your Project )</vt:lpstr>
      <vt:lpstr>Application of your project -GA3 (5mks)  </vt:lpstr>
      <vt:lpstr>Abstract (Description of your Project) (5mks)   </vt:lpstr>
      <vt:lpstr>Proposed Methodology/ Algorithm-GA4 (5mks) </vt:lpstr>
      <vt:lpstr>Development Experience –GA7 (5mks) </vt:lpstr>
      <vt:lpstr>Identify the Learning issue faced by your team-GA8 (5mks) </vt:lpstr>
      <vt:lpstr>User Lens : Identification  the key people, group and organization that have direct influence of your project : Build the team and team efforts –GA9 (5mks) </vt:lpstr>
      <vt:lpstr>Result Presentation –GA10 (5mks) </vt:lpstr>
      <vt:lpstr>Result Presentation –GA10 (5mks) </vt:lpstr>
      <vt:lpstr>Result Presentation –GA10 (5mks) </vt:lpstr>
      <vt:lpstr>Result Presentation –GA10 (5mks) </vt:lpstr>
      <vt:lpstr>Learning From the Project  –GA11 (5mks) </vt:lpstr>
      <vt:lpstr>Future Lens: To understand the future opportunities and challenges (Future Scope)-GA12 (5mks) 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  </dc:title>
  <dc:creator>FnA</dc:creator>
  <cp:lastModifiedBy>R@!-!UL</cp:lastModifiedBy>
  <cp:revision>33</cp:revision>
  <dcterms:created xsi:type="dcterms:W3CDTF">2020-08-25T16:04:14Z</dcterms:created>
  <dcterms:modified xsi:type="dcterms:W3CDTF">2021-04-08T18:25:02Z</dcterms:modified>
</cp:coreProperties>
</file>