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Default Extension="jpg" ContentType="image/jpeg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  <p:sldMasterId id="2147483671" r:id="rId5"/>
    <p:sldMasterId id="2147483741" r:id="rId6"/>
    <p:sldMasterId id="2147483815" r:id="rId7"/>
  </p:sldMasterIdLst>
  <p:notesMasterIdLst>
    <p:notesMasterId r:id="rId19"/>
  </p:notesMasterIdLst>
  <p:handoutMasterIdLst>
    <p:handoutMasterId r:id="rId20"/>
  </p:handoutMasterIdLst>
  <p:sldIdLst>
    <p:sldId id="649" r:id="rId8"/>
    <p:sldId id="596" r:id="rId9"/>
    <p:sldId id="582" r:id="rId10"/>
    <p:sldId id="598" r:id="rId11"/>
    <p:sldId id="599" r:id="rId12"/>
    <p:sldId id="600" r:id="rId13"/>
    <p:sldId id="597" r:id="rId14"/>
    <p:sldId id="643" r:id="rId15"/>
    <p:sldId id="648" r:id="rId16"/>
    <p:sldId id="650" r:id="rId17"/>
    <p:sldId id="428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Cover options" id="{3B244085-A06C-4A0D-AC38-1FCCF96387FB}">
          <p14:sldIdLst>
            <p14:sldId id="561"/>
          </p14:sldIdLst>
        </p14:section>
        <p14:section name="Content slides" id="{0C749B40-D26C-4827-815A-EF0EDBB1F1D9}">
          <p14:sldIdLst>
            <p14:sldId id="596"/>
            <p14:sldId id="582"/>
            <p14:sldId id="598"/>
            <p14:sldId id="599"/>
            <p14:sldId id="600"/>
            <p14:sldId id="597"/>
            <p14:sldId id="643"/>
            <p14:sldId id="648"/>
            <p14:sldId id="428"/>
            <p14:sldId id="568"/>
          </p14:sldIdLst>
        </p14:section>
        <p14:section name="Boiler Plate" id="{41708F08-FC16-48B6-A0C3-BF7BEC48C524}">
          <p14:sldIdLst>
            <p14:sldId id="563"/>
            <p14:sldId id="56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erappan, Vasanthi" initials="VV" lastIdx="1" clrIdx="0">
    <p:extLst>
      <p:ext uri="{19B8F6BF-5375-455C-9EA6-DF929625EA0E}">
        <p15:presenceInfo xmlns="" xmlns:p15="http://schemas.microsoft.com/office/powerpoint/2012/main" userId="S::vasanthi.veerappan@capgemini.com::a5d3438c-77d7-4f76-bce1-299fd6e61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70AD"/>
    <a:srgbClr val="E6E7E7"/>
    <a:srgbClr val="300B48"/>
    <a:srgbClr val="2B0A3D"/>
    <a:srgbClr val="660066"/>
    <a:srgbClr val="144C52"/>
    <a:srgbClr val="FF7E83"/>
    <a:srgbClr val="80B8D6"/>
    <a:srgbClr val="C7FF17"/>
    <a:srgbClr val="12ABD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974" autoAdjust="0"/>
    <p:restoredTop sz="89247" autoAdjust="0"/>
  </p:normalViewPr>
  <p:slideViewPr>
    <p:cSldViewPr>
      <p:cViewPr varScale="1">
        <p:scale>
          <a:sx n="65" d="100"/>
          <a:sy n="65" d="100"/>
        </p:scale>
        <p:origin x="-70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720"/>
    </p:cViewPr>
  </p:sorterViewPr>
  <p:notesViewPr>
    <p:cSldViewPr>
      <p:cViewPr varScale="1">
        <p:scale>
          <a:sx n="59" d="100"/>
          <a:sy n="59" d="100"/>
        </p:scale>
        <p:origin x="859" y="6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1.png"/><Relationship Id="rId7" Type="http://schemas.openxmlformats.org/officeDocument/2006/relationships/image" Target="../media/image141.png"/><Relationship Id="rId2" Type="http://schemas.openxmlformats.org/officeDocument/2006/relationships/image" Target="../media/image12.svg"/><Relationship Id="rId1" Type="http://schemas.openxmlformats.org/officeDocument/2006/relationships/image" Target="../media/image101.png"/><Relationship Id="rId6" Type="http://schemas.openxmlformats.org/officeDocument/2006/relationships/image" Target="../media/image13.jpg"/><Relationship Id="rId5" Type="http://schemas.openxmlformats.org/officeDocument/2006/relationships/image" Target="../media/image121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51.png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D901F-646B-45A4-8FC8-559BD3F1B078}">
      <dsp:nvSpPr>
        <dsp:cNvPr id="0" name=""/>
        <dsp:cNvSpPr/>
      </dsp:nvSpPr>
      <dsp:spPr>
        <a:xfrm>
          <a:off x="674168" y="3255"/>
          <a:ext cx="1957717" cy="14613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>
              <a:solidFill>
                <a:schemeClr val="accent1"/>
              </a:solidFill>
            </a:rPr>
            <a:t>RFP support of appropriate responses to questions and proposals as per the client requirements</a:t>
          </a:r>
          <a:endParaRPr lang="en-US" sz="1300" kern="1200"/>
        </a:p>
      </dsp:txBody>
      <dsp:txXfrm>
        <a:off x="708410" y="37497"/>
        <a:ext cx="1889233" cy="1427152"/>
      </dsp:txXfrm>
    </dsp:sp>
    <dsp:sp modelId="{0DDBA749-0A66-4452-A233-C47DA349325B}">
      <dsp:nvSpPr>
        <dsp:cNvPr id="0" name=""/>
        <dsp:cNvSpPr/>
      </dsp:nvSpPr>
      <dsp:spPr>
        <a:xfrm>
          <a:off x="674168" y="1464650"/>
          <a:ext cx="1957717" cy="628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Agile RFP support</a:t>
          </a:r>
        </a:p>
      </dsp:txBody>
      <dsp:txXfrm>
        <a:off x="674168" y="1464650"/>
        <a:ext cx="1378674" cy="628399"/>
      </dsp:txXfrm>
    </dsp:sp>
    <dsp:sp modelId="{3C3CF528-D3FA-49B1-8285-DA2CF76F4130}">
      <dsp:nvSpPr>
        <dsp:cNvPr id="0" name=""/>
        <dsp:cNvSpPr/>
      </dsp:nvSpPr>
      <dsp:spPr>
        <a:xfrm>
          <a:off x="2108223" y="1564465"/>
          <a:ext cx="685201" cy="68520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E8316-54EF-4623-A509-90CF0B2053C4}">
      <dsp:nvSpPr>
        <dsp:cNvPr id="0" name=""/>
        <dsp:cNvSpPr/>
      </dsp:nvSpPr>
      <dsp:spPr>
        <a:xfrm>
          <a:off x="2963179" y="3255"/>
          <a:ext cx="1957717" cy="14613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>
              <a:solidFill>
                <a:schemeClr val="accent1"/>
              </a:solidFill>
            </a:rPr>
            <a:t>Agile Readiness checks for new engagements transitioning to Agile</a:t>
          </a:r>
          <a:endParaRPr lang="en-US" sz="1300" b="1" kern="1200" dirty="0"/>
        </a:p>
      </dsp:txBody>
      <dsp:txXfrm>
        <a:off x="2997421" y="37497"/>
        <a:ext cx="1889233" cy="1427152"/>
      </dsp:txXfrm>
    </dsp:sp>
    <dsp:sp modelId="{DEE1695B-3BDF-4461-A957-DFF9B166380E}">
      <dsp:nvSpPr>
        <dsp:cNvPr id="0" name=""/>
        <dsp:cNvSpPr/>
      </dsp:nvSpPr>
      <dsp:spPr>
        <a:xfrm>
          <a:off x="2963179" y="1464650"/>
          <a:ext cx="1957717" cy="6283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Agile Profiling</a:t>
          </a:r>
        </a:p>
      </dsp:txBody>
      <dsp:txXfrm>
        <a:off x="2963179" y="1464650"/>
        <a:ext cx="1378674" cy="628399"/>
      </dsp:txXfrm>
    </dsp:sp>
    <dsp:sp modelId="{EDDC3A85-018B-4D26-A2BA-61EB8B08A3C5}">
      <dsp:nvSpPr>
        <dsp:cNvPr id="0" name=""/>
        <dsp:cNvSpPr/>
      </dsp:nvSpPr>
      <dsp:spPr>
        <a:xfrm>
          <a:off x="4397234" y="1564465"/>
          <a:ext cx="685201" cy="68520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4A4A2-8401-41DD-B4CF-C16CA989A986}">
      <dsp:nvSpPr>
        <dsp:cNvPr id="0" name=""/>
        <dsp:cNvSpPr/>
      </dsp:nvSpPr>
      <dsp:spPr>
        <a:xfrm>
          <a:off x="5252189" y="3255"/>
          <a:ext cx="1957717" cy="14613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>
              <a:solidFill>
                <a:schemeClr val="accent1"/>
              </a:solidFill>
            </a:rPr>
            <a:t>Establishing sustainable Agile transformation covering process and culture</a:t>
          </a:r>
          <a:endParaRPr lang="en-US" sz="1300" b="1" kern="1200" dirty="0"/>
        </a:p>
      </dsp:txBody>
      <dsp:txXfrm>
        <a:off x="5286431" y="37497"/>
        <a:ext cx="1889233" cy="1427152"/>
      </dsp:txXfrm>
    </dsp:sp>
    <dsp:sp modelId="{8CA46A67-06F6-4E10-A66C-662549DEF5FA}">
      <dsp:nvSpPr>
        <dsp:cNvPr id="0" name=""/>
        <dsp:cNvSpPr/>
      </dsp:nvSpPr>
      <dsp:spPr>
        <a:xfrm>
          <a:off x="5252189" y="1464650"/>
          <a:ext cx="1957717" cy="628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Agile Maturity Assessments</a:t>
          </a:r>
        </a:p>
      </dsp:txBody>
      <dsp:txXfrm>
        <a:off x="5252189" y="1464650"/>
        <a:ext cx="1378674" cy="628399"/>
      </dsp:txXfrm>
    </dsp:sp>
    <dsp:sp modelId="{3DEFFA28-0B0B-43CD-9324-DA10F00CEAEF}">
      <dsp:nvSpPr>
        <dsp:cNvPr id="0" name=""/>
        <dsp:cNvSpPr/>
      </dsp:nvSpPr>
      <dsp:spPr>
        <a:xfrm>
          <a:off x="6686244" y="1564465"/>
          <a:ext cx="685201" cy="685201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25EF5-B5E0-404F-82C8-C13693A064C1}">
      <dsp:nvSpPr>
        <dsp:cNvPr id="0" name=""/>
        <dsp:cNvSpPr/>
      </dsp:nvSpPr>
      <dsp:spPr>
        <a:xfrm>
          <a:off x="7541200" y="3255"/>
          <a:ext cx="1957717" cy="14613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>
              <a:solidFill>
                <a:schemeClr val="accent1"/>
              </a:solidFill>
            </a:rPr>
            <a:t>Inspire, Mentor and Coach individuals and Team along the Agile journey</a:t>
          </a:r>
          <a:endParaRPr lang="en-US" sz="1300" b="1" kern="1200" dirty="0"/>
        </a:p>
      </dsp:txBody>
      <dsp:txXfrm>
        <a:off x="7575442" y="37497"/>
        <a:ext cx="1889233" cy="1427152"/>
      </dsp:txXfrm>
    </dsp:sp>
    <dsp:sp modelId="{4B96D750-5184-48B1-BDDF-21D823645FEF}">
      <dsp:nvSpPr>
        <dsp:cNvPr id="0" name=""/>
        <dsp:cNvSpPr/>
      </dsp:nvSpPr>
      <dsp:spPr>
        <a:xfrm>
          <a:off x="7541200" y="1464650"/>
          <a:ext cx="1957717" cy="628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Agile Coaching</a:t>
          </a:r>
        </a:p>
      </dsp:txBody>
      <dsp:txXfrm>
        <a:off x="7541200" y="1464650"/>
        <a:ext cx="1378674" cy="628399"/>
      </dsp:txXfrm>
    </dsp:sp>
    <dsp:sp modelId="{5B09C286-24EE-4DFE-B1FA-F1D533901304}">
      <dsp:nvSpPr>
        <dsp:cNvPr id="0" name=""/>
        <dsp:cNvSpPr/>
      </dsp:nvSpPr>
      <dsp:spPr>
        <a:xfrm>
          <a:off x="8975255" y="1564465"/>
          <a:ext cx="685201" cy="685201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C8591-1AEF-4A73-8831-8A824C2D026D}">
      <dsp:nvSpPr>
        <dsp:cNvPr id="0" name=""/>
        <dsp:cNvSpPr/>
      </dsp:nvSpPr>
      <dsp:spPr>
        <a:xfrm>
          <a:off x="2865819" y="2631993"/>
          <a:ext cx="2247166" cy="14613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>
              <a:solidFill>
                <a:schemeClr val="accent1"/>
              </a:solidFill>
            </a:rPr>
            <a:t>Process Compliance Support to Delivery teams by SQA</a:t>
          </a:r>
          <a:endParaRPr lang="en-US" sz="1300" b="1" kern="1200" dirty="0"/>
        </a:p>
      </dsp:txBody>
      <dsp:txXfrm>
        <a:off x="2900061" y="2666235"/>
        <a:ext cx="2178682" cy="1427152"/>
      </dsp:txXfrm>
    </dsp:sp>
    <dsp:sp modelId="{81B107C5-2337-4AE9-B9BE-7CD1C6FD89D7}">
      <dsp:nvSpPr>
        <dsp:cNvPr id="0" name=""/>
        <dsp:cNvSpPr/>
      </dsp:nvSpPr>
      <dsp:spPr>
        <a:xfrm>
          <a:off x="2869666" y="4093388"/>
          <a:ext cx="2239472" cy="628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Agile compliance and Tool support</a:t>
          </a:r>
        </a:p>
      </dsp:txBody>
      <dsp:txXfrm>
        <a:off x="2869666" y="4093388"/>
        <a:ext cx="1577093" cy="628399"/>
      </dsp:txXfrm>
    </dsp:sp>
    <dsp:sp modelId="{AF68505B-F1E0-4937-ABFA-C5B372D82EA6}">
      <dsp:nvSpPr>
        <dsp:cNvPr id="0" name=""/>
        <dsp:cNvSpPr/>
      </dsp:nvSpPr>
      <dsp:spPr>
        <a:xfrm>
          <a:off x="4394602" y="4279124"/>
          <a:ext cx="785192" cy="513359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3F07E-0FEC-4820-97C1-70F03A369C2D}">
      <dsp:nvSpPr>
        <dsp:cNvPr id="0" name=""/>
        <dsp:cNvSpPr/>
      </dsp:nvSpPr>
      <dsp:spPr>
        <a:xfrm>
          <a:off x="5349549" y="2589032"/>
          <a:ext cx="1957717" cy="14613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>
              <a:solidFill>
                <a:schemeClr val="tx1">
                  <a:lumMod val="50000"/>
                  <a:lumOff val="50000"/>
                </a:schemeClr>
              </a:solidFill>
            </a:rPr>
            <a:t>* To Extend the Agile support to include DevOps and Continuous delivery in terms of process alignment and tools usage</a:t>
          </a:r>
          <a:endParaRPr lang="en-US" sz="13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383791" y="2623274"/>
        <a:ext cx="1889233" cy="1427152"/>
      </dsp:txXfrm>
    </dsp:sp>
    <dsp:sp modelId="{DB007ECF-B3DD-4809-9270-52A9A4D9367C}">
      <dsp:nvSpPr>
        <dsp:cNvPr id="0" name=""/>
        <dsp:cNvSpPr/>
      </dsp:nvSpPr>
      <dsp:spPr>
        <a:xfrm>
          <a:off x="5349549" y="4050427"/>
          <a:ext cx="1957717" cy="628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>
              <a:solidFill>
                <a:schemeClr val="bg1">
                  <a:lumMod val="65000"/>
                </a:schemeClr>
              </a:solidFill>
            </a:rPr>
            <a:t>Agile+DevOps Support</a:t>
          </a:r>
        </a:p>
      </dsp:txBody>
      <dsp:txXfrm>
        <a:off x="5349549" y="4050427"/>
        <a:ext cx="1378674" cy="628399"/>
      </dsp:txXfrm>
    </dsp:sp>
    <dsp:sp modelId="{956EC214-98A6-4EF2-AFD3-3C255752DC61}">
      <dsp:nvSpPr>
        <dsp:cNvPr id="0" name=""/>
        <dsp:cNvSpPr/>
      </dsp:nvSpPr>
      <dsp:spPr>
        <a:xfrm>
          <a:off x="6783604" y="4150243"/>
          <a:ext cx="685201" cy="685201"/>
        </a:xfrm>
        <a:prstGeom prst="ellipse">
          <a:avLst/>
        </a:prstGeom>
        <a:blipFill>
          <a:blip xmlns:r="http://schemas.openxmlformats.org/officeDocument/2006/relationships"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03/10/2019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03/10/2019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6145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2102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1365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3238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02260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52833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0729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3914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3668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9D05B8C-929C-48A4-93FB-C95AD7DFD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53886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181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0C01FB-E2BF-4470-A153-6F7BF3CCF3F9}"/>
              </a:ext>
            </a:extLst>
          </p:cNvPr>
          <p:cNvSpPr/>
          <p:nvPr userDrawn="1"/>
        </p:nvSpPr>
        <p:spPr>
          <a:xfrm>
            <a:off x="0" y="443711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Freeform 73"/>
          <p:cNvSpPr>
            <a:spLocks/>
          </p:cNvSpPr>
          <p:nvPr userDrawn="1"/>
        </p:nvSpPr>
        <p:spPr bwMode="auto">
          <a:xfrm rot="13500000">
            <a:off x="10082250" y="-388249"/>
            <a:ext cx="5894924" cy="5805538"/>
          </a:xfrm>
          <a:custGeom>
            <a:avLst/>
            <a:gdLst>
              <a:gd name="T0" fmla="*/ 527 w 527"/>
              <a:gd name="T1" fmla="*/ 232 h 519"/>
              <a:gd name="T2" fmla="*/ 132 w 527"/>
              <a:gd name="T3" fmla="*/ 53 h 519"/>
              <a:gd name="T4" fmla="*/ 29 w 527"/>
              <a:gd name="T5" fmla="*/ 254 h 519"/>
              <a:gd name="T6" fmla="*/ 375 w 527"/>
              <a:gd name="T7" fmla="*/ 456 h 519"/>
              <a:gd name="T8" fmla="*/ 377 w 527"/>
              <a:gd name="T9" fmla="*/ 519 h 519"/>
              <a:gd name="T10" fmla="*/ 411 w 527"/>
              <a:gd name="T11" fmla="*/ 519 h 519"/>
              <a:gd name="T12" fmla="*/ 527 w 527"/>
              <a:gd name="T13" fmla="*/ 232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7" h="519">
                <a:moveTo>
                  <a:pt x="527" y="232"/>
                </a:moveTo>
                <a:cubicBezTo>
                  <a:pt x="428" y="195"/>
                  <a:pt x="294" y="0"/>
                  <a:pt x="132" y="53"/>
                </a:cubicBezTo>
                <a:cubicBezTo>
                  <a:pt x="40" y="84"/>
                  <a:pt x="0" y="183"/>
                  <a:pt x="29" y="254"/>
                </a:cubicBezTo>
                <a:cubicBezTo>
                  <a:pt x="96" y="420"/>
                  <a:pt x="335" y="344"/>
                  <a:pt x="375" y="456"/>
                </a:cubicBezTo>
                <a:cubicBezTo>
                  <a:pt x="384" y="483"/>
                  <a:pt x="383" y="503"/>
                  <a:pt x="377" y="519"/>
                </a:cubicBezTo>
                <a:cubicBezTo>
                  <a:pt x="411" y="519"/>
                  <a:pt x="411" y="519"/>
                  <a:pt x="411" y="519"/>
                </a:cubicBezTo>
                <a:cubicBezTo>
                  <a:pt x="487" y="453"/>
                  <a:pt x="522" y="345"/>
                  <a:pt x="527" y="23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700808"/>
            <a:ext cx="5832475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6343BDF6-D0DB-4726-8EA9-DA3DE0DFDE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8009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3B423489-C448-4223-A3F1-FAB0DF95C7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511156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415D3B99-29BD-4D4A-BD25-28628B5AD2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4303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FB92CCBF-AD9B-4B1F-81E0-1F58CD4769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97450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429263E9-C628-4DAE-AAF4-D4C456E5A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90597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266B7D82-19EF-4C8A-8D75-AEA2758E426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083744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600"/>
              </a:lnSpc>
              <a:defRPr sz="1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64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06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94887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0FF5023A-0693-40EF-A144-6A5D8AD8789F}"/>
              </a:ext>
            </a:extLst>
          </p:cNvPr>
          <p:cNvCxnSpPr>
            <a:cxnSpLocks/>
          </p:cNvCxnSpPr>
          <p:nvPr userDrawn="1"/>
        </p:nvCxnSpPr>
        <p:spPr>
          <a:xfrm>
            <a:off x="407988" y="2235647"/>
            <a:ext cx="10036131" cy="0"/>
          </a:xfrm>
          <a:prstGeom prst="line">
            <a:avLst/>
          </a:prstGeom>
          <a:solidFill>
            <a:schemeClr val="tx1"/>
          </a:solidFill>
          <a:ln w="47625" cap="flat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xmlns="" id="{1FFC043B-FCF3-4278-BA70-132D546E18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545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5889F4BD-9B8F-420C-96FD-C732EE0EE6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6750" y="5733255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E26F6CC5-0FBD-4B39-8067-DA4CA3D08D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94164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6D83DCD9-FC24-4ACE-8B52-269E78EA515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27473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75441542-8C67-4120-B77E-FF0148E22F4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60200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B4323275-6F19-499D-9A1B-2C56B8029E9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92926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5AAEF36F-2753-4DC6-898C-49B56113E4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47728" y="1958081"/>
            <a:ext cx="1440160" cy="1152128"/>
          </a:xfrm>
          <a:prstGeom prst="rect">
            <a:avLst/>
          </a:prstGeom>
          <a:solidFill>
            <a:schemeClr val="accent3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AD94FF36-F4B8-4ED6-BB44-FDBFDBFA2A1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84032" y="3428999"/>
            <a:ext cx="1440160" cy="1152128"/>
          </a:xfrm>
          <a:prstGeom prst="rect">
            <a:avLst/>
          </a:prstGeom>
          <a:solidFill>
            <a:schemeClr val="accent5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04E50B0-1D58-4F15-A351-E3515806816D}"/>
              </a:ext>
            </a:extLst>
          </p:cNvPr>
          <p:cNvSpPr/>
          <p:nvPr/>
        </p:nvSpPr>
        <p:spPr>
          <a:xfrm>
            <a:off x="3589947" y="1916832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E59D603-4EF9-47FC-B148-3573A831D791}"/>
              </a:ext>
            </a:extLst>
          </p:cNvPr>
          <p:cNvSpPr/>
          <p:nvPr/>
        </p:nvSpPr>
        <p:spPr>
          <a:xfrm>
            <a:off x="6337816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8AC5158-E8A1-44A7-8617-AC56F0DD1719}"/>
              </a:ext>
            </a:extLst>
          </p:cNvPr>
          <p:cNvSpPr/>
          <p:nvPr/>
        </p:nvSpPr>
        <p:spPr>
          <a:xfrm>
            <a:off x="839788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761E736-25EA-4914-A717-28A039625E8C}"/>
              </a:ext>
            </a:extLst>
          </p:cNvPr>
          <p:cNvSpPr txBox="1"/>
          <p:nvPr/>
        </p:nvSpPr>
        <p:spPr>
          <a:xfrm>
            <a:off x="883343" y="3711981"/>
            <a:ext cx="123975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600" b="1" kern="0" dirty="0">
                <a:solidFill>
                  <a:schemeClr val="bg1"/>
                </a:solidFill>
                <a:latin typeface="+mj-lt"/>
                <a:ea typeface="Georgia" charset="0"/>
                <a:cs typeface="Georgia" charset="0"/>
                <a:sym typeface="Arial"/>
              </a:rPr>
              <a:t>Group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898D83E-9F4A-4269-9BEB-326164B60B7C}"/>
              </a:ext>
            </a:extLst>
          </p:cNvPr>
          <p:cNvCxnSpPr>
            <a:cxnSpLocks/>
          </p:cNvCxnSpPr>
          <p:nvPr userDrawn="1"/>
        </p:nvCxnSpPr>
        <p:spPr>
          <a:xfrm>
            <a:off x="4367808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787D369E-74E6-4DE1-ADB0-EB6EF05664B8}"/>
              </a:ext>
            </a:extLst>
          </p:cNvPr>
          <p:cNvCxnSpPr>
            <a:cxnSpLocks/>
          </p:cNvCxnSpPr>
          <p:nvPr userDrawn="1"/>
        </p:nvCxnSpPr>
        <p:spPr>
          <a:xfrm>
            <a:off x="7104112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7AB8857-3B0E-4067-BC64-A4C0AE330199}"/>
              </a:ext>
            </a:extLst>
          </p:cNvPr>
          <p:cNvCxnSpPr>
            <a:cxnSpLocks/>
          </p:cNvCxnSpPr>
          <p:nvPr userDrawn="1"/>
        </p:nvCxnSpPr>
        <p:spPr>
          <a:xfrm>
            <a:off x="5879976" y="400436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38843B7-B08D-445C-8E69-55E9ADD60136}"/>
              </a:ext>
            </a:extLst>
          </p:cNvPr>
          <p:cNvCxnSpPr>
            <a:cxnSpLocks/>
          </p:cNvCxnSpPr>
          <p:nvPr userDrawn="1"/>
        </p:nvCxnSpPr>
        <p:spPr>
          <a:xfrm>
            <a:off x="2711624" y="4653135"/>
            <a:ext cx="0" cy="504056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65716183-FC6B-4383-8EF6-37E5349AAF9A}"/>
              </a:ext>
            </a:extLst>
          </p:cNvPr>
          <p:cNvCxnSpPr>
            <a:cxnSpLocks/>
          </p:cNvCxnSpPr>
          <p:nvPr userDrawn="1"/>
        </p:nvCxnSpPr>
        <p:spPr>
          <a:xfrm>
            <a:off x="1612454" y="5226817"/>
            <a:ext cx="8588002" cy="0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480400D-CA47-444B-970B-5A484E54E6A1}"/>
              </a:ext>
            </a:extLst>
          </p:cNvPr>
          <p:cNvCxnSpPr>
            <a:cxnSpLocks/>
          </p:cNvCxnSpPr>
          <p:nvPr userDrawn="1"/>
        </p:nvCxnSpPr>
        <p:spPr>
          <a:xfrm>
            <a:off x="1631690" y="5229100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13536BE-88C6-4525-9D18-D74E0DCB4682}"/>
              </a:ext>
            </a:extLst>
          </p:cNvPr>
          <p:cNvCxnSpPr>
            <a:cxnSpLocks/>
          </p:cNvCxnSpPr>
          <p:nvPr userDrawn="1"/>
        </p:nvCxnSpPr>
        <p:spPr>
          <a:xfrm>
            <a:off x="3764417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01B274A1-2898-403F-9A81-C1625F15BF58}"/>
              </a:ext>
            </a:extLst>
          </p:cNvPr>
          <p:cNvCxnSpPr>
            <a:cxnSpLocks/>
          </p:cNvCxnSpPr>
          <p:nvPr userDrawn="1"/>
        </p:nvCxnSpPr>
        <p:spPr>
          <a:xfrm>
            <a:off x="5897144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CC25A9B7-5673-4E49-ABD6-8D0E06EDD927}"/>
              </a:ext>
            </a:extLst>
          </p:cNvPr>
          <p:cNvCxnSpPr>
            <a:cxnSpLocks/>
          </p:cNvCxnSpPr>
          <p:nvPr userDrawn="1"/>
        </p:nvCxnSpPr>
        <p:spPr>
          <a:xfrm>
            <a:off x="8029871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026C540-9EA3-4699-A6BC-DF9BDF921E83}"/>
              </a:ext>
            </a:extLst>
          </p:cNvPr>
          <p:cNvCxnSpPr>
            <a:cxnSpLocks/>
          </p:cNvCxnSpPr>
          <p:nvPr userDrawn="1"/>
        </p:nvCxnSpPr>
        <p:spPr>
          <a:xfrm>
            <a:off x="10179266" y="5219674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0853CDE9-3036-46C6-AB9B-6C5E6B531E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7506" y="2091773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xmlns="" id="{41BEF085-D952-4028-B6B4-18F2CB2BE5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9184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5AB3DC5-A8F4-44C0-B0E0-2B42559A08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9662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xmlns="" id="{C9C72BE0-AF43-4AA8-8142-178566D9F14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1063" y="3428106"/>
            <a:ext cx="1440160" cy="1152128"/>
          </a:xfrm>
          <a:prstGeom prst="rect">
            <a:avLst/>
          </a:prstGeom>
          <a:solidFill>
            <a:schemeClr val="accent5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4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cxnSp>
        <p:nvCxnSpPr>
          <p:cNvPr id="4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3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4177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9D05B8C-929C-48A4-93FB-C95AD7DFD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53886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468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cxnSp>
        <p:nvCxnSpPr>
          <p:cNvPr id="15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3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5"/>
          <p:cNvSpPr>
            <a:spLocks/>
          </p:cNvSpPr>
          <p:nvPr userDrawn="1"/>
        </p:nvSpPr>
        <p:spPr bwMode="auto">
          <a:xfrm>
            <a:off x="3761714" y="800764"/>
            <a:ext cx="9111784" cy="10909156"/>
          </a:xfrm>
          <a:custGeom>
            <a:avLst/>
            <a:gdLst>
              <a:gd name="T0" fmla="*/ 226 w 398"/>
              <a:gd name="T1" fmla="*/ 3 h 477"/>
              <a:gd name="T2" fmla="*/ 398 w 398"/>
              <a:gd name="T3" fmla="*/ 17 h 477"/>
              <a:gd name="T4" fmla="*/ 398 w 398"/>
              <a:gd name="T5" fmla="*/ 477 h 477"/>
              <a:gd name="T6" fmla="*/ 105 w 398"/>
              <a:gd name="T7" fmla="*/ 477 h 477"/>
              <a:gd name="T8" fmla="*/ 74 w 398"/>
              <a:gd name="T9" fmla="*/ 431 h 477"/>
              <a:gd name="T10" fmla="*/ 226 w 398"/>
              <a:gd name="T11" fmla="*/ 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477">
                <a:moveTo>
                  <a:pt x="226" y="3"/>
                </a:moveTo>
                <a:cubicBezTo>
                  <a:pt x="285" y="0"/>
                  <a:pt x="344" y="4"/>
                  <a:pt x="398" y="17"/>
                </a:cubicBezTo>
                <a:cubicBezTo>
                  <a:pt x="398" y="477"/>
                  <a:pt x="398" y="477"/>
                  <a:pt x="398" y="477"/>
                </a:cubicBezTo>
                <a:cubicBezTo>
                  <a:pt x="105" y="477"/>
                  <a:pt x="105" y="477"/>
                  <a:pt x="105" y="477"/>
                </a:cubicBezTo>
                <a:cubicBezTo>
                  <a:pt x="93" y="464"/>
                  <a:pt x="82" y="448"/>
                  <a:pt x="74" y="431"/>
                </a:cubicBezTo>
                <a:cubicBezTo>
                  <a:pt x="0" y="269"/>
                  <a:pt x="197" y="109"/>
                  <a:pt x="226" y="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B223EFB8-88D3-4227-B238-464A474B85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4699" y="3913792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xmlns="" id="{274C953F-F6D9-4EEF-A914-7C47201B55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4699" y="5111406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xmlns="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3990"/>
            <a:ext cx="629789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4C26CB88-1502-4963-9C3F-B1DA17921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4699" y="2611604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14E8646B-8451-4052-9B50-DB60E346C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92144" y="5276721"/>
            <a:ext cx="4391869" cy="7295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A06380E9-5885-470D-9428-A5F69B326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92144" y="4140764"/>
            <a:ext cx="4391869" cy="97472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cxnSp>
        <p:nvCxnSpPr>
          <p:cNvPr id="45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23746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cxnSp>
        <p:nvCxnSpPr>
          <p:cNvPr id="12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75635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44199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09593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5"/>
          <p:cNvSpPr>
            <a:spLocks/>
          </p:cNvSpPr>
          <p:nvPr userDrawn="1"/>
        </p:nvSpPr>
        <p:spPr bwMode="auto">
          <a:xfrm rot="15126643">
            <a:off x="7541356" y="-2911523"/>
            <a:ext cx="5112799" cy="6121339"/>
          </a:xfrm>
          <a:custGeom>
            <a:avLst/>
            <a:gdLst>
              <a:gd name="T0" fmla="*/ 226 w 398"/>
              <a:gd name="T1" fmla="*/ 3 h 477"/>
              <a:gd name="T2" fmla="*/ 398 w 398"/>
              <a:gd name="T3" fmla="*/ 17 h 477"/>
              <a:gd name="T4" fmla="*/ 398 w 398"/>
              <a:gd name="T5" fmla="*/ 477 h 477"/>
              <a:gd name="T6" fmla="*/ 105 w 398"/>
              <a:gd name="T7" fmla="*/ 477 h 477"/>
              <a:gd name="T8" fmla="*/ 74 w 398"/>
              <a:gd name="T9" fmla="*/ 431 h 477"/>
              <a:gd name="T10" fmla="*/ 226 w 398"/>
              <a:gd name="T11" fmla="*/ 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477">
                <a:moveTo>
                  <a:pt x="226" y="3"/>
                </a:moveTo>
                <a:cubicBezTo>
                  <a:pt x="285" y="0"/>
                  <a:pt x="344" y="4"/>
                  <a:pt x="398" y="17"/>
                </a:cubicBezTo>
                <a:cubicBezTo>
                  <a:pt x="398" y="477"/>
                  <a:pt x="398" y="477"/>
                  <a:pt x="398" y="477"/>
                </a:cubicBezTo>
                <a:cubicBezTo>
                  <a:pt x="105" y="477"/>
                  <a:pt x="105" y="477"/>
                  <a:pt x="105" y="477"/>
                </a:cubicBezTo>
                <a:cubicBezTo>
                  <a:pt x="93" y="464"/>
                  <a:pt x="82" y="448"/>
                  <a:pt x="74" y="431"/>
                </a:cubicBezTo>
                <a:cubicBezTo>
                  <a:pt x="0" y="269"/>
                  <a:pt x="197" y="109"/>
                  <a:pt x="226" y="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653C8D1-E525-4A1D-BA42-B310FCE0AA96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D624820-6891-4116-9EE3-E6D3B41D555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ED1E18D-CB5A-40D2-9E0C-21B1DC24C582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xmlns="" id="{5714BE43-18D4-460E-A270-8F2FA1EB1F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xmlns="" id="{DF3E2A1A-B668-4C6F-87C6-8F37A241C2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01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defRPr sz="1200"/>
            </a:lvl2pPr>
            <a:lvl3pPr>
              <a:lnSpc>
                <a:spcPts val="1300"/>
              </a:lnSpc>
              <a:defRPr sz="1100"/>
            </a:lvl3pPr>
            <a:lvl4pPr>
              <a:lnSpc>
                <a:spcPts val="1200"/>
              </a:lnSpc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A44485C3-4220-46B7-B1FC-AB2889C2B91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310CE3C3-B1E7-4F6F-B7BE-DF93DF2ACD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32047331-01BE-47AE-BC0C-B787B1E9553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98131" y="295729"/>
            <a:ext cx="2927906" cy="8763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600" b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47723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DF3E2A1A-B668-4C6F-87C6-8F37A241C2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66878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4"/>
              </a:buClr>
              <a:defRPr sz="1200"/>
            </a:lvl2pPr>
            <a:lvl3pPr>
              <a:lnSpc>
                <a:spcPts val="1300"/>
              </a:lnSpc>
              <a:buClr>
                <a:schemeClr val="accent4"/>
              </a:buClr>
              <a:defRPr sz="1100"/>
            </a:lvl3pPr>
            <a:lvl4pPr>
              <a:lnSpc>
                <a:spcPts val="1200"/>
              </a:lnSpc>
              <a:buClr>
                <a:schemeClr val="accent4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DF3E2A1A-B668-4C6F-87C6-8F37A241C2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9276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3"/>
              </a:buClr>
              <a:defRPr sz="1200"/>
            </a:lvl2pPr>
            <a:lvl3pPr>
              <a:lnSpc>
                <a:spcPts val="1300"/>
              </a:lnSpc>
              <a:buClr>
                <a:schemeClr val="accent3"/>
              </a:buClr>
              <a:defRPr sz="1100"/>
            </a:lvl3pPr>
            <a:lvl4pPr>
              <a:lnSpc>
                <a:spcPts val="1200"/>
              </a:lnSpc>
              <a:buClr>
                <a:schemeClr val="accent3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3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27BDB0CA-E802-4EE5-AF8E-45AFDD8E3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286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Freeform 57"/>
          <p:cNvSpPr>
            <a:spLocks/>
          </p:cNvSpPr>
          <p:nvPr userDrawn="1"/>
        </p:nvSpPr>
        <p:spPr bwMode="auto">
          <a:xfrm rot="17855275">
            <a:off x="-2851073" y="-471040"/>
            <a:ext cx="8104819" cy="5835277"/>
          </a:xfrm>
          <a:custGeom>
            <a:avLst/>
            <a:gdLst>
              <a:gd name="T0" fmla="*/ 718 w 718"/>
              <a:gd name="T1" fmla="*/ 281 h 517"/>
              <a:gd name="T2" fmla="*/ 513 w 718"/>
              <a:gd name="T3" fmla="*/ 474 h 517"/>
              <a:gd name="T4" fmla="*/ 403 w 718"/>
              <a:gd name="T5" fmla="*/ 0 h 517"/>
              <a:gd name="T6" fmla="*/ 718 w 718"/>
              <a:gd name="T7" fmla="*/ 0 h 517"/>
              <a:gd name="T8" fmla="*/ 718 w 718"/>
              <a:gd name="T9" fmla="*/ 28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517">
                <a:moveTo>
                  <a:pt x="718" y="281"/>
                </a:moveTo>
                <a:cubicBezTo>
                  <a:pt x="718" y="281"/>
                  <a:pt x="654" y="517"/>
                  <a:pt x="513" y="474"/>
                </a:cubicBezTo>
                <a:cubicBezTo>
                  <a:pt x="555" y="320"/>
                  <a:pt x="0" y="325"/>
                  <a:pt x="403" y="0"/>
                </a:cubicBezTo>
                <a:cubicBezTo>
                  <a:pt x="718" y="0"/>
                  <a:pt x="718" y="0"/>
                  <a:pt x="718" y="0"/>
                </a:cubicBezTo>
                <a:lnTo>
                  <a:pt x="718" y="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20">
            <a:extLst>
              <a:ext uri="{FF2B5EF4-FFF2-40B4-BE49-F238E27FC236}">
                <a16:creationId xmlns:a16="http://schemas.microsoft.com/office/drawing/2014/main" xmlns="" id="{ADB39E78-E9B7-40CD-9999-E8302C610DC2}"/>
              </a:ext>
            </a:extLst>
          </p:cNvPr>
          <p:cNvSpPr/>
          <p:nvPr userDrawn="1"/>
        </p:nvSpPr>
        <p:spPr>
          <a:xfrm>
            <a:off x="5563594" y="47340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20">
            <a:extLst>
              <a:ext uri="{FF2B5EF4-FFF2-40B4-BE49-F238E27FC236}">
                <a16:creationId xmlns:a16="http://schemas.microsoft.com/office/drawing/2014/main" xmlns="" id="{80DEC651-0810-4FD4-A2CA-C54974433D45}"/>
              </a:ext>
            </a:extLst>
          </p:cNvPr>
          <p:cNvSpPr/>
          <p:nvPr userDrawn="1"/>
        </p:nvSpPr>
        <p:spPr>
          <a:xfrm>
            <a:off x="5563595" y="2944149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20">
            <a:extLst>
              <a:ext uri="{FF2B5EF4-FFF2-40B4-BE49-F238E27FC236}">
                <a16:creationId xmlns:a16="http://schemas.microsoft.com/office/drawing/2014/main" xmlns="" id="{4F0142AD-298C-4A60-9F24-035D4F3F07D0}"/>
              </a:ext>
            </a:extLst>
          </p:cNvPr>
          <p:cNvSpPr/>
          <p:nvPr userDrawn="1"/>
        </p:nvSpPr>
        <p:spPr>
          <a:xfrm>
            <a:off x="5516146" y="118605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13875" y="1525457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13875" y="3284120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3875" y="5061942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16" y="3367132"/>
            <a:ext cx="3670826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1800"/>
              </a:lnSpc>
              <a:buClr>
                <a:schemeClr val="accent3"/>
              </a:buClr>
              <a:defRPr sz="1600"/>
            </a:lvl2pPr>
            <a:lvl3pPr>
              <a:lnSpc>
                <a:spcPts val="1600"/>
              </a:lnSpc>
              <a:buClr>
                <a:schemeClr val="accent3"/>
              </a:buClr>
              <a:defRPr sz="1400"/>
            </a:lvl3pPr>
            <a:lvl4pPr>
              <a:lnSpc>
                <a:spcPts val="1400"/>
              </a:lnSpc>
              <a:buClr>
                <a:schemeClr val="accent3"/>
              </a:buClr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17889" y="825195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17889" y="1268413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889" y="2583858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917889" y="3027076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17889" y="4361680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17889" y="4804898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493729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xmlns="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xmlns="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xmlns="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2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79739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7"/>
          <p:cNvSpPr>
            <a:spLocks/>
          </p:cNvSpPr>
          <p:nvPr userDrawn="1"/>
        </p:nvSpPr>
        <p:spPr bwMode="auto">
          <a:xfrm rot="360323" flipH="1">
            <a:off x="-371590" y="-778275"/>
            <a:ext cx="10918306" cy="7860920"/>
          </a:xfrm>
          <a:custGeom>
            <a:avLst/>
            <a:gdLst>
              <a:gd name="T0" fmla="*/ 718 w 718"/>
              <a:gd name="T1" fmla="*/ 281 h 517"/>
              <a:gd name="T2" fmla="*/ 513 w 718"/>
              <a:gd name="T3" fmla="*/ 474 h 517"/>
              <a:gd name="T4" fmla="*/ 403 w 718"/>
              <a:gd name="T5" fmla="*/ 0 h 517"/>
              <a:gd name="T6" fmla="*/ 718 w 718"/>
              <a:gd name="T7" fmla="*/ 0 h 517"/>
              <a:gd name="T8" fmla="*/ 718 w 718"/>
              <a:gd name="T9" fmla="*/ 28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517">
                <a:moveTo>
                  <a:pt x="718" y="281"/>
                </a:moveTo>
                <a:cubicBezTo>
                  <a:pt x="718" y="281"/>
                  <a:pt x="654" y="517"/>
                  <a:pt x="513" y="474"/>
                </a:cubicBezTo>
                <a:cubicBezTo>
                  <a:pt x="555" y="320"/>
                  <a:pt x="0" y="325"/>
                  <a:pt x="403" y="0"/>
                </a:cubicBezTo>
                <a:cubicBezTo>
                  <a:pt x="718" y="0"/>
                  <a:pt x="718" y="0"/>
                  <a:pt x="718" y="0"/>
                </a:cubicBezTo>
                <a:lnTo>
                  <a:pt x="718" y="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0" y="140492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xmlns="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0" y="5918247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xmlns="" id="{ABF327CC-2917-45F5-82B2-75A9F742E63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96200" y="501558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xmlns="" id="{169195DA-4761-45A5-B68F-E20845F04F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0" y="411291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343313FC-7C2A-4C39-A322-E5328A14AE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0" y="321025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C9E896F1-84B5-4E7A-BD88-FFAFED8559E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0" y="230758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606356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theme" Target="../theme/theme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Relationship Id="rId5" Type="http://schemas.openxmlformats.org/officeDocument/2006/relationships/hyperlink" Target="https://www.capgemini.com/optimize-your-business-and-it-operations" TargetMode="External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=""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</p:sldLayoutIdLst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909AC8C-6C4B-43A0-8FEE-FC9DE49A9E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9" r:id="rId2"/>
    <p:sldLayoutId id="2147483734" r:id="rId3"/>
    <p:sldLayoutId id="2147483735" r:id="rId4"/>
    <p:sldLayoutId id="2147483737" r:id="rId5"/>
    <p:sldLayoutId id="2147483738" r:id="rId6"/>
    <p:sldLayoutId id="2147483739" r:id="rId7"/>
    <p:sldLayoutId id="2147483794" r:id="rId8"/>
    <p:sldLayoutId id="2147483792" r:id="rId9"/>
    <p:sldLayoutId id="2147483787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5" name="Conector reto 49">
            <a:extLst>
              <a:ext uri="{FF2B5EF4-FFF2-40B4-BE49-F238E27FC236}">
                <a16:creationId xmlns:a16="http://schemas.microsoft.com/office/drawing/2014/main" xmlns="" id="{3E818917-538C-4A33-932D-D9A08033D4DC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7">
            <a:hlinkClick r:id="rId2"/>
            <a:extLst>
              <a:ext uri="{FF2B5EF4-FFF2-40B4-BE49-F238E27FC236}">
                <a16:creationId xmlns:a16="http://schemas.microsoft.com/office/drawing/2014/main" xmlns="" id="{1ACD14BB-3A80-4D71-955C-EA56362EFDAE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H1 Review 2018 | June 2018</a:t>
            </a: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1209CB4-881A-45A1-A149-8DC3FC1B489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DA13A745-E3D4-4694-8E12-1115606A5FE6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E08314B-7B3A-4958-AA0A-43518BA6E4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Conector reto 49">
            <a:extLst>
              <a:ext uri="{FF2B5EF4-FFF2-40B4-BE49-F238E27FC236}">
                <a16:creationId xmlns:a16="http://schemas.microsoft.com/office/drawing/2014/main" xmlns="" id="{586BC39D-0294-46DE-AFEC-F1D4B55378C6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43">
            <a:extLst>
              <a:ext uri="{FF2B5EF4-FFF2-40B4-BE49-F238E27FC236}">
                <a16:creationId xmlns:a16="http://schemas.microsoft.com/office/drawing/2014/main" xmlns="" id="{522C5E93-A7EB-4BA1-9BE0-F920B4BD32F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30794E10-9690-42C4-AABC-7A8CD6247CF1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64E3C7C3-8522-4D30-BEF1-B9A635338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9" name="Rectangle 27">
            <a:hlinkClick r:id="rId5"/>
            <a:extLst>
              <a:ext uri="{FF2B5EF4-FFF2-40B4-BE49-F238E27FC236}">
                <a16:creationId xmlns:a16="http://schemas.microsoft.com/office/drawing/2014/main" xmlns="" id="{B3F76885-1B3B-4020-9F09-FDCD52075902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H1 Review 2018 | June 2018</a:t>
            </a:r>
          </a:p>
        </p:txBody>
      </p:sp>
    </p:spTree>
    <p:extLst>
      <p:ext uri="{BB962C8B-B14F-4D97-AF65-F5344CB8AC3E}">
        <p14:creationId xmlns="" xmlns:p14="http://schemas.microsoft.com/office/powerpoint/2010/main" val="348094972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apgemini\PLP\cap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1999" cy="6096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315200" y="3810000"/>
            <a:ext cx="41148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Project Code Module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Micro Service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1400" y="2057400"/>
            <a:ext cx="4261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A Pseudo Live Project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63F580-3DB1-4A4E-B557-D487D84C5D65}"/>
              </a:ext>
            </a:extLst>
          </p:cNvPr>
          <p:cNvSpPr txBox="1"/>
          <p:nvPr/>
        </p:nvSpPr>
        <p:spPr>
          <a:xfrm>
            <a:off x="0" y="-5906"/>
            <a:ext cx="11430000" cy="685800"/>
          </a:xfrm>
          <a:prstGeom prst="rect">
            <a:avLst/>
          </a:prstGeom>
          <a:solidFill>
            <a:srgbClr val="14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 sz="2000"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</a:t>
            </a:r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Class Diagram 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26E4B55-0570-43AB-8B9A-0364AEFA434E}"/>
              </a:ext>
            </a:extLst>
          </p:cNvPr>
          <p:cNvSpPr txBox="1"/>
          <p:nvPr/>
        </p:nvSpPr>
        <p:spPr>
          <a:xfrm>
            <a:off x="0" y="-5906"/>
            <a:ext cx="11430000" cy="685800"/>
          </a:xfrm>
          <a:prstGeom prst="rect">
            <a:avLst/>
          </a:prstGeom>
          <a:solidFill>
            <a:srgbClr val="14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 sz="2000"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29718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Algerian" pitchFamily="82" charset="0"/>
              </a:rPr>
              <a:t>Thank You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167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E63F580-3DB1-4A4E-B557-D487D84C5D65}"/>
              </a:ext>
            </a:extLst>
          </p:cNvPr>
          <p:cNvSpPr txBox="1"/>
          <p:nvPr/>
        </p:nvSpPr>
        <p:spPr>
          <a:xfrm>
            <a:off x="0" y="0"/>
            <a:ext cx="11430000" cy="685800"/>
          </a:xfrm>
          <a:prstGeom prst="rect">
            <a:avLst/>
          </a:prstGeom>
          <a:solidFill>
            <a:srgbClr val="14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 sz="2000"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Team Members :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05200" y="1295400"/>
          <a:ext cx="5181601" cy="426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4813"/>
                <a:gridCol w="4776788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ambria Math" pitchFamily="18" charset="0"/>
                          <a:ea typeface="Cambria Math" pitchFamily="18" charset="0"/>
                        </a:rPr>
                        <a:t>  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Krishna</a:t>
                      </a:r>
                      <a:r>
                        <a:rPr lang="en-US" baseline="0" dirty="0" smtClean="0">
                          <a:latin typeface="Cambria Math" pitchFamily="18" charset="0"/>
                          <a:ea typeface="Cambria Math" pitchFamily="18" charset="0"/>
                        </a:rPr>
                        <a:t> Mohan </a:t>
                      </a:r>
                      <a:r>
                        <a:rPr lang="en-US" baseline="0" dirty="0" err="1" smtClean="0">
                          <a:latin typeface="Cambria Math" pitchFamily="18" charset="0"/>
                          <a:ea typeface="Cambria Math" pitchFamily="18" charset="0"/>
                        </a:rPr>
                        <a:t>Verma</a:t>
                      </a:r>
                      <a:r>
                        <a:rPr lang="en-US" baseline="0" dirty="0" smtClean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itchFamily="18" charset="0"/>
                          <a:ea typeface="Cambria Math" pitchFamily="18" charset="0"/>
                        </a:rPr>
                        <a:t>Rohit</a:t>
                      </a:r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Cambria Math" pitchFamily="18" charset="0"/>
                          <a:ea typeface="Cambria Math" pitchFamily="18" charset="0"/>
                        </a:rPr>
                        <a:t>Aditya</a:t>
                      </a:r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Cambria Math" pitchFamily="18" charset="0"/>
                          <a:ea typeface="Cambria Math" pitchFamily="18" charset="0"/>
                        </a:rPr>
                        <a:t>Sahoo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3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itchFamily="18" charset="0"/>
                          <a:ea typeface="Cambria Math" pitchFamily="18" charset="0"/>
                        </a:rPr>
                        <a:t>Piyush</a:t>
                      </a:r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 Kumar </a:t>
                      </a:r>
                      <a:r>
                        <a:rPr lang="en-US" dirty="0" err="1" smtClean="0">
                          <a:latin typeface="Cambria Math" pitchFamily="18" charset="0"/>
                          <a:ea typeface="Cambria Math" pitchFamily="18" charset="0"/>
                        </a:rPr>
                        <a:t>Pathak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4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itchFamily="18" charset="0"/>
                          <a:ea typeface="Cambria Math" pitchFamily="18" charset="0"/>
                        </a:rPr>
                        <a:t>Shivendra</a:t>
                      </a:r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 Singh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5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itchFamily="18" charset="0"/>
                          <a:ea typeface="Cambria Math" pitchFamily="18" charset="0"/>
                        </a:rPr>
                        <a:t>Mounika</a:t>
                      </a:r>
                      <a:r>
                        <a:rPr lang="en-US" baseline="0" dirty="0" smtClean="0">
                          <a:latin typeface="Cambria Math" pitchFamily="18" charset="0"/>
                          <a:ea typeface="Cambria Math" pitchFamily="18" charset="0"/>
                        </a:rPr>
                        <a:t> A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6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itchFamily="18" charset="0"/>
                          <a:ea typeface="Cambria Math" pitchFamily="18" charset="0"/>
                        </a:rPr>
                        <a:t>Nishant</a:t>
                      </a:r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 Kumar Singh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itchFamily="18" charset="0"/>
                          <a:ea typeface="Cambria Math" pitchFamily="18" charset="0"/>
                        </a:rPr>
                        <a:t>7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itchFamily="18" charset="0"/>
                          <a:ea typeface="Cambria Math" pitchFamily="18" charset="0"/>
                        </a:rPr>
                        <a:t>Amarendra</a:t>
                      </a:r>
                      <a:r>
                        <a:rPr lang="en-US" baseline="0" dirty="0" smtClean="0">
                          <a:latin typeface="Cambria Math" pitchFamily="18" charset="0"/>
                          <a:ea typeface="Cambria Math" pitchFamily="18" charset="0"/>
                        </a:rPr>
                        <a:t> Singh</a:t>
                      </a:r>
                      <a:endParaRPr lang="en-US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20001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E63F580-3DB1-4A4E-B557-D487D84C5D65}"/>
              </a:ext>
            </a:extLst>
          </p:cNvPr>
          <p:cNvSpPr txBox="1"/>
          <p:nvPr/>
        </p:nvSpPr>
        <p:spPr>
          <a:xfrm>
            <a:off x="0" y="0"/>
            <a:ext cx="11585448" cy="685800"/>
          </a:xfrm>
          <a:prstGeom prst="rect">
            <a:avLst/>
          </a:prstGeom>
          <a:solidFill>
            <a:srgbClr val="14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 sz="2000"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Table of Contents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914400"/>
          <a:ext cx="8331201" cy="47709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000"/>
                <a:gridCol w="6553200"/>
                <a:gridCol w="762001"/>
              </a:tblGrid>
              <a:tr h="681567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mbria Math" pitchFamily="18" charset="0"/>
                          <a:ea typeface="Cambria Math" pitchFamily="18" charset="0"/>
                        </a:rPr>
                        <a:t>Sl</a:t>
                      </a:r>
                      <a:r>
                        <a:rPr lang="en-US" sz="1800" baseline="0" dirty="0" smtClean="0">
                          <a:latin typeface="Cambria Math" pitchFamily="18" charset="0"/>
                          <a:ea typeface="Cambria Math" pitchFamily="18" charset="0"/>
                        </a:rPr>
                        <a:t> No</a:t>
                      </a:r>
                      <a:endParaRPr lang="en-US" sz="18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 Math" pitchFamily="18" charset="0"/>
                          <a:ea typeface="Cambria Math" pitchFamily="18" charset="0"/>
                        </a:rPr>
                        <a:t>List</a:t>
                      </a:r>
                      <a:r>
                        <a:rPr lang="en-US" sz="1800" baseline="0" dirty="0" smtClean="0">
                          <a:latin typeface="Cambria Math" pitchFamily="18" charset="0"/>
                          <a:ea typeface="Cambria Math" pitchFamily="18" charset="0"/>
                        </a:rPr>
                        <a:t>  of  Topics</a:t>
                      </a:r>
                      <a:endParaRPr lang="en-US" sz="18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1567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US" sz="17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aseline="0" dirty="0" smtClean="0">
                          <a:latin typeface="Cambria Math" pitchFamily="18" charset="0"/>
                          <a:ea typeface="Cambria Math" pitchFamily="18" charset="0"/>
                        </a:rPr>
                        <a:t>Introduction </a:t>
                      </a:r>
                      <a:endParaRPr lang="en-US" sz="17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1567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en-US" sz="17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mbria Math" pitchFamily="18" charset="0"/>
                          <a:ea typeface="Cambria Math" pitchFamily="18" charset="0"/>
                        </a:rPr>
                        <a:t>Add Project Details</a:t>
                      </a:r>
                      <a:endParaRPr lang="en-US" sz="17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1567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mbria Math" pitchFamily="18" charset="0"/>
                          <a:ea typeface="Cambria Math" pitchFamily="18" charset="0"/>
                        </a:rPr>
                        <a:t>3</a:t>
                      </a:r>
                      <a:endParaRPr lang="en-US" sz="17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mbria Math" pitchFamily="18" charset="0"/>
                          <a:ea typeface="Cambria Math" pitchFamily="18" charset="0"/>
                        </a:rPr>
                        <a:t>Validations</a:t>
                      </a:r>
                      <a:endParaRPr lang="en-US" sz="17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1567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mbria Math" pitchFamily="18" charset="0"/>
                          <a:ea typeface="Cambria Math" pitchFamily="18" charset="0"/>
                        </a:rPr>
                        <a:t>4</a:t>
                      </a:r>
                      <a:endParaRPr lang="en-US" sz="17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Cambria Math" pitchFamily="18" charset="0"/>
                          <a:ea typeface="Cambria Math" pitchFamily="18" charset="0"/>
                        </a:rPr>
                        <a:t>Modify</a:t>
                      </a:r>
                      <a:r>
                        <a:rPr lang="en-US" sz="1700" baseline="0" dirty="0" smtClean="0">
                          <a:latin typeface="Cambria Math" pitchFamily="18" charset="0"/>
                          <a:ea typeface="Cambria Math" pitchFamily="18" charset="0"/>
                        </a:rPr>
                        <a:t> a</a:t>
                      </a:r>
                      <a:r>
                        <a:rPr lang="en-US" sz="1700" dirty="0" smtClean="0">
                          <a:latin typeface="Cambria Math" pitchFamily="18" charset="0"/>
                          <a:ea typeface="Cambria Math" pitchFamily="18" charset="0"/>
                        </a:rPr>
                        <a:t> project </a:t>
                      </a:r>
                    </a:p>
                    <a:p>
                      <a:endParaRPr lang="en-US" sz="17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1567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mbria Math" pitchFamily="18" charset="0"/>
                          <a:ea typeface="Cambria Math" pitchFamily="18" charset="0"/>
                        </a:rPr>
                        <a:t>5</a:t>
                      </a:r>
                      <a:endParaRPr lang="en-US" sz="17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 dirty="0" smtClean="0">
                          <a:latin typeface="Cambria Math" pitchFamily="18" charset="0"/>
                          <a:ea typeface="Cambria Math" pitchFamily="18" charset="0"/>
                        </a:rPr>
                        <a:t>Search a</a:t>
                      </a:r>
                      <a:r>
                        <a:rPr lang="en-US" sz="1700" dirty="0" smtClean="0">
                          <a:latin typeface="Cambria Math" pitchFamily="18" charset="0"/>
                          <a:ea typeface="Cambria Math" pitchFamily="18" charset="0"/>
                        </a:rPr>
                        <a:t> project based</a:t>
                      </a:r>
                      <a:r>
                        <a:rPr lang="en-US" sz="1700" baseline="0" dirty="0" smtClean="0">
                          <a:latin typeface="Cambria Math" pitchFamily="18" charset="0"/>
                          <a:ea typeface="Cambria Math" pitchFamily="18" charset="0"/>
                        </a:rPr>
                        <a:t> on its project code</a:t>
                      </a:r>
                      <a:r>
                        <a:rPr lang="en-US" sz="1700" dirty="0" smtClean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</a:p>
                    <a:p>
                      <a:endParaRPr lang="en-US" sz="17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1567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mbria Math" pitchFamily="18" charset="0"/>
                          <a:ea typeface="Cambria Math" pitchFamily="18" charset="0"/>
                        </a:rPr>
                        <a:t>6</a:t>
                      </a:r>
                      <a:endParaRPr lang="en-US" sz="17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 dirty="0" smtClean="0">
                          <a:latin typeface="Cambria Math" pitchFamily="18" charset="0"/>
                          <a:ea typeface="Cambria Math" pitchFamily="18" charset="0"/>
                        </a:rPr>
                        <a:t>Modify a</a:t>
                      </a:r>
                      <a:r>
                        <a:rPr lang="en-US" sz="1700" dirty="0" smtClean="0">
                          <a:latin typeface="Cambria Math" pitchFamily="18" charset="0"/>
                          <a:ea typeface="Cambria Math" pitchFamily="18" charset="0"/>
                        </a:rPr>
                        <a:t> project based</a:t>
                      </a:r>
                      <a:r>
                        <a:rPr lang="en-US" sz="1700" baseline="0" dirty="0" smtClean="0">
                          <a:latin typeface="Cambria Math" pitchFamily="18" charset="0"/>
                          <a:ea typeface="Cambria Math" pitchFamily="18" charset="0"/>
                        </a:rPr>
                        <a:t> on its project code</a:t>
                      </a:r>
                      <a:r>
                        <a:rPr lang="en-US" sz="1700" dirty="0" smtClean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</a:p>
                    <a:p>
                      <a:endParaRPr lang="en-US" sz="17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664956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E63F580-3DB1-4A4E-B557-D487D84C5D65}"/>
              </a:ext>
            </a:extLst>
          </p:cNvPr>
          <p:cNvSpPr txBox="1"/>
          <p:nvPr/>
        </p:nvSpPr>
        <p:spPr>
          <a:xfrm>
            <a:off x="0" y="0"/>
            <a:ext cx="11353800" cy="685800"/>
          </a:xfrm>
          <a:prstGeom prst="rect">
            <a:avLst/>
          </a:prstGeom>
          <a:solidFill>
            <a:srgbClr val="14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 sz="2000"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1: 	Introduction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7010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The project aims at developing an Expense Management System as integration of all independent micro services.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In this project, there are four independent micro services. We were assigned with the task of project code module micro service.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Following is a list of functionalities of the system. There is a user who can perform the following functions using this micro service 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  <a:p>
            <a:pPr marL="800100" lvl="1" indent="-342900" algn="just">
              <a:buFont typeface="+mj-lt"/>
              <a:buAutoNum type="alphaLcParenR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Add project details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Modify project details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Delete a project details based on its project code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Search a project based on its project code</a:t>
            </a:r>
          </a:p>
          <a:p>
            <a:pPr marL="800100" lvl="1" indent="-342900">
              <a:buFont typeface="+mj-lt"/>
              <a:buAutoNum type="alphaLcParenR"/>
            </a:pPr>
            <a:endParaRPr lang="en-US" dirty="0" smtClean="0"/>
          </a:p>
          <a:p>
            <a:pPr marL="800100" lvl="1" indent="-342900">
              <a:buFont typeface="+mj-lt"/>
              <a:buAutoNum type="alphaLcParenR"/>
            </a:pPr>
            <a:endParaRPr lang="en-US" dirty="0" smtClean="0"/>
          </a:p>
          <a:p>
            <a:pPr marL="342900" indent="-342900">
              <a:buFont typeface="Wingdings" pitchFamily="2" charset="2"/>
              <a:buChar char="v"/>
            </a:pPr>
            <a:endParaRPr lang="en-US" dirty="0" smtClean="0"/>
          </a:p>
          <a:p>
            <a:pPr marL="342900" indent="-342900"/>
            <a:endParaRPr lang="en-US" dirty="0"/>
          </a:p>
        </p:txBody>
      </p:sp>
      <p:pic>
        <p:nvPicPr>
          <p:cNvPr id="1026" name="Picture 2" descr="D:\capgemini\PLP\use_case_pl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5710" y="1219200"/>
            <a:ext cx="460629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28162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E63F580-3DB1-4A4E-B557-D487D84C5D65}"/>
              </a:ext>
            </a:extLst>
          </p:cNvPr>
          <p:cNvSpPr txBox="1"/>
          <p:nvPr/>
        </p:nvSpPr>
        <p:spPr>
          <a:xfrm>
            <a:off x="0" y="0"/>
            <a:ext cx="11430000" cy="685800"/>
          </a:xfrm>
          <a:prstGeom prst="rect">
            <a:avLst/>
          </a:prstGeom>
          <a:solidFill>
            <a:srgbClr val="14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 sz="2000"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2: Add project details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053" name="Picture 5" descr="D:\capgemini\PLP\rohit\add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70653"/>
            <a:ext cx="12192000" cy="608734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28600" y="30480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The required fields to add a </a:t>
            </a:r>
          </a:p>
          <a:p>
            <a:pPr algn="ctr"/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project into the database </a:t>
            </a:r>
          </a:p>
          <a:p>
            <a:pPr algn="ctr"/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were as follows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65347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E63F580-3DB1-4A4E-B557-D487D84C5D65}"/>
              </a:ext>
            </a:extLst>
          </p:cNvPr>
          <p:cNvSpPr txBox="1"/>
          <p:nvPr/>
        </p:nvSpPr>
        <p:spPr>
          <a:xfrm>
            <a:off x="0" y="0"/>
            <a:ext cx="11430000" cy="685800"/>
          </a:xfrm>
          <a:prstGeom prst="rect">
            <a:avLst/>
          </a:prstGeom>
          <a:solidFill>
            <a:srgbClr val="14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 sz="2000"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Validations : 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074" name="Picture 2" descr="D:\capgemini\PLP\rohit\ad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12192000" cy="6834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316250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E63F580-3DB1-4A4E-B557-D487D84C5D65}"/>
              </a:ext>
            </a:extLst>
          </p:cNvPr>
          <p:cNvSpPr txBox="1"/>
          <p:nvPr/>
        </p:nvSpPr>
        <p:spPr>
          <a:xfrm>
            <a:off x="0" y="0"/>
            <a:ext cx="11506200" cy="685800"/>
          </a:xfrm>
          <a:prstGeom prst="rect">
            <a:avLst/>
          </a:prstGeom>
          <a:solidFill>
            <a:srgbClr val="14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 sz="2000"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4: Modify a project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098" name="Picture 2" descr="D:\capgemini\PLP\rohit\upd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702310"/>
            <a:ext cx="11277600" cy="61556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88289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E63F580-3DB1-4A4E-B557-D487D84C5D65}"/>
              </a:ext>
            </a:extLst>
          </p:cNvPr>
          <p:cNvSpPr txBox="1"/>
          <p:nvPr/>
        </p:nvSpPr>
        <p:spPr>
          <a:xfrm>
            <a:off x="0" y="-5906"/>
            <a:ext cx="11430000" cy="685800"/>
          </a:xfrm>
          <a:prstGeom prst="rect">
            <a:avLst/>
          </a:prstGeom>
          <a:solidFill>
            <a:srgbClr val="14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 sz="2000"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5: Search a project based on its project Id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122" name="Picture 2" descr="D:\capgemini\PLP\rohit\searc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12192000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200074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E63F580-3DB1-4A4E-B557-D487D84C5D65}"/>
              </a:ext>
            </a:extLst>
          </p:cNvPr>
          <p:cNvSpPr txBox="1"/>
          <p:nvPr/>
        </p:nvSpPr>
        <p:spPr>
          <a:xfrm>
            <a:off x="0" y="-5906"/>
            <a:ext cx="11430000" cy="685800"/>
          </a:xfrm>
          <a:prstGeom prst="rect">
            <a:avLst/>
          </a:prstGeom>
          <a:solidFill>
            <a:srgbClr val="14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>
              <a:defRPr>
                <a:solidFill>
                  <a:schemeClr val="lt1"/>
                </a:solidFill>
              </a:defRPr>
            </a:lvl1pPr>
            <a:lvl2pPr lvl="1">
              <a:defRPr sz="2000"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6: Delete a Project 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146" name="Picture 2" descr="D:\capgemini\PLP\rohit\add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12191999" cy="6238875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667000" y="5334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 Math" pitchFamily="18" charset="0"/>
                <a:ea typeface="Cambria Math" pitchFamily="18" charset="0"/>
              </a:rPr>
              <a:t>We can delete a project either by directly clicking on the delete button in the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ProjectCode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page or by  searching the project based on its id 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75354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ize the Possibilities 2017 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ize the Possibilities 2017" id="{EE6B8699-DD5E-42BE-9B70-27D590C0B319}" vid="{E1E89890-E126-419E-AD87-4A190DA4E11C}"/>
    </a:ext>
  </a:extLst>
</a:theme>
</file>

<file path=ppt/theme/theme2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Seize the Possibilities 2017" id="{EE6B8699-DD5E-42BE-9B70-27D590C0B319}" vid="{F2D5E1A2-99DA-40CC-9D80-79FC3E9AB3FF}"/>
    </a:ext>
  </a:extLst>
</a:theme>
</file>

<file path=ppt/theme/theme3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ize the Possibilities 2017" id="{EE6B8699-DD5E-42BE-9B70-27D590C0B319}" vid="{6CAB604D-E609-48C2-8EA9-996CB507E44F}"/>
    </a:ext>
  </a:extLst>
</a:theme>
</file>

<file path=ppt/theme/theme4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Seize the Possibilities 2017" id="{EE6B8699-DD5E-42BE-9B70-27D590C0B319}" vid="{28639DD8-4EF4-44B9-8B1D-07EA04B596E8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3E485B92A7FB47B59B30CE3884CAC6" ma:contentTypeVersion="2" ma:contentTypeDescription="Create a new document." ma:contentTypeScope="" ma:versionID="9732cd5cff9e10bee61d95d83013e2f5">
  <xsd:schema xmlns:xsd="http://www.w3.org/2001/XMLSchema" xmlns:xs="http://www.w3.org/2001/XMLSchema" xmlns:p="http://schemas.microsoft.com/office/2006/metadata/properties" xmlns:ns2="b830237b-9049-4552-887e-e94320aa6f2b" targetNamespace="http://schemas.microsoft.com/office/2006/metadata/properties" ma:root="true" ma:fieldsID="fac0e90a451e2286a971e962ff49b1f4" ns2:_="">
    <xsd:import namespace="b830237b-9049-4552-887e-e94320aa6f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30237b-9049-4552-887e-e94320aa6f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CEC812-F3EF-4365-BA1E-4D0A876400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30237b-9049-4552-887e-e94320aa6f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AF0BC9-E36B-4056-9C1A-1D1E121CDC9A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b830237b-9049-4552-887e-e94320aa6f2b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AFAC602-B15B-495E-A5C2-1BE042F8D6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Seize the Possibilities 2017</Template>
  <TotalTime>18617</TotalTime>
  <Words>252</Words>
  <Application>Microsoft Office PowerPoint</Application>
  <PresentationFormat>Custom</PresentationFormat>
  <Paragraphs>67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Seize the Possibilities 2017 Template</vt:lpstr>
      <vt:lpstr>Content Layouts</vt:lpstr>
      <vt:lpstr>Content and Image Layouts</vt:lpstr>
      <vt:lpstr>1_Content Layouts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Mondal, Tanmoy</dc:creator>
  <cp:lastModifiedBy>ABC</cp:lastModifiedBy>
  <cp:revision>426</cp:revision>
  <dcterms:created xsi:type="dcterms:W3CDTF">2018-05-07T10:20:20Z</dcterms:created>
  <dcterms:modified xsi:type="dcterms:W3CDTF">2019-10-03T16:43:01Z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0x0101009D3E485B92A7FB47B59B30CE3884CAC6</vt:lpwstr>
  </property>
</Properties>
</file>