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4" r:id="rId4"/>
  </p:sldMasterIdLst>
  <p:notesMasterIdLst>
    <p:notesMasterId r:id="rId16"/>
  </p:notesMasterIdLst>
  <p:handoutMasterIdLst>
    <p:handoutMasterId r:id="rId17"/>
  </p:handoutMasterIdLst>
  <p:sldIdLst>
    <p:sldId id="256" r:id="rId5"/>
    <p:sldId id="257" r:id="rId6"/>
    <p:sldId id="318" r:id="rId7"/>
    <p:sldId id="328" r:id="rId8"/>
    <p:sldId id="319" r:id="rId9"/>
    <p:sldId id="320" r:id="rId10"/>
    <p:sldId id="322" r:id="rId11"/>
    <p:sldId id="324" r:id="rId12"/>
    <p:sldId id="327" r:id="rId13"/>
    <p:sldId id="314" r:id="rId14"/>
    <p:sldId id="316" r:id="rId15"/>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
      <p:font typeface="Verdana" panose="020B0604030504040204"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877">
          <p15:clr>
            <a:srgbClr val="A4A3A4"/>
          </p15:clr>
        </p15:guide>
        <p15:guide id="2" orient="horz" pos="445">
          <p15:clr>
            <a:srgbClr val="A4A3A4"/>
          </p15:clr>
        </p15:guide>
        <p15:guide id="3" pos="11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7246" autoAdjust="0"/>
  </p:normalViewPr>
  <p:slideViewPr>
    <p:cSldViewPr snapToGrid="0" showGuides="1">
      <p:cViewPr>
        <p:scale>
          <a:sx n="50" d="100"/>
          <a:sy n="50" d="100"/>
        </p:scale>
        <p:origin x="1279" y="21"/>
      </p:cViewPr>
      <p:guideLst>
        <p:guide orient="horz" pos="578"/>
        <p:guide orient="horz" pos="761"/>
        <p:guide pos="185"/>
      </p:guideLst>
    </p:cSldViewPr>
  </p:slideViewPr>
  <p:notesTextViewPr>
    <p:cViewPr>
      <p:scale>
        <a:sx n="150" d="100"/>
        <a:sy n="150" d="100"/>
      </p:scale>
      <p:origin x="0" y="0"/>
    </p:cViewPr>
  </p:notesTextViewPr>
  <p:sorterViewPr>
    <p:cViewPr>
      <p:scale>
        <a:sx n="66" d="100"/>
        <a:sy n="66" d="100"/>
      </p:scale>
      <p:origin x="0" y="0"/>
    </p:cViewPr>
  </p:sorterViewPr>
  <p:notesViewPr>
    <p:cSldViewPr snapToGrid="0">
      <p:cViewPr>
        <p:scale>
          <a:sx n="60" d="100"/>
          <a:sy n="60" d="100"/>
        </p:scale>
        <p:origin x="2500" y="-148"/>
      </p:cViewPr>
      <p:guideLst>
        <p:guide orient="horz" pos="2877"/>
        <p:guide orient="horz" pos="445"/>
        <p:guide pos="11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2/25/2019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26638534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66900" y="638501"/>
            <a:ext cx="4726850" cy="3679825"/>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1866900" y="4527986"/>
            <a:ext cx="4727576" cy="404231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600343" y="583328"/>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baseline="0" dirty="0">
                <a:latin typeface="Arial" panose="020B0604020202020204" pitchFamily="34" charset="0"/>
                <a:cs typeface="Arial" panose="020B0604020202020204" pitchFamily="34" charset="0"/>
              </a:rPr>
              <a:t>Basic Spring 4.0	                                                                             Introduction to Spring Platform</a:t>
            </a:r>
            <a:endParaRPr lang="en-US" sz="1000" b="0" dirty="0">
              <a:latin typeface="Arial" panose="020B0604020202020204" pitchFamily="34" charset="0"/>
              <a:cs typeface="Arial" panose="020B0604020202020204" pitchFamily="34" charset="0"/>
            </a:endParaRPr>
          </a:p>
        </p:txBody>
      </p:sp>
      <p:sp>
        <p:nvSpPr>
          <p:cNvPr id="7" name="Rectangle 14"/>
          <p:cNvSpPr>
            <a:spLocks noChangeArrowheads="1"/>
          </p:cNvSpPr>
          <p:nvPr/>
        </p:nvSpPr>
        <p:spPr bwMode="auto">
          <a:xfrm>
            <a:off x="3962793" y="8641978"/>
            <a:ext cx="2762530" cy="252640"/>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Arial" panose="020B0604020202020204" pitchFamily="34" charset="0"/>
                <a:cs typeface="Arial" panose="020B0604020202020204" pitchFamily="34" charset="0"/>
              </a:rPr>
              <a:t>	</a:t>
            </a:r>
            <a:r>
              <a:rPr lang="en-US" sz="1000" baseline="0" dirty="0">
                <a:solidFill>
                  <a:schemeClr val="tx1"/>
                </a:solidFill>
                <a:latin typeface="Arial" panose="020B0604020202020204" pitchFamily="34" charset="0"/>
                <a:cs typeface="Arial" panose="020B0604020202020204" pitchFamily="34" charset="0"/>
              </a:rPr>
              <a:t>                      </a:t>
            </a:r>
            <a:r>
              <a:rPr lang="en-US" sz="1000" dirty="0">
                <a:solidFill>
                  <a:schemeClr val="tx1"/>
                </a:solidFill>
                <a:latin typeface="Arial" panose="020B0604020202020204" pitchFamily="34" charset="0"/>
                <a:cs typeface="Arial" panose="020B0604020202020204" pitchFamily="34" charset="0"/>
              </a:rPr>
              <a:t>Page 01-</a:t>
            </a:r>
            <a:fld id="{BD9FB300-F9DC-4669-88F4-967ABA23CC04}" type="slidenum">
              <a:rPr lang="en-US" sz="1000" smtClean="0">
                <a:solidFill>
                  <a:schemeClr val="tx1"/>
                </a:solidFill>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a:solidFill>
                  <a:schemeClr val="tx1"/>
                </a:solidFill>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693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79858572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howtodoinjava.com/java9/java9-new-features-enhancement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howtodoinjava.com/java-8/java-8-tutorial-streams-by-examples/" TargetMode="External"/><Relationship Id="rId5" Type="http://schemas.openxmlformats.org/officeDocument/2006/relationships/hyperlink" Target="https://howtodoinjava.com/java-8/default-methods-in-java-8/" TargetMode="External"/><Relationship Id="rId4" Type="http://schemas.openxmlformats.org/officeDocument/2006/relationships/hyperlink" Target="https://howtodoinjava.com/java9/java-9-modules-tutoria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3863" y="685800"/>
            <a:ext cx="4937125" cy="3703638"/>
          </a:xfrm>
        </p:spPr>
      </p:sp>
      <p:sp>
        <p:nvSpPr>
          <p:cNvPr id="3" name="Notes Placeholder 2"/>
          <p:cNvSpPr>
            <a:spLocks noGrp="1"/>
          </p:cNvSpPr>
          <p:nvPr>
            <p:ph type="body" idx="1"/>
          </p:nvPr>
        </p:nvSpPr>
        <p:spPr>
          <a:xfrm>
            <a:off x="1866900" y="4572709"/>
            <a:ext cx="4574035" cy="4003732"/>
          </a:xfrm>
        </p:spPr>
        <p:txBody>
          <a:bodyPr>
            <a:normAutofit/>
          </a:bodyPr>
          <a:lstStyle/>
          <a:p>
            <a:endParaRPr lang="en-US" dirty="0"/>
          </a:p>
        </p:txBody>
      </p:sp>
      <p:sp>
        <p:nvSpPr>
          <p:cNvPr id="4"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25800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2"/>
          <p:cNvSpPr>
            <a:spLocks noGrp="1" noRot="1" noChangeAspect="1" noChangeArrowheads="1" noTextEdit="1"/>
          </p:cNvSpPr>
          <p:nvPr>
            <p:ph type="sldImg"/>
          </p:nvPr>
        </p:nvSpPr>
        <p:spPr>
          <a:xfrm>
            <a:off x="1790700" y="706438"/>
            <a:ext cx="4910138" cy="3683000"/>
          </a:xfrm>
          <a:ln/>
        </p:spPr>
      </p:sp>
      <p:sp>
        <p:nvSpPr>
          <p:cNvPr id="125957" name="Rectangle 3"/>
          <p:cNvSpPr>
            <a:spLocks noGrp="1" noChangeArrowheads="1"/>
          </p:cNvSpPr>
          <p:nvPr>
            <p:ph type="body" idx="1"/>
          </p:nvPr>
        </p:nvSpPr>
        <p:spPr>
          <a:xfrm>
            <a:off x="1866900" y="4572000"/>
            <a:ext cx="4762499" cy="3963988"/>
          </a:xfrm>
          <a:noFill/>
          <a:ln/>
        </p:spPr>
        <p:txBody>
          <a:bodyPr/>
          <a:lstStyle/>
          <a:p>
            <a:pPr eaLnBrk="1" hangingPunct="1"/>
            <a:r>
              <a:rPr lang="en-US" dirty="0"/>
              <a:t>Thus we have seen that Spring is the most popular and comprehensive of the lightweight J2EE frameworks that have gained popularity since 2003.</a:t>
            </a:r>
          </a:p>
          <a:p>
            <a:pPr eaLnBrk="1" hangingPunct="1"/>
            <a:r>
              <a:rPr lang="en-US" dirty="0"/>
              <a:t>We saw how Spring is designed to promote architectural good practice. A typical spring architecture will be based on programming to interfaces rather than classes.</a:t>
            </a:r>
          </a:p>
          <a:p>
            <a:pPr eaLnBrk="1" hangingPunct="1"/>
            <a:r>
              <a:rPr lang="en-US" dirty="0">
                <a:cs typeface="Times New Roman" pitchFamily="18" charset="0"/>
              </a:rPr>
              <a:t>We have seen what is Inversion of control and dependency injection.</a:t>
            </a:r>
          </a:p>
          <a:p>
            <a:pPr eaLnBrk="1" hangingPunct="1"/>
            <a:r>
              <a:rPr lang="en-US" dirty="0">
                <a:cs typeface="Times New Roman" pitchFamily="18" charset="0"/>
              </a:rPr>
              <a:t>We also saw Bean containers and lifecycle of beans in containers. We saw how to hook into the lifecycle of a bean and make it aware of the Spring environment. </a:t>
            </a:r>
          </a:p>
          <a:p>
            <a:pPr eaLnBrk="1" hangingPunct="1"/>
            <a:endParaRPr lang="en-US" dirty="0">
              <a:cs typeface="Times New Roman" pitchFamily="18" charset="0"/>
            </a:endParaRPr>
          </a:p>
          <a:p>
            <a:pPr eaLnBrk="1" hangingPunct="1"/>
            <a:endParaRPr lang="en-US" dirty="0"/>
          </a:p>
          <a:p>
            <a:pPr eaLnBrk="1" hangingPunct="1"/>
            <a:endParaRPr lang="en-US" dirty="0"/>
          </a:p>
        </p:txBody>
      </p:sp>
    </p:spTree>
    <p:extLst>
      <p:ext uri="{BB962C8B-B14F-4D97-AF65-F5344CB8AC3E}">
        <p14:creationId xmlns:p14="http://schemas.microsoft.com/office/powerpoint/2010/main" val="3613273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2"/>
          <p:cNvSpPr>
            <a:spLocks noGrp="1" noRot="1" noChangeAspect="1" noChangeArrowheads="1" noTextEdit="1"/>
          </p:cNvSpPr>
          <p:nvPr>
            <p:ph type="sldImg"/>
          </p:nvPr>
        </p:nvSpPr>
        <p:spPr>
          <a:xfrm>
            <a:off x="1873250" y="706438"/>
            <a:ext cx="4908550" cy="3683000"/>
          </a:xfrm>
          <a:ln/>
        </p:spPr>
      </p:sp>
      <p:sp>
        <p:nvSpPr>
          <p:cNvPr id="128005" name="Rectangle 3"/>
          <p:cNvSpPr>
            <a:spLocks noGrp="1" noChangeArrowheads="1"/>
          </p:cNvSpPr>
          <p:nvPr>
            <p:ph type="body" idx="1"/>
          </p:nvPr>
        </p:nvSpPr>
        <p:spPr>
          <a:xfrm>
            <a:off x="2009774" y="4572000"/>
            <a:ext cx="4619625" cy="3963988"/>
          </a:xfrm>
          <a:noFill/>
          <a:ln/>
        </p:spPr>
        <p:txBody>
          <a:bodyPr/>
          <a:lstStyle/>
          <a:p>
            <a:pPr eaLnBrk="1" hangingPunct="1"/>
            <a:endParaRPr lang="en-US" dirty="0"/>
          </a:p>
        </p:txBody>
      </p:sp>
      <p:sp>
        <p:nvSpPr>
          <p:cNvPr id="4" name="Text Box 4"/>
          <p:cNvSpPr txBox="1">
            <a:spLocks noChangeArrowheads="1"/>
          </p:cNvSpPr>
          <p:nvPr/>
        </p:nvSpPr>
        <p:spPr bwMode="auto">
          <a:xfrm>
            <a:off x="152400" y="1295400"/>
            <a:ext cx="1676400" cy="400110"/>
          </a:xfrm>
          <a:prstGeom prst="rect">
            <a:avLst/>
          </a:prstGeom>
          <a:noFill/>
          <a:ln w="9525">
            <a:noFill/>
            <a:miter lim="800000"/>
            <a:headEnd/>
            <a:tailEnd/>
          </a:ln>
        </p:spPr>
        <p:txBody>
          <a:bodyPr>
            <a:spAutoFit/>
          </a:bodyPr>
          <a:lstStyle/>
          <a:p>
            <a:r>
              <a:rPr lang="en-US" sz="1000" dirty="0"/>
              <a:t>Question 1: Option 2</a:t>
            </a:r>
          </a:p>
          <a:p>
            <a:r>
              <a:rPr lang="en-US" sz="1000" dirty="0"/>
              <a:t>Question 2: True</a:t>
            </a:r>
          </a:p>
        </p:txBody>
      </p:sp>
    </p:spTree>
    <p:extLst>
      <p:ext uri="{BB962C8B-B14F-4D97-AF65-F5344CB8AC3E}">
        <p14:creationId xmlns:p14="http://schemas.microsoft.com/office/powerpoint/2010/main" val="2063819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1782763" y="706438"/>
            <a:ext cx="4910137" cy="3683000"/>
          </a:xfrm>
          <a:ln/>
        </p:spPr>
      </p:sp>
      <p:sp>
        <p:nvSpPr>
          <p:cNvPr id="67589" name="Rectangle 3"/>
          <p:cNvSpPr>
            <a:spLocks noGrp="1" noChangeArrowheads="1"/>
          </p:cNvSpPr>
          <p:nvPr>
            <p:ph type="body" idx="1"/>
          </p:nvPr>
        </p:nvSpPr>
        <p:spPr>
          <a:xfrm>
            <a:off x="1866900" y="4572000"/>
            <a:ext cx="4762499" cy="3963988"/>
          </a:xfrm>
          <a:noFill/>
          <a:ln/>
        </p:spPr>
        <p:txBody>
          <a:bodyPr/>
          <a:lstStyle/>
          <a:p>
            <a:pPr eaLnBrk="1" hangingPunct="1"/>
            <a:endParaRPr lang="en-US" dirty="0"/>
          </a:p>
        </p:txBody>
      </p:sp>
      <p:sp>
        <p:nvSpPr>
          <p:cNvPr id="4" name="Text Box 4"/>
          <p:cNvSpPr txBox="1">
            <a:spLocks noChangeArrowheads="1"/>
          </p:cNvSpPr>
          <p:nvPr/>
        </p:nvSpPr>
        <p:spPr bwMode="auto">
          <a:xfrm>
            <a:off x="152400" y="1295400"/>
            <a:ext cx="1439917"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Explain the lesson coverage</a:t>
            </a:r>
          </a:p>
        </p:txBody>
      </p:sp>
    </p:spTree>
    <p:extLst>
      <p:ext uri="{BB962C8B-B14F-4D97-AF65-F5344CB8AC3E}">
        <p14:creationId xmlns:p14="http://schemas.microsoft.com/office/powerpoint/2010/main" val="2072217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Rot="1" noChangeAspect="1" noChangeArrowheads="1" noTextEdit="1"/>
          </p:cNvSpPr>
          <p:nvPr>
            <p:ph type="sldImg"/>
          </p:nvPr>
        </p:nvSpPr>
        <p:spPr>
          <a:xfrm>
            <a:off x="1770063" y="706438"/>
            <a:ext cx="4908550" cy="3683000"/>
          </a:xfrm>
          <a:ln/>
        </p:spPr>
      </p:sp>
      <p:sp>
        <p:nvSpPr>
          <p:cNvPr id="70661" name="Rectangle 3"/>
          <p:cNvSpPr>
            <a:spLocks noGrp="1" noChangeArrowheads="1"/>
          </p:cNvSpPr>
          <p:nvPr>
            <p:ph type="body" idx="1"/>
          </p:nvPr>
        </p:nvSpPr>
        <p:spPr>
          <a:xfrm>
            <a:off x="1866900" y="4572709"/>
            <a:ext cx="4707321" cy="3940670"/>
          </a:xfrm>
          <a:noFill/>
          <a:ln/>
        </p:spPr>
        <p:txBody>
          <a:bodyPr/>
          <a:lstStyle/>
          <a:p>
            <a:pPr eaLnBrk="1" hangingPunct="1"/>
            <a:r>
              <a:rPr lang="en-US" dirty="0"/>
              <a:t>What is spring?</a:t>
            </a:r>
          </a:p>
          <a:p>
            <a:pPr marL="171450" indent="-171450">
              <a:buFont typeface="Arial" panose="020B0604020202020204" pitchFamily="34" charset="0"/>
              <a:buChar char="•"/>
            </a:pPr>
            <a:r>
              <a:rPr lang="en-US" dirty="0">
                <a:ea typeface="Arial Unicode MS" pitchFamily="34" charset="-128"/>
                <a:cs typeface="Arial Unicode MS" pitchFamily="34" charset="-128"/>
              </a:rPr>
              <a:t>Spring is </a:t>
            </a:r>
            <a:r>
              <a:rPr lang="en-US" dirty="0"/>
              <a:t>a Java platform that provides comprehensive infrastructure support for developing Java applications with development tools.</a:t>
            </a:r>
          </a:p>
          <a:p>
            <a:pPr marL="171450" indent="-171450">
              <a:buFont typeface="Arial" panose="020B0604020202020204" pitchFamily="34" charset="0"/>
              <a:buChar char="•"/>
            </a:pPr>
            <a:r>
              <a:rPr lang="en-US" dirty="0">
                <a:ea typeface="Arial Unicode MS" pitchFamily="34" charset="-128"/>
                <a:cs typeface="Arial Unicode MS" pitchFamily="34" charset="-128"/>
              </a:rPr>
              <a:t>Any java application can benefit from Spring in terms of </a:t>
            </a:r>
          </a:p>
          <a:p>
            <a:pPr marL="628650" lvl="1" indent="-171450">
              <a:buFont typeface="Arial" panose="020B0604020202020204" pitchFamily="34" charset="0"/>
              <a:buChar char="•"/>
            </a:pPr>
            <a:r>
              <a:rPr lang="en-US" dirty="0"/>
              <a:t>Automation of deployment</a:t>
            </a:r>
          </a:p>
          <a:p>
            <a:pPr marL="628650" lvl="1" indent="-171450">
              <a:buFont typeface="Arial" panose="020B0604020202020204" pitchFamily="34" charset="0"/>
              <a:buChar char="•"/>
            </a:pPr>
            <a:r>
              <a:rPr lang="en-US" dirty="0"/>
              <a:t>Convention over configuration</a:t>
            </a:r>
          </a:p>
          <a:p>
            <a:pPr marL="628650" lvl="1" indent="-171450">
              <a:buFont typeface="Arial" panose="020B0604020202020204" pitchFamily="34" charset="0"/>
              <a:buChar char="•"/>
            </a:pPr>
            <a:r>
              <a:rPr lang="en-US" dirty="0"/>
              <a:t>Testing is simpler</a:t>
            </a:r>
          </a:p>
          <a:p>
            <a:pPr marL="628650" lvl="1" indent="-171450">
              <a:buFont typeface="Arial" panose="020B0604020202020204" pitchFamily="34" charset="0"/>
              <a:buChar char="•"/>
            </a:pPr>
            <a:r>
              <a:rPr lang="en-US" dirty="0"/>
              <a:t>Services to enable a cohesive technology experience not only for the developers, but also for the businesses</a:t>
            </a:r>
          </a:p>
          <a:p>
            <a:pPr marL="171450" indent="-171450">
              <a:buFont typeface="Arial" panose="020B0604020202020204" pitchFamily="34" charset="0"/>
              <a:buChar char="•"/>
            </a:pPr>
            <a:r>
              <a:rPr lang="en-US" dirty="0">
                <a:ea typeface="Arial Unicode MS" pitchFamily="34" charset="-128"/>
                <a:cs typeface="Arial Unicode MS" pitchFamily="34" charset="-128"/>
              </a:rPr>
              <a:t>Addresses the complexity of enterprise application development</a:t>
            </a:r>
          </a:p>
          <a:p>
            <a:pPr marL="171450" indent="-171450" eaLnBrk="1" hangingPunct="1">
              <a:buFont typeface="Arial" panose="020B0604020202020204" pitchFamily="34" charset="0"/>
              <a:buChar char="•"/>
            </a:pPr>
            <a:endParaRPr lang="en-US" dirty="0"/>
          </a:p>
          <a:p>
            <a:pPr eaLnBrk="1" hangingPunct="1"/>
            <a:endParaRPr lang="en-US" dirty="0"/>
          </a:p>
        </p:txBody>
      </p:sp>
    </p:spTree>
    <p:extLst>
      <p:ext uri="{BB962C8B-B14F-4D97-AF65-F5344CB8AC3E}">
        <p14:creationId xmlns:p14="http://schemas.microsoft.com/office/powerpoint/2010/main" val="3674000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0" y="638175"/>
            <a:ext cx="4905375" cy="3679825"/>
          </a:xfrm>
        </p:spPr>
      </p:sp>
      <p:sp>
        <p:nvSpPr>
          <p:cNvPr id="3" name="Notes Placeholder 2"/>
          <p:cNvSpPr>
            <a:spLocks noGrp="1"/>
          </p:cNvSpPr>
          <p:nvPr>
            <p:ph type="body" idx="1"/>
          </p:nvPr>
        </p:nvSpPr>
        <p:spPr/>
        <p:txBody>
          <a:bodyPr>
            <a:normAutofit fontScale="70000" lnSpcReduction="20000"/>
          </a:bodyPr>
          <a:lstStyle/>
          <a:p>
            <a:pPr marL="206350" indent="-206350"/>
            <a:r>
              <a:rPr lang="en-US" b="1" dirty="0"/>
              <a:t>Baseline</a:t>
            </a:r>
            <a:r>
              <a:rPr lang="en-US" b="1" baseline="0" dirty="0"/>
              <a:t> Upgrade </a:t>
            </a:r>
            <a:endParaRPr lang="en-US" b="1" dirty="0"/>
          </a:p>
          <a:p>
            <a:pPr marL="206350" indent="-206350"/>
            <a:r>
              <a:rPr lang="en-US" dirty="0"/>
              <a:t>To build and run Spring 5 application, you will need minimum JDK 8 and Java EE 7. Previous JDK and Java EE versions are not supported anymore. To elaborate, Java EE 7 includes –</a:t>
            </a:r>
          </a:p>
          <a:p>
            <a:pPr marL="206350" indent="-206350"/>
            <a:endParaRPr lang="en-US" dirty="0"/>
          </a:p>
          <a:p>
            <a:pPr marL="206350" indent="-206350"/>
            <a:r>
              <a:rPr lang="en-US" dirty="0"/>
              <a:t>Servlet 3.1</a:t>
            </a:r>
          </a:p>
          <a:p>
            <a:pPr marL="206350" indent="-206350"/>
            <a:r>
              <a:rPr lang="en-US" dirty="0"/>
              <a:t>JMS 2.0</a:t>
            </a:r>
          </a:p>
          <a:p>
            <a:pPr marL="206350" indent="-206350"/>
            <a:r>
              <a:rPr lang="en-US" dirty="0"/>
              <a:t>JPA 2.1</a:t>
            </a:r>
          </a:p>
          <a:p>
            <a:pPr marL="206350" indent="-206350"/>
            <a:r>
              <a:rPr lang="en-US" dirty="0"/>
              <a:t>JAX-RS 2.0</a:t>
            </a:r>
          </a:p>
          <a:p>
            <a:pPr marL="206350" indent="-206350"/>
            <a:r>
              <a:rPr lang="en-US" dirty="0"/>
              <a:t>Bean Validation 1.1</a:t>
            </a:r>
          </a:p>
          <a:p>
            <a:pPr marL="206350" indent="-206350"/>
            <a:endParaRPr lang="en-US" dirty="0"/>
          </a:p>
          <a:p>
            <a:pPr marL="206350" indent="-206350"/>
            <a:r>
              <a:rPr lang="en-US" dirty="0"/>
              <a:t>Similar to Java baseline, there are changes in baselines of many other frameworks as well. e.g.</a:t>
            </a:r>
          </a:p>
          <a:p>
            <a:pPr marL="206350" indent="-206350"/>
            <a:r>
              <a:rPr lang="en-US" dirty="0"/>
              <a:t>Hibernate 5</a:t>
            </a:r>
          </a:p>
          <a:p>
            <a:pPr marL="206350" indent="-206350"/>
            <a:r>
              <a:rPr lang="en-US" dirty="0"/>
              <a:t>Jackson 2.6</a:t>
            </a:r>
          </a:p>
          <a:p>
            <a:pPr marL="206350" indent="-206350"/>
            <a:r>
              <a:rPr lang="en-US" dirty="0"/>
              <a:t>JUnit 5</a:t>
            </a:r>
          </a:p>
          <a:p>
            <a:pPr marL="206350" indent="-206350"/>
            <a:r>
              <a:rPr lang="en-US" dirty="0"/>
              <a:t>Tiles 3</a:t>
            </a:r>
          </a:p>
          <a:p>
            <a:pPr marL="206350" indent="-206350"/>
            <a:endParaRPr lang="en-US" dirty="0"/>
          </a:p>
          <a:p>
            <a:pPr marL="206350" indent="-206350"/>
            <a:r>
              <a:rPr lang="en-US" dirty="0"/>
              <a:t>Also, note down the minimum supported versions of various servers.</a:t>
            </a:r>
          </a:p>
          <a:p>
            <a:pPr marL="206350" indent="-206350"/>
            <a:endParaRPr lang="en-US" dirty="0"/>
          </a:p>
          <a:p>
            <a:pPr marL="206350" indent="-206350"/>
            <a:r>
              <a:rPr lang="en-US" dirty="0"/>
              <a:t>Tomcat 8.5+</a:t>
            </a:r>
          </a:p>
          <a:p>
            <a:pPr marL="206350" indent="-206350"/>
            <a:r>
              <a:rPr lang="en-US" dirty="0"/>
              <a:t>Jetty 9.4+</a:t>
            </a:r>
          </a:p>
          <a:p>
            <a:pPr marL="206350" indent="-206350"/>
            <a:r>
              <a:rPr lang="en-US" dirty="0" err="1"/>
              <a:t>WildFly</a:t>
            </a:r>
            <a:r>
              <a:rPr lang="en-US" dirty="0"/>
              <a:t> 10+</a:t>
            </a:r>
          </a:p>
          <a:p>
            <a:pPr marL="206350" indent="-206350"/>
            <a:r>
              <a:rPr lang="en-US" dirty="0" err="1"/>
              <a:t>Netty</a:t>
            </a:r>
            <a:r>
              <a:rPr lang="en-US" dirty="0"/>
              <a:t> 4.1+</a:t>
            </a:r>
          </a:p>
          <a:p>
            <a:pPr marL="206350" indent="-206350"/>
            <a:r>
              <a:rPr lang="en-US" dirty="0"/>
              <a:t>Undertow 1.4+</a:t>
            </a:r>
          </a:p>
          <a:p>
            <a:pPr marL="206350" indent="-206350"/>
            <a:endParaRPr lang="en-US" dirty="0"/>
          </a:p>
          <a:p>
            <a:pPr marL="206350" indent="-206350" algn="l"/>
            <a:r>
              <a:rPr lang="en-US" sz="1000" b="0" i="0" kern="1200" dirty="0">
                <a:solidFill>
                  <a:schemeClr val="tx1"/>
                </a:solidFill>
                <a:effectLst/>
                <a:latin typeface="Arial" panose="020B0604020202020204" pitchFamily="34" charset="0"/>
                <a:ea typeface="+mn-ea"/>
                <a:cs typeface="Arial" pitchFamily="34" charset="0"/>
              </a:rPr>
              <a:t>Spring 5 release has been very well aligned with </a:t>
            </a:r>
            <a:r>
              <a:rPr lang="en-US" sz="1000" b="0" i="0" u="none" strike="noStrike" kern="1200" dirty="0">
                <a:solidFill>
                  <a:schemeClr val="tx1"/>
                </a:solidFill>
                <a:effectLst/>
                <a:latin typeface="Arial" panose="020B0604020202020204" pitchFamily="34" charset="0"/>
                <a:ea typeface="+mn-ea"/>
                <a:cs typeface="Arial" pitchFamily="34" charset="0"/>
                <a:hlinkClick r:id="rId3"/>
              </a:rPr>
              <a:t>JDK 9</a:t>
            </a:r>
            <a:r>
              <a:rPr lang="en-US" sz="1000" b="0" i="0" kern="1200" dirty="0">
                <a:solidFill>
                  <a:schemeClr val="tx1"/>
                </a:solidFill>
                <a:effectLst/>
                <a:latin typeface="Arial" panose="020B0604020202020204" pitchFamily="34" charset="0"/>
                <a:ea typeface="+mn-ea"/>
                <a:cs typeface="Arial" pitchFamily="34" charset="0"/>
              </a:rPr>
              <a:t> release dates. The goal is for Spring Framework 5.0 to go GA right after JDK 9’s GA. Spring 5.0 release candidates are already supporting Java 9 on </a:t>
            </a:r>
            <a:r>
              <a:rPr lang="en-US" sz="1000" b="0" i="0" kern="1200" dirty="0" err="1">
                <a:solidFill>
                  <a:schemeClr val="tx1"/>
                </a:solidFill>
                <a:effectLst/>
                <a:latin typeface="Arial" panose="020B0604020202020204" pitchFamily="34" charset="0"/>
                <a:ea typeface="+mn-ea"/>
                <a:cs typeface="Arial" pitchFamily="34" charset="0"/>
              </a:rPr>
              <a:t>classpath</a:t>
            </a:r>
            <a:r>
              <a:rPr lang="en-US" sz="1000" b="0" i="0" kern="1200" dirty="0">
                <a:solidFill>
                  <a:schemeClr val="tx1"/>
                </a:solidFill>
                <a:effectLst/>
                <a:latin typeface="Arial" panose="020B0604020202020204" pitchFamily="34" charset="0"/>
                <a:ea typeface="+mn-ea"/>
                <a:cs typeface="Arial" pitchFamily="34" charset="0"/>
              </a:rPr>
              <a:t> as well as </a:t>
            </a:r>
            <a:r>
              <a:rPr lang="en-US" sz="1000" b="0" i="0" u="none" strike="noStrike" kern="1200" dirty="0" err="1">
                <a:solidFill>
                  <a:schemeClr val="tx1"/>
                </a:solidFill>
                <a:effectLst/>
                <a:latin typeface="Arial" panose="020B0604020202020204" pitchFamily="34" charset="0"/>
                <a:ea typeface="+mn-ea"/>
                <a:cs typeface="Arial" pitchFamily="34" charset="0"/>
                <a:hlinkClick r:id="rId4"/>
              </a:rPr>
              <a:t>modulepath</a:t>
            </a:r>
            <a:r>
              <a:rPr lang="en-US" sz="1000" b="0" i="0" kern="1200" dirty="0">
                <a:solidFill>
                  <a:schemeClr val="tx1"/>
                </a:solidFill>
                <a:effectLst/>
                <a:latin typeface="Arial" panose="020B0604020202020204" pitchFamily="34" charset="0"/>
                <a:ea typeface="+mn-ea"/>
                <a:cs typeface="Arial" pitchFamily="34" charset="0"/>
              </a:rPr>
              <a:t>.</a:t>
            </a:r>
          </a:p>
          <a:p>
            <a:pPr marL="206350" indent="-206350" algn="l"/>
            <a:endParaRPr lang="en-US" sz="1000" b="0" i="0" kern="1200" dirty="0">
              <a:solidFill>
                <a:schemeClr val="tx1"/>
              </a:solidFill>
              <a:effectLst/>
              <a:latin typeface="Arial" panose="020B0604020202020204" pitchFamily="34" charset="0"/>
              <a:ea typeface="+mn-ea"/>
              <a:cs typeface="Arial" pitchFamily="34" charset="0"/>
            </a:endParaRPr>
          </a:p>
          <a:p>
            <a:r>
              <a:rPr lang="en-US" sz="1000" b="0" i="0" kern="1200" dirty="0">
                <a:solidFill>
                  <a:schemeClr val="tx1"/>
                </a:solidFill>
                <a:effectLst/>
                <a:latin typeface="Arial" panose="020B0604020202020204" pitchFamily="34" charset="0"/>
                <a:ea typeface="+mn-ea"/>
                <a:cs typeface="Arial" pitchFamily="34" charset="0"/>
              </a:rPr>
              <a:t>Spring 5 has baseline version 8, so it uses many new features of Java 8 and 9 as well. e.g.</a:t>
            </a:r>
          </a:p>
          <a:p>
            <a:r>
              <a:rPr lang="en-US" sz="1000" b="0" i="0" kern="1200" dirty="0">
                <a:solidFill>
                  <a:schemeClr val="tx1"/>
                </a:solidFill>
                <a:effectLst/>
                <a:latin typeface="Arial" panose="020B0604020202020204" pitchFamily="34" charset="0"/>
                <a:ea typeface="+mn-ea"/>
                <a:cs typeface="Arial" pitchFamily="34" charset="0"/>
              </a:rPr>
              <a:t>Java 8 </a:t>
            </a:r>
            <a:r>
              <a:rPr lang="en-US" sz="1000" b="0" i="0" u="none" strike="noStrike" kern="1200" dirty="0">
                <a:solidFill>
                  <a:schemeClr val="tx1"/>
                </a:solidFill>
                <a:effectLst/>
                <a:latin typeface="Arial" panose="020B0604020202020204" pitchFamily="34" charset="0"/>
                <a:ea typeface="+mn-ea"/>
                <a:cs typeface="Arial" pitchFamily="34" charset="0"/>
                <a:hlinkClick r:id="rId5"/>
              </a:rPr>
              <a:t>default methods</a:t>
            </a:r>
            <a:r>
              <a:rPr lang="en-US" sz="1000" b="0" i="0" kern="1200" dirty="0">
                <a:solidFill>
                  <a:schemeClr val="tx1"/>
                </a:solidFill>
                <a:effectLst/>
                <a:latin typeface="Arial" panose="020B0604020202020204" pitchFamily="34" charset="0"/>
                <a:ea typeface="+mn-ea"/>
                <a:cs typeface="Arial" pitchFamily="34" charset="0"/>
              </a:rPr>
              <a:t> in core Spring interfaces</a:t>
            </a:r>
          </a:p>
          <a:p>
            <a:r>
              <a:rPr lang="en-US" sz="1000" b="0" i="0" kern="1200" dirty="0">
                <a:solidFill>
                  <a:schemeClr val="tx1"/>
                </a:solidFill>
                <a:effectLst/>
                <a:latin typeface="Arial" panose="020B0604020202020204" pitchFamily="34" charset="0"/>
                <a:ea typeface="+mn-ea"/>
                <a:cs typeface="Arial" pitchFamily="34" charset="0"/>
              </a:rPr>
              <a:t>Internal code improvements based on Java 8 reflection enhancements</a:t>
            </a:r>
          </a:p>
          <a:p>
            <a:r>
              <a:rPr lang="en-US" sz="1000" b="0" i="0" kern="1200" dirty="0">
                <a:solidFill>
                  <a:schemeClr val="tx1"/>
                </a:solidFill>
                <a:effectLst/>
                <a:latin typeface="Arial" panose="020B0604020202020204" pitchFamily="34" charset="0"/>
                <a:ea typeface="+mn-ea"/>
                <a:cs typeface="Arial" pitchFamily="34" charset="0"/>
              </a:rPr>
              <a:t>Use of functional programming in the framework code – lambdas and </a:t>
            </a:r>
            <a:r>
              <a:rPr lang="en-US" sz="1000" b="0" i="0" u="none" strike="noStrike" kern="1200" dirty="0">
                <a:solidFill>
                  <a:schemeClr val="tx1"/>
                </a:solidFill>
                <a:effectLst/>
                <a:latin typeface="Arial" panose="020B0604020202020204" pitchFamily="34" charset="0"/>
                <a:ea typeface="+mn-ea"/>
                <a:cs typeface="Arial" pitchFamily="34" charset="0"/>
                <a:hlinkClick r:id="rId6"/>
              </a:rPr>
              <a:t>streams</a:t>
            </a:r>
            <a:endParaRPr lang="en-US" sz="1000" b="0" i="0" u="none" strike="noStrike" kern="1200" dirty="0">
              <a:solidFill>
                <a:schemeClr val="tx1"/>
              </a:solidFill>
              <a:effectLst/>
              <a:latin typeface="Arial" panose="020B0604020202020204" pitchFamily="34" charset="0"/>
              <a:ea typeface="+mn-ea"/>
              <a:cs typeface="Arial" pitchFamily="34" charset="0"/>
            </a:endParaRPr>
          </a:p>
          <a:p>
            <a:endParaRPr lang="en-US" sz="1000" b="0" i="0" u="none" strike="noStrike" kern="1200" dirty="0">
              <a:solidFill>
                <a:schemeClr val="tx1"/>
              </a:solidFill>
              <a:effectLst/>
              <a:latin typeface="Arial" panose="020B0604020202020204" pitchFamily="34" charset="0"/>
              <a:ea typeface="+mn-ea"/>
              <a:cs typeface="Arial" pitchFamily="34" charset="0"/>
            </a:endParaRPr>
          </a:p>
          <a:p>
            <a:r>
              <a:rPr lang="en-US" sz="1000" b="0" i="0" kern="1200" dirty="0">
                <a:solidFill>
                  <a:schemeClr val="tx1"/>
                </a:solidFill>
                <a:effectLst/>
                <a:latin typeface="Arial" panose="020B0604020202020204" pitchFamily="34" charset="0"/>
                <a:ea typeface="+mn-ea"/>
                <a:cs typeface="Arial" pitchFamily="34" charset="0"/>
              </a:rPr>
              <a:t>Along with the increase in baseline versions for Java, Java EE and a few other frameworks, Spring Framework 5 removed support for a few frameworks. e.g.</a:t>
            </a:r>
          </a:p>
          <a:p>
            <a:r>
              <a:rPr lang="en-US" sz="1000" b="0" i="0" kern="1200" dirty="0">
                <a:solidFill>
                  <a:schemeClr val="tx1"/>
                </a:solidFill>
                <a:effectLst/>
                <a:latin typeface="Arial" panose="020B0604020202020204" pitchFamily="34" charset="0"/>
                <a:ea typeface="+mn-ea"/>
                <a:cs typeface="Arial" pitchFamily="34" charset="0"/>
              </a:rPr>
              <a:t>Portlet</a:t>
            </a:r>
          </a:p>
          <a:p>
            <a:r>
              <a:rPr lang="en-US" sz="1000" b="0" i="0" kern="1200" dirty="0">
                <a:solidFill>
                  <a:schemeClr val="tx1"/>
                </a:solidFill>
                <a:effectLst/>
                <a:latin typeface="Arial" panose="020B0604020202020204" pitchFamily="34" charset="0"/>
                <a:ea typeface="+mn-ea"/>
                <a:cs typeface="Arial" pitchFamily="34" charset="0"/>
              </a:rPr>
              <a:t>Velocity</a:t>
            </a:r>
          </a:p>
          <a:p>
            <a:r>
              <a:rPr lang="en-US" sz="1000" b="0" i="0" kern="1200" dirty="0" err="1">
                <a:solidFill>
                  <a:schemeClr val="tx1"/>
                </a:solidFill>
                <a:effectLst/>
                <a:latin typeface="Arial" panose="020B0604020202020204" pitchFamily="34" charset="0"/>
                <a:ea typeface="+mn-ea"/>
                <a:cs typeface="Arial" pitchFamily="34" charset="0"/>
              </a:rPr>
              <a:t>JasperReports</a:t>
            </a:r>
            <a:endParaRPr lang="en-US" sz="1000" b="0" i="0" kern="1200" dirty="0">
              <a:solidFill>
                <a:schemeClr val="tx1"/>
              </a:solidFill>
              <a:effectLst/>
              <a:latin typeface="Arial" panose="020B0604020202020204" pitchFamily="34" charset="0"/>
              <a:ea typeface="+mn-ea"/>
              <a:cs typeface="Arial" pitchFamily="34" charset="0"/>
            </a:endParaRPr>
          </a:p>
          <a:p>
            <a:r>
              <a:rPr lang="en-US" sz="1000" b="0" i="0" kern="1200" dirty="0" err="1">
                <a:solidFill>
                  <a:schemeClr val="tx1"/>
                </a:solidFill>
                <a:effectLst/>
                <a:latin typeface="Arial" panose="020B0604020202020204" pitchFamily="34" charset="0"/>
                <a:ea typeface="+mn-ea"/>
                <a:cs typeface="Arial" pitchFamily="34" charset="0"/>
              </a:rPr>
              <a:t>XMLBeans</a:t>
            </a:r>
            <a:endParaRPr lang="en-US" sz="1000" b="0" i="0" kern="1200" dirty="0">
              <a:solidFill>
                <a:schemeClr val="tx1"/>
              </a:solidFill>
              <a:effectLst/>
              <a:latin typeface="Arial" panose="020B0604020202020204" pitchFamily="34" charset="0"/>
              <a:ea typeface="+mn-ea"/>
              <a:cs typeface="Arial" pitchFamily="34" charset="0"/>
            </a:endParaRPr>
          </a:p>
          <a:p>
            <a:r>
              <a:rPr lang="en-US" sz="1000" b="0" i="0" kern="1200" dirty="0">
                <a:solidFill>
                  <a:schemeClr val="tx1"/>
                </a:solidFill>
                <a:effectLst/>
                <a:latin typeface="Arial" panose="020B0604020202020204" pitchFamily="34" charset="0"/>
                <a:ea typeface="+mn-ea"/>
                <a:cs typeface="Arial" pitchFamily="34" charset="0"/>
              </a:rPr>
              <a:t>JDO</a:t>
            </a:r>
          </a:p>
          <a:p>
            <a:r>
              <a:rPr lang="en-US" sz="1000" b="0" i="0" kern="1200" dirty="0">
                <a:solidFill>
                  <a:schemeClr val="tx1"/>
                </a:solidFill>
                <a:effectLst/>
                <a:latin typeface="Arial" panose="020B0604020202020204" pitchFamily="34" charset="0"/>
                <a:ea typeface="+mn-ea"/>
                <a:cs typeface="Arial" pitchFamily="34" charset="0"/>
              </a:rPr>
              <a:t>Guava</a:t>
            </a:r>
          </a:p>
          <a:p>
            <a:endParaRPr lang="en-US" dirty="0"/>
          </a:p>
        </p:txBody>
      </p:sp>
    </p:spTree>
    <p:extLst>
      <p:ext uri="{BB962C8B-B14F-4D97-AF65-F5344CB8AC3E}">
        <p14:creationId xmlns:p14="http://schemas.microsoft.com/office/powerpoint/2010/main" val="485165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6888" y="685800"/>
            <a:ext cx="4905375" cy="3679825"/>
          </a:xfrm>
        </p:spPr>
      </p:sp>
      <p:sp>
        <p:nvSpPr>
          <p:cNvPr id="3" name="Notes Placeholder 2"/>
          <p:cNvSpPr>
            <a:spLocks noGrp="1"/>
          </p:cNvSpPr>
          <p:nvPr>
            <p:ph type="body" idx="1"/>
          </p:nvPr>
        </p:nvSpPr>
        <p:spPr>
          <a:xfrm>
            <a:off x="1866900" y="4567238"/>
            <a:ext cx="4705386" cy="3851548"/>
          </a:xfrm>
        </p:spPr>
        <p:txBody>
          <a:bodyPr>
            <a:normAutofit fontScale="77500" lnSpcReduction="20000"/>
          </a:bodyPr>
          <a:lstStyle/>
          <a:p>
            <a:pPr marL="171450" indent="-171450">
              <a:lnSpc>
                <a:spcPct val="120000"/>
              </a:lnSpc>
              <a:buClr>
                <a:srgbClr val="00A1E4"/>
              </a:buClr>
              <a:buSzPct val="104000"/>
              <a:buFont typeface="Arial" panose="020B0604020202020204" pitchFamily="34" charset="0"/>
              <a:buChar char="•"/>
            </a:pPr>
            <a:r>
              <a:rPr lang="en-IN" dirty="0"/>
              <a:t>Spring IO platform includes Foundation Layer modules and Execution Layer domain-specific runtimes (DSRs)</a:t>
            </a:r>
            <a:endParaRPr lang="en-US" dirty="0"/>
          </a:p>
          <a:p>
            <a:pPr marL="171450" indent="-171450">
              <a:lnSpc>
                <a:spcPct val="120000"/>
              </a:lnSpc>
              <a:buClr>
                <a:srgbClr val="00A1E4"/>
              </a:buClr>
              <a:buSzPct val="104000"/>
              <a:buFont typeface="Arial" panose="020B0604020202020204" pitchFamily="34" charset="0"/>
              <a:buChar char="•"/>
            </a:pPr>
            <a:r>
              <a:rPr lang="en-US" dirty="0"/>
              <a:t>Spring Boot </a:t>
            </a:r>
            <a:r>
              <a:rPr lang="en-IN" dirty="0" err="1"/>
              <a:t>favors</a:t>
            </a:r>
            <a:r>
              <a:rPr lang="en-IN" dirty="0"/>
              <a:t> convention over configuration and is designed to get you up and running as quickly </a:t>
            </a:r>
          </a:p>
          <a:p>
            <a:pPr marL="171450" indent="-171450">
              <a:lnSpc>
                <a:spcPct val="120000"/>
              </a:lnSpc>
              <a:buClr>
                <a:srgbClr val="00A1E4"/>
              </a:buClr>
              <a:buSzPct val="104000"/>
              <a:buFont typeface="Arial" panose="020B0604020202020204" pitchFamily="34" charset="0"/>
              <a:buChar char="•"/>
            </a:pPr>
            <a:r>
              <a:rPr lang="en-IN" dirty="0"/>
              <a:t>Spring Framework provides a comprehensive programming and configuration model for modern Java-based enterprise applications  on any kind of deployment platform</a:t>
            </a:r>
          </a:p>
          <a:p>
            <a:pPr marL="91440" indent="-171450">
              <a:lnSpc>
                <a:spcPct val="120000"/>
              </a:lnSpc>
              <a:buClr>
                <a:srgbClr val="00A1E4"/>
              </a:buClr>
              <a:buSzPct val="104000"/>
              <a:buFont typeface="Arial" pitchFamily="34" charset="0"/>
              <a:buChar char="•"/>
            </a:pPr>
            <a:r>
              <a:rPr lang="en-IN" dirty="0"/>
              <a:t>Spring Web Flow builds on Spring MVC and allows implementing the "flows" of a web application</a:t>
            </a:r>
          </a:p>
          <a:p>
            <a:pPr marL="91440" indent="-171450">
              <a:lnSpc>
                <a:spcPct val="120000"/>
              </a:lnSpc>
              <a:buClr>
                <a:srgbClr val="00A1E4"/>
              </a:buClr>
              <a:buSzPct val="104000"/>
              <a:buFont typeface="Arial" pitchFamily="34" charset="0"/>
              <a:buChar char="•"/>
            </a:pPr>
            <a:r>
              <a:rPr lang="en-IN" dirty="0"/>
              <a:t>Spring Web Services (Spring-WS) is a product of the Spring community focused on creating document-driven Web services </a:t>
            </a:r>
          </a:p>
          <a:p>
            <a:pPr marL="91440" indent="-171450">
              <a:lnSpc>
                <a:spcPct val="120000"/>
              </a:lnSpc>
              <a:buClr>
                <a:srgbClr val="00A1E4"/>
              </a:buClr>
              <a:buSzPct val="104000"/>
              <a:buFont typeface="Arial" pitchFamily="34" charset="0"/>
              <a:buChar char="•"/>
            </a:pPr>
            <a:r>
              <a:rPr lang="en-IN" dirty="0"/>
              <a:t>Spring Integration extends the Spring programming model to support the well-known Enterprise Integration Patterns</a:t>
            </a:r>
          </a:p>
          <a:p>
            <a:pPr marL="91440" indent="-171450">
              <a:lnSpc>
                <a:spcPct val="120000"/>
              </a:lnSpc>
              <a:buClr>
                <a:srgbClr val="00A1E4"/>
              </a:buClr>
              <a:buSzPct val="104000"/>
              <a:buFont typeface="Arial" pitchFamily="34" charset="0"/>
              <a:buChar char="•"/>
            </a:pPr>
            <a:r>
              <a:rPr lang="en-US" dirty="0"/>
              <a:t>Spring </a:t>
            </a:r>
            <a:r>
              <a:rPr lang="en-US" dirty="0" err="1"/>
              <a:t>eXtreem</a:t>
            </a:r>
            <a:r>
              <a:rPr lang="en-US" dirty="0"/>
              <a:t> Data : The project‘s goal is to simplify the development of big data applications. the core Spring APIs into a cohesive and versioned foundational platform for modern applications.</a:t>
            </a:r>
          </a:p>
          <a:p>
            <a:pPr marL="91440" indent="-171450">
              <a:lnSpc>
                <a:spcPct val="120000"/>
              </a:lnSpc>
              <a:buClr>
                <a:srgbClr val="00A1E4"/>
              </a:buClr>
              <a:buSzPct val="104000"/>
              <a:buFont typeface="Arial" pitchFamily="34" charset="0"/>
              <a:buChar char="•"/>
            </a:pPr>
            <a:endParaRPr lang="en-US" dirty="0"/>
          </a:p>
          <a:p>
            <a:pPr marL="171450" indent="-171450">
              <a:buFont typeface="Arial" pitchFamily="34" charset="0"/>
              <a:buChar char="•"/>
            </a:pPr>
            <a:r>
              <a:rPr lang="en-US" dirty="0"/>
              <a:t>Spring Reactive : Reactive Streams, for handling live data (provide a standard for asynchronous stream processing with non-blocking back pressure on the JVM)</a:t>
            </a:r>
          </a:p>
          <a:p>
            <a:pPr marL="171450" indent="-171450">
              <a:buFont typeface="Arial" pitchFamily="34" charset="0"/>
              <a:buChar char="•"/>
            </a:pPr>
            <a:r>
              <a:rPr lang="en-US" b="1" dirty="0"/>
              <a:t>H</a:t>
            </a:r>
            <a:r>
              <a:rPr lang="en-US" dirty="0"/>
              <a:t>ypermedia </a:t>
            </a:r>
            <a:r>
              <a:rPr lang="en-US" b="1" dirty="0"/>
              <a:t>A</a:t>
            </a:r>
            <a:r>
              <a:rPr lang="en-US" dirty="0"/>
              <a:t>s</a:t>
            </a:r>
            <a:r>
              <a:rPr lang="en-US" b="1" dirty="0"/>
              <a:t> T</a:t>
            </a:r>
            <a:r>
              <a:rPr lang="en-US" dirty="0"/>
              <a:t>he</a:t>
            </a:r>
            <a:r>
              <a:rPr lang="en-US" b="1" dirty="0"/>
              <a:t> E</a:t>
            </a:r>
            <a:r>
              <a:rPr lang="en-US" dirty="0"/>
              <a:t>ngine</a:t>
            </a:r>
            <a:r>
              <a:rPr lang="en-US" b="1" dirty="0"/>
              <a:t> O</a:t>
            </a:r>
            <a:r>
              <a:rPr lang="en-US" dirty="0"/>
              <a:t>f</a:t>
            </a:r>
            <a:r>
              <a:rPr lang="en-US" b="1" dirty="0"/>
              <a:t> </a:t>
            </a:r>
            <a:r>
              <a:rPr lang="en-US" dirty="0"/>
              <a:t>application</a:t>
            </a:r>
            <a:r>
              <a:rPr lang="en-US" b="1" dirty="0"/>
              <a:t> S</a:t>
            </a:r>
            <a:r>
              <a:rPr lang="en-US" dirty="0"/>
              <a:t>tate : REST client interacts with a network application entirely through hypermedia provided dynamically by application servers. A REST client needs no prior knowledge about how to interact with any particular application or server beyond a generic understanding of hypermedia, in contrast with SOA.</a:t>
            </a:r>
          </a:p>
          <a:p>
            <a:pPr marL="171450" indent="-171450">
              <a:buFont typeface="Arial" pitchFamily="34" charset="0"/>
              <a:buChar char="•"/>
            </a:pPr>
            <a:r>
              <a:rPr lang="en-US" dirty="0"/>
              <a:t>Spring HATEOS :link creation and representation assembly</a:t>
            </a:r>
          </a:p>
          <a:p>
            <a:pPr marL="171450" indent="-171450">
              <a:buFont typeface="Arial" pitchFamily="34" charset="0"/>
              <a:buChar char="•"/>
              <a:defRPr/>
            </a:pPr>
            <a:r>
              <a:rPr lang="en-US" dirty="0" err="1"/>
              <a:t>Microservices</a:t>
            </a:r>
            <a:r>
              <a:rPr lang="en-US" dirty="0"/>
              <a:t> (wiki) : Software architecture design pattern, in which complex applications are composed of small, independent processes communicating with each other using language-agnostic APIs. These services are small, highly decoupled and focus on doing a small task.</a:t>
            </a:r>
          </a:p>
          <a:p>
            <a:pPr marL="171450" indent="-171450">
              <a:buFont typeface="Arial" pitchFamily="34" charset="0"/>
              <a:buChar char="•"/>
              <a:defRPr/>
            </a:pPr>
            <a:r>
              <a:rPr lang="en-US" dirty="0"/>
              <a:t>Spring Boot : It’s a new framework designed to simplify the bootstrapping and development of a new Spring application with opinionated approach to configuration, freeing developers from the need to define boilerplate configuration.</a:t>
            </a:r>
          </a:p>
          <a:p>
            <a:pPr marL="171450" indent="-171450">
              <a:buFont typeface="Arial" pitchFamily="34" charset="0"/>
              <a:buChar char="•"/>
            </a:pPr>
            <a:r>
              <a:rPr lang="en-US" dirty="0"/>
              <a:t>Spring Cloud : Provides tools for developers to quickly build some of the common patterns in distributed systems (e.g. configuration management, service discovery, circuit breakers, intelligent routing, micro-proxy, control bus, one-time tokens, global locks, leadership election, distributed sessions, cluster state). </a:t>
            </a:r>
          </a:p>
          <a:p>
            <a:pPr marL="91440" indent="-171450">
              <a:lnSpc>
                <a:spcPct val="120000"/>
              </a:lnSpc>
              <a:buClr>
                <a:srgbClr val="00A1E4"/>
              </a:buClr>
              <a:buSzPct val="104000"/>
              <a:buFont typeface="Arial" pitchFamily="34" charset="0"/>
              <a:buChar char="•"/>
            </a:pPr>
            <a:endParaRPr lang="en-US" dirty="0"/>
          </a:p>
          <a:p>
            <a:endParaRPr lang="en-US" dirty="0"/>
          </a:p>
        </p:txBody>
      </p:sp>
    </p:spTree>
    <p:extLst>
      <p:ext uri="{BB962C8B-B14F-4D97-AF65-F5344CB8AC3E}">
        <p14:creationId xmlns:p14="http://schemas.microsoft.com/office/powerpoint/2010/main" val="1502071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685800"/>
            <a:ext cx="4905375" cy="3679825"/>
          </a:xfrm>
        </p:spPr>
      </p:sp>
      <p:sp>
        <p:nvSpPr>
          <p:cNvPr id="3" name="Notes Placeholder 2"/>
          <p:cNvSpPr>
            <a:spLocks noGrp="1"/>
          </p:cNvSpPr>
          <p:nvPr>
            <p:ph type="body" idx="1"/>
          </p:nvPr>
        </p:nvSpPr>
        <p:spPr>
          <a:xfrm>
            <a:off x="1866900" y="4567238"/>
            <a:ext cx="4727576" cy="4066122"/>
          </a:xfrm>
        </p:spPr>
        <p:txBody>
          <a:bodyPr/>
          <a:lstStyle/>
          <a:p>
            <a:r>
              <a:rPr lang="en-US" dirty="0"/>
              <a:t>Spring IO Platform brings together the core Spring APIs into a cohesive platform for modern applications. </a:t>
            </a:r>
          </a:p>
          <a:p>
            <a:r>
              <a:rPr lang="en-US" dirty="0"/>
              <a:t>For example, there are many existing applications designed based on the core Spring Framework, and customers may want these applications to be upgraded with features like adding an OAuth secured REST service, connect to cloud services, Moving data into Hadoop, bridging multiple data stores, etc.. In order to upgrade applications including all the services use Spring IO Platform modules.</a:t>
            </a:r>
          </a:p>
          <a:p>
            <a:endParaRPr lang="en-US" dirty="0"/>
          </a:p>
          <a:p>
            <a:r>
              <a:rPr lang="en-US" dirty="0"/>
              <a:t>Spring IO Platform is comprised of  3 layers:</a:t>
            </a:r>
          </a:p>
          <a:p>
            <a:pPr marL="628650" lvl="1" indent="-171450">
              <a:buFont typeface="Arial" panose="020B0604020202020204" pitchFamily="34" charset="0"/>
              <a:buChar char="•"/>
            </a:pPr>
            <a:r>
              <a:rPr lang="en-US" dirty="0"/>
              <a:t>Spring IO Foundation layer</a:t>
            </a:r>
          </a:p>
          <a:p>
            <a:pPr marL="1085850" lvl="2" indent="-171450">
              <a:buFont typeface="Arial" panose="020B0604020202020204" pitchFamily="34" charset="0"/>
              <a:buChar char="•"/>
            </a:pPr>
            <a:r>
              <a:rPr lang="en-US" dirty="0"/>
              <a:t>A cohesive set of APIs and embeddable runtime components that enable to build applications</a:t>
            </a:r>
          </a:p>
          <a:p>
            <a:pPr marL="628650" lvl="1" indent="-171450">
              <a:buFont typeface="Arial" panose="020B0604020202020204" pitchFamily="34" charset="0"/>
              <a:buChar char="•"/>
            </a:pPr>
            <a:r>
              <a:rPr lang="en-US" dirty="0"/>
              <a:t>IO Coordination</a:t>
            </a:r>
          </a:p>
          <a:p>
            <a:pPr marL="1085850" lvl="2" indent="-171450">
              <a:buFont typeface="Arial" panose="020B0604020202020204" pitchFamily="34" charset="0"/>
              <a:buChar char="•"/>
            </a:pPr>
            <a:r>
              <a:rPr lang="en-US" dirty="0"/>
              <a:t>Provides API’s to connect to cloud services with Spring Cloud.</a:t>
            </a:r>
          </a:p>
          <a:p>
            <a:pPr marL="628650" lvl="1" indent="-171450">
              <a:buFont typeface="Arial" panose="020B0604020202020204" pitchFamily="34" charset="0"/>
              <a:buChar char="•"/>
            </a:pPr>
            <a:r>
              <a:rPr lang="en-US" dirty="0"/>
              <a:t>IO Execution</a:t>
            </a:r>
          </a:p>
          <a:p>
            <a:pPr marL="1085850" lvl="2" indent="-171450">
              <a:buFont typeface="Arial" panose="020B0604020202020204" pitchFamily="34" charset="0"/>
              <a:buChar char="•"/>
            </a:pPr>
            <a:r>
              <a:rPr lang="en-US" dirty="0"/>
              <a:t>Provides DSR(Domain-Specific Runtime) for applications built using IO Foundation modules.</a:t>
            </a:r>
          </a:p>
          <a:p>
            <a:pPr marL="1085850" lvl="2" indent="-171450">
              <a:buFont typeface="Arial" panose="020B0604020202020204" pitchFamily="34" charset="0"/>
              <a:buChar char="•"/>
            </a:pPr>
            <a:r>
              <a:rPr lang="en-US" dirty="0"/>
              <a:t>Helps to avoid deployment to an external container like Tomcat</a:t>
            </a:r>
          </a:p>
          <a:p>
            <a:pPr marL="1085850" lvl="2" indent="-171450">
              <a:buFont typeface="Arial" panose="020B0604020202020204" pitchFamily="34" charset="0"/>
              <a:buChar char="•"/>
            </a:pPr>
            <a:r>
              <a:rPr lang="en-US" dirty="0"/>
              <a:t>Spring IO execution includes three DSRs: Spring XD, Spring Boot, and Grails.</a:t>
            </a:r>
          </a:p>
          <a:p>
            <a:pPr marL="1085850" lvl="2" indent="-1714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6128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685800"/>
            <a:ext cx="4905375" cy="3679825"/>
          </a:xfrm>
        </p:spPr>
      </p:sp>
      <p:sp>
        <p:nvSpPr>
          <p:cNvPr id="3" name="Notes Placeholder 2"/>
          <p:cNvSpPr>
            <a:spLocks noGrp="1"/>
          </p:cNvSpPr>
          <p:nvPr>
            <p:ph type="body" idx="1"/>
          </p:nvPr>
        </p:nvSpPr>
        <p:spPr>
          <a:xfrm>
            <a:off x="1849001" y="4581001"/>
            <a:ext cx="4677923" cy="4042310"/>
          </a:xfrm>
        </p:spPr>
        <p:txBody>
          <a:bodyPr>
            <a:normAutofit fontScale="70000" lnSpcReduction="20000"/>
          </a:bodyPr>
          <a:lstStyle/>
          <a:p>
            <a:r>
              <a:rPr lang="en-US" sz="1100" b="1" dirty="0"/>
              <a:t>Spring IO Execution Layer:</a:t>
            </a:r>
          </a:p>
          <a:p>
            <a:pPr marL="628650" lvl="1" indent="-171450">
              <a:buFont typeface="Arial" panose="020B0604020202020204" pitchFamily="34" charset="0"/>
              <a:buChar char="•"/>
            </a:pPr>
            <a:r>
              <a:rPr lang="en-US" sz="1100" b="1" dirty="0"/>
              <a:t>Spring XD </a:t>
            </a:r>
            <a:r>
              <a:rPr lang="en-US" sz="1100" dirty="0"/>
              <a:t>provides a powerful runtime and DSL for describing big data ingestion and analytics, export, and Hadoop workflow management.</a:t>
            </a:r>
          </a:p>
          <a:p>
            <a:pPr marL="628650" lvl="1" indent="-171450">
              <a:buFont typeface="Arial" panose="020B0604020202020204" pitchFamily="34" charset="0"/>
              <a:buChar char="•"/>
            </a:pPr>
            <a:r>
              <a:rPr lang="en-US" sz="1100" b="1" dirty="0"/>
              <a:t>Spring Boot </a:t>
            </a:r>
            <a:r>
              <a:rPr lang="en-US" sz="1100" dirty="0"/>
              <a:t>reduces the effort needed to create production-ready, DevOps-friendly, XML-free Spring applications. Spring Boot dynamically wires up beans and settings and applies them to your application context</a:t>
            </a:r>
          </a:p>
          <a:p>
            <a:pPr marL="628650" lvl="1" indent="-171450">
              <a:buFont typeface="Arial" panose="020B0604020202020204" pitchFamily="34" charset="0"/>
              <a:buChar char="•"/>
            </a:pPr>
            <a:r>
              <a:rPr lang="en-US" sz="1100" b="1" dirty="0"/>
              <a:t>Grails</a:t>
            </a:r>
            <a:r>
              <a:rPr lang="en-US" sz="1100" dirty="0"/>
              <a:t> provides a productive and stream-lined full-stack web framework by combining the power of the Spring IO Foundation components with a set of comprehensive Groovy-based DSLs.</a:t>
            </a:r>
          </a:p>
          <a:p>
            <a:r>
              <a:rPr lang="en-US" sz="1100" b="1" dirty="0"/>
              <a:t>Spring IO Coordination Layer:</a:t>
            </a:r>
          </a:p>
          <a:p>
            <a:pPr marL="628650" lvl="1" indent="-171450">
              <a:buFont typeface="Arial" panose="020B0604020202020204" pitchFamily="34" charset="0"/>
              <a:buChar char="•"/>
            </a:pPr>
            <a:r>
              <a:rPr lang="en-US" sz="1100" b="1" dirty="0"/>
              <a:t>Spring Cloud</a:t>
            </a:r>
            <a:r>
              <a:rPr lang="en-US" sz="1100" dirty="0"/>
              <a:t> is an open-source library with which an application can be connected with cloud environment. For example, Instead of creating data source object to connect with relational databases use Spring cloud which does all these work(like access and configure service connectors) by using cloud connector.</a:t>
            </a:r>
          </a:p>
          <a:p>
            <a:r>
              <a:rPr lang="en-US" sz="1100" b="1" dirty="0"/>
              <a:t>Spring IO Foundation Layer</a:t>
            </a:r>
          </a:p>
          <a:p>
            <a:pPr marL="628650" lvl="1" indent="-171450">
              <a:buFont typeface="Arial" panose="020B0604020202020204" pitchFamily="34" charset="0"/>
              <a:buChar char="•"/>
            </a:pPr>
            <a:r>
              <a:rPr lang="en-US" sz="1100" b="1" dirty="0"/>
              <a:t>Spring Integration </a:t>
            </a:r>
            <a:r>
              <a:rPr lang="en-US" sz="1100" dirty="0"/>
              <a:t>extends the Spring programming model to support the well-known Enterprise Integration Patterns.</a:t>
            </a:r>
          </a:p>
          <a:p>
            <a:pPr marL="628650" lvl="1" indent="-171450">
              <a:buFont typeface="Arial" panose="020B0604020202020204" pitchFamily="34" charset="0"/>
              <a:buChar char="•"/>
            </a:pPr>
            <a:r>
              <a:rPr lang="en-US" sz="1100" b="1" dirty="0"/>
              <a:t>Spring Batch </a:t>
            </a:r>
            <a:r>
              <a:rPr lang="en-US" sz="1100" dirty="0"/>
              <a:t>is a lightweight, comprehensive batch framework designed to enable the development of robust batch applications vital for the daily operations of enterprise systems. </a:t>
            </a:r>
          </a:p>
          <a:p>
            <a:pPr marL="628650" lvl="1" indent="-171450">
              <a:buFont typeface="Arial" panose="020B0604020202020204" pitchFamily="34" charset="0"/>
              <a:buChar char="•"/>
            </a:pPr>
            <a:r>
              <a:rPr lang="en-US" sz="1100" b="1" dirty="0"/>
              <a:t>Spring Big Data </a:t>
            </a:r>
            <a:r>
              <a:rPr lang="en-US" sz="1100" dirty="0"/>
              <a:t>is used to simplify the development of big data applications.</a:t>
            </a:r>
          </a:p>
          <a:p>
            <a:pPr marL="628650" lvl="1" indent="-171450">
              <a:buFont typeface="Arial" panose="020B0604020202020204" pitchFamily="34" charset="0"/>
              <a:buChar char="•"/>
            </a:pPr>
            <a:r>
              <a:rPr lang="en-US" sz="1100" b="1" dirty="0"/>
              <a:t>Spring Web</a:t>
            </a:r>
            <a:r>
              <a:rPr lang="en-US" sz="1100" dirty="0"/>
              <a:t> builds on Spring MVC and allows implementing the "flows" of a web application.</a:t>
            </a:r>
          </a:p>
          <a:p>
            <a:pPr marL="628650" lvl="1" indent="-171450">
              <a:buFont typeface="Arial" panose="020B0604020202020204" pitchFamily="34" charset="0"/>
              <a:buChar char="•"/>
            </a:pPr>
            <a:r>
              <a:rPr lang="en-US" sz="1100" b="1" dirty="0"/>
              <a:t>Spring data </a:t>
            </a:r>
            <a:r>
              <a:rPr lang="en-US" sz="1100" dirty="0"/>
              <a:t>makes it easy to use new data access technologies, such as non-relational databases, map-reduce frameworks, and cloud based data services.</a:t>
            </a:r>
          </a:p>
          <a:p>
            <a:pPr marL="628650" lvl="1" indent="-171450">
              <a:buFont typeface="Arial" panose="020B0604020202020204" pitchFamily="34" charset="0"/>
              <a:buChar char="•"/>
            </a:pPr>
            <a:r>
              <a:rPr lang="en-US" sz="1100" b="1" dirty="0"/>
              <a:t>Spring Framework </a:t>
            </a:r>
            <a:r>
              <a:rPr lang="en-US" sz="1100" dirty="0"/>
              <a:t>provides a comprehensive programming and configuration model for modern Java-based enterprise applications  on any kind of deployment platform.</a:t>
            </a:r>
          </a:p>
          <a:p>
            <a:pPr marL="628650" lvl="1" indent="-171450">
              <a:buFont typeface="Arial" panose="020B0604020202020204" pitchFamily="34" charset="0"/>
              <a:buChar char="•"/>
            </a:pPr>
            <a:r>
              <a:rPr lang="en-US" sz="1100" b="1" dirty="0"/>
              <a:t>Spring security </a:t>
            </a:r>
            <a:r>
              <a:rPr lang="en-US" sz="1100" dirty="0"/>
              <a:t>helps us to secure spring based applications since it is a powerful and highly customizable authentication and access-control framework. </a:t>
            </a:r>
          </a:p>
          <a:p>
            <a:pPr marL="628650" lvl="1" indent="-171450">
              <a:buFont typeface="Arial" panose="020B0604020202020204" pitchFamily="34" charset="0"/>
              <a:buChar char="•"/>
            </a:pPr>
            <a:r>
              <a:rPr lang="en-US" sz="1100" b="1" dirty="0"/>
              <a:t>Spring groovy</a:t>
            </a:r>
            <a:r>
              <a:rPr lang="en-US" sz="1100" dirty="0"/>
              <a:t> can be used to integrate with groovy for building high-productivity dynamic application.</a:t>
            </a:r>
          </a:p>
          <a:p>
            <a:pPr marL="628650" lvl="1" indent="-171450">
              <a:buFont typeface="Arial" panose="020B0604020202020204" pitchFamily="34" charset="0"/>
              <a:buChar char="•"/>
            </a:pPr>
            <a:r>
              <a:rPr lang="en-US" sz="1100" b="1" dirty="0"/>
              <a:t>Spring Reacto</a:t>
            </a:r>
            <a:r>
              <a:rPr lang="en-US" sz="1100" dirty="0"/>
              <a:t>r is a Reactive Streams, for handling live data (provide a standard for asynchronous stream processing with non-blocking back pressure on the JVM)</a:t>
            </a:r>
          </a:p>
          <a:p>
            <a:pPr marL="628650" lvl="1" indent="-171450">
              <a:buFont typeface="Arial" panose="020B0604020202020204" pitchFamily="34" charset="0"/>
              <a:buChar char="•"/>
            </a:pPr>
            <a:endParaRPr lang="en-US" sz="1100" dirty="0"/>
          </a:p>
          <a:p>
            <a:endParaRPr lang="en-US" sz="1100" dirty="0"/>
          </a:p>
          <a:p>
            <a:endParaRPr lang="en-US" sz="1100" dirty="0"/>
          </a:p>
          <a:p>
            <a:pPr marL="628650" lvl="1" indent="-171450">
              <a:buFont typeface="Arial" panose="020B0604020202020204" pitchFamily="34" charset="0"/>
              <a:buChar char="•"/>
            </a:pPr>
            <a:endParaRPr lang="en-US" sz="1100" dirty="0"/>
          </a:p>
        </p:txBody>
      </p:sp>
      <p:sp>
        <p:nvSpPr>
          <p:cNvPr id="4" name="TextBox 3"/>
          <p:cNvSpPr txBox="1"/>
          <p:nvPr/>
        </p:nvSpPr>
        <p:spPr>
          <a:xfrm>
            <a:off x="70339" y="1165609"/>
            <a:ext cx="1296238" cy="1785104"/>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Give an overview of different modules available in 3 layers of IO platform.</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Spring Boot  will be explained with example. Spring Framework will be explained in detail further to this.</a:t>
            </a:r>
          </a:p>
        </p:txBody>
      </p:sp>
    </p:spTree>
    <p:extLst>
      <p:ext uri="{BB962C8B-B14F-4D97-AF65-F5344CB8AC3E}">
        <p14:creationId xmlns:p14="http://schemas.microsoft.com/office/powerpoint/2010/main" val="1612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Spring makes it easy to use POJO (Plain Old Java Objects) to achieve things that were previously only possible with EJBs. However, Spring’s usefulness isn’t restricted to server-side development. Any java application can benefit from Spring in terms of simplicity, testability and loose coupling. </a:t>
            </a:r>
          </a:p>
          <a:p>
            <a:endParaRPr lang="en-US" dirty="0"/>
          </a:p>
        </p:txBody>
      </p:sp>
    </p:spTree>
    <p:extLst>
      <p:ext uri="{BB962C8B-B14F-4D97-AF65-F5344CB8AC3E}">
        <p14:creationId xmlns:p14="http://schemas.microsoft.com/office/powerpoint/2010/main" val="3954393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4825" y="685800"/>
            <a:ext cx="4905375" cy="36798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4393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04511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92267638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424029"/>
          </a:xfrm>
        </p:spPr>
        <p:txBody>
          <a:bodyPr>
            <a:normAutofit/>
          </a:bodyPr>
          <a:lstStyle>
            <a:lvl1pPr>
              <a:defRPr sz="2400"/>
            </a:lvl1pPr>
          </a:lstStyle>
          <a:p>
            <a:r>
              <a:rPr lang="en-US" dirty="0"/>
              <a:t>Click to edit Master title style</a:t>
            </a:r>
          </a:p>
        </p:txBody>
      </p:sp>
      <p:sp>
        <p:nvSpPr>
          <p:cNvPr id="4" name="Content Placeholder 2"/>
          <p:cNvSpPr>
            <a:spLocks noGrp="1"/>
          </p:cNvSpPr>
          <p:nvPr>
            <p:ph idx="1"/>
            <p:custDataLst>
              <p:tags r:id="rId1"/>
            </p:custDataLst>
          </p:nvPr>
        </p:nvSpPr>
        <p:spPr>
          <a:xfrm>
            <a:off x="298516" y="996594"/>
            <a:ext cx="6793764" cy="4767208"/>
          </a:xfrm>
        </p:spPr>
        <p:txBody>
          <a:bodyPr/>
          <a:lstStyle>
            <a:lvl1pPr marL="342900" indent="-342900">
              <a:buFont typeface="Wingdings" panose="05000000000000000000" pitchFamily="2" charset="2"/>
              <a:buChar char="§"/>
              <a:defRPr sz="2000" b="0"/>
            </a:lvl1pPr>
            <a:lvl2pPr>
              <a:defRPr sz="1600"/>
            </a:lvl2pPr>
            <a:lvl3pPr>
              <a:defRPr sz="1400"/>
            </a:lvl3pPr>
            <a:lvl4pPr>
              <a:defRPr sz="1600"/>
            </a:lvl4pPr>
            <a:lvl5pPr marL="1657350" indent="-285750">
              <a:buFont typeface="Wingdings" panose="05000000000000000000" pitchFamily="2" charset="2"/>
              <a:buChar char="§"/>
              <a:defRPr sz="1400"/>
            </a:lvl5pPr>
          </a:lstStyle>
          <a:p>
            <a:pPr lvl="0"/>
            <a:endParaRPr lang="en-US" noProof="0" dirty="0"/>
          </a:p>
          <a:p>
            <a:pPr lvl="0"/>
            <a:r>
              <a:rPr lang="en-US" noProof="0" dirty="0"/>
              <a:t>Click to edit Master text style</a:t>
            </a:r>
          </a:p>
          <a:p>
            <a:pPr lvl="3"/>
            <a:r>
              <a:rPr lang="en-US" noProof="0" dirty="0"/>
              <a:t>Text style level 2</a:t>
            </a:r>
          </a:p>
          <a:p>
            <a:pPr lvl="4"/>
            <a:r>
              <a:rPr lang="en-US" noProof="0" dirty="0"/>
              <a:t>Text style level 3</a:t>
            </a:r>
          </a:p>
          <a:p>
            <a:pPr lvl="5"/>
            <a:r>
              <a:rPr lang="en-US" noProof="0" dirty="0"/>
              <a:t>Text style level 4</a:t>
            </a:r>
          </a:p>
          <a:p>
            <a:pPr lvl="3"/>
            <a:endParaRPr lang="en-US" noProof="0"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708867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30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p:custDataLst>
              <p:tags r:id="rId4"/>
            </p:custDataLst>
          </p:nvPr>
        </p:nvSpPr>
        <p:spPr>
          <a:xfrm>
            <a:off x="298516" y="1109610"/>
            <a:ext cx="8845484" cy="5028908"/>
          </a:xfrm>
        </p:spPr>
        <p:txBody>
          <a:bodyPr/>
          <a:lstStyle>
            <a:lvl1pPr>
              <a:defRPr b="0"/>
            </a:lvl1pPr>
            <a:lvl5pPr marL="1657350" indent="-285750">
              <a:buFont typeface="Wingdings" panose="05000000000000000000" pitchFamily="2" charset="2"/>
              <a:buChar char="§"/>
              <a:defRPr/>
            </a:lvl5pPr>
          </a:lstStyle>
          <a:p>
            <a:pPr lvl="0"/>
            <a:endParaRPr lang="en-US" noProof="0" dirty="0"/>
          </a:p>
          <a:p>
            <a:pPr lvl="0"/>
            <a:r>
              <a:rPr lang="en-US" noProof="0" dirty="0"/>
              <a:t>Click to edit Master text style</a:t>
            </a:r>
          </a:p>
          <a:p>
            <a:pPr lvl="3"/>
            <a:r>
              <a:rPr lang="en-US" noProof="0" dirty="0"/>
              <a:t>Text style level 2</a:t>
            </a:r>
          </a:p>
          <a:p>
            <a:pPr lvl="4"/>
            <a:r>
              <a:rPr lang="en-US" noProof="0" dirty="0"/>
              <a:t>Text style level 3</a:t>
            </a:r>
          </a:p>
          <a:p>
            <a:pPr lvl="5"/>
            <a:r>
              <a:rPr lang="en-US" noProof="0" dirty="0"/>
              <a:t>Text style level 4</a:t>
            </a:r>
          </a:p>
        </p:txBody>
      </p:sp>
    </p:spTree>
    <p:extLst>
      <p:ext uri="{BB962C8B-B14F-4D97-AF65-F5344CB8AC3E}">
        <p14:creationId xmlns:p14="http://schemas.microsoft.com/office/powerpoint/2010/main" val="1835113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6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custDataLst>
              <p:tags r:id="rId1"/>
            </p:custDataLst>
          </p:nvPr>
        </p:nvSpPr>
        <p:spPr>
          <a:xfrm>
            <a:off x="298516" y="1027416"/>
            <a:ext cx="6887389" cy="5111101"/>
          </a:xfrm>
        </p:spPr>
        <p:txBody>
          <a:bodyPr/>
          <a:lstStyle>
            <a:lvl1pPr>
              <a:defRPr b="0"/>
            </a:lvl1pPr>
            <a:lvl5pPr marL="1657350" indent="-285750">
              <a:buFont typeface="Wingdings" panose="05000000000000000000" pitchFamily="2" charset="2"/>
              <a:buChar char="§"/>
              <a:defRPr/>
            </a:lvl5pPr>
          </a:lstStyle>
          <a:p>
            <a:pPr lvl="0"/>
            <a:endParaRPr lang="en-US" noProof="0" dirty="0"/>
          </a:p>
          <a:p>
            <a:pPr lvl="0"/>
            <a:r>
              <a:rPr lang="en-US" noProof="0" dirty="0"/>
              <a:t>Click to edit Master text style</a:t>
            </a:r>
          </a:p>
          <a:p>
            <a:pPr lvl="3"/>
            <a:r>
              <a:rPr lang="en-US" noProof="0" dirty="0"/>
              <a:t>Text style level 2</a:t>
            </a:r>
          </a:p>
          <a:p>
            <a:pPr lvl="4"/>
            <a:r>
              <a:rPr lang="en-US" noProof="0" dirty="0"/>
              <a:t>Text style level 3</a:t>
            </a:r>
          </a:p>
          <a:p>
            <a:pPr lvl="5"/>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312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188641"/>
            <a:ext cx="8312649" cy="564752"/>
          </a:xfrm>
          <a:prstGeom prst="rect">
            <a:avLst/>
          </a:prstGeom>
        </p:spPr>
        <p:txBody>
          <a:bodyPr vert="horz" lIns="0" tIns="0" rIns="0" bIns="0" rtlCol="0" anchor="t">
            <a:normAutofit/>
          </a:bodyPr>
          <a:lstStyle/>
          <a:p>
            <a:pPr lvl="0">
              <a:lnSpc>
                <a:spcPts val="225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967354"/>
            <a:ext cx="8528209" cy="4796860"/>
          </a:xfrm>
          <a:prstGeom prst="rect">
            <a:avLst/>
          </a:prstGeom>
        </p:spPr>
        <p:txBody>
          <a:bodyPr vert="horz" lIns="0" tIns="0" rIns="0" bIns="0" rtlCol="0">
            <a:normAutofit/>
          </a:bodyPr>
          <a:lstStyle/>
          <a:p>
            <a:pPr lvl="0"/>
            <a:endParaRPr lang="en-US" dirty="0"/>
          </a:p>
          <a:p>
            <a:pPr lvl="0"/>
            <a:r>
              <a:rPr lang="en-US" dirty="0"/>
              <a:t>Edit 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309801" y="6452171"/>
            <a:ext cx="1714500" cy="218267"/>
          </a:xfrm>
          <a:prstGeom prst="rect">
            <a:avLst/>
          </a:prstGeom>
        </p:spPr>
      </p:pic>
    </p:spTree>
    <p:extLst>
      <p:ext uri="{BB962C8B-B14F-4D97-AF65-F5344CB8AC3E}">
        <p14:creationId xmlns:p14="http://schemas.microsoft.com/office/powerpoint/2010/main" val="1858809136"/>
      </p:ext>
    </p:extLst>
  </p:cSld>
  <p:clrMap bg1="lt1" tx1="dk1" bg2="lt2" tx2="dk2" accent1="accent1" accent2="accent2" accent3="accent3" accent4="accent4" accent5="accent5" accent6="accent6" hlink="hlink" folHlink="folHlink"/>
  <p:sldLayoutIdLst>
    <p:sldLayoutId id="2147483725" r:id="rId1"/>
    <p:sldLayoutId id="2147483769" r:id="rId2"/>
    <p:sldLayoutId id="2147483770" r:id="rId3"/>
    <p:sldLayoutId id="2147483771" r:id="rId4"/>
    <p:sldLayoutId id="2147483772" r:id="rId5"/>
    <p:sldLayoutId id="2147483773" r:id="rId6"/>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85750" indent="-28575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tx2"/>
        </a:buClr>
        <a:buFont typeface="Wingdings" panose="05000000000000000000" pitchFamily="2" charset="2"/>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Clr>
          <a:schemeClr val="tx2"/>
        </a:buClr>
        <a:buFont typeface="Wingdings" panose="05000000000000000000" pitchFamily="2" charset="2"/>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3905955" y="1772355"/>
            <a:ext cx="5012266" cy="667655"/>
          </a:xfrm>
        </p:spPr>
        <p:txBody>
          <a:bodyPr>
            <a:normAutofit/>
          </a:bodyPr>
          <a:lstStyle/>
          <a:p>
            <a:pPr algn="l"/>
            <a:r>
              <a:rPr lang="en-US" sz="2400" dirty="0"/>
              <a:t>Lesson 1: Introduction to Spring Platform and environment</a:t>
            </a:r>
          </a:p>
        </p:txBody>
      </p:sp>
      <p:sp>
        <p:nvSpPr>
          <p:cNvPr id="11" name="Title 10"/>
          <p:cNvSpPr>
            <a:spLocks noGrp="1"/>
          </p:cNvSpPr>
          <p:nvPr>
            <p:ph type="ctrTitle" idx="4294967295"/>
          </p:nvPr>
        </p:nvSpPr>
        <p:spPr>
          <a:xfrm>
            <a:off x="316089" y="3027032"/>
            <a:ext cx="3025422" cy="546431"/>
          </a:xfrm>
        </p:spPr>
        <p:txBody>
          <a:bodyPr>
            <a:normAutofit/>
          </a:bodyPr>
          <a:lstStyle/>
          <a:p>
            <a:r>
              <a:rPr lang="en-US" b="0" dirty="0">
                <a:latin typeface="+mn-lt"/>
                <a:ea typeface="+mn-ea"/>
                <a:cs typeface="+mn-cs"/>
              </a:rPr>
              <a:t>Basic Spring 5.0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27187"/>
            <a:ext cx="8312649" cy="462523"/>
          </a:xfrm>
        </p:spPr>
        <p:txBody>
          <a:bodyPr/>
          <a:lstStyle/>
          <a:p>
            <a:r>
              <a:rPr lang="en-US" dirty="0"/>
              <a:t>Lesson Summary</a:t>
            </a:r>
          </a:p>
        </p:txBody>
      </p:sp>
      <p:sp>
        <p:nvSpPr>
          <p:cNvPr id="5" name="Content Placeholder 4"/>
          <p:cNvSpPr>
            <a:spLocks noGrp="1"/>
          </p:cNvSpPr>
          <p:nvPr>
            <p:ph idx="1"/>
          </p:nvPr>
        </p:nvSpPr>
        <p:spPr>
          <a:xfrm>
            <a:off x="298516" y="1191492"/>
            <a:ext cx="6490211" cy="4017817"/>
          </a:xfrm>
        </p:spPr>
        <p:txBody>
          <a:bodyPr/>
          <a:lstStyle/>
          <a:p>
            <a:endParaRPr lang="en-US" dirty="0"/>
          </a:p>
          <a:p>
            <a:pPr marL="0" indent="0">
              <a:buNone/>
            </a:pPr>
            <a:r>
              <a:rPr lang="en-US" dirty="0"/>
              <a:t>In this lesson, you have learnt about</a:t>
            </a:r>
          </a:p>
          <a:p>
            <a:pPr marL="0" indent="0">
              <a:buNone/>
            </a:pPr>
            <a:endParaRPr lang="en-US" dirty="0"/>
          </a:p>
          <a:p>
            <a:pPr lvl="3"/>
            <a:r>
              <a:rPr lang="en-US" sz="1800" dirty="0"/>
              <a:t>What is Spring and why spring?</a:t>
            </a:r>
          </a:p>
          <a:p>
            <a:pPr marL="342900" lvl="3" indent="0">
              <a:buNone/>
            </a:pPr>
            <a:endParaRPr lang="en-US" sz="1800" dirty="0"/>
          </a:p>
          <a:p>
            <a:pPr lvl="3"/>
            <a:r>
              <a:rPr lang="en-US" sz="1800" dirty="0"/>
              <a:t>List of spring projects</a:t>
            </a:r>
          </a:p>
          <a:p>
            <a:pPr marL="342900" lvl="3" indent="0">
              <a:buNone/>
            </a:pPr>
            <a:endParaRPr lang="en-US" sz="1800" dirty="0"/>
          </a:p>
          <a:p>
            <a:pPr lvl="3"/>
            <a:r>
              <a:rPr lang="en-US" sz="1800" dirty="0"/>
              <a:t>Spring IO platform</a:t>
            </a:r>
          </a:p>
          <a:p>
            <a:pPr marL="342900" lvl="3" indent="0">
              <a:buNone/>
            </a:pPr>
            <a:endParaRPr lang="en-US" sz="1800" dirty="0"/>
          </a:p>
          <a:p>
            <a:pPr lvl="3"/>
            <a:r>
              <a:rPr lang="en-US" sz="1800" dirty="0"/>
              <a:t>Overview of Spring Framework and Spring Boot</a:t>
            </a:r>
          </a:p>
          <a:p>
            <a:pPr lvl="2"/>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2" y="188641"/>
            <a:ext cx="7033108" cy="476377"/>
          </a:xfrm>
        </p:spPr>
        <p:txBody>
          <a:bodyPr/>
          <a:lstStyle/>
          <a:p>
            <a:r>
              <a:rPr lang="en-US" dirty="0"/>
              <a:t>Review Questions</a:t>
            </a:r>
          </a:p>
        </p:txBody>
      </p:sp>
      <p:sp>
        <p:nvSpPr>
          <p:cNvPr id="5" name="Content Placeholder 4"/>
          <p:cNvSpPr>
            <a:spLocks noGrp="1"/>
          </p:cNvSpPr>
          <p:nvPr>
            <p:ph idx="1"/>
          </p:nvPr>
        </p:nvSpPr>
        <p:spPr>
          <a:xfrm>
            <a:off x="309802" y="665019"/>
            <a:ext cx="8714455" cy="5605152"/>
          </a:xfrm>
        </p:spPr>
        <p:txBody>
          <a:bodyPr>
            <a:normAutofit/>
          </a:bodyPr>
          <a:lstStyle/>
          <a:p>
            <a:pPr>
              <a:lnSpc>
                <a:spcPct val="100000"/>
              </a:lnSpc>
            </a:pPr>
            <a:r>
              <a:rPr lang="en-US" dirty="0"/>
              <a:t>Question 1: Spring IO _________ layer provides</a:t>
            </a:r>
          </a:p>
          <a:p>
            <a:pPr marL="0" indent="0">
              <a:lnSpc>
                <a:spcPct val="100000"/>
              </a:lnSpc>
              <a:buNone/>
            </a:pPr>
            <a:r>
              <a:rPr lang="en-US" dirty="0"/>
              <a:t>   API to connect to cloud services</a:t>
            </a:r>
          </a:p>
          <a:p>
            <a:pPr marL="0" indent="0">
              <a:lnSpc>
                <a:spcPct val="100000"/>
              </a:lnSpc>
              <a:buNone/>
            </a:pPr>
            <a:endParaRPr lang="en-US" dirty="0"/>
          </a:p>
          <a:p>
            <a:pPr lvl="3">
              <a:lnSpc>
                <a:spcPct val="100000"/>
              </a:lnSpc>
            </a:pPr>
            <a:r>
              <a:rPr lang="en-US" sz="1800" dirty="0"/>
              <a:t>Option 1: Foundation</a:t>
            </a:r>
          </a:p>
          <a:p>
            <a:pPr marL="342900" lvl="3" indent="0">
              <a:lnSpc>
                <a:spcPct val="100000"/>
              </a:lnSpc>
              <a:buNone/>
            </a:pPr>
            <a:endParaRPr lang="en-US" sz="1800" dirty="0"/>
          </a:p>
          <a:p>
            <a:pPr lvl="3">
              <a:lnSpc>
                <a:spcPct val="100000"/>
              </a:lnSpc>
            </a:pPr>
            <a:r>
              <a:rPr lang="en-US" sz="1800" dirty="0"/>
              <a:t>Option 2: Coordination</a:t>
            </a:r>
          </a:p>
          <a:p>
            <a:pPr marL="342900" lvl="3" indent="0">
              <a:lnSpc>
                <a:spcPct val="100000"/>
              </a:lnSpc>
              <a:buNone/>
            </a:pPr>
            <a:endParaRPr lang="en-US" sz="1800" dirty="0"/>
          </a:p>
          <a:p>
            <a:pPr lvl="3">
              <a:lnSpc>
                <a:spcPct val="100000"/>
              </a:lnSpc>
            </a:pPr>
            <a:r>
              <a:rPr lang="en-US" sz="1800" dirty="0"/>
              <a:t>Option 3: Execution</a:t>
            </a:r>
          </a:p>
          <a:p>
            <a:pPr marL="174625" lvl="1" indent="0">
              <a:lnSpc>
                <a:spcPct val="100000"/>
              </a:lnSpc>
              <a:buNone/>
            </a:pPr>
            <a:endParaRPr lang="en-US" dirty="0"/>
          </a:p>
          <a:p>
            <a:pPr>
              <a:lnSpc>
                <a:spcPct val="100000"/>
              </a:lnSpc>
            </a:pPr>
            <a:r>
              <a:rPr lang="en-US" dirty="0"/>
              <a:t>Question 2: Spring Boot reduces the effort needed</a:t>
            </a:r>
          </a:p>
          <a:p>
            <a:pPr marL="0" indent="0">
              <a:lnSpc>
                <a:spcPct val="100000"/>
              </a:lnSpc>
              <a:buNone/>
            </a:pPr>
            <a:r>
              <a:rPr lang="en-US" dirty="0"/>
              <a:t>   to create production-ready, DevOps-friendly, XML-</a:t>
            </a:r>
          </a:p>
          <a:p>
            <a:pPr marL="0" indent="0">
              <a:lnSpc>
                <a:spcPct val="100000"/>
              </a:lnSpc>
              <a:buNone/>
            </a:pPr>
            <a:r>
              <a:rPr lang="en-US" dirty="0"/>
              <a:t>   free Spring applications. </a:t>
            </a:r>
          </a:p>
          <a:p>
            <a:pPr marL="0" indent="0">
              <a:lnSpc>
                <a:spcPct val="100000"/>
              </a:lnSpc>
              <a:buNone/>
            </a:pPr>
            <a:endParaRPr lang="en-US" dirty="0"/>
          </a:p>
          <a:p>
            <a:pPr lvl="3">
              <a:lnSpc>
                <a:spcPct val="100000"/>
              </a:lnSpc>
            </a:pPr>
            <a:r>
              <a:rPr lang="en-US" dirty="0"/>
              <a:t>Option 1: True</a:t>
            </a:r>
          </a:p>
          <a:p>
            <a:pPr marL="342900" lvl="3" indent="0">
              <a:lnSpc>
                <a:spcPct val="100000"/>
              </a:lnSpc>
              <a:buNone/>
            </a:pPr>
            <a:endParaRPr lang="en-US" dirty="0"/>
          </a:p>
          <a:p>
            <a:pPr lvl="3">
              <a:lnSpc>
                <a:spcPct val="100000"/>
              </a:lnSpc>
            </a:pPr>
            <a:r>
              <a:rPr lang="en-US" dirty="0"/>
              <a:t>Option 2: false</a:t>
            </a:r>
          </a:p>
          <a:p>
            <a:pPr>
              <a:lnSpc>
                <a:spcPct val="100000"/>
              </a:lnSpc>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p:txBody>
          <a:bodyPr>
            <a:normAutofit/>
          </a:bodyPr>
          <a:lstStyle/>
          <a:p>
            <a:pPr>
              <a:lnSpc>
                <a:spcPct val="150000"/>
              </a:lnSpc>
            </a:pPr>
            <a:endParaRPr lang="en-US" dirty="0"/>
          </a:p>
          <a:p>
            <a:pPr marL="0" indent="0">
              <a:lnSpc>
                <a:spcPct val="150000"/>
              </a:lnSpc>
              <a:buNone/>
            </a:pPr>
            <a:r>
              <a:rPr lang="en-US" dirty="0"/>
              <a:t> In this lesson , you will learn about</a:t>
            </a:r>
          </a:p>
          <a:p>
            <a:pPr lvl="3">
              <a:lnSpc>
                <a:spcPct val="150000"/>
              </a:lnSpc>
            </a:pPr>
            <a:r>
              <a:rPr lang="en-US" dirty="0"/>
              <a:t>Introduction to Spring</a:t>
            </a:r>
          </a:p>
          <a:p>
            <a:pPr lvl="3">
              <a:lnSpc>
                <a:spcPct val="150000"/>
              </a:lnSpc>
            </a:pPr>
            <a:r>
              <a:rPr lang="en-US" dirty="0"/>
              <a:t>Spring 5 New Features</a:t>
            </a:r>
          </a:p>
          <a:p>
            <a:pPr lvl="3">
              <a:lnSpc>
                <a:spcPct val="150000"/>
              </a:lnSpc>
            </a:pPr>
            <a:r>
              <a:rPr lang="en-US" dirty="0"/>
              <a:t>Spring Projects at a glance</a:t>
            </a:r>
          </a:p>
          <a:p>
            <a:pPr lvl="3">
              <a:lnSpc>
                <a:spcPct val="150000"/>
              </a:lnSpc>
            </a:pPr>
            <a:r>
              <a:rPr lang="en-US" dirty="0"/>
              <a:t>Spring IO Platform</a:t>
            </a:r>
          </a:p>
          <a:p>
            <a:pPr lvl="4">
              <a:lnSpc>
                <a:spcPct val="150000"/>
              </a:lnSpc>
            </a:pPr>
            <a:r>
              <a:rPr lang="en-US" dirty="0"/>
              <a:t>Spring Framework</a:t>
            </a:r>
          </a:p>
          <a:p>
            <a:pPr lvl="4">
              <a:lnSpc>
                <a:spcPct val="150000"/>
              </a:lnSpc>
            </a:pPr>
            <a:r>
              <a:rPr lang="en-US" dirty="0"/>
              <a:t>Spring Boot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515" y="401781"/>
            <a:ext cx="7404612" cy="623455"/>
          </a:xfrm>
        </p:spPr>
        <p:txBody>
          <a:bodyPr>
            <a:noAutofit/>
          </a:bodyPr>
          <a:lstStyle/>
          <a:p>
            <a:pPr marL="342900" lvl="3" indent="0">
              <a:buNone/>
            </a:pPr>
            <a:r>
              <a:rPr lang="en-US" sz="2400" dirty="0">
                <a:solidFill>
                  <a:schemeClr val="tx2"/>
                </a:solidFill>
              </a:rPr>
              <a:t>1.1 Introduction to Spring</a:t>
            </a:r>
          </a:p>
        </p:txBody>
      </p:sp>
      <p:sp>
        <p:nvSpPr>
          <p:cNvPr id="4" name="Content Placeholder 3"/>
          <p:cNvSpPr>
            <a:spLocks noGrp="1"/>
          </p:cNvSpPr>
          <p:nvPr>
            <p:ph idx="1"/>
          </p:nvPr>
        </p:nvSpPr>
        <p:spPr>
          <a:xfrm>
            <a:off x="734291" y="1025236"/>
            <a:ext cx="8118764" cy="5113281"/>
          </a:xfrm>
        </p:spPr>
        <p:txBody>
          <a:bodyPr>
            <a:normAutofit/>
          </a:bodyPr>
          <a:lstStyle/>
          <a:p>
            <a:pPr>
              <a:lnSpc>
                <a:spcPct val="150000"/>
              </a:lnSpc>
            </a:pPr>
            <a:endParaRPr lang="en-US" dirty="0"/>
          </a:p>
          <a:p>
            <a:pPr>
              <a:lnSpc>
                <a:spcPct val="150000"/>
              </a:lnSpc>
            </a:pPr>
            <a:r>
              <a:rPr lang="en-US" dirty="0"/>
              <a:t>Comprehensive infrastructure support for developing Java applications with  development  tools.</a:t>
            </a:r>
          </a:p>
          <a:p>
            <a:pPr>
              <a:lnSpc>
                <a:spcPct val="150000"/>
              </a:lnSpc>
            </a:pPr>
            <a:r>
              <a:rPr lang="en-US" dirty="0"/>
              <a:t>Benefit of Spring  </a:t>
            </a:r>
          </a:p>
          <a:p>
            <a:pPr lvl="3">
              <a:lnSpc>
                <a:spcPct val="150000"/>
              </a:lnSpc>
            </a:pPr>
            <a:r>
              <a:rPr lang="en-US" sz="1800" dirty="0"/>
              <a:t>Simplicity</a:t>
            </a:r>
          </a:p>
          <a:p>
            <a:pPr lvl="3">
              <a:lnSpc>
                <a:spcPct val="150000"/>
              </a:lnSpc>
            </a:pPr>
            <a:r>
              <a:rPr lang="en-US" sz="1800" dirty="0"/>
              <a:t>Testability</a:t>
            </a:r>
          </a:p>
          <a:p>
            <a:pPr lvl="3">
              <a:lnSpc>
                <a:spcPct val="150000"/>
              </a:lnSpc>
            </a:pPr>
            <a:r>
              <a:rPr lang="en-US" sz="1800" dirty="0"/>
              <a:t>Loose Coupling</a:t>
            </a:r>
          </a:p>
          <a:p>
            <a:pPr lvl="1">
              <a:lnSpc>
                <a:spcPct val="150000"/>
              </a:lnSpc>
            </a:pPr>
            <a:r>
              <a:rPr lang="en-US" sz="2000" dirty="0"/>
              <a:t>Automation of deployment</a:t>
            </a:r>
          </a:p>
          <a:p>
            <a:pPr lvl="3">
              <a:lnSpc>
                <a:spcPct val="150000"/>
              </a:lnSpc>
            </a:pPr>
            <a:r>
              <a:rPr lang="en-US" sz="1800" dirty="0"/>
              <a:t>Convention over configuration</a:t>
            </a:r>
          </a:p>
          <a:p>
            <a:pPr lvl="3">
              <a:lnSpc>
                <a:spcPct val="150000"/>
              </a:lnSpc>
            </a:pPr>
            <a:r>
              <a:rPr lang="en-US" sz="1800" dirty="0"/>
              <a:t>Services to enable a cohesive technology for the businesses</a:t>
            </a:r>
          </a:p>
          <a:p>
            <a:pPr marL="3572" lvl="1" indent="0">
              <a:lnSpc>
                <a:spcPct val="150000"/>
              </a:lnSpc>
              <a:buNone/>
            </a:pPr>
            <a:endParaRPr lang="en-US" sz="1800" dirty="0"/>
          </a:p>
          <a:p>
            <a:pPr>
              <a:lnSpc>
                <a:spcPct val="150000"/>
              </a:lnSpc>
            </a:pPr>
            <a:endParaRPr lang="en-US" dirty="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2941" y="97683"/>
            <a:ext cx="1835150" cy="927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5259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Spring 5 New Features</a:t>
            </a:r>
          </a:p>
        </p:txBody>
      </p:sp>
      <p:sp>
        <p:nvSpPr>
          <p:cNvPr id="3" name="Content Placeholder 2"/>
          <p:cNvSpPr>
            <a:spLocks noGrp="1"/>
          </p:cNvSpPr>
          <p:nvPr>
            <p:ph idx="1"/>
          </p:nvPr>
        </p:nvSpPr>
        <p:spPr/>
        <p:txBody>
          <a:bodyPr>
            <a:normAutofit fontScale="77500" lnSpcReduction="20000"/>
          </a:bodyPr>
          <a:lstStyle/>
          <a:p>
            <a:pPr>
              <a:lnSpc>
                <a:spcPct val="150000"/>
              </a:lnSpc>
            </a:pPr>
            <a:r>
              <a:rPr lang="en-US" sz="2800" dirty="0"/>
              <a:t>Baseline Upgrade</a:t>
            </a:r>
          </a:p>
          <a:p>
            <a:pPr>
              <a:lnSpc>
                <a:spcPct val="150000"/>
              </a:lnSpc>
            </a:pPr>
            <a:r>
              <a:rPr lang="en-US" sz="2800" dirty="0"/>
              <a:t>Reactive Programming Support</a:t>
            </a:r>
          </a:p>
          <a:p>
            <a:pPr>
              <a:lnSpc>
                <a:spcPct val="150000"/>
              </a:lnSpc>
            </a:pPr>
            <a:r>
              <a:rPr lang="en-US" sz="2800" dirty="0"/>
              <a:t>A functional web framework</a:t>
            </a:r>
          </a:p>
          <a:p>
            <a:pPr>
              <a:lnSpc>
                <a:spcPct val="150000"/>
              </a:lnSpc>
            </a:pPr>
            <a:r>
              <a:rPr lang="en-US" sz="2800" dirty="0" err="1"/>
              <a:t>Kotline</a:t>
            </a:r>
            <a:r>
              <a:rPr lang="en-US" sz="2800" dirty="0"/>
              <a:t> Support</a:t>
            </a:r>
          </a:p>
          <a:p>
            <a:pPr>
              <a:lnSpc>
                <a:spcPct val="150000"/>
              </a:lnSpc>
            </a:pPr>
            <a:r>
              <a:rPr lang="en-US" sz="2800" dirty="0"/>
              <a:t>Dropped Features</a:t>
            </a:r>
          </a:p>
          <a:p>
            <a:pPr lvl="4">
              <a:lnSpc>
                <a:spcPct val="150000"/>
              </a:lnSpc>
            </a:pPr>
            <a:r>
              <a:rPr lang="en-US" sz="2100" dirty="0"/>
              <a:t>Portlet</a:t>
            </a:r>
          </a:p>
          <a:p>
            <a:pPr lvl="4">
              <a:lnSpc>
                <a:spcPct val="150000"/>
              </a:lnSpc>
            </a:pPr>
            <a:r>
              <a:rPr lang="en-US" sz="2100" dirty="0"/>
              <a:t>Velocity</a:t>
            </a:r>
          </a:p>
          <a:p>
            <a:pPr lvl="4">
              <a:lnSpc>
                <a:spcPct val="150000"/>
              </a:lnSpc>
            </a:pPr>
            <a:r>
              <a:rPr lang="en-US" sz="2100" dirty="0" err="1"/>
              <a:t>JasperReports</a:t>
            </a:r>
            <a:endParaRPr lang="en-US" sz="2100" dirty="0"/>
          </a:p>
          <a:p>
            <a:pPr lvl="4">
              <a:lnSpc>
                <a:spcPct val="150000"/>
              </a:lnSpc>
            </a:pPr>
            <a:r>
              <a:rPr lang="en-US" sz="2100" dirty="0" err="1"/>
              <a:t>XMLBeans</a:t>
            </a:r>
            <a:endParaRPr lang="en-US" sz="2100" dirty="0"/>
          </a:p>
          <a:p>
            <a:pPr lvl="4">
              <a:lnSpc>
                <a:spcPct val="150000"/>
              </a:lnSpc>
            </a:pPr>
            <a:r>
              <a:rPr lang="en-US" sz="2100" dirty="0"/>
              <a:t>JDO</a:t>
            </a:r>
          </a:p>
          <a:p>
            <a:pPr lvl="4">
              <a:lnSpc>
                <a:spcPct val="150000"/>
              </a:lnSpc>
            </a:pPr>
            <a:r>
              <a:rPr lang="en-US" sz="2100" dirty="0"/>
              <a:t>Guava</a:t>
            </a:r>
          </a:p>
          <a:p>
            <a:pPr lvl="2">
              <a:lnSpc>
                <a:spcPct val="150000"/>
              </a:lnSpc>
            </a:pPr>
            <a:endParaRPr lang="en-US" sz="1200" dirty="0"/>
          </a:p>
        </p:txBody>
      </p:sp>
    </p:spTree>
    <p:extLst>
      <p:ext uri="{BB962C8B-B14F-4D97-AF65-F5344CB8AC3E}">
        <p14:creationId xmlns:p14="http://schemas.microsoft.com/office/powerpoint/2010/main" val="139311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8516" y="354895"/>
            <a:ext cx="8312649" cy="564752"/>
          </a:xfrm>
        </p:spPr>
        <p:txBody>
          <a:bodyPr>
            <a:normAutofit/>
          </a:bodyPr>
          <a:lstStyle/>
          <a:p>
            <a:r>
              <a:rPr lang="en-US" dirty="0"/>
              <a:t>1.3 Spring Projects At a Glance</a:t>
            </a:r>
          </a:p>
        </p:txBody>
      </p:sp>
      <p:sp>
        <p:nvSpPr>
          <p:cNvPr id="7" name="Content Placeholder 6"/>
          <p:cNvSpPr>
            <a:spLocks noGrp="1"/>
          </p:cNvSpPr>
          <p:nvPr>
            <p:ph idx="1"/>
          </p:nvPr>
        </p:nvSpPr>
        <p:spPr>
          <a:xfrm>
            <a:off x="298516" y="1052946"/>
            <a:ext cx="4550575" cy="5085572"/>
          </a:xfrm>
        </p:spPr>
        <p:txBody>
          <a:bodyPr/>
          <a:lstStyle/>
          <a:p>
            <a:endParaRPr lang="en-US" dirty="0"/>
          </a:p>
          <a:p>
            <a:r>
              <a:rPr lang="en-US" dirty="0"/>
              <a:t>Modular in nature</a:t>
            </a:r>
          </a:p>
          <a:p>
            <a:pPr marL="0" indent="0">
              <a:buNone/>
            </a:pPr>
            <a:endParaRPr lang="en-US" dirty="0"/>
          </a:p>
          <a:p>
            <a:pPr lvl="1"/>
            <a:r>
              <a:rPr lang="en-US" sz="2000" dirty="0"/>
              <a:t>Simple Configuration </a:t>
            </a:r>
          </a:p>
          <a:p>
            <a:pPr marL="3572" lvl="1" indent="0">
              <a:buNone/>
            </a:pPr>
            <a:endParaRPr lang="en-US" sz="2000" dirty="0"/>
          </a:p>
          <a:p>
            <a:pPr lvl="1"/>
            <a:r>
              <a:rPr lang="en-US" sz="2000" dirty="0"/>
              <a:t>High Security</a:t>
            </a:r>
          </a:p>
          <a:p>
            <a:pPr marL="3572" lvl="1" indent="0">
              <a:buNone/>
            </a:pPr>
            <a:endParaRPr lang="en-US" sz="2000" dirty="0"/>
          </a:p>
          <a:p>
            <a:pPr lvl="1"/>
            <a:r>
              <a:rPr lang="en-US" sz="2000" dirty="0"/>
              <a:t>Connectivity to Big Data</a:t>
            </a:r>
          </a:p>
          <a:p>
            <a:pPr marL="3572" lvl="1" indent="0">
              <a:buNone/>
            </a:pPr>
            <a:endParaRPr lang="en-US" sz="2000" dirty="0"/>
          </a:p>
          <a:p>
            <a:pPr lvl="1"/>
            <a:r>
              <a:rPr lang="en-US" sz="2000" dirty="0"/>
              <a:t>Development of Web apps</a:t>
            </a:r>
          </a:p>
          <a:p>
            <a:pPr marL="3572" lvl="1" indent="0">
              <a:buNone/>
            </a:pPr>
            <a:endParaRPr lang="en-US" sz="2000" dirty="0"/>
          </a:p>
          <a:p>
            <a:pPr lvl="1"/>
            <a:r>
              <a:rPr lang="en-US" sz="2000" dirty="0"/>
              <a:t>Connectivity to cloud services</a:t>
            </a:r>
          </a:p>
          <a:p>
            <a:pPr marL="3572" lvl="1" indent="0">
              <a:buNone/>
            </a:pPr>
            <a:endParaRPr lang="en-US" sz="2000" dirty="0"/>
          </a:p>
          <a:p>
            <a:pPr lvl="1"/>
            <a:r>
              <a:rPr lang="en-US" sz="2000" dirty="0"/>
              <a:t>Integration with any framework. </a:t>
            </a:r>
          </a:p>
          <a:p>
            <a:endParaRPr lang="en-US" dirty="0"/>
          </a:p>
        </p:txBody>
      </p:sp>
      <p:pic>
        <p:nvPicPr>
          <p:cNvPr id="4" name="Picture 2"/>
          <p:cNvPicPr>
            <a:picLocks noChangeAspect="1" noChangeArrowheads="1"/>
          </p:cNvPicPr>
          <p:nvPr/>
        </p:nvPicPr>
        <p:blipFill>
          <a:blip r:embed="rId3"/>
          <a:srcRect/>
          <a:stretch>
            <a:fillRect/>
          </a:stretch>
        </p:blipFill>
        <p:spPr bwMode="auto">
          <a:xfrm>
            <a:off x="4849091" y="1276328"/>
            <a:ext cx="4140389" cy="4977708"/>
          </a:xfrm>
          <a:prstGeom prst="rect">
            <a:avLst/>
          </a:prstGeom>
          <a:noFill/>
          <a:ln w="9525">
            <a:noFill/>
            <a:miter lim="800000"/>
            <a:headEnd/>
            <a:tailEnd/>
          </a:ln>
          <a:effectLst/>
        </p:spPr>
      </p:pic>
    </p:spTree>
    <p:extLst>
      <p:ext uri="{BB962C8B-B14F-4D97-AF65-F5344CB8AC3E}">
        <p14:creationId xmlns:p14="http://schemas.microsoft.com/office/powerpoint/2010/main" val="2302181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6315" y="1572985"/>
            <a:ext cx="1455057" cy="1455057"/>
          </a:xfrm>
          <a:prstGeom prst="rect">
            <a:avLst/>
          </a:prstGeom>
        </p:spPr>
      </p:pic>
      <p:sp>
        <p:nvSpPr>
          <p:cNvPr id="6" name="Title 5"/>
          <p:cNvSpPr>
            <a:spLocks noGrp="1"/>
          </p:cNvSpPr>
          <p:nvPr>
            <p:ph type="title"/>
          </p:nvPr>
        </p:nvSpPr>
        <p:spPr>
          <a:xfrm>
            <a:off x="309801" y="415636"/>
            <a:ext cx="8312649" cy="415637"/>
          </a:xfrm>
        </p:spPr>
        <p:txBody>
          <a:bodyPr>
            <a:normAutofit/>
          </a:bodyPr>
          <a:lstStyle/>
          <a:p>
            <a:r>
              <a:rPr lang="en-US" dirty="0"/>
              <a:t> 1.4 Spring IO Platform</a:t>
            </a:r>
          </a:p>
        </p:txBody>
      </p:sp>
      <p:sp>
        <p:nvSpPr>
          <p:cNvPr id="8" name="Content Placeholder 7"/>
          <p:cNvSpPr>
            <a:spLocks noGrp="1"/>
          </p:cNvSpPr>
          <p:nvPr>
            <p:ph idx="1"/>
          </p:nvPr>
        </p:nvSpPr>
        <p:spPr>
          <a:xfrm>
            <a:off x="298515" y="1011382"/>
            <a:ext cx="8540685" cy="5127135"/>
          </a:xfrm>
        </p:spPr>
        <p:txBody>
          <a:bodyPr>
            <a:normAutofit/>
          </a:bodyPr>
          <a:lstStyle/>
          <a:p>
            <a:endParaRPr lang="en-US" dirty="0"/>
          </a:p>
          <a:p>
            <a:r>
              <a:rPr lang="en-US" dirty="0"/>
              <a:t>Cohesive platform for modern applications. </a:t>
            </a:r>
          </a:p>
          <a:p>
            <a:pPr marL="0" indent="0">
              <a:buNone/>
            </a:pPr>
            <a:endParaRPr lang="en-US" dirty="0"/>
          </a:p>
          <a:p>
            <a:pPr lvl="1"/>
            <a:r>
              <a:rPr lang="en-US" sz="2000" dirty="0"/>
              <a:t>Spring IO Platform has 3 layers:</a:t>
            </a:r>
          </a:p>
          <a:p>
            <a:pPr marL="3572" lvl="1" indent="0">
              <a:buNone/>
            </a:pPr>
            <a:endParaRPr lang="en-US" sz="1800" dirty="0"/>
          </a:p>
          <a:p>
            <a:pPr lvl="3"/>
            <a:r>
              <a:rPr lang="en-US" sz="1800" dirty="0"/>
              <a:t>Foundation layer</a:t>
            </a:r>
          </a:p>
          <a:p>
            <a:pPr marL="1371600" lvl="4" indent="0">
              <a:buNone/>
            </a:pPr>
            <a:endParaRPr lang="en-US" sz="1800" dirty="0"/>
          </a:p>
          <a:p>
            <a:pPr lvl="3"/>
            <a:r>
              <a:rPr lang="en-US" sz="1800" dirty="0"/>
              <a:t>Coordination layer</a:t>
            </a:r>
          </a:p>
          <a:p>
            <a:pPr marL="342900" lvl="3" indent="0">
              <a:buNone/>
            </a:pPr>
            <a:endParaRPr lang="en-US" sz="1800" dirty="0"/>
          </a:p>
          <a:p>
            <a:pPr lvl="3"/>
            <a:r>
              <a:rPr lang="en-US" sz="1800" dirty="0"/>
              <a:t>Execution layer</a:t>
            </a:r>
          </a:p>
          <a:p>
            <a:pPr marL="342900" lvl="3" indent="0">
              <a:buNone/>
            </a:pPr>
            <a:endParaRPr lang="en-US" sz="1800" dirty="0"/>
          </a:p>
        </p:txBody>
      </p:sp>
    </p:spTree>
    <p:extLst>
      <p:ext uri="{BB962C8B-B14F-4D97-AF65-F5344CB8AC3E}">
        <p14:creationId xmlns:p14="http://schemas.microsoft.com/office/powerpoint/2010/main" val="28350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40228" y="4934857"/>
            <a:ext cx="1756229"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579146" y="1381617"/>
            <a:ext cx="8231730" cy="4848261"/>
            <a:chOff x="557524" y="1108657"/>
            <a:chExt cx="7483391" cy="4848261"/>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24" y="1108657"/>
              <a:ext cx="7483391" cy="4848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6"/>
            <p:cNvSpPr/>
            <p:nvPr/>
          </p:nvSpPr>
          <p:spPr>
            <a:xfrm>
              <a:off x="2380342" y="1407886"/>
              <a:ext cx="1756229"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itle 8"/>
          <p:cNvSpPr>
            <a:spLocks noGrp="1"/>
          </p:cNvSpPr>
          <p:nvPr>
            <p:ph type="title"/>
          </p:nvPr>
        </p:nvSpPr>
        <p:spPr/>
        <p:txBody>
          <a:bodyPr>
            <a:normAutofit/>
          </a:bodyPr>
          <a:lstStyle/>
          <a:p>
            <a:r>
              <a:rPr lang="en-US" dirty="0"/>
              <a:t>1.4 Spring IO Platform</a:t>
            </a:r>
          </a:p>
        </p:txBody>
      </p:sp>
    </p:spTree>
    <p:extLst>
      <p:ext uri="{BB962C8B-B14F-4D97-AF65-F5344CB8AC3E}">
        <p14:creationId xmlns:p14="http://schemas.microsoft.com/office/powerpoint/2010/main" val="1655215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a:t>1.4.1 Spring Framework</a:t>
            </a:r>
          </a:p>
        </p:txBody>
      </p:sp>
      <p:sp>
        <p:nvSpPr>
          <p:cNvPr id="3" name="Content Placeholder 2"/>
          <p:cNvSpPr>
            <a:spLocks noGrp="1"/>
          </p:cNvSpPr>
          <p:nvPr>
            <p:ph idx="1"/>
          </p:nvPr>
        </p:nvSpPr>
        <p:spPr>
          <a:xfrm>
            <a:off x="298517" y="1066800"/>
            <a:ext cx="8476994" cy="5071717"/>
          </a:xfrm>
        </p:spPr>
        <p:txBody>
          <a:bodyPr/>
          <a:lstStyle/>
          <a:p>
            <a:endParaRPr lang="en-US" dirty="0"/>
          </a:p>
          <a:p>
            <a:r>
              <a:rPr lang="en-US" dirty="0"/>
              <a:t>Open source framework </a:t>
            </a:r>
          </a:p>
          <a:p>
            <a:pPr marL="0" indent="0">
              <a:buNone/>
            </a:pPr>
            <a:endParaRPr lang="en-US" dirty="0"/>
          </a:p>
          <a:p>
            <a:r>
              <a:rPr lang="en-US" dirty="0">
                <a:ea typeface="Arial Unicode MS" pitchFamily="34" charset="-128"/>
                <a:cs typeface="Arial Unicode MS" pitchFamily="34" charset="-128"/>
              </a:rPr>
              <a:t>Enterprise application development</a:t>
            </a:r>
          </a:p>
          <a:p>
            <a:pPr marL="0" indent="0">
              <a:buNone/>
            </a:pPr>
            <a:endParaRPr lang="en-US" dirty="0">
              <a:ea typeface="Arial Unicode MS" pitchFamily="34" charset="-128"/>
              <a:cs typeface="Arial Unicode MS" pitchFamily="34" charset="-128"/>
            </a:endParaRPr>
          </a:p>
          <a:p>
            <a:r>
              <a:rPr lang="en-IN" dirty="0"/>
              <a:t>Lightweight</a:t>
            </a:r>
          </a:p>
          <a:p>
            <a:pPr marL="0" indent="0">
              <a:buNone/>
            </a:pPr>
            <a:endParaRPr lang="en-IN" dirty="0"/>
          </a:p>
          <a:p>
            <a:r>
              <a:rPr lang="en-US" dirty="0">
                <a:ea typeface="Arial Unicode MS" pitchFamily="34" charset="-128"/>
                <a:cs typeface="Arial Unicode MS" pitchFamily="34" charset="-128"/>
              </a:rPr>
              <a:t>Simple</a:t>
            </a:r>
          </a:p>
          <a:p>
            <a:endParaRPr lang="en-US" dirty="0">
              <a:ea typeface="Arial Unicode MS" pitchFamily="34" charset="-128"/>
              <a:cs typeface="Arial Unicode MS" pitchFamily="34" charset="-128"/>
            </a:endParaRPr>
          </a:p>
          <a:p>
            <a:r>
              <a:rPr lang="en-US" dirty="0">
                <a:ea typeface="Arial Unicode MS" pitchFamily="34" charset="-128"/>
                <a:cs typeface="Arial Unicode MS" pitchFamily="34" charset="-128"/>
              </a:rPr>
              <a:t>Testing</a:t>
            </a:r>
          </a:p>
          <a:p>
            <a:pPr marL="0" indent="0">
              <a:buNone/>
            </a:pPr>
            <a:endParaRPr lang="en-US" dirty="0">
              <a:ea typeface="Arial Unicode MS" pitchFamily="34" charset="-128"/>
              <a:cs typeface="Arial Unicode MS" pitchFamily="34" charset="-128"/>
            </a:endParaRPr>
          </a:p>
          <a:p>
            <a:r>
              <a:rPr lang="en-US" dirty="0">
                <a:ea typeface="Arial Unicode MS" pitchFamily="34" charset="-128"/>
                <a:cs typeface="Arial Unicode MS" pitchFamily="34" charset="-128"/>
              </a:rPr>
              <a:t>Loose coupling</a:t>
            </a:r>
          </a:p>
          <a:p>
            <a:pPr marL="0" indent="0">
              <a:buNone/>
            </a:pPr>
            <a:endParaRPr lang="en-US" dirty="0">
              <a:ea typeface="Arial Unicode MS" pitchFamily="34" charset="-128"/>
              <a:cs typeface="Arial Unicode MS" pitchFamily="34" charset="-128"/>
            </a:endParaRPr>
          </a:p>
          <a:p>
            <a:pPr marL="0" indent="0">
              <a:buNone/>
            </a:pPr>
            <a:endParaRPr lang="en-US" dirty="0">
              <a:ea typeface="Arial Unicode MS" pitchFamily="34" charset="-128"/>
              <a:cs typeface="Arial Unicode MS" pitchFamily="34" charset="-128"/>
            </a:endParaRPr>
          </a:p>
          <a:p>
            <a:endParaRPr lang="en-IN" dirty="0"/>
          </a:p>
          <a:p>
            <a:endParaRPr lang="en-US" dirty="0"/>
          </a:p>
        </p:txBody>
      </p:sp>
    </p:spTree>
    <p:extLst>
      <p:ext uri="{BB962C8B-B14F-4D97-AF65-F5344CB8AC3E}">
        <p14:creationId xmlns:p14="http://schemas.microsoft.com/office/powerpoint/2010/main" val="2611079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1.4.2  Spring Boot</a:t>
            </a:r>
          </a:p>
        </p:txBody>
      </p:sp>
      <p:sp>
        <p:nvSpPr>
          <p:cNvPr id="7" name="Content Placeholder 6"/>
          <p:cNvSpPr>
            <a:spLocks noGrp="1"/>
          </p:cNvSpPr>
          <p:nvPr>
            <p:ph idx="1"/>
          </p:nvPr>
        </p:nvSpPr>
        <p:spPr>
          <a:xfrm>
            <a:off x="298516" y="753393"/>
            <a:ext cx="8535683" cy="5702825"/>
          </a:xfrm>
        </p:spPr>
        <p:txBody>
          <a:bodyPr>
            <a:normAutofit/>
          </a:bodyPr>
          <a:lstStyle/>
          <a:p>
            <a:pPr>
              <a:lnSpc>
                <a:spcPct val="150000"/>
              </a:lnSpc>
            </a:pPr>
            <a:r>
              <a:rPr lang="en-US" sz="2800" dirty="0"/>
              <a:t>Spring Boot features:</a:t>
            </a:r>
          </a:p>
          <a:p>
            <a:pPr lvl="2">
              <a:lnSpc>
                <a:spcPct val="150000"/>
              </a:lnSpc>
            </a:pPr>
            <a:r>
              <a:rPr lang="en-US" sz="1800" dirty="0"/>
              <a:t>Spring Starters</a:t>
            </a:r>
          </a:p>
          <a:p>
            <a:pPr lvl="2">
              <a:lnSpc>
                <a:spcPct val="150000"/>
              </a:lnSpc>
            </a:pPr>
            <a:r>
              <a:rPr lang="en-US" sz="1800" dirty="0"/>
              <a:t>Auto Configuration</a:t>
            </a:r>
          </a:p>
          <a:p>
            <a:pPr lvl="2">
              <a:lnSpc>
                <a:spcPct val="150000"/>
              </a:lnSpc>
            </a:pPr>
            <a:r>
              <a:rPr lang="en-US" sz="1800" dirty="0"/>
              <a:t>CLI Support</a:t>
            </a:r>
          </a:p>
          <a:p>
            <a:pPr lvl="2">
              <a:lnSpc>
                <a:spcPct val="150000"/>
              </a:lnSpc>
            </a:pPr>
            <a:r>
              <a:rPr lang="en-US" sz="1800" dirty="0"/>
              <a:t>Actuator Support</a:t>
            </a:r>
          </a:p>
          <a:p>
            <a:pPr lvl="2">
              <a:lnSpc>
                <a:spcPct val="150000"/>
              </a:lnSpc>
            </a:pPr>
            <a:r>
              <a:rPr lang="en-US" sz="1800" dirty="0"/>
              <a:t>YAML and Properties</a:t>
            </a:r>
          </a:p>
          <a:p>
            <a:pPr lvl="2">
              <a:lnSpc>
                <a:spcPct val="150000"/>
              </a:lnSpc>
            </a:pPr>
            <a:r>
              <a:rPr lang="en-US" sz="1800" dirty="0"/>
              <a:t>Cloudier</a:t>
            </a:r>
          </a:p>
          <a:p>
            <a:pPr lvl="2">
              <a:lnSpc>
                <a:spcPct val="150000"/>
              </a:lnSpc>
            </a:pPr>
            <a:r>
              <a:rPr lang="en-US" sz="1800" dirty="0"/>
              <a:t>Embedded Tomcat Server</a:t>
            </a:r>
          </a:p>
          <a:p>
            <a:pPr lvl="2">
              <a:lnSpc>
                <a:spcPct val="150000"/>
              </a:lnSpc>
            </a:pPr>
            <a:r>
              <a:rPr lang="en-US" sz="1800" dirty="0"/>
              <a:t>Layered Architecture</a:t>
            </a:r>
          </a:p>
          <a:p>
            <a:pPr lvl="2">
              <a:lnSpc>
                <a:spcPct val="150000"/>
              </a:lnSpc>
            </a:pPr>
            <a:r>
              <a:rPr lang="en-US" sz="1800" dirty="0"/>
              <a:t>Faster and Smarter</a:t>
            </a:r>
          </a:p>
          <a:p>
            <a:pPr lvl="2">
              <a:lnSpc>
                <a:spcPct val="150000"/>
              </a:lnSpc>
            </a:pPr>
            <a:endParaRPr lang="en-US" sz="1800" dirty="0"/>
          </a:p>
          <a:p>
            <a:pPr lvl="1">
              <a:lnSpc>
                <a:spcPct val="150000"/>
              </a:lnSpc>
            </a:pPr>
            <a:endParaRPr lang="en-US" sz="1800" dirty="0"/>
          </a:p>
        </p:txBody>
      </p:sp>
    </p:spTree>
    <p:extLst>
      <p:ext uri="{BB962C8B-B14F-4D97-AF65-F5344CB8AC3E}">
        <p14:creationId xmlns:p14="http://schemas.microsoft.com/office/powerpoint/2010/main" val="35676464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Category xmlns="26bed2a0-a239-4228-bd8e-b46f54fc12da">Module Artifact</Category>
    <Material_x0020_Type xmlns="26bed2a0-a239-4228-bd8e-b46f54fc12da">Class book</Material_x0020_Type>
    <Level xmlns="26bed2a0-a239-4228-bd8e-b46f54fc12d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828CEA-D8D8-41BA-B83E-C3F74FB695FD}"/>
</file>

<file path=customXml/itemProps2.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www.w3.org/XML/1998/namespace"/>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f9b258c7-9c72-463b-80f6-91d061ebb25d"/>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6225</TotalTime>
  <Words>1349</Words>
  <Application>Microsoft Office PowerPoint</Application>
  <PresentationFormat>On-screen Show (4:3)</PresentationFormat>
  <Paragraphs>216</Paragraphs>
  <Slides>11</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Wingdings</vt:lpstr>
      <vt:lpstr>Verdana</vt:lpstr>
      <vt:lpstr>Arial</vt:lpstr>
      <vt:lpstr>Calibri</vt:lpstr>
      <vt:lpstr>Section slides</vt:lpstr>
      <vt:lpstr>think-cell Slide</vt:lpstr>
      <vt:lpstr>Basic Spring 5.0</vt:lpstr>
      <vt:lpstr>Lesson Objectives</vt:lpstr>
      <vt:lpstr>1.1 Introduction to Spring</vt:lpstr>
      <vt:lpstr>1.2 Spring 5 New Features</vt:lpstr>
      <vt:lpstr>1.3 Spring Projects At a Glance</vt:lpstr>
      <vt:lpstr> 1.4 Spring IO Platform</vt:lpstr>
      <vt:lpstr>1.4 Spring IO Platform</vt:lpstr>
      <vt:lpstr>1.4.1 Spring Framework</vt:lpstr>
      <vt:lpstr>1.4.2  Spring Boot</vt:lpstr>
      <vt:lpstr>Lesson Summary</vt:lpstr>
      <vt:lpstr>Review Questions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David, Vijayalakshmi</cp:lastModifiedBy>
  <cp:revision>318</cp:revision>
  <dcterms:created xsi:type="dcterms:W3CDTF">2012-05-18T02:59:15Z</dcterms:created>
  <dcterms:modified xsi:type="dcterms:W3CDTF">2019-02-25T05:26:14Z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