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5" r:id="rId4"/>
    <p:sldMasterId id="2147483715" r:id="rId5"/>
  </p:sldMasterIdLst>
  <p:notesMasterIdLst>
    <p:notesMasterId r:id="rId33"/>
  </p:notesMasterIdLst>
  <p:handoutMasterIdLst>
    <p:handoutMasterId r:id="rId34"/>
  </p:handoutMasterIdLst>
  <p:sldIdLst>
    <p:sldId id="256" r:id="rId6"/>
    <p:sldId id="257" r:id="rId7"/>
    <p:sldId id="258" r:id="rId8"/>
    <p:sldId id="259" r:id="rId9"/>
    <p:sldId id="260" r:id="rId10"/>
    <p:sldId id="306" r:id="rId11"/>
    <p:sldId id="307" r:id="rId12"/>
    <p:sldId id="308" r:id="rId13"/>
    <p:sldId id="299" r:id="rId14"/>
    <p:sldId id="319" r:id="rId15"/>
    <p:sldId id="302" r:id="rId16"/>
    <p:sldId id="303" r:id="rId17"/>
    <p:sldId id="311" r:id="rId18"/>
    <p:sldId id="314" r:id="rId19"/>
    <p:sldId id="315" r:id="rId20"/>
    <p:sldId id="274" r:id="rId21"/>
    <p:sldId id="320" r:id="rId22"/>
    <p:sldId id="321" r:id="rId23"/>
    <p:sldId id="317" r:id="rId24"/>
    <p:sldId id="333" r:id="rId25"/>
    <p:sldId id="334" r:id="rId26"/>
    <p:sldId id="335" r:id="rId27"/>
    <p:sldId id="336" r:id="rId28"/>
    <p:sldId id="346" r:id="rId29"/>
    <p:sldId id="276" r:id="rId30"/>
    <p:sldId id="331" r:id="rId31"/>
    <p:sldId id="332" r:id="rId32"/>
  </p:sldIdLst>
  <p:sldSz cx="9144000" cy="6858000" type="screen4x3"/>
  <p:notesSz cx="6858000" cy="9144000"/>
  <p:embeddedFontLst>
    <p:embeddedFont>
      <p:font typeface="Calibri" panose="020F0502020204030204" pitchFamily="34" charset="0"/>
      <p:regular r:id="rId35"/>
      <p:bold r:id="rId36"/>
      <p:italic r:id="rId37"/>
      <p:boldItalic r:id="rId38"/>
    </p:embeddedFont>
    <p:embeddedFont>
      <p:font typeface="Candara" panose="020E0502030303020204" pitchFamily="34" charset="0"/>
      <p:regular r:id="rId39"/>
      <p:bold r:id="rId40"/>
      <p:italic r:id="rId41"/>
      <p:boldItalic r:id="rId42"/>
    </p:embeddedFont>
    <p:embeddedFont>
      <p:font typeface="Verdana" panose="020B0604030504040204" pitchFamily="34" charset="0"/>
      <p:regular r:id="rId43"/>
      <p:bold r:id="rId44"/>
      <p:italic r:id="rId45"/>
      <p:bold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761">
          <p15:clr>
            <a:srgbClr val="A4A3A4"/>
          </p15:clr>
        </p15:guide>
        <p15:guide id="3" pos="185">
          <p15:clr>
            <a:srgbClr val="A4A3A4"/>
          </p15:clr>
        </p15:guide>
      </p15:sldGuideLst>
    </p:ext>
    <p:ext uri="{2D200454-40CA-4A62-9FC3-DE9A4176ACB9}">
      <p15:notesGuideLst xmlns:p15="http://schemas.microsoft.com/office/powerpoint/2012/main">
        <p15:guide id="1" orient="horz" pos="2750">
          <p15:clr>
            <a:srgbClr val="A4A3A4"/>
          </p15:clr>
        </p15:guide>
        <p15:guide id="2" orient="horz" pos="385">
          <p15:clr>
            <a:srgbClr val="A4A3A4"/>
          </p15:clr>
        </p15:guide>
        <p15:guide id="3" pos="421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0987" autoAdjust="0"/>
  </p:normalViewPr>
  <p:slideViewPr>
    <p:cSldViewPr snapToGrid="0" showGuides="1">
      <p:cViewPr>
        <p:scale>
          <a:sx n="50" d="100"/>
          <a:sy n="50" d="100"/>
        </p:scale>
        <p:origin x="1279" y="-264"/>
      </p:cViewPr>
      <p:guideLst>
        <p:guide orient="horz" pos="578"/>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138"/>
      </p:cViewPr>
      <p:guideLst>
        <p:guide orient="horz" pos="2750"/>
        <p:guide orient="horz" pos="385"/>
        <p:guide pos="421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305083099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05143" y="563890"/>
            <a:ext cx="4632325" cy="3503612"/>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1834592" y="4318325"/>
            <a:ext cx="4650175" cy="42677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619394" y="520466"/>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61257" y="152401"/>
            <a:ext cx="6480856" cy="203860"/>
          </a:xfrm>
          <a:prstGeom prst="rect">
            <a:avLst/>
          </a:prstGeom>
          <a:noFill/>
          <a:ln w="9525">
            <a:noFill/>
            <a:miter lim="800000"/>
            <a:headEnd/>
            <a:tailEnd/>
          </a:ln>
          <a:effectLst/>
        </p:spPr>
        <p:txBody>
          <a:bodyPr lIns="92446" tIns="46223" rIns="92446" bIns="46223" anchor="ctr" anchorCtr="0"/>
          <a:lstStyle/>
          <a:p>
            <a:r>
              <a:rPr lang="en-US" sz="1000" b="0" dirty="0">
                <a:latin typeface="Arial" panose="020B0604020202020204" pitchFamily="34" charset="0"/>
                <a:cs typeface="Arial" panose="020B0604020202020204" pitchFamily="34" charset="0"/>
              </a:rPr>
              <a:t>Basic Spring 3.0                                                                                                               Spring MVC framework</a:t>
            </a:r>
          </a:p>
        </p:txBody>
      </p:sp>
      <p:sp>
        <p:nvSpPr>
          <p:cNvPr id="7" name="Rectangle 14"/>
          <p:cNvSpPr>
            <a:spLocks noChangeArrowheads="1"/>
          </p:cNvSpPr>
          <p:nvPr/>
        </p:nvSpPr>
        <p:spPr bwMode="auto">
          <a:xfrm>
            <a:off x="3962793" y="8641978"/>
            <a:ext cx="2762530" cy="217014"/>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	</a:t>
            </a:r>
            <a:r>
              <a:rPr lang="en-US" sz="1000" baseline="0"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Page 04-</a:t>
            </a:r>
            <a:fld id="{BD9FB300-F9DC-4669-88F4-967ABA23CC04}" type="slidenum">
              <a:rPr lang="en-US" sz="1000" smtClean="0">
                <a:latin typeface="Arial" panose="020B0604020202020204" pitchFamily="34" charset="0"/>
                <a:cs typeface="Arial" panose="020B0604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000" dirty="0">
                <a:latin typeface="Arial" panose="020B0604020202020204" pitchFamily="34" charset="0"/>
                <a:cs typeface="Arial" panose="020B0604020202020204" pitchFamily="34" charset="0"/>
              </a:rPr>
              <a:t> </a:t>
            </a:r>
          </a:p>
        </p:txBody>
      </p:sp>
      <p:sp>
        <p:nvSpPr>
          <p:cNvPr id="8" name="Text Box 9"/>
          <p:cNvSpPr txBox="1">
            <a:spLocks noChangeArrowheads="1"/>
          </p:cNvSpPr>
          <p:nvPr/>
        </p:nvSpPr>
        <p:spPr bwMode="auto">
          <a:xfrm>
            <a:off x="-1975" y="59843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Tree>
    <p:extLst>
      <p:ext uri="{BB962C8B-B14F-4D97-AF65-F5344CB8AC3E}">
        <p14:creationId xmlns:p14="http://schemas.microsoft.com/office/powerpoint/2010/main" val="49435044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47850" y="611188"/>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4" name="Text Box 9"/>
          <p:cNvSpPr txBox="1">
            <a:spLocks noChangeArrowheads="1"/>
          </p:cNvSpPr>
          <p:nvPr/>
        </p:nvSpPr>
        <p:spPr bwMode="auto">
          <a:xfrm>
            <a:off x="142875" y="1133475"/>
            <a:ext cx="1465208" cy="400110"/>
          </a:xfrm>
          <a:prstGeom prst="rect">
            <a:avLst/>
          </a:prstGeom>
          <a:noFill/>
          <a:ln w="9525">
            <a:noFill/>
            <a:miter lim="800000"/>
            <a:headEnd/>
            <a:tailEnd/>
          </a:ln>
          <a:effectLst/>
        </p:spPr>
        <p:txBody>
          <a:bodyPr wrap="square">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712770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1885950" y="603250"/>
            <a:ext cx="4670425" cy="3503613"/>
          </a:xfrm>
          <a:ln/>
        </p:spPr>
      </p:sp>
      <p:sp>
        <p:nvSpPr>
          <p:cNvPr id="37893" name="Rectangle 3"/>
          <p:cNvSpPr>
            <a:spLocks noGrp="1" noChangeArrowheads="1"/>
          </p:cNvSpPr>
          <p:nvPr>
            <p:ph type="body" idx="1"/>
          </p:nvPr>
        </p:nvSpPr>
        <p:spPr>
          <a:xfrm>
            <a:off x="2007594" y="4365625"/>
            <a:ext cx="4586881" cy="4116223"/>
          </a:xfrm>
          <a:noFill/>
          <a:ln/>
        </p:spPr>
        <p:txBody>
          <a:bodyPr/>
          <a:lstStyle/>
          <a:p>
            <a:pPr eaLnBrk="1" hangingPunct="1"/>
            <a:r>
              <a:rPr lang="en-US" dirty="0"/>
              <a:t>The </a:t>
            </a:r>
            <a:r>
              <a:rPr lang="en-US" dirty="0" err="1"/>
              <a:t>ModelAndView</a:t>
            </a:r>
            <a:r>
              <a:rPr lang="en-US" dirty="0"/>
              <a:t> class allows you to specify a response to the client, resulting from actions performed in controller. This object holds both – the view the client will be presented with and the model used to render the view. Every controller must return a </a:t>
            </a:r>
            <a:r>
              <a:rPr lang="en-US" dirty="0" err="1"/>
              <a:t>ModelAndView</a:t>
            </a:r>
            <a:r>
              <a:rPr lang="en-US" dirty="0"/>
              <a:t>. See the two examples above. </a:t>
            </a:r>
          </a:p>
          <a:p>
            <a:pPr eaLnBrk="1" hangingPunct="1"/>
            <a:r>
              <a:rPr lang="en-US" dirty="0"/>
              <a:t>The first parameter is the logical name of a view component that will be used to display the output from this controller. The next two parameters represent the model object that will be passed to the view and its value.</a:t>
            </a:r>
          </a:p>
          <a:p>
            <a:pPr eaLnBrk="1" hangingPunct="1"/>
            <a:r>
              <a:rPr lang="en-US" dirty="0"/>
              <a:t>In the second example, the view component is product and the model is an object that is to be returned and its value is </a:t>
            </a:r>
            <a:r>
              <a:rPr lang="en-US" dirty="0" err="1"/>
              <a:t>MyModel</a:t>
            </a:r>
            <a:r>
              <a:rPr lang="en-US" dirty="0"/>
              <a:t> which is a </a:t>
            </a:r>
            <a:r>
              <a:rPr lang="en-US" dirty="0" err="1"/>
              <a:t>HashMap</a:t>
            </a:r>
            <a:r>
              <a:rPr lang="en-US" dirty="0"/>
              <a:t> object containing multiple values.</a:t>
            </a:r>
          </a:p>
          <a:p>
            <a:pPr eaLnBrk="1" hangingPunct="1"/>
            <a:r>
              <a:rPr lang="en-US" dirty="0"/>
              <a:t>In the end, the dispatcher </a:t>
            </a:r>
            <a:r>
              <a:rPr lang="en-US" dirty="0" err="1"/>
              <a:t>servlet</a:t>
            </a:r>
            <a:r>
              <a:rPr lang="en-US" dirty="0"/>
              <a:t> needs a concrete view instance to render the view. </a:t>
            </a:r>
          </a:p>
        </p:txBody>
      </p:sp>
    </p:spTree>
    <p:extLst>
      <p:ext uri="{BB962C8B-B14F-4D97-AF65-F5344CB8AC3E}">
        <p14:creationId xmlns:p14="http://schemas.microsoft.com/office/powerpoint/2010/main" val="3238305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0189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Rot="1" noChangeAspect="1" noChangeArrowheads="1" noTextEdit="1"/>
          </p:cNvSpPr>
          <p:nvPr>
            <p:ph type="sldImg"/>
          </p:nvPr>
        </p:nvSpPr>
        <p:spPr>
          <a:xfrm>
            <a:off x="1987550" y="603250"/>
            <a:ext cx="4670425" cy="3503613"/>
          </a:xfrm>
          <a:ln/>
        </p:spPr>
      </p:sp>
      <p:sp>
        <p:nvSpPr>
          <p:cNvPr id="38917" name="Rectangle 3"/>
          <p:cNvSpPr>
            <a:spLocks noGrp="1" noChangeArrowheads="1"/>
          </p:cNvSpPr>
          <p:nvPr>
            <p:ph type="body" idx="1"/>
          </p:nvPr>
        </p:nvSpPr>
        <p:spPr>
          <a:xfrm>
            <a:off x="1959429" y="4365625"/>
            <a:ext cx="4635046" cy="2667000"/>
          </a:xfrm>
          <a:noFill/>
          <a:ln/>
        </p:spPr>
        <p:txBody>
          <a:bodyPr>
            <a:normAutofit/>
          </a:bodyPr>
          <a:lstStyle/>
          <a:p>
            <a:pPr eaLnBrk="1" hangingPunct="1"/>
            <a:r>
              <a:rPr lang="en-US" dirty="0"/>
              <a:t>So far, we have seen how model objects are passed to the view through the </a:t>
            </a:r>
            <a:r>
              <a:rPr lang="en-US" dirty="0" err="1"/>
              <a:t>ModelAndView</a:t>
            </a:r>
            <a:r>
              <a:rPr lang="en-US" dirty="0"/>
              <a:t> object. In Spring MVC, a view is a bean that renders results to the user. The view most likely is a JSP. But you could also use other view technologies like Velocity and </a:t>
            </a:r>
            <a:r>
              <a:rPr lang="en-US" dirty="0" err="1"/>
              <a:t>FreeMarker</a:t>
            </a:r>
            <a:r>
              <a:rPr lang="en-US" dirty="0"/>
              <a:t> templates or even views that produce PDF and MS-Excel documents.</a:t>
            </a:r>
          </a:p>
          <a:p>
            <a:pPr eaLnBrk="1" hangingPunct="1"/>
            <a:r>
              <a:rPr lang="en-US" dirty="0"/>
              <a:t>View resolvers resolve the view name given by the </a:t>
            </a:r>
            <a:r>
              <a:rPr lang="en-US" dirty="0" err="1"/>
              <a:t>ModelAndView</a:t>
            </a:r>
            <a:r>
              <a:rPr lang="en-US" dirty="0"/>
              <a:t> object to a View bean. Spring provides a number of useful view resolvers, some of which are shown in the table above. See Spring docs for more.</a:t>
            </a:r>
          </a:p>
          <a:p>
            <a:pPr eaLnBrk="1" hangingPunct="1"/>
            <a:r>
              <a:rPr lang="en-US" dirty="0" err="1"/>
              <a:t>InternalResourceViewResolver</a:t>
            </a:r>
            <a:r>
              <a:rPr lang="en-US" dirty="0"/>
              <a:t> resolves a logical view name by affixing a prefix and a suffix to the view name returned by the </a:t>
            </a:r>
            <a:r>
              <a:rPr lang="en-US" dirty="0" err="1"/>
              <a:t>ModelAndView</a:t>
            </a:r>
            <a:r>
              <a:rPr lang="en-US" dirty="0"/>
              <a:t> object. It then loads a View object with the path of the resultant JSP. By default, the view object is an </a:t>
            </a:r>
            <a:r>
              <a:rPr lang="en-US" dirty="0" err="1"/>
              <a:t>InternalResourceView</a:t>
            </a:r>
            <a:r>
              <a:rPr lang="en-US" dirty="0"/>
              <a:t>, which simply dispatches the request to the JSP to perform the actual rendering. But, if the JSP uses JSTL tags, then you may replace </a:t>
            </a:r>
            <a:r>
              <a:rPr lang="en-US" dirty="0" err="1"/>
              <a:t>InternalResourceView</a:t>
            </a:r>
            <a:r>
              <a:rPr lang="en-US" dirty="0"/>
              <a:t> with </a:t>
            </a:r>
            <a:r>
              <a:rPr lang="en-US" dirty="0" err="1"/>
              <a:t>JstlView</a:t>
            </a:r>
            <a:r>
              <a:rPr lang="en-US" dirty="0"/>
              <a:t> as seen in the code demos earlier.</a:t>
            </a:r>
          </a:p>
        </p:txBody>
      </p:sp>
      <p:sp>
        <p:nvSpPr>
          <p:cNvPr id="38918" name="AutoShape 4"/>
          <p:cNvSpPr>
            <a:spLocks noChangeArrowheads="1"/>
          </p:cNvSpPr>
          <p:nvPr/>
        </p:nvSpPr>
        <p:spPr bwMode="auto">
          <a:xfrm>
            <a:off x="1996553" y="7005680"/>
            <a:ext cx="4572000" cy="1651432"/>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a:latin typeface="Arial" panose="020B0604020202020204" pitchFamily="34" charset="0"/>
                <a:cs typeface="Arial" panose="020B0604020202020204" pitchFamily="34" charset="0"/>
              </a:rPr>
              <a:t>&lt;bean id=“</a:t>
            </a:r>
            <a:r>
              <a:rPr lang="en-US" sz="1000" dirty="0" err="1">
                <a:latin typeface="Arial" panose="020B0604020202020204" pitchFamily="34" charset="0"/>
                <a:cs typeface="Arial" panose="020B0604020202020204" pitchFamily="34" charset="0"/>
              </a:rPr>
              <a:t>viewResolver</a:t>
            </a:r>
            <a:r>
              <a:rPr lang="en-US" sz="1000" dirty="0">
                <a:latin typeface="Arial" panose="020B0604020202020204" pitchFamily="34" charset="0"/>
                <a:cs typeface="Arial" panose="020B0604020202020204" pitchFamily="34" charset="0"/>
              </a:rPr>
              <a:t>” class=</a:t>
            </a:r>
          </a:p>
          <a:p>
            <a:r>
              <a:rPr lang="en-US" sz="1000" dirty="0">
                <a:latin typeface="Arial" panose="020B0604020202020204" pitchFamily="34" charset="0"/>
                <a:cs typeface="Arial" panose="020B0604020202020204" pitchFamily="34" charset="0"/>
              </a:rPr>
              <a:t>“org.springframework.web.servlet.view.InternalResourceViewResolver “&gt;</a:t>
            </a:r>
          </a:p>
          <a:p>
            <a:r>
              <a:rPr lang="en-US" sz="1000" dirty="0">
                <a:latin typeface="Arial" panose="020B0604020202020204" pitchFamily="34" charset="0"/>
                <a:cs typeface="Arial" panose="020B0604020202020204" pitchFamily="34" charset="0"/>
              </a:rPr>
              <a:t>   &lt;property name=“</a:t>
            </a:r>
            <a:r>
              <a:rPr lang="en-US" sz="1000" dirty="0" err="1">
                <a:latin typeface="Arial" panose="020B0604020202020204" pitchFamily="34" charset="0"/>
                <a:cs typeface="Arial" panose="020B0604020202020204" pitchFamily="34" charset="0"/>
              </a:rPr>
              <a:t>viewClass</a:t>
            </a:r>
            <a:r>
              <a:rPr lang="en-US" sz="1000" dirty="0">
                <a:latin typeface="Arial" panose="020B0604020202020204" pitchFamily="34" charset="0"/>
                <a:cs typeface="Arial" panose="020B0604020202020204" pitchFamily="34" charset="0"/>
              </a:rPr>
              <a:t>”&gt; </a:t>
            </a:r>
          </a:p>
          <a:p>
            <a:r>
              <a:rPr lang="en-US" sz="1000" dirty="0">
                <a:latin typeface="Arial" panose="020B0604020202020204" pitchFamily="34" charset="0"/>
                <a:cs typeface="Arial" panose="020B0604020202020204" pitchFamily="34" charset="0"/>
              </a:rPr>
              <a:t>       &lt;value&gt;</a:t>
            </a:r>
            <a:r>
              <a:rPr lang="en-US" sz="1000" dirty="0" err="1">
                <a:latin typeface="Arial" panose="020B0604020202020204" pitchFamily="34" charset="0"/>
                <a:cs typeface="Arial" panose="020B0604020202020204" pitchFamily="34" charset="0"/>
              </a:rPr>
              <a:t>org.springframework.web.servlet.view.</a:t>
            </a:r>
            <a:r>
              <a:rPr lang="en-US" sz="1000" b="1" dirty="0" err="1">
                <a:latin typeface="Arial" panose="020B0604020202020204" pitchFamily="34" charset="0"/>
                <a:cs typeface="Arial" panose="020B0604020202020204" pitchFamily="34" charset="0"/>
              </a:rPr>
              <a:t>JstlView</a:t>
            </a:r>
            <a:r>
              <a:rPr lang="en-US" sz="1000" dirty="0">
                <a:latin typeface="Arial" panose="020B0604020202020204" pitchFamily="34" charset="0"/>
                <a:cs typeface="Arial" panose="020B0604020202020204" pitchFamily="34" charset="0"/>
              </a:rPr>
              <a:t> &lt;/value&gt;</a:t>
            </a:r>
          </a:p>
          <a:p>
            <a:r>
              <a:rPr lang="en-US" sz="1000" dirty="0">
                <a:latin typeface="Arial" panose="020B0604020202020204" pitchFamily="34" charset="0"/>
                <a:cs typeface="Arial" panose="020B0604020202020204" pitchFamily="34" charset="0"/>
              </a:rPr>
              <a:t>    &lt;/property&gt;</a:t>
            </a:r>
          </a:p>
          <a:p>
            <a:r>
              <a:rPr lang="en-US" sz="1000" dirty="0">
                <a:latin typeface="Arial" panose="020B0604020202020204" pitchFamily="34" charset="0"/>
                <a:cs typeface="Arial" panose="020B0604020202020204" pitchFamily="34" charset="0"/>
              </a:rPr>
              <a:t>   &lt;property name=“prefix”&gt;&lt;value&gt;/&lt;/value&gt;&lt;/property&gt;</a:t>
            </a:r>
          </a:p>
          <a:p>
            <a:r>
              <a:rPr lang="en-US" sz="1000" dirty="0">
                <a:latin typeface="Arial" panose="020B0604020202020204" pitchFamily="34" charset="0"/>
                <a:cs typeface="Arial" panose="020B0604020202020204" pitchFamily="34" charset="0"/>
              </a:rPr>
              <a:t>   &lt;property name=“suffix”&gt;&lt;value&gt;.</a:t>
            </a:r>
            <a:r>
              <a:rPr lang="en-US" sz="1000" dirty="0" err="1">
                <a:latin typeface="Arial" panose="020B0604020202020204" pitchFamily="34" charset="0"/>
                <a:cs typeface="Arial" panose="020B0604020202020204" pitchFamily="34" charset="0"/>
              </a:rPr>
              <a:t>jsp</a:t>
            </a:r>
            <a:r>
              <a:rPr lang="en-US" sz="1000" dirty="0">
                <a:latin typeface="Arial" panose="020B0604020202020204" pitchFamily="34" charset="0"/>
                <a:cs typeface="Arial" panose="020B0604020202020204" pitchFamily="34" charset="0"/>
              </a:rPr>
              <a:t>&lt;/value&gt;&lt;/property&gt;</a:t>
            </a:r>
          </a:p>
          <a:p>
            <a:r>
              <a:rPr lang="en-US" sz="1000" dirty="0">
                <a:latin typeface="Arial" panose="020B0604020202020204" pitchFamily="34" charset="0"/>
                <a:cs typeface="Arial" panose="020B0604020202020204" pitchFamily="34" charset="0"/>
              </a:rPr>
              <a:t>&lt;/bean&gt;</a:t>
            </a:r>
          </a:p>
        </p:txBody>
      </p:sp>
    </p:spTree>
    <p:extLst>
      <p:ext uri="{BB962C8B-B14F-4D97-AF65-F5344CB8AC3E}">
        <p14:creationId xmlns:p14="http://schemas.microsoft.com/office/powerpoint/2010/main" val="1283939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1968500" y="603250"/>
            <a:ext cx="4670425" cy="3503613"/>
          </a:xfrm>
          <a:ln/>
        </p:spPr>
      </p:sp>
      <p:sp>
        <p:nvSpPr>
          <p:cNvPr id="41989" name="Rectangle 3"/>
          <p:cNvSpPr>
            <a:spLocks noGrp="1" noChangeArrowheads="1"/>
          </p:cNvSpPr>
          <p:nvPr>
            <p:ph type="body" idx="1"/>
          </p:nvPr>
        </p:nvSpPr>
        <p:spPr>
          <a:xfrm>
            <a:off x="1946275" y="4365625"/>
            <a:ext cx="4648200" cy="3963988"/>
          </a:xfrm>
          <a:noFill/>
          <a:ln/>
        </p:spPr>
        <p:txBody>
          <a:bodyPr/>
          <a:lstStyle/>
          <a:p>
            <a:pPr eaLnBrk="1" hangingPunct="1"/>
            <a:r>
              <a:rPr lang="en-US" dirty="0"/>
              <a:t>Please refer to the DemoMVC_1 web project. </a:t>
            </a:r>
          </a:p>
        </p:txBody>
      </p:sp>
    </p:spTree>
    <p:extLst>
      <p:ext uri="{BB962C8B-B14F-4D97-AF65-F5344CB8AC3E}">
        <p14:creationId xmlns:p14="http://schemas.microsoft.com/office/powerpoint/2010/main" val="2509163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Rot="1" noChangeAspect="1" noChangeArrowheads="1" noTextEdit="1"/>
          </p:cNvSpPr>
          <p:nvPr>
            <p:ph type="sldImg"/>
          </p:nvPr>
        </p:nvSpPr>
        <p:spPr>
          <a:xfrm>
            <a:off x="1917700" y="603250"/>
            <a:ext cx="4670425" cy="3503613"/>
          </a:xfrm>
          <a:ln/>
        </p:spPr>
      </p:sp>
      <p:sp>
        <p:nvSpPr>
          <p:cNvPr id="44037" name="Rectangle 3"/>
          <p:cNvSpPr>
            <a:spLocks noGrp="1" noChangeArrowheads="1"/>
          </p:cNvSpPr>
          <p:nvPr>
            <p:ph type="body" idx="1"/>
          </p:nvPr>
        </p:nvSpPr>
        <p:spPr>
          <a:xfrm>
            <a:off x="1946275" y="4365625"/>
            <a:ext cx="4648200" cy="3963988"/>
          </a:xfrm>
          <a:noFill/>
          <a:ln/>
        </p:spPr>
        <p:txBody>
          <a:bodyPr/>
          <a:lstStyle/>
          <a:p>
            <a:pPr eaLnBrk="1" hangingPunct="1"/>
            <a:r>
              <a:rPr lang="en-US" dirty="0"/>
              <a:t>Please refer to the DemoMVC_2web project. </a:t>
            </a:r>
          </a:p>
          <a:p>
            <a:pPr eaLnBrk="1" hangingPunct="1"/>
            <a:r>
              <a:rPr lang="en-US" dirty="0"/>
              <a:t>Refer to HelloWorldController.java. </a:t>
            </a:r>
          </a:p>
          <a:p>
            <a:pPr eaLnBrk="1" hangingPunct="1"/>
            <a:r>
              <a:rPr lang="en-US" dirty="0"/>
              <a:t>Invoke the application as :</a:t>
            </a:r>
          </a:p>
          <a:p>
            <a:pPr eaLnBrk="1" hangingPunct="1"/>
            <a:r>
              <a:rPr lang="en-US" dirty="0"/>
              <a:t>http://localhost:8080/DemoMVC_2/hi/hello.obj?name=CapGemini</a:t>
            </a:r>
          </a:p>
          <a:p>
            <a:pPr eaLnBrk="1" hangingPunct="1"/>
            <a:endParaRPr lang="en-US" dirty="0"/>
          </a:p>
        </p:txBody>
      </p:sp>
      <p:sp>
        <p:nvSpPr>
          <p:cNvPr id="4" name="Text Box 4"/>
          <p:cNvSpPr txBox="1">
            <a:spLocks noChangeArrowheads="1"/>
          </p:cNvSpPr>
          <p:nvPr/>
        </p:nvSpPr>
        <p:spPr bwMode="auto">
          <a:xfrm>
            <a:off x="152400" y="1040565"/>
            <a:ext cx="1302689" cy="246221"/>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Demo 7-&gt;2</a:t>
            </a:r>
          </a:p>
        </p:txBody>
      </p:sp>
    </p:spTree>
    <p:extLst>
      <p:ext uri="{BB962C8B-B14F-4D97-AF65-F5344CB8AC3E}">
        <p14:creationId xmlns:p14="http://schemas.microsoft.com/office/powerpoint/2010/main" val="1538283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8475" y="563563"/>
            <a:ext cx="4670425" cy="3503612"/>
          </a:xfrm>
        </p:spPr>
      </p:sp>
      <p:sp>
        <p:nvSpPr>
          <p:cNvPr id="3" name="Notes Placeholder 2"/>
          <p:cNvSpPr>
            <a:spLocks noGrp="1"/>
          </p:cNvSpPr>
          <p:nvPr>
            <p:ph type="body" idx="1"/>
          </p:nvPr>
        </p:nvSpPr>
        <p:spPr>
          <a:xfrm>
            <a:off x="1769206" y="4214548"/>
            <a:ext cx="4650175" cy="4267737"/>
          </a:xfrm>
        </p:spPr>
        <p:txBody>
          <a:bodyPr>
            <a:normAutofit/>
          </a:bodyPr>
          <a:lstStyle/>
          <a:p>
            <a:pPr fontAlgn="t"/>
            <a:r>
              <a:rPr lang="en-US" dirty="0"/>
              <a:t>Before an object can be processed further, it is essential to ensure that all the data in the object is valid and complete. Faulty form input must be rejected. For example, username must not contain spaces, password must be minimum 6 characters long, email must be correct etc.</a:t>
            </a:r>
          </a:p>
          <a:p>
            <a:pPr fontAlgn="t"/>
            <a:r>
              <a:rPr lang="en-US" dirty="0"/>
              <a:t>The @Valid annotation (part of the JavaBean validation specification) tells Spring that the User object should be validated </a:t>
            </a:r>
            <a:r>
              <a:rPr lang="en-US"/>
              <a:t>as it’s </a:t>
            </a:r>
            <a:r>
              <a:rPr lang="en-US" dirty="0"/>
              <a:t>bound to the form input. If anything goes wrong while validating the User object, the validation error will be carried to the </a:t>
            </a:r>
            <a:r>
              <a:rPr lang="en-US" dirty="0" err="1"/>
              <a:t>processForm</a:t>
            </a:r>
            <a:r>
              <a:rPr lang="en-US" dirty="0"/>
              <a:t>() method via the </a:t>
            </a:r>
            <a:r>
              <a:rPr lang="en-US" err="1"/>
              <a:t>BindingResult</a:t>
            </a:r>
            <a:r>
              <a:rPr lang="en-US"/>
              <a:t> that’s </a:t>
            </a:r>
            <a:r>
              <a:rPr lang="en-US" dirty="0"/>
              <a:t>passed in on the second parameter. If </a:t>
            </a:r>
            <a:r>
              <a:rPr lang="en-US"/>
              <a:t>the BindingResult’s </a:t>
            </a:r>
            <a:r>
              <a:rPr lang="en-US" dirty="0" err="1"/>
              <a:t>hasErrors</a:t>
            </a:r>
            <a:r>
              <a:rPr lang="en-US" dirty="0"/>
              <a:t>() method returns true, then that means that validation failed.</a:t>
            </a:r>
          </a:p>
          <a:p>
            <a:pPr fontAlgn="t"/>
            <a:r>
              <a:rPr lang="en-US" dirty="0"/>
              <a:t>How do we declare validation rules?</a:t>
            </a:r>
          </a:p>
          <a:p>
            <a:pPr fontAlgn="t"/>
            <a:r>
              <a:rPr lang="en-US" dirty="0"/>
              <a:t>JSR-303 defines some annotations that can be placed on properties to specify validation rules. The code above shows the properties of the User class that are annotated with validation annotations.  </a:t>
            </a:r>
          </a:p>
          <a:p>
            <a:pPr fontAlgn="t"/>
            <a:r>
              <a:rPr lang="en-US" dirty="0"/>
              <a:t>@Size annotation validates that the fields meet criteria on their length. </a:t>
            </a:r>
          </a:p>
          <a:p>
            <a:pPr fontAlgn="t"/>
            <a:r>
              <a:rPr lang="en-US" dirty="0"/>
              <a:t>@Pattern annotation along with a regular expression ensures that the value given to the email property fits the format of an email address and that the username is only made up of alphanumeric characters with no spaces. </a:t>
            </a:r>
          </a:p>
          <a:p>
            <a:pPr fontAlgn="t"/>
            <a:r>
              <a:rPr lang="en-US" dirty="0"/>
              <a:t>Notice </a:t>
            </a:r>
            <a:r>
              <a:rPr lang="en-US"/>
              <a:t>how we’ve </a:t>
            </a:r>
            <a:r>
              <a:rPr lang="en-US" dirty="0"/>
              <a:t>set the message attribute with the message to be displayed in the form when validation fails. With these annotations, when a user submits a registration form </a:t>
            </a:r>
            <a:r>
              <a:rPr lang="en-US"/>
              <a:t>to AddUserFormController’s </a:t>
            </a:r>
            <a:r>
              <a:rPr lang="en-US" dirty="0" err="1"/>
              <a:t>processForm</a:t>
            </a:r>
            <a:r>
              <a:rPr lang="en-US" dirty="0"/>
              <a:t>() method, the values in the </a:t>
            </a:r>
            <a:r>
              <a:rPr lang="en-US"/>
              <a:t>User object’s </a:t>
            </a:r>
            <a:r>
              <a:rPr lang="en-US" dirty="0"/>
              <a:t>fields will be validated. If any of those rules are violated, then the handler method will send the user back to the form.</a:t>
            </a:r>
          </a:p>
        </p:txBody>
      </p:sp>
    </p:spTree>
    <p:extLst>
      <p:ext uri="{BB962C8B-B14F-4D97-AF65-F5344CB8AC3E}">
        <p14:creationId xmlns:p14="http://schemas.microsoft.com/office/powerpoint/2010/main" val="333362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Rot="1" noChangeAspect="1" noChangeArrowheads="1" noTextEdit="1"/>
          </p:cNvSpPr>
          <p:nvPr>
            <p:ph type="sldImg"/>
          </p:nvPr>
        </p:nvSpPr>
        <p:spPr>
          <a:xfrm>
            <a:off x="1901825" y="603250"/>
            <a:ext cx="4670425" cy="3503613"/>
          </a:xfrm>
          <a:ln/>
        </p:spPr>
      </p:sp>
      <p:sp>
        <p:nvSpPr>
          <p:cNvPr id="47109" name="Rectangle 3"/>
          <p:cNvSpPr>
            <a:spLocks noGrp="1" noChangeArrowheads="1"/>
          </p:cNvSpPr>
          <p:nvPr>
            <p:ph type="body" idx="1"/>
          </p:nvPr>
        </p:nvSpPr>
        <p:spPr>
          <a:xfrm>
            <a:off x="1892474" y="4365625"/>
            <a:ext cx="4623171" cy="4179285"/>
          </a:xfrm>
          <a:noFill/>
          <a:ln/>
        </p:spPr>
        <p:txBody>
          <a:bodyPr>
            <a:normAutofit/>
          </a:bodyPr>
          <a:lstStyle/>
          <a:p>
            <a:pPr eaLnBrk="1" hangingPunct="1">
              <a:lnSpc>
                <a:spcPct val="110000"/>
              </a:lnSpc>
            </a:pPr>
            <a:endParaRPr lang="en-US" dirty="0"/>
          </a:p>
        </p:txBody>
      </p:sp>
    </p:spTree>
    <p:extLst>
      <p:ext uri="{BB962C8B-B14F-4D97-AF65-F5344CB8AC3E}">
        <p14:creationId xmlns:p14="http://schemas.microsoft.com/office/powerpoint/2010/main" val="737169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Rot="1" noChangeAspect="1" noChangeArrowheads="1" noTextEdit="1"/>
          </p:cNvSpPr>
          <p:nvPr>
            <p:ph type="sldImg"/>
          </p:nvPr>
        </p:nvSpPr>
        <p:spPr>
          <a:xfrm>
            <a:off x="1987550" y="603250"/>
            <a:ext cx="4670425" cy="3503613"/>
          </a:xfrm>
          <a:ln/>
        </p:spPr>
      </p:sp>
      <p:sp>
        <p:nvSpPr>
          <p:cNvPr id="46085" name="Rectangle 3"/>
          <p:cNvSpPr>
            <a:spLocks noGrp="1" noChangeArrowheads="1"/>
          </p:cNvSpPr>
          <p:nvPr>
            <p:ph type="body" idx="1"/>
          </p:nvPr>
        </p:nvSpPr>
        <p:spPr>
          <a:xfrm>
            <a:off x="2022475" y="4365624"/>
            <a:ext cx="4572000" cy="4243985"/>
          </a:xfrm>
          <a:noFill/>
          <a:ln/>
        </p:spPr>
        <p:txBody>
          <a:bodyPr/>
          <a:lstStyle/>
          <a:p>
            <a:pPr eaLnBrk="1" hangingPunct="1"/>
            <a:r>
              <a:rPr lang="en-US" dirty="0"/>
              <a:t>The addUser.jsp page </a:t>
            </a:r>
            <a:r>
              <a:rPr lang="en-US"/>
              <a:t>uses Spring’s </a:t>
            </a:r>
            <a:r>
              <a:rPr lang="en-US" dirty="0"/>
              <a:t>form binding library. The &lt;</a:t>
            </a:r>
            <a:r>
              <a:rPr lang="en-US" dirty="0" err="1"/>
              <a:t>sf:form</a:t>
            </a:r>
            <a:r>
              <a:rPr lang="en-US" dirty="0"/>
              <a:t>&gt; tag binds the User object (identified by the </a:t>
            </a:r>
            <a:r>
              <a:rPr lang="en-US" dirty="0" err="1"/>
              <a:t>modelAttribute</a:t>
            </a:r>
            <a:r>
              <a:rPr lang="en-US" dirty="0"/>
              <a:t> attribute - see above) that </a:t>
            </a:r>
            <a:r>
              <a:rPr lang="en-US" dirty="0" err="1"/>
              <a:t>showForm</a:t>
            </a:r>
            <a:r>
              <a:rPr lang="en-US" dirty="0"/>
              <a:t>() placed into the model to the various fields in the form. The &lt;</a:t>
            </a:r>
            <a:r>
              <a:rPr lang="en-US" dirty="0" err="1"/>
              <a:t>sf:input</a:t>
            </a:r>
            <a:r>
              <a:rPr lang="en-US" dirty="0"/>
              <a:t>&gt; and &lt;</a:t>
            </a:r>
            <a:r>
              <a:rPr lang="en-US" dirty="0" err="1"/>
              <a:t>sf:password</a:t>
            </a:r>
            <a:r>
              <a:rPr lang="en-US" dirty="0"/>
              <a:t>&gt; tags have a path attribute that references the property of the User object that the form is bound to. When the form is submitted, whatever values these fields contain will be placed into a User object and submitted to the server for processing. </a:t>
            </a:r>
          </a:p>
          <a:p>
            <a:pPr eaLnBrk="1" hangingPunct="1"/>
            <a:r>
              <a:rPr lang="en-US" dirty="0"/>
              <a:t>Note that the &lt;</a:t>
            </a:r>
            <a:r>
              <a:rPr lang="en-US" dirty="0" err="1"/>
              <a:t>sf:form</a:t>
            </a:r>
            <a:r>
              <a:rPr lang="en-US" dirty="0"/>
              <a:t>&gt; specifies </a:t>
            </a:r>
            <a:r>
              <a:rPr lang="en-US"/>
              <a:t>that it’ll </a:t>
            </a:r>
            <a:r>
              <a:rPr lang="en-US" dirty="0"/>
              <a:t>be submitted as an HTTP POST request. We thus now need another handler method that accepts POST requests. See the  </a:t>
            </a:r>
            <a:r>
              <a:rPr lang="en-US" dirty="0" err="1"/>
              <a:t>processForm</a:t>
            </a:r>
            <a:r>
              <a:rPr lang="en-US" dirty="0"/>
              <a:t>() method in the code listing in the previous page which will process form submissions.</a:t>
            </a:r>
          </a:p>
          <a:p>
            <a:pPr eaLnBrk="1" hangingPunct="1"/>
            <a:r>
              <a:rPr lang="en-US" dirty="0"/>
              <a:t>When the addUser.jsp form is submitted, the fields in the request will be bound to the User object (passed as an argument to </a:t>
            </a:r>
            <a:r>
              <a:rPr lang="en-US" dirty="0" err="1"/>
              <a:t>processForm</a:t>
            </a:r>
            <a:r>
              <a:rPr lang="en-US" dirty="0"/>
              <a:t>(). From there, some logic can be employed to persist user object into database. </a:t>
            </a:r>
          </a:p>
          <a:p>
            <a:pPr eaLnBrk="1" hangingPunct="1"/>
            <a:r>
              <a:rPr lang="en-US" dirty="0"/>
              <a:t>Notice that User parameter is annotated with @Valid. This indicates that the User should pass validation before being persisted. We shall cover validation next. </a:t>
            </a:r>
          </a:p>
        </p:txBody>
      </p:sp>
    </p:spTree>
    <p:extLst>
      <p:ext uri="{BB962C8B-B14F-4D97-AF65-F5344CB8AC3E}">
        <p14:creationId xmlns:p14="http://schemas.microsoft.com/office/powerpoint/2010/main" val="3705350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Rot="1" noChangeAspect="1" noChangeArrowheads="1" noTextEdit="1"/>
          </p:cNvSpPr>
          <p:nvPr>
            <p:ph type="sldImg"/>
          </p:nvPr>
        </p:nvSpPr>
        <p:spPr>
          <a:xfrm>
            <a:off x="1981200" y="603250"/>
            <a:ext cx="4670425" cy="3503613"/>
          </a:xfrm>
          <a:ln/>
        </p:spPr>
      </p:sp>
      <p:sp>
        <p:nvSpPr>
          <p:cNvPr id="48133" name="Rectangle 3"/>
          <p:cNvSpPr>
            <a:spLocks noGrp="1" noChangeArrowheads="1"/>
          </p:cNvSpPr>
          <p:nvPr>
            <p:ph type="body" idx="1"/>
          </p:nvPr>
        </p:nvSpPr>
        <p:spPr>
          <a:xfrm>
            <a:off x="2007594" y="4365625"/>
            <a:ext cx="4586881" cy="3761693"/>
          </a:xfrm>
          <a:noFill/>
          <a:ln/>
        </p:spPr>
        <p:txBody>
          <a:bodyPr/>
          <a:lstStyle/>
          <a:p>
            <a:pPr eaLnBrk="1" hangingPunct="1"/>
            <a:r>
              <a:rPr lang="en-US" dirty="0"/>
              <a:t>We now need to tell </a:t>
            </a:r>
            <a:r>
              <a:rPr lang="en-US" dirty="0" err="1"/>
              <a:t>jsp</a:t>
            </a:r>
            <a:r>
              <a:rPr lang="en-US" dirty="0"/>
              <a:t> to display the validation messages.</a:t>
            </a:r>
          </a:p>
          <a:p>
            <a:pPr eaLnBrk="1" hangingPunct="1"/>
            <a:r>
              <a:rPr lang="en-US" dirty="0"/>
              <a:t>We have passed the </a:t>
            </a:r>
            <a:r>
              <a:rPr lang="en-US" dirty="0" err="1"/>
              <a:t>BindingResult</a:t>
            </a:r>
            <a:r>
              <a:rPr lang="en-US" dirty="0"/>
              <a:t> parameter to </a:t>
            </a:r>
            <a:r>
              <a:rPr lang="en-US" dirty="0" err="1"/>
              <a:t>processForm</a:t>
            </a:r>
            <a:r>
              <a:rPr lang="en-US" dirty="0"/>
              <a:t>(). This knows whether the form had any validation errors via its </a:t>
            </a:r>
            <a:r>
              <a:rPr lang="en-US" dirty="0" err="1"/>
              <a:t>hasErrors</a:t>
            </a:r>
            <a:r>
              <a:rPr lang="en-US" dirty="0"/>
              <a:t>() method. But the actual error messages are also in there, associated with the fields that failed validation. To display those errors to the users, </a:t>
            </a:r>
            <a:r>
              <a:rPr lang="en-US"/>
              <a:t>use Spring’s </a:t>
            </a:r>
            <a:r>
              <a:rPr lang="en-US" dirty="0"/>
              <a:t>form binding JSP tag library to display the errors. </a:t>
            </a:r>
            <a:r>
              <a:rPr lang="en-US" dirty="0" err="1"/>
              <a:t>ie</a:t>
            </a:r>
            <a:r>
              <a:rPr lang="en-US" dirty="0"/>
              <a:t>, the &lt;</a:t>
            </a:r>
            <a:r>
              <a:rPr lang="en-US" dirty="0" err="1"/>
              <a:t>sf:errors</a:t>
            </a:r>
            <a:r>
              <a:rPr lang="en-US" dirty="0"/>
              <a:t>&gt; tag can render field validation errors. See code listing above to see how this is done.</a:t>
            </a:r>
          </a:p>
          <a:p>
            <a:pPr eaLnBrk="1" hangingPunct="1"/>
            <a:r>
              <a:rPr lang="en-US" dirty="0"/>
              <a:t>The &lt;</a:t>
            </a:r>
            <a:r>
              <a:rPr lang="en-US" dirty="0" err="1"/>
              <a:t>sf:errors</a:t>
            </a:r>
            <a:r>
              <a:rPr lang="en-US"/>
              <a:t>&gt; tag’s </a:t>
            </a:r>
            <a:r>
              <a:rPr lang="en-US" dirty="0"/>
              <a:t>path attribute specifies the form field for which errors should be displayed. For example, the above listing displays errors (if any) for the field whose name is password. If there are multiple errors for a single field</a:t>
            </a:r>
            <a:r>
              <a:rPr lang="en-US"/>
              <a:t>, they’ll </a:t>
            </a:r>
            <a:r>
              <a:rPr lang="en-US" dirty="0"/>
              <a:t>all be displayed, separated by an HTML &lt;</a:t>
            </a:r>
            <a:r>
              <a:rPr lang="en-US" dirty="0" err="1"/>
              <a:t>br</a:t>
            </a:r>
            <a:r>
              <a:rPr lang="en-US" dirty="0"/>
              <a:t>/&gt; tag. </a:t>
            </a:r>
          </a:p>
        </p:txBody>
      </p:sp>
    </p:spTree>
    <p:extLst>
      <p:ext uri="{BB962C8B-B14F-4D97-AF65-F5344CB8AC3E}">
        <p14:creationId xmlns:p14="http://schemas.microsoft.com/office/powerpoint/2010/main" val="3858737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Rot="1" noChangeAspect="1" noChangeArrowheads="1" noTextEdit="1"/>
          </p:cNvSpPr>
          <p:nvPr>
            <p:ph type="sldImg"/>
          </p:nvPr>
        </p:nvSpPr>
        <p:spPr>
          <a:xfrm>
            <a:off x="1981200" y="603250"/>
            <a:ext cx="4670425" cy="3503613"/>
          </a:xfrm>
          <a:ln/>
        </p:spPr>
      </p:sp>
      <p:sp>
        <p:nvSpPr>
          <p:cNvPr id="45061" name="Rectangle 3"/>
          <p:cNvSpPr>
            <a:spLocks noGrp="1" noChangeArrowheads="1"/>
          </p:cNvSpPr>
          <p:nvPr>
            <p:ph type="body" idx="1"/>
          </p:nvPr>
        </p:nvSpPr>
        <p:spPr>
          <a:xfrm>
            <a:off x="2007594" y="4365625"/>
            <a:ext cx="4586881" cy="3914093"/>
          </a:xfrm>
          <a:noFill/>
          <a:ln/>
        </p:spPr>
        <p:txBody>
          <a:bodyPr/>
          <a:lstStyle/>
          <a:p>
            <a:pPr eaLnBrk="1" hangingPunct="1"/>
            <a:r>
              <a:rPr lang="en-US" dirty="0"/>
              <a:t>Working with forms in a web application involves two operations: displaying the form and processing the form submission.</a:t>
            </a:r>
          </a:p>
          <a:p>
            <a:pPr eaLnBrk="1" hangingPunct="1"/>
            <a:r>
              <a:rPr lang="en-US" dirty="0"/>
              <a:t>Our example allows to register new User. For this we have defined two handler methods to </a:t>
            </a:r>
            <a:r>
              <a:rPr lang="en-US" dirty="0" err="1"/>
              <a:t>AddUserFormController</a:t>
            </a:r>
            <a:r>
              <a:rPr lang="en-US" dirty="0"/>
              <a:t> to handle each of the operations. We first need to display the form in the browser before it can be submitted. The first method (</a:t>
            </a:r>
            <a:r>
              <a:rPr lang="en-US" dirty="0" err="1"/>
              <a:t>showForm</a:t>
            </a:r>
            <a:r>
              <a:rPr lang="en-US" dirty="0"/>
              <a:t>()) displays the registration form. See the figure above.</a:t>
            </a:r>
          </a:p>
          <a:p>
            <a:pPr eaLnBrk="1" hangingPunct="1"/>
            <a:r>
              <a:rPr lang="en-US" dirty="0"/>
              <a:t>Once the form is displayed</a:t>
            </a:r>
            <a:r>
              <a:rPr lang="en-US"/>
              <a:t>, it’ll </a:t>
            </a:r>
            <a:r>
              <a:rPr lang="en-US" dirty="0"/>
              <a:t>need a User object to bind to the form fields. The </a:t>
            </a:r>
            <a:r>
              <a:rPr lang="en-US" dirty="0" err="1"/>
              <a:t>showForm</a:t>
            </a:r>
            <a:r>
              <a:rPr lang="en-US" dirty="0"/>
              <a:t>() method creates a User object and places it in the model. </a:t>
            </a:r>
          </a:p>
          <a:p>
            <a:pPr eaLnBrk="1" hangingPunct="1"/>
            <a:r>
              <a:rPr lang="en-US" dirty="0"/>
              <a:t> </a:t>
            </a:r>
          </a:p>
        </p:txBody>
      </p:sp>
    </p:spTree>
    <p:extLst>
      <p:ext uri="{BB962C8B-B14F-4D97-AF65-F5344CB8AC3E}">
        <p14:creationId xmlns:p14="http://schemas.microsoft.com/office/powerpoint/2010/main" val="1202118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6"/>
          <p:cNvSpPr>
            <a:spLocks noGrp="1" noRot="1" noChangeAspect="1" noChangeArrowheads="1" noTextEdit="1"/>
          </p:cNvSpPr>
          <p:nvPr>
            <p:ph type="sldImg"/>
          </p:nvPr>
        </p:nvSpPr>
        <p:spPr>
          <a:xfrm>
            <a:off x="1863725" y="611188"/>
            <a:ext cx="4659313" cy="3495675"/>
          </a:xfrm>
          <a:ln/>
        </p:spPr>
      </p:sp>
      <p:sp>
        <p:nvSpPr>
          <p:cNvPr id="29701" name="Rectangle 7"/>
          <p:cNvSpPr>
            <a:spLocks noGrp="1" noChangeArrowheads="1"/>
          </p:cNvSpPr>
          <p:nvPr>
            <p:ph type="body" idx="1"/>
          </p:nvPr>
        </p:nvSpPr>
        <p:spPr>
          <a:xfrm>
            <a:off x="1939159" y="4235146"/>
            <a:ext cx="4501775" cy="4199406"/>
          </a:xfrm>
          <a:noFill/>
          <a:ln/>
        </p:spPr>
        <p:txBody>
          <a:bodyPr/>
          <a:lstStyle/>
          <a:p>
            <a:pPr eaLnBrk="1" hangingPunct="1"/>
            <a:r>
              <a:rPr lang="en-US" dirty="0"/>
              <a:t>Web applications have become a very important part of any enterprise system. The key requirements for a web framework is to simplify development of the web tier as much as possible. Spring provides a web framework based on the MVC (Model view Controller) paradigm. Although it is similar in some ways to other popular MVC frameworks such as Struts and </a:t>
            </a:r>
            <a:r>
              <a:rPr lang="en-US" dirty="0" err="1"/>
              <a:t>WebWork</a:t>
            </a:r>
            <a:r>
              <a:rPr lang="en-US" dirty="0"/>
              <a:t>, Spring web MVC provides significant advantages over those frameworks. </a:t>
            </a:r>
          </a:p>
          <a:p>
            <a:pPr eaLnBrk="1" hangingPunct="1"/>
            <a:r>
              <a:rPr lang="en-US" dirty="0"/>
              <a:t>Spring MVC helps in building flexible and loosely coupled web applications. The Model-view-controller design pattern helps in separating the business logic, presentation logic and navigation logic. Models are responsible for encapsulating the application data. The Views render response to the user with the help of the model object . Controllers are responsible for receiving the request from the user and calling the back-end services. </a:t>
            </a:r>
          </a:p>
          <a:p>
            <a:pPr eaLnBrk="1" hangingPunct="1"/>
            <a:endParaRPr lang="en-US" dirty="0"/>
          </a:p>
        </p:txBody>
      </p:sp>
    </p:spTree>
    <p:extLst>
      <p:ext uri="{BB962C8B-B14F-4D97-AF65-F5344CB8AC3E}">
        <p14:creationId xmlns:p14="http://schemas.microsoft.com/office/powerpoint/2010/main" val="1432556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5938" y="563563"/>
            <a:ext cx="4670425" cy="3503612"/>
          </a:xfrm>
        </p:spPr>
      </p:sp>
      <p:sp>
        <p:nvSpPr>
          <p:cNvPr id="3" name="Notes Placeholder 2"/>
          <p:cNvSpPr>
            <a:spLocks noGrp="1"/>
          </p:cNvSpPr>
          <p:nvPr>
            <p:ph type="body" idx="1"/>
          </p:nvPr>
        </p:nvSpPr>
        <p:spPr/>
        <p:txBody>
          <a:bodyPr/>
          <a:lstStyle/>
          <a:p>
            <a:pPr rtl="0" fontAlgn="base"/>
            <a:r>
              <a:rPr lang="en-US" sz="1000" b="0" i="0" kern="1200" dirty="0">
                <a:solidFill>
                  <a:schemeClr val="tx1"/>
                </a:solidFill>
                <a:effectLst/>
                <a:latin typeface="Arial" panose="020B0604020202020204" pitchFamily="34" charset="0"/>
                <a:ea typeface="+mn-ea"/>
                <a:cs typeface="Arial" pitchFamily="34" charset="0"/>
              </a:rPr>
              <a:t>package </a:t>
            </a:r>
            <a:r>
              <a:rPr lang="en-US" sz="1000" b="0" i="0" kern="1200" dirty="0" err="1">
                <a:solidFill>
                  <a:schemeClr val="tx1"/>
                </a:solidFill>
                <a:effectLst/>
                <a:latin typeface="Arial" panose="020B0604020202020204" pitchFamily="34" charset="0"/>
                <a:ea typeface="+mn-ea"/>
                <a:cs typeface="Arial" pitchFamily="34" charset="0"/>
              </a:rPr>
              <a:t>com.cg.controller</a:t>
            </a:r>
            <a:r>
              <a:rPr lang="en-US" sz="1000" b="0" i="0" kern="1200" dirty="0">
                <a:solidFill>
                  <a:schemeClr val="tx1"/>
                </a:solidFill>
                <a:effectLst/>
                <a:latin typeface="Arial" panose="020B0604020202020204" pitchFamily="34" charset="0"/>
                <a:ea typeface="+mn-ea"/>
                <a:cs typeface="Arial" pitchFamily="34" charset="0"/>
              </a:rPr>
              <a:t>;</a:t>
            </a:r>
          </a:p>
          <a:p>
            <a:pPr rtl="0" fontAlgn="base"/>
            <a:r>
              <a:rPr lang="en-US" sz="1000" b="0" i="0" kern="1200" dirty="0">
                <a:solidFill>
                  <a:schemeClr val="tx1"/>
                </a:solidFill>
                <a:effectLst/>
                <a:latin typeface="Arial" panose="020B0604020202020204" pitchFamily="34" charset="0"/>
                <a:ea typeface="+mn-ea"/>
                <a:cs typeface="Arial" pitchFamily="34" charset="0"/>
              </a:rPr>
              <a:t> </a:t>
            </a:r>
          </a:p>
          <a:p>
            <a:pPr rtl="0" fontAlgn="base"/>
            <a:r>
              <a:rPr lang="en-US" sz="1000" b="0" i="0" kern="1200" dirty="0">
                <a:solidFill>
                  <a:schemeClr val="tx1"/>
                </a:solidFill>
                <a:effectLst/>
                <a:latin typeface="Arial" panose="020B0604020202020204" pitchFamily="34" charset="0"/>
                <a:ea typeface="+mn-ea"/>
                <a:cs typeface="Arial" pitchFamily="34" charset="0"/>
              </a:rPr>
              <a:t>@Controller</a:t>
            </a:r>
          </a:p>
          <a:p>
            <a:pPr rtl="0" fontAlgn="base"/>
            <a:r>
              <a:rPr lang="en-US" sz="1000" b="0" i="0" kern="1200" dirty="0">
                <a:solidFill>
                  <a:schemeClr val="tx1"/>
                </a:solidFill>
                <a:effectLst/>
                <a:latin typeface="Arial" panose="020B0604020202020204" pitchFamily="34" charset="0"/>
                <a:ea typeface="+mn-ea"/>
                <a:cs typeface="Arial" pitchFamily="34" charset="0"/>
              </a:rPr>
              <a:t>public class </a:t>
            </a:r>
            <a:r>
              <a:rPr lang="en-US" sz="1000" b="0" i="0" kern="1200" dirty="0" err="1">
                <a:solidFill>
                  <a:schemeClr val="tx1"/>
                </a:solidFill>
                <a:effectLst/>
                <a:latin typeface="Arial" panose="020B0604020202020204" pitchFamily="34" charset="0"/>
                <a:ea typeface="+mn-ea"/>
                <a:cs typeface="Arial" pitchFamily="34" charset="0"/>
              </a:rPr>
              <a:t>HomeController</a:t>
            </a:r>
            <a:endParaRPr lang="en-US" sz="1000" b="0" i="0" kern="1200" dirty="0">
              <a:solidFill>
                <a:schemeClr val="tx1"/>
              </a:solidFill>
              <a:effectLst/>
              <a:latin typeface="Arial" panose="020B0604020202020204" pitchFamily="34" charset="0"/>
              <a:ea typeface="+mn-ea"/>
              <a:cs typeface="Arial" pitchFamily="34" charset="0"/>
            </a:endParaRPr>
          </a:p>
          <a:p>
            <a:pPr rtl="0" fontAlgn="base"/>
            <a:r>
              <a:rPr lang="en-US" sz="1000" b="0" i="0" kern="1200" dirty="0">
                <a:solidFill>
                  <a:schemeClr val="tx1"/>
                </a:solidFill>
                <a:effectLst/>
                <a:latin typeface="Arial" panose="020B0604020202020204" pitchFamily="34" charset="0"/>
                <a:ea typeface="+mn-ea"/>
                <a:cs typeface="Arial" pitchFamily="34" charset="0"/>
              </a:rPr>
              <a:t>{</a:t>
            </a:r>
          </a:p>
          <a:p>
            <a:pPr rtl="0" fontAlgn="base"/>
            <a:r>
              <a:rPr lang="en-US" sz="1000" b="0" i="0" kern="1200" dirty="0">
                <a:solidFill>
                  <a:schemeClr val="tx1"/>
                </a:solidFill>
                <a:effectLst/>
                <a:latin typeface="Arial" panose="020B0604020202020204" pitchFamily="34" charset="0"/>
                <a:ea typeface="+mn-ea"/>
                <a:cs typeface="Arial" pitchFamily="34" charset="0"/>
              </a:rPr>
              <a:t>    @</a:t>
            </a:r>
            <a:r>
              <a:rPr lang="en-US" sz="1000" b="0" i="0" kern="1200" dirty="0" err="1">
                <a:solidFill>
                  <a:schemeClr val="tx1"/>
                </a:solidFill>
                <a:effectLst/>
                <a:latin typeface="Arial" panose="020B0604020202020204" pitchFamily="34" charset="0"/>
                <a:ea typeface="+mn-ea"/>
                <a:cs typeface="Arial" pitchFamily="34" charset="0"/>
              </a:rPr>
              <a:t>GetMapping</a:t>
            </a:r>
            <a:r>
              <a:rPr lang="en-US" sz="1000" b="0" i="0" kern="1200" dirty="0">
                <a:solidFill>
                  <a:schemeClr val="tx1"/>
                </a:solidFill>
                <a:effectLst/>
                <a:latin typeface="Arial" panose="020B0604020202020204" pitchFamily="34" charset="0"/>
                <a:ea typeface="+mn-ea"/>
                <a:cs typeface="Arial" pitchFamily="34" charset="0"/>
              </a:rPr>
              <a:t>("/")</a:t>
            </a:r>
          </a:p>
          <a:p>
            <a:pPr rtl="0" fontAlgn="base"/>
            <a:r>
              <a:rPr lang="en-US" sz="1000" b="0" i="0" kern="1200" dirty="0">
                <a:solidFill>
                  <a:schemeClr val="tx1"/>
                </a:solidFill>
                <a:effectLst/>
                <a:latin typeface="Arial" panose="020B0604020202020204" pitchFamily="34" charset="0"/>
                <a:ea typeface="+mn-ea"/>
                <a:cs typeface="Arial" pitchFamily="34" charset="0"/>
              </a:rPr>
              <a:t>    public String </a:t>
            </a:r>
            <a:r>
              <a:rPr lang="en-US" sz="1000" b="0" i="0" kern="1200" dirty="0" err="1">
                <a:solidFill>
                  <a:schemeClr val="tx1"/>
                </a:solidFill>
                <a:effectLst/>
                <a:latin typeface="Arial" panose="020B0604020202020204" pitchFamily="34" charset="0"/>
                <a:ea typeface="+mn-ea"/>
                <a:cs typeface="Arial" pitchFamily="34" charset="0"/>
              </a:rPr>
              <a:t>homeInit</a:t>
            </a:r>
            <a:r>
              <a:rPr lang="en-US" sz="1000" b="0" i="0" kern="1200" dirty="0">
                <a:solidFill>
                  <a:schemeClr val="tx1"/>
                </a:solidFill>
                <a:effectLst/>
                <a:latin typeface="Arial" panose="020B0604020202020204" pitchFamily="34" charset="0"/>
                <a:ea typeface="+mn-ea"/>
                <a:cs typeface="Arial" pitchFamily="34" charset="0"/>
              </a:rPr>
              <a:t>(Model model) {</a:t>
            </a:r>
          </a:p>
          <a:p>
            <a:pPr rtl="0" fontAlgn="base"/>
            <a:r>
              <a:rPr lang="en-US" sz="1000" b="0" i="0" kern="1200" dirty="0">
                <a:solidFill>
                  <a:schemeClr val="tx1"/>
                </a:solidFill>
                <a:effectLst/>
                <a:latin typeface="Arial" panose="020B0604020202020204" pitchFamily="34" charset="0"/>
                <a:ea typeface="+mn-ea"/>
                <a:cs typeface="Arial" pitchFamily="34" charset="0"/>
              </a:rPr>
              <a:t>        return "home";</a:t>
            </a:r>
          </a:p>
          <a:p>
            <a:pPr rtl="0" fontAlgn="base"/>
            <a:r>
              <a:rPr lang="en-US" sz="1000" b="0" i="0" kern="1200" dirty="0">
                <a:solidFill>
                  <a:schemeClr val="tx1"/>
                </a:solidFill>
                <a:effectLst/>
                <a:latin typeface="Arial" panose="020B0604020202020204" pitchFamily="34" charset="0"/>
                <a:ea typeface="+mn-ea"/>
                <a:cs typeface="Arial" pitchFamily="34" charset="0"/>
              </a:rPr>
              <a:t>    }</a:t>
            </a:r>
          </a:p>
          <a:p>
            <a:pPr rtl="0" fontAlgn="base"/>
            <a:r>
              <a:rPr lang="en-US" sz="1000" b="0" i="0" kern="1200" baseline="0" dirty="0">
                <a:solidFill>
                  <a:schemeClr val="tx1"/>
                </a:solidFill>
                <a:effectLst/>
                <a:latin typeface="Arial" panose="020B0604020202020204" pitchFamily="34" charset="0"/>
                <a:ea typeface="+mn-ea"/>
                <a:cs typeface="Arial" pitchFamily="34" charset="0"/>
              </a:rPr>
              <a:t>    </a:t>
            </a:r>
            <a:r>
              <a:rPr lang="en-US" sz="1000" b="0" i="0" kern="1200" dirty="0">
                <a:solidFill>
                  <a:schemeClr val="tx1"/>
                </a:solidFill>
                <a:effectLst/>
                <a:latin typeface="Arial" panose="020B0604020202020204" pitchFamily="34" charset="0"/>
                <a:ea typeface="+mn-ea"/>
                <a:cs typeface="Arial" pitchFamily="34" charset="0"/>
              </a:rPr>
              <a:t>@</a:t>
            </a:r>
            <a:r>
              <a:rPr lang="en-US" sz="1000" b="0" i="0" kern="1200" dirty="0" err="1">
                <a:solidFill>
                  <a:schemeClr val="tx1"/>
                </a:solidFill>
                <a:effectLst/>
                <a:latin typeface="Arial" panose="020B0604020202020204" pitchFamily="34" charset="0"/>
                <a:ea typeface="+mn-ea"/>
                <a:cs typeface="Arial" pitchFamily="34" charset="0"/>
              </a:rPr>
              <a:t>GetMapping</a:t>
            </a:r>
            <a:r>
              <a:rPr lang="en-US" sz="1000" b="0" i="0" kern="1200" dirty="0">
                <a:solidFill>
                  <a:schemeClr val="tx1"/>
                </a:solidFill>
                <a:effectLst/>
                <a:latin typeface="Arial" panose="020B0604020202020204" pitchFamily="34" charset="0"/>
                <a:ea typeface="+mn-ea"/>
                <a:cs typeface="Arial" pitchFamily="34" charset="0"/>
              </a:rPr>
              <a:t>("/home")</a:t>
            </a:r>
          </a:p>
          <a:p>
            <a:pPr rtl="0" fontAlgn="base"/>
            <a:r>
              <a:rPr lang="en-US" sz="1000" b="0" i="0" kern="1200" dirty="0">
                <a:solidFill>
                  <a:schemeClr val="tx1"/>
                </a:solidFill>
                <a:effectLst/>
                <a:latin typeface="Arial" panose="020B0604020202020204" pitchFamily="34" charset="0"/>
                <a:ea typeface="+mn-ea"/>
                <a:cs typeface="Arial" pitchFamily="34" charset="0"/>
              </a:rPr>
              <a:t>public String </a:t>
            </a:r>
            <a:r>
              <a:rPr lang="en-US" sz="1000" b="0" i="0" kern="1200" dirty="0" err="1">
                <a:solidFill>
                  <a:schemeClr val="tx1"/>
                </a:solidFill>
                <a:effectLst/>
                <a:latin typeface="Arial" panose="020B0604020202020204" pitchFamily="34" charset="0"/>
                <a:ea typeface="+mn-ea"/>
                <a:cs typeface="Arial" pitchFamily="34" charset="0"/>
              </a:rPr>
              <a:t>homeInit</a:t>
            </a:r>
            <a:r>
              <a:rPr lang="en-US" sz="1000" b="0" i="0" kern="1200" dirty="0">
                <a:solidFill>
                  <a:schemeClr val="tx1"/>
                </a:solidFill>
                <a:effectLst/>
                <a:latin typeface="Arial" panose="020B0604020202020204" pitchFamily="34" charset="0"/>
                <a:ea typeface="+mn-ea"/>
                <a:cs typeface="Arial" pitchFamily="34" charset="0"/>
              </a:rPr>
              <a:t>(Model model) {</a:t>
            </a:r>
          </a:p>
          <a:p>
            <a:pPr rtl="0" fontAlgn="base"/>
            <a:r>
              <a:rPr lang="en-US" sz="1000" b="0" i="0" kern="1200" dirty="0">
                <a:solidFill>
                  <a:schemeClr val="tx1"/>
                </a:solidFill>
                <a:effectLst/>
                <a:latin typeface="Arial" panose="020B0604020202020204" pitchFamily="34" charset="0"/>
                <a:ea typeface="+mn-ea"/>
                <a:cs typeface="Arial" pitchFamily="34" charset="0"/>
              </a:rPr>
              <a:t>    return "home";</a:t>
            </a:r>
          </a:p>
          <a:p>
            <a:pPr rtl="0" fontAlgn="base"/>
            <a:r>
              <a:rPr lang="en-US" sz="1000" b="0" i="0" kern="1200" dirty="0">
                <a:solidFill>
                  <a:schemeClr val="tx1"/>
                </a:solidFill>
                <a:effectLst/>
                <a:latin typeface="Arial" panose="020B0604020202020204" pitchFamily="34" charset="0"/>
                <a:ea typeface="+mn-ea"/>
                <a:cs typeface="Arial" pitchFamily="34" charset="0"/>
              </a:rPr>
              <a:t>}</a:t>
            </a:r>
          </a:p>
          <a:p>
            <a:pPr rtl="0" fontAlgn="base"/>
            <a:r>
              <a:rPr lang="en-US" sz="1000" b="0" i="0" kern="1200" dirty="0">
                <a:solidFill>
                  <a:schemeClr val="tx1"/>
                </a:solidFill>
                <a:effectLst/>
                <a:latin typeface="Arial" panose="020B0604020202020204" pitchFamily="34" charset="0"/>
                <a:ea typeface="+mn-ea"/>
                <a:cs typeface="Arial" pitchFamily="34" charset="0"/>
              </a:rPr>
              <a:t> </a:t>
            </a:r>
          </a:p>
          <a:p>
            <a:pPr rtl="0" fontAlgn="base"/>
            <a:r>
              <a:rPr lang="en-US" sz="1000" b="0" i="0" kern="1200" dirty="0">
                <a:solidFill>
                  <a:schemeClr val="tx1"/>
                </a:solidFill>
                <a:effectLst/>
                <a:latin typeface="Arial" panose="020B0604020202020204" pitchFamily="34" charset="0"/>
                <a:ea typeface="+mn-ea"/>
                <a:cs typeface="Arial" pitchFamily="34" charset="0"/>
              </a:rPr>
              <a:t>@</a:t>
            </a:r>
            <a:r>
              <a:rPr lang="en-US" sz="1000" b="0" i="0" kern="1200" dirty="0" err="1">
                <a:solidFill>
                  <a:schemeClr val="tx1"/>
                </a:solidFill>
                <a:effectLst/>
                <a:latin typeface="Arial" panose="020B0604020202020204" pitchFamily="34" charset="0"/>
                <a:ea typeface="+mn-ea"/>
                <a:cs typeface="Arial" pitchFamily="34" charset="0"/>
              </a:rPr>
              <a:t>GetMapping</a:t>
            </a:r>
            <a:r>
              <a:rPr lang="en-US" sz="1000" b="0" i="0" kern="1200" dirty="0">
                <a:solidFill>
                  <a:schemeClr val="tx1"/>
                </a:solidFill>
                <a:effectLst/>
                <a:latin typeface="Arial" panose="020B0604020202020204" pitchFamily="34" charset="0"/>
                <a:ea typeface="+mn-ea"/>
                <a:cs typeface="Arial" pitchFamily="34" charset="0"/>
              </a:rPr>
              <a:t>("/members/{id}")</a:t>
            </a:r>
          </a:p>
          <a:p>
            <a:pPr rtl="0" fontAlgn="base"/>
            <a:r>
              <a:rPr lang="en-US" sz="1000" b="0" i="0" kern="1200" dirty="0">
                <a:solidFill>
                  <a:schemeClr val="tx1"/>
                </a:solidFill>
                <a:effectLst/>
                <a:latin typeface="Arial" panose="020B0604020202020204" pitchFamily="34" charset="0"/>
                <a:ea typeface="+mn-ea"/>
                <a:cs typeface="Arial" pitchFamily="34" charset="0"/>
              </a:rPr>
              <a:t>public String </a:t>
            </a:r>
            <a:r>
              <a:rPr lang="en-US" sz="1000" b="0" i="0" kern="1200" dirty="0" err="1">
                <a:solidFill>
                  <a:schemeClr val="tx1"/>
                </a:solidFill>
                <a:effectLst/>
                <a:latin typeface="Arial" panose="020B0604020202020204" pitchFamily="34" charset="0"/>
                <a:ea typeface="+mn-ea"/>
                <a:cs typeface="Arial" pitchFamily="34" charset="0"/>
              </a:rPr>
              <a:t>getMembers</a:t>
            </a:r>
            <a:r>
              <a:rPr lang="en-US" sz="1000" b="0" i="0" kern="1200" dirty="0">
                <a:solidFill>
                  <a:schemeClr val="tx1"/>
                </a:solidFill>
                <a:effectLst/>
                <a:latin typeface="Arial" panose="020B0604020202020204" pitchFamily="34" charset="0"/>
                <a:ea typeface="+mn-ea"/>
                <a:cs typeface="Arial" pitchFamily="34" charset="0"/>
              </a:rPr>
              <a:t>(Model model) {</a:t>
            </a:r>
          </a:p>
          <a:p>
            <a:pPr rtl="0" fontAlgn="base"/>
            <a:r>
              <a:rPr lang="en-US" sz="1000" b="0" i="0" kern="1200" dirty="0">
                <a:solidFill>
                  <a:schemeClr val="tx1"/>
                </a:solidFill>
                <a:effectLst/>
                <a:latin typeface="Arial" panose="020B0604020202020204" pitchFamily="34" charset="0"/>
                <a:ea typeface="+mn-ea"/>
                <a:cs typeface="Arial" pitchFamily="34" charset="0"/>
              </a:rPr>
              <a:t>    return "member";</a:t>
            </a:r>
          </a:p>
          <a:p>
            <a:pPr rtl="0" fontAlgn="base"/>
            <a:r>
              <a:rPr lang="en-US" sz="1000" b="0" i="0" kern="1200" dirty="0">
                <a:solidFill>
                  <a:schemeClr val="tx1"/>
                </a:solidFill>
                <a:effectLst/>
                <a:latin typeface="Arial" panose="020B0604020202020204" pitchFamily="34" charset="0"/>
                <a:ea typeface="+mn-ea"/>
                <a:cs typeface="Arial" pitchFamily="34" charset="0"/>
              </a:rPr>
              <a:t>}</a:t>
            </a:r>
          </a:p>
          <a:p>
            <a:pPr rtl="0" fontAlgn="base"/>
            <a:r>
              <a:rPr lang="en-US" sz="1000" b="0" i="0" kern="1200" dirty="0">
                <a:solidFill>
                  <a:schemeClr val="tx1"/>
                </a:solidFill>
                <a:effectLst/>
                <a:latin typeface="Arial" panose="020B0604020202020204" pitchFamily="34" charset="0"/>
                <a:ea typeface="+mn-ea"/>
                <a:cs typeface="Arial" pitchFamily="34" charset="0"/>
              </a:rPr>
              <a:t>@</a:t>
            </a:r>
            <a:r>
              <a:rPr lang="en-US" sz="1000" b="0" i="0" kern="1200" dirty="0" err="1">
                <a:solidFill>
                  <a:schemeClr val="tx1"/>
                </a:solidFill>
                <a:effectLst/>
                <a:latin typeface="Arial" panose="020B0604020202020204" pitchFamily="34" charset="0"/>
                <a:ea typeface="+mn-ea"/>
                <a:cs typeface="Arial" pitchFamily="34" charset="0"/>
              </a:rPr>
              <a:t>PostMapping</a:t>
            </a:r>
            <a:r>
              <a:rPr lang="en-US" sz="1000" b="0" i="0" kern="1200" dirty="0">
                <a:solidFill>
                  <a:schemeClr val="tx1"/>
                </a:solidFill>
                <a:effectLst/>
                <a:latin typeface="Arial" panose="020B0604020202020204" pitchFamily="34" charset="0"/>
                <a:ea typeface="+mn-ea"/>
                <a:cs typeface="Arial" pitchFamily="34" charset="0"/>
              </a:rPr>
              <a:t>(path = "/members", consumes = "application/</a:t>
            </a:r>
            <a:r>
              <a:rPr lang="en-US" sz="1000" b="0" i="0" kern="1200" dirty="0" err="1">
                <a:solidFill>
                  <a:schemeClr val="tx1"/>
                </a:solidFill>
                <a:effectLst/>
                <a:latin typeface="Arial" panose="020B0604020202020204" pitchFamily="34" charset="0"/>
                <a:ea typeface="+mn-ea"/>
                <a:cs typeface="Arial" pitchFamily="34" charset="0"/>
              </a:rPr>
              <a:t>json</a:t>
            </a:r>
            <a:r>
              <a:rPr lang="en-US" sz="1000" b="0" i="0" kern="1200" dirty="0">
                <a:solidFill>
                  <a:schemeClr val="tx1"/>
                </a:solidFill>
                <a:effectLst/>
                <a:latin typeface="Arial" panose="020B0604020202020204" pitchFamily="34" charset="0"/>
                <a:ea typeface="+mn-ea"/>
                <a:cs typeface="Arial" pitchFamily="34" charset="0"/>
              </a:rPr>
              <a:t>", produces ="application/</a:t>
            </a:r>
            <a:r>
              <a:rPr lang="en-US" sz="1000" b="0" i="0" kern="1200" dirty="0" err="1">
                <a:solidFill>
                  <a:schemeClr val="tx1"/>
                </a:solidFill>
                <a:effectLst/>
                <a:latin typeface="Arial" panose="020B0604020202020204" pitchFamily="34" charset="0"/>
                <a:ea typeface="+mn-ea"/>
                <a:cs typeface="Arial" pitchFamily="34" charset="0"/>
              </a:rPr>
              <a:t>json</a:t>
            </a:r>
            <a:r>
              <a:rPr lang="en-US" sz="1000" b="0" i="0" kern="1200" dirty="0">
                <a:solidFill>
                  <a:schemeClr val="tx1"/>
                </a:solidFill>
                <a:effectLst/>
                <a:latin typeface="Arial" panose="020B0604020202020204" pitchFamily="34" charset="0"/>
                <a:ea typeface="+mn-ea"/>
                <a:cs typeface="Arial" pitchFamily="34" charset="0"/>
              </a:rPr>
              <a:t>")</a:t>
            </a:r>
          </a:p>
          <a:p>
            <a:pPr rtl="0" fontAlgn="base"/>
            <a:r>
              <a:rPr lang="en-US" sz="1000" b="0" i="0" kern="1200" dirty="0">
                <a:solidFill>
                  <a:schemeClr val="tx1"/>
                </a:solidFill>
                <a:effectLst/>
                <a:latin typeface="Arial" panose="020B0604020202020204" pitchFamily="34" charset="0"/>
                <a:ea typeface="+mn-ea"/>
                <a:cs typeface="Arial" pitchFamily="34" charset="0"/>
              </a:rPr>
              <a:t>public void </a:t>
            </a:r>
            <a:r>
              <a:rPr lang="en-US" sz="1000" b="0" i="0" kern="1200" dirty="0" err="1">
                <a:solidFill>
                  <a:schemeClr val="tx1"/>
                </a:solidFill>
                <a:effectLst/>
                <a:latin typeface="Arial" panose="020B0604020202020204" pitchFamily="34" charset="0"/>
                <a:ea typeface="+mn-ea"/>
                <a:cs typeface="Arial" pitchFamily="34" charset="0"/>
              </a:rPr>
              <a:t>addMember</a:t>
            </a:r>
            <a:r>
              <a:rPr lang="en-US" sz="1000" b="0" i="0" kern="1200" dirty="0">
                <a:solidFill>
                  <a:schemeClr val="tx1"/>
                </a:solidFill>
                <a:effectLst/>
                <a:latin typeface="Arial" panose="020B0604020202020204" pitchFamily="34" charset="0"/>
                <a:ea typeface="+mn-ea"/>
                <a:cs typeface="Arial" pitchFamily="34" charset="0"/>
              </a:rPr>
              <a:t>(@</a:t>
            </a:r>
            <a:r>
              <a:rPr lang="en-US" sz="1000" b="0" i="0" kern="1200" dirty="0" err="1">
                <a:solidFill>
                  <a:schemeClr val="tx1"/>
                </a:solidFill>
                <a:effectLst/>
                <a:latin typeface="Arial" panose="020B0604020202020204" pitchFamily="34" charset="0"/>
                <a:ea typeface="+mn-ea"/>
                <a:cs typeface="Arial" pitchFamily="34" charset="0"/>
              </a:rPr>
              <a:t>RequestBody</a:t>
            </a:r>
            <a:r>
              <a:rPr lang="en-US" sz="1000" b="0" i="0" kern="1200" dirty="0">
                <a:solidFill>
                  <a:schemeClr val="tx1"/>
                </a:solidFill>
                <a:effectLst/>
                <a:latin typeface="Arial" panose="020B0604020202020204" pitchFamily="34" charset="0"/>
                <a:ea typeface="+mn-ea"/>
                <a:cs typeface="Arial" pitchFamily="34" charset="0"/>
              </a:rPr>
              <a:t> Member member) {</a:t>
            </a:r>
          </a:p>
          <a:p>
            <a:pPr rtl="0" fontAlgn="base"/>
            <a:r>
              <a:rPr lang="en-US" sz="1000" b="0" i="0" kern="1200" dirty="0">
                <a:solidFill>
                  <a:schemeClr val="tx1"/>
                </a:solidFill>
                <a:effectLst/>
                <a:latin typeface="Arial" panose="020B0604020202020204" pitchFamily="34" charset="0"/>
                <a:ea typeface="+mn-ea"/>
                <a:cs typeface="Arial" pitchFamily="34" charset="0"/>
              </a:rPr>
              <a:t>    //code</a:t>
            </a:r>
          </a:p>
          <a:p>
            <a:pPr rtl="0" fontAlgn="base"/>
            <a:r>
              <a:rPr lang="en-US" sz="1000" b="0" i="0" kern="1200" dirty="0">
                <a:solidFill>
                  <a:schemeClr val="tx1"/>
                </a:solidFill>
                <a:effectLst/>
                <a:latin typeface="Arial" panose="020B0604020202020204" pitchFamily="34" charset="0"/>
                <a:ea typeface="+mn-ea"/>
                <a:cs typeface="Arial" pitchFamily="34" charset="0"/>
              </a:rPr>
              <a:t>}</a:t>
            </a:r>
          </a:p>
          <a:p>
            <a:pPr rtl="0" fontAlgn="base"/>
            <a:endParaRPr lang="en-US" sz="1000" b="0" i="0" kern="1200" dirty="0">
              <a:solidFill>
                <a:schemeClr val="tx1"/>
              </a:solidFill>
              <a:effectLst/>
              <a:latin typeface="Arial" panose="020B0604020202020204" pitchFamily="34" charset="0"/>
              <a:ea typeface="+mn-ea"/>
              <a:cs typeface="Arial" pitchFamily="34" charset="0"/>
            </a:endParaRPr>
          </a:p>
          <a:p>
            <a:pPr rtl="0" fontAlgn="base"/>
            <a:r>
              <a:rPr lang="en-US" sz="1000" b="0" i="0" kern="1200" dirty="0">
                <a:solidFill>
                  <a:schemeClr val="tx1"/>
                </a:solidFill>
                <a:effectLst/>
                <a:latin typeface="Arial" panose="020B0604020202020204" pitchFamily="34" charset="0"/>
                <a:ea typeface="+mn-ea"/>
                <a:cs typeface="Arial" pitchFamily="34" charset="0"/>
              </a:rPr>
              <a:t>}</a:t>
            </a:r>
          </a:p>
          <a:p>
            <a:endParaRPr lang="en-US" dirty="0"/>
          </a:p>
        </p:txBody>
      </p:sp>
    </p:spTree>
    <p:extLst>
      <p:ext uri="{BB962C8B-B14F-4D97-AF65-F5344CB8AC3E}">
        <p14:creationId xmlns:p14="http://schemas.microsoft.com/office/powerpoint/2010/main" val="1475697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Rot="1" noChangeAspect="1" noChangeArrowheads="1" noTextEdit="1"/>
          </p:cNvSpPr>
          <p:nvPr>
            <p:ph type="sldImg"/>
          </p:nvPr>
        </p:nvSpPr>
        <p:spPr>
          <a:xfrm>
            <a:off x="1917700" y="603250"/>
            <a:ext cx="4670425" cy="3503613"/>
          </a:xfrm>
          <a:ln/>
        </p:spPr>
      </p:sp>
      <p:sp>
        <p:nvSpPr>
          <p:cNvPr id="44037" name="Rectangle 3"/>
          <p:cNvSpPr>
            <a:spLocks noGrp="1" noChangeArrowheads="1"/>
          </p:cNvSpPr>
          <p:nvPr>
            <p:ph type="body" idx="1"/>
          </p:nvPr>
        </p:nvSpPr>
        <p:spPr>
          <a:xfrm>
            <a:off x="1946275" y="4365625"/>
            <a:ext cx="4648200" cy="3963988"/>
          </a:xfrm>
          <a:noFill/>
          <a:ln/>
        </p:spPr>
        <p:txBody>
          <a:bodyPr/>
          <a:lstStyle/>
          <a:p>
            <a:pPr eaLnBrk="1" hangingPunct="1"/>
            <a:endParaRPr lang="en-US" dirty="0"/>
          </a:p>
        </p:txBody>
      </p:sp>
      <p:sp>
        <p:nvSpPr>
          <p:cNvPr id="4" name="Text Box 4"/>
          <p:cNvSpPr txBox="1">
            <a:spLocks noChangeArrowheads="1"/>
          </p:cNvSpPr>
          <p:nvPr/>
        </p:nvSpPr>
        <p:spPr bwMode="auto">
          <a:xfrm>
            <a:off x="152400" y="1040565"/>
            <a:ext cx="1302689" cy="246221"/>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Demo 7-&gt;2</a:t>
            </a:r>
          </a:p>
        </p:txBody>
      </p:sp>
    </p:spTree>
    <p:extLst>
      <p:ext uri="{BB962C8B-B14F-4D97-AF65-F5344CB8AC3E}">
        <p14:creationId xmlns:p14="http://schemas.microsoft.com/office/powerpoint/2010/main" val="399035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Rot="1" noChangeAspect="1" noChangeArrowheads="1" noTextEdit="1"/>
          </p:cNvSpPr>
          <p:nvPr>
            <p:ph type="sldImg"/>
          </p:nvPr>
        </p:nvSpPr>
        <p:spPr>
          <a:xfrm>
            <a:off x="1987550" y="603250"/>
            <a:ext cx="4670425" cy="3503613"/>
          </a:xfrm>
          <a:ln/>
        </p:spPr>
      </p:sp>
      <p:sp>
        <p:nvSpPr>
          <p:cNvPr id="49157" name="Rectangle 3"/>
          <p:cNvSpPr>
            <a:spLocks noGrp="1" noChangeArrowheads="1"/>
          </p:cNvSpPr>
          <p:nvPr>
            <p:ph type="body" idx="1"/>
          </p:nvPr>
        </p:nvSpPr>
        <p:spPr>
          <a:xfrm>
            <a:off x="1946275" y="4365625"/>
            <a:ext cx="4648200" cy="3963988"/>
          </a:xfrm>
          <a:noFill/>
          <a:ln/>
        </p:spPr>
        <p:txBody>
          <a:bodyPr/>
          <a:lstStyle/>
          <a:p>
            <a:pPr eaLnBrk="1" hangingPunct="1"/>
            <a:endParaRPr lang="en-US" dirty="0"/>
          </a:p>
        </p:txBody>
      </p:sp>
      <p:sp>
        <p:nvSpPr>
          <p:cNvPr id="4" name="Text Box 4"/>
          <p:cNvSpPr txBox="1">
            <a:spLocks noChangeArrowheads="1"/>
          </p:cNvSpPr>
          <p:nvPr/>
        </p:nvSpPr>
        <p:spPr bwMode="auto">
          <a:xfrm>
            <a:off x="152400" y="1295400"/>
            <a:ext cx="1392621"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Tree>
    <p:extLst>
      <p:ext uri="{BB962C8B-B14F-4D97-AF65-F5344CB8AC3E}">
        <p14:creationId xmlns:p14="http://schemas.microsoft.com/office/powerpoint/2010/main" val="2143433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361090"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2" name="Slide Image Placeholder 1"/>
          <p:cNvSpPr>
            <a:spLocks noGrp="1" noRot="1" noChangeAspect="1"/>
          </p:cNvSpPr>
          <p:nvPr>
            <p:ph type="sldImg"/>
          </p:nvPr>
        </p:nvSpPr>
        <p:spPr>
          <a:xfrm>
            <a:off x="183356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8509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424152" cy="13112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Ans-1 : 1. Pls. explain, if necessary, to participants using the </a:t>
            </a:r>
            <a:r>
              <a:rPr lang="en-US" sz="1000">
                <a:latin typeface="Arial" panose="020B0604020202020204" pitchFamily="34" charset="0"/>
                <a:cs typeface="Arial" panose="020B0604020202020204" pitchFamily="34" charset="0"/>
              </a:rPr>
              <a:t>older technique’s </a:t>
            </a:r>
            <a:r>
              <a:rPr lang="en-US" sz="1000" dirty="0">
                <a:latin typeface="Arial" panose="020B0604020202020204" pitchFamily="34" charset="0"/>
                <a:cs typeface="Arial" panose="020B0604020202020204" pitchFamily="34" charset="0"/>
              </a:rPr>
              <a:t>config file. Example is available therein.</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Ans-2 : 1</a:t>
            </a:r>
          </a:p>
        </p:txBody>
      </p:sp>
      <p:sp>
        <p:nvSpPr>
          <p:cNvPr id="5" name="Slide Image Placeholder 4"/>
          <p:cNvSpPr>
            <a:spLocks noGrp="1" noRot="1" noChangeAspect="1"/>
          </p:cNvSpPr>
          <p:nvPr>
            <p:ph type="sldImg"/>
          </p:nvPr>
        </p:nvSpPr>
        <p:spPr>
          <a:xfrm>
            <a:off x="1860550" y="642938"/>
            <a:ext cx="4670425" cy="3503612"/>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287622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xfrm>
            <a:off x="1927225" y="611188"/>
            <a:ext cx="4660900" cy="3495675"/>
          </a:xfrm>
          <a:ln/>
        </p:spPr>
      </p:sp>
      <p:sp>
        <p:nvSpPr>
          <p:cNvPr id="30725" name="Rectangle 3"/>
          <p:cNvSpPr>
            <a:spLocks noGrp="1" noChangeArrowheads="1"/>
          </p:cNvSpPr>
          <p:nvPr>
            <p:ph type="body" idx="1"/>
          </p:nvPr>
        </p:nvSpPr>
        <p:spPr>
          <a:xfrm>
            <a:off x="1959429" y="4365625"/>
            <a:ext cx="4621000" cy="3963988"/>
          </a:xfrm>
          <a:noFill/>
          <a:ln/>
        </p:spPr>
        <p:txBody>
          <a:bodyPr/>
          <a:lstStyle/>
          <a:p>
            <a:pPr eaLnBrk="1" hangingPunct="1"/>
            <a:r>
              <a:rPr lang="en-US" dirty="0"/>
              <a:t>The Spring MVC is a web framework built within the Spring Framework. There are a number of challenges while creating a web-based application - like state management, workflow and validation, which are addressed </a:t>
            </a:r>
            <a:r>
              <a:rPr lang="en-US"/>
              <a:t>by Spring’s </a:t>
            </a:r>
            <a:r>
              <a:rPr lang="en-US" dirty="0"/>
              <a:t>web framework. This framework can be used to automatically populate your model objects from incoming request parameters while providing validation and error handling as well. The entire framework is modular, with each set of components having specific roles and completely decoupled from the rest of the framework. This allows you to develop the front end of your web application in a very pluggable manner.</a:t>
            </a:r>
          </a:p>
          <a:p>
            <a:pPr eaLnBrk="1" hangingPunct="1"/>
            <a:endParaRPr lang="en-US" dirty="0"/>
          </a:p>
          <a:p>
            <a:pPr eaLnBrk="1" hangingPunct="1"/>
            <a:r>
              <a:rPr lang="en-US" dirty="0"/>
              <a:t>MVC provides out-of-the-box implementations of workflow typical to web applications. Its highly flexible, allowing you to use a variety of different view technologies. It also enables you to fully integrate with your Spring based, middle-tier logic through the use of dependency injection.</a:t>
            </a:r>
          </a:p>
          <a:p>
            <a:pPr eaLnBrk="1" hangingPunct="1"/>
            <a:r>
              <a:rPr lang="en-US" dirty="0"/>
              <a:t>You can use Spring web MVC to make services that are created with other parts of Spring available to your users, by implementing web interfaces.</a:t>
            </a:r>
          </a:p>
          <a:p>
            <a:pPr eaLnBrk="1" hangingPunct="1"/>
            <a:endParaRPr lang="en-US" dirty="0"/>
          </a:p>
        </p:txBody>
      </p:sp>
    </p:spTree>
    <p:extLst>
      <p:ext uri="{BB962C8B-B14F-4D97-AF65-F5344CB8AC3E}">
        <p14:creationId xmlns:p14="http://schemas.microsoft.com/office/powerpoint/2010/main" val="2993911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1987550" y="603250"/>
            <a:ext cx="4670425" cy="3503613"/>
          </a:xfrm>
          <a:ln/>
        </p:spPr>
      </p:sp>
      <p:sp>
        <p:nvSpPr>
          <p:cNvPr id="31749" name="Rectangle 3"/>
          <p:cNvSpPr>
            <a:spLocks noGrp="1" noChangeArrowheads="1"/>
          </p:cNvSpPr>
          <p:nvPr>
            <p:ph type="body" idx="1"/>
          </p:nvPr>
        </p:nvSpPr>
        <p:spPr>
          <a:xfrm>
            <a:off x="1971304" y="4365624"/>
            <a:ext cx="4623171" cy="4315237"/>
          </a:xfrm>
          <a:noFill/>
          <a:ln/>
        </p:spPr>
        <p:txBody>
          <a:bodyPr>
            <a:normAutofit/>
          </a:bodyPr>
          <a:lstStyle/>
          <a:p>
            <a:pPr eaLnBrk="1" hangingPunct="1"/>
            <a:r>
              <a:rPr lang="en-US" b="1" dirty="0"/>
              <a:t>Life cycle of a request in Spring MVC:</a:t>
            </a:r>
            <a:r>
              <a:rPr lang="en-US" dirty="0"/>
              <a:t> From the time that a request is received by Spring until the time that a response is returned to the client, many pieces of Spring MVC framework are involved. </a:t>
            </a:r>
          </a:p>
          <a:p>
            <a:pPr eaLnBrk="1" hangingPunct="1"/>
            <a:r>
              <a:rPr lang="en-US" dirty="0"/>
              <a:t>The process starts when a client (typically a web browser) sends a request. It is first received by a </a:t>
            </a:r>
            <a:r>
              <a:rPr lang="en-US" dirty="0" err="1"/>
              <a:t>DispatcherServlet</a:t>
            </a:r>
            <a:r>
              <a:rPr lang="en-US" dirty="0"/>
              <a:t>. Like most Java-based MVC frameworks, Spring MVC uses a front-controller </a:t>
            </a:r>
            <a:r>
              <a:rPr lang="en-US" dirty="0" err="1"/>
              <a:t>servlet</a:t>
            </a:r>
            <a:r>
              <a:rPr lang="en-US" dirty="0"/>
              <a:t> (here </a:t>
            </a:r>
            <a:r>
              <a:rPr lang="en-US" dirty="0" err="1"/>
              <a:t>DispatcherServlet</a:t>
            </a:r>
            <a:r>
              <a:rPr lang="en-US" dirty="0"/>
              <a:t>) to intercept requests. This in turn delegates responsibility for  a request to other components of an application for actual processing.</a:t>
            </a:r>
          </a:p>
          <a:p>
            <a:pPr eaLnBrk="1" hangingPunct="1"/>
            <a:r>
              <a:rPr lang="en-US" dirty="0"/>
              <a:t> The Spring MVC uses a Controller component for handling the request. But a typical application may have several controllers. To determine which controller should handle the request, </a:t>
            </a:r>
            <a:r>
              <a:rPr lang="en-US" dirty="0" err="1"/>
              <a:t>DispatcherServlet</a:t>
            </a:r>
            <a:r>
              <a:rPr lang="en-US" dirty="0"/>
              <a:t> starts by querying one or more </a:t>
            </a:r>
            <a:r>
              <a:rPr lang="en-US" dirty="0" err="1"/>
              <a:t>HandlerMappings</a:t>
            </a:r>
            <a:r>
              <a:rPr lang="en-US" dirty="0"/>
              <a:t>. A HandlerMapping typically maps URL patterns to Controller objects. </a:t>
            </a:r>
          </a:p>
          <a:p>
            <a:pPr eaLnBrk="1" hangingPunct="1"/>
            <a:r>
              <a:rPr lang="en-US" dirty="0"/>
              <a:t>Once the </a:t>
            </a:r>
            <a:r>
              <a:rPr lang="en-US" dirty="0" err="1"/>
              <a:t>DispatcherServlet</a:t>
            </a:r>
            <a:r>
              <a:rPr lang="en-US" dirty="0"/>
              <a:t> has a Controller object, it dispatches the request to the Controller which performs the business logic (a well-designed Controller object delegates responsibility of business logic to one or more service objects). Upon completion of business logic, the Controller returns a </a:t>
            </a:r>
            <a:r>
              <a:rPr lang="en-US" dirty="0" err="1"/>
              <a:t>ModelAndView</a:t>
            </a:r>
            <a:r>
              <a:rPr lang="en-US" dirty="0"/>
              <a:t> object to the </a:t>
            </a:r>
            <a:r>
              <a:rPr lang="en-US" dirty="0" err="1"/>
              <a:t>DispatcherServlet</a:t>
            </a:r>
            <a:r>
              <a:rPr lang="en-US" dirty="0"/>
              <a:t>. The </a:t>
            </a:r>
            <a:r>
              <a:rPr lang="en-US" dirty="0" err="1"/>
              <a:t>ModelAndView</a:t>
            </a:r>
            <a:r>
              <a:rPr lang="en-US" dirty="0"/>
              <a:t> object contains both the model data and logical name of view. The DispatcherServlet queries a ViewResolver with this logical name to help find the actual JSP. Finally the </a:t>
            </a:r>
            <a:r>
              <a:rPr lang="en-US" dirty="0" err="1"/>
              <a:t>DispatcherServlet</a:t>
            </a:r>
            <a:r>
              <a:rPr lang="en-US" dirty="0"/>
              <a:t> dispatches the request to the View object, which is responsible for rendering a response back to the client.</a:t>
            </a:r>
          </a:p>
        </p:txBody>
      </p:sp>
    </p:spTree>
    <p:extLst>
      <p:ext uri="{BB962C8B-B14F-4D97-AF65-F5344CB8AC3E}">
        <p14:creationId xmlns:p14="http://schemas.microsoft.com/office/powerpoint/2010/main" val="2413068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Rot="1" noChangeAspect="1" noChangeArrowheads="1" noTextEdit="1"/>
          </p:cNvSpPr>
          <p:nvPr>
            <p:ph type="sldImg"/>
          </p:nvPr>
        </p:nvSpPr>
        <p:spPr>
          <a:xfrm>
            <a:off x="1892300" y="603250"/>
            <a:ext cx="4670425" cy="3503613"/>
          </a:xfrm>
          <a:ln/>
        </p:spPr>
      </p:sp>
      <p:sp>
        <p:nvSpPr>
          <p:cNvPr id="32773" name="Rectangle 3"/>
          <p:cNvSpPr>
            <a:spLocks noGrp="1" noChangeArrowheads="1"/>
          </p:cNvSpPr>
          <p:nvPr>
            <p:ph type="body" idx="1"/>
          </p:nvPr>
        </p:nvSpPr>
        <p:spPr>
          <a:xfrm>
            <a:off x="1949315" y="4365624"/>
            <a:ext cx="4645160" cy="4255861"/>
          </a:xfrm>
          <a:noFill/>
          <a:ln/>
        </p:spPr>
        <p:txBody>
          <a:bodyPr>
            <a:normAutofit/>
          </a:bodyPr>
          <a:lstStyle/>
          <a:p>
            <a:pPr eaLnBrk="1" hangingPunct="1"/>
            <a:r>
              <a:rPr lang="en-US" b="1" dirty="0"/>
              <a:t>Configuring the </a:t>
            </a:r>
            <a:r>
              <a:rPr lang="en-US" b="1" dirty="0" err="1"/>
              <a:t>DispatcherServlet</a:t>
            </a:r>
            <a:endParaRPr lang="en-US" b="1" dirty="0"/>
          </a:p>
          <a:p>
            <a:pPr eaLnBrk="1" hangingPunct="1"/>
            <a:r>
              <a:rPr lang="en-US" dirty="0"/>
              <a:t>The dispatcher servlet is at the heart of the Spring MVC and functions as </a:t>
            </a:r>
            <a:r>
              <a:rPr lang="en-US"/>
              <a:t>Spring MVC’s </a:t>
            </a:r>
            <a:r>
              <a:rPr lang="en-US" dirty="0"/>
              <a:t>front controller. Like any other </a:t>
            </a:r>
            <a:r>
              <a:rPr lang="en-US" dirty="0" err="1"/>
              <a:t>servlet</a:t>
            </a:r>
            <a:r>
              <a:rPr lang="en-US" dirty="0"/>
              <a:t>, it must be configured in web.xml file. Place the &lt;</a:t>
            </a:r>
            <a:r>
              <a:rPr lang="en-US" dirty="0" err="1"/>
              <a:t>servlet</a:t>
            </a:r>
            <a:r>
              <a:rPr lang="en-US" dirty="0"/>
              <a:t>&gt; declaration (in the first listing above) in the web.xml file. </a:t>
            </a:r>
          </a:p>
          <a:p>
            <a:pPr eaLnBrk="1" hangingPunct="1"/>
            <a:r>
              <a:rPr lang="en-US" dirty="0"/>
              <a:t>The </a:t>
            </a:r>
            <a:r>
              <a:rPr lang="en-US" dirty="0" err="1"/>
              <a:t>servlet</a:t>
            </a:r>
            <a:r>
              <a:rPr lang="en-US" dirty="0"/>
              <a:t>-name given to the </a:t>
            </a:r>
            <a:r>
              <a:rPr lang="en-US" dirty="0" err="1"/>
              <a:t>servlet</a:t>
            </a:r>
            <a:r>
              <a:rPr lang="en-US" dirty="0"/>
              <a:t> is significant. By default, when </a:t>
            </a:r>
            <a:r>
              <a:rPr lang="en-US" dirty="0" err="1"/>
              <a:t>DispatcherServlet</a:t>
            </a:r>
            <a:r>
              <a:rPr lang="en-US" dirty="0"/>
              <a:t> is loaded, it will load the Spring application context from an xml file whose name is based on the name of the </a:t>
            </a:r>
            <a:r>
              <a:rPr lang="en-US" dirty="0" err="1"/>
              <a:t>servlet</a:t>
            </a:r>
            <a:r>
              <a:rPr lang="en-US" dirty="0"/>
              <a:t>. In the above example, the </a:t>
            </a:r>
            <a:r>
              <a:rPr lang="en-US" dirty="0" err="1"/>
              <a:t>servlet</a:t>
            </a:r>
            <a:r>
              <a:rPr lang="en-US" dirty="0"/>
              <a:t>-name is </a:t>
            </a:r>
            <a:r>
              <a:rPr lang="en-US" dirty="0" err="1"/>
              <a:t>basicspring</a:t>
            </a:r>
            <a:r>
              <a:rPr lang="en-US" dirty="0"/>
              <a:t> and so the </a:t>
            </a:r>
            <a:r>
              <a:rPr lang="en-US" dirty="0" err="1"/>
              <a:t>DispatcherServlet</a:t>
            </a:r>
            <a:r>
              <a:rPr lang="en-US" dirty="0"/>
              <a:t> will try to load the application context from a file called basicspring-servlet.xml.</a:t>
            </a:r>
          </a:p>
          <a:p>
            <a:pPr eaLnBrk="1" hangingPunct="1"/>
            <a:r>
              <a:rPr lang="en-US" dirty="0"/>
              <a:t>Next, you must indicate </a:t>
            </a:r>
            <a:r>
              <a:rPr lang="en-US"/>
              <a:t>which URL’s </a:t>
            </a:r>
            <a:r>
              <a:rPr lang="en-US" dirty="0"/>
              <a:t>will be handled by </a:t>
            </a:r>
            <a:r>
              <a:rPr lang="en-US" dirty="0" err="1"/>
              <a:t>DispatcherServlet</a:t>
            </a:r>
            <a:r>
              <a:rPr lang="en-US" dirty="0"/>
              <a:t>. Add the following &lt;servlet-mapping&gt; tag (the second xml listing) to web.xml to let </a:t>
            </a:r>
            <a:r>
              <a:rPr lang="en-US" dirty="0" err="1"/>
              <a:t>DispatcherServlet</a:t>
            </a:r>
            <a:r>
              <a:rPr lang="en-US" dirty="0"/>
              <a:t> handle </a:t>
            </a:r>
            <a:r>
              <a:rPr lang="en-US"/>
              <a:t>all url’s </a:t>
            </a:r>
            <a:r>
              <a:rPr lang="en-US" dirty="0"/>
              <a:t>that end in .obj. The URL pattern is arbitrary and could be any extension.</a:t>
            </a:r>
          </a:p>
          <a:p>
            <a:pPr eaLnBrk="1" hangingPunct="1"/>
            <a:r>
              <a:rPr lang="en-US" dirty="0" err="1"/>
              <a:t>DispatcherServlet</a:t>
            </a:r>
            <a:r>
              <a:rPr lang="en-US" dirty="0"/>
              <a:t> is now configured and ready to dispatch requests to the web layer of your application.</a:t>
            </a:r>
          </a:p>
          <a:p>
            <a:pPr eaLnBrk="1" hangingPunct="1"/>
            <a:endParaRPr lang="en-US" dirty="0"/>
          </a:p>
          <a:p>
            <a:pPr eaLnBrk="1" hangingPunct="1"/>
            <a:r>
              <a:rPr lang="en-US" dirty="0"/>
              <a:t>Pls. see the above steps that are followed while building a </a:t>
            </a:r>
            <a:r>
              <a:rPr lang="en-US" dirty="0" err="1"/>
              <a:t>simpleMVC</a:t>
            </a:r>
            <a:r>
              <a:rPr lang="en-US" dirty="0"/>
              <a:t> application. These steps are explained in detail in the coming slides. </a:t>
            </a:r>
          </a:p>
        </p:txBody>
      </p:sp>
    </p:spTree>
    <p:extLst>
      <p:ext uri="{BB962C8B-B14F-4D97-AF65-F5344CB8AC3E}">
        <p14:creationId xmlns:p14="http://schemas.microsoft.com/office/powerpoint/2010/main" val="1811668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Rot="1" noChangeAspect="1" noChangeArrowheads="1" noTextEdit="1"/>
          </p:cNvSpPr>
          <p:nvPr>
            <p:ph type="sldImg"/>
          </p:nvPr>
        </p:nvSpPr>
        <p:spPr>
          <a:xfrm>
            <a:off x="1936750" y="603250"/>
            <a:ext cx="4670425" cy="3503613"/>
          </a:xfrm>
          <a:ln/>
        </p:spPr>
      </p:sp>
      <p:sp>
        <p:nvSpPr>
          <p:cNvPr id="33797" name="Rectangle 3"/>
          <p:cNvSpPr>
            <a:spLocks noGrp="1" noChangeArrowheads="1"/>
          </p:cNvSpPr>
          <p:nvPr>
            <p:ph type="body" idx="1"/>
          </p:nvPr>
        </p:nvSpPr>
        <p:spPr>
          <a:xfrm>
            <a:off x="1923803" y="4365625"/>
            <a:ext cx="4670672" cy="3963988"/>
          </a:xfrm>
          <a:noFill/>
          <a:ln/>
        </p:spPr>
        <p:txBody>
          <a:bodyPr/>
          <a:lstStyle/>
          <a:p>
            <a:pPr eaLnBrk="1" hangingPunct="1"/>
            <a:r>
              <a:rPr lang="en-US" dirty="0"/>
              <a:t>We have seen that </a:t>
            </a:r>
            <a:r>
              <a:rPr lang="en-US" dirty="0" err="1"/>
              <a:t>DispatcherServlet</a:t>
            </a:r>
            <a:r>
              <a:rPr lang="en-US" dirty="0"/>
              <a:t> will load the Spring application context from a single XML file whose name is &lt;</a:t>
            </a:r>
            <a:r>
              <a:rPr lang="en-US" dirty="0" err="1"/>
              <a:t>servlet</a:t>
            </a:r>
            <a:r>
              <a:rPr lang="en-US" dirty="0"/>
              <a:t>-name&gt;-servlet.xml. But you can also split the application context across multiple XML files. Ideally splitting it into logical pieces across application layers can make maintenance easier by keeping each of the Spring configuration files focused on a  single layer of the application.  To ensure that all the configuration files are loaded, you will need to configure a context loader in your web.xml file. A context loader loads context configuration files in addition to the one that </a:t>
            </a:r>
            <a:r>
              <a:rPr lang="en-US" dirty="0" err="1"/>
              <a:t>DispatcherServlet</a:t>
            </a:r>
            <a:r>
              <a:rPr lang="en-US" dirty="0"/>
              <a:t>  loads. The most commonly used context loader  is a </a:t>
            </a:r>
            <a:r>
              <a:rPr lang="en-US" dirty="0" err="1"/>
              <a:t>servlet</a:t>
            </a:r>
            <a:r>
              <a:rPr lang="en-US" dirty="0"/>
              <a:t> listener called </a:t>
            </a:r>
            <a:r>
              <a:rPr lang="en-US" dirty="0" err="1"/>
              <a:t>ContextLoaderListener</a:t>
            </a:r>
            <a:r>
              <a:rPr lang="en-US" dirty="0"/>
              <a:t> that is configured in web.xml as shown in the first listing above.</a:t>
            </a:r>
          </a:p>
          <a:p>
            <a:pPr eaLnBrk="1" hangingPunct="1"/>
            <a:r>
              <a:rPr lang="en-US" dirty="0"/>
              <a:t>With </a:t>
            </a:r>
            <a:r>
              <a:rPr lang="en-US" dirty="0" err="1"/>
              <a:t>ContextLoaderListener</a:t>
            </a:r>
            <a:r>
              <a:rPr lang="en-US" dirty="0"/>
              <a:t> configured, we need to tell it the location of the Spring configuration file(s) to load. If not specified, context loader will look for a Spring configuration file at /WEB-INF/applicationContext.xml. We will specify one or more Spring configuration file(s) by setting the </a:t>
            </a:r>
            <a:r>
              <a:rPr lang="en-US" dirty="0" err="1"/>
              <a:t>contextConfigLocation</a:t>
            </a:r>
            <a:r>
              <a:rPr lang="en-US" dirty="0"/>
              <a:t> parameter in the </a:t>
            </a:r>
            <a:r>
              <a:rPr lang="en-US" dirty="0" err="1"/>
              <a:t>servlet</a:t>
            </a:r>
            <a:r>
              <a:rPr lang="en-US" dirty="0"/>
              <a:t> context as seen in the second listing above. The context loader will use </a:t>
            </a:r>
            <a:r>
              <a:rPr lang="en-US" dirty="0" err="1"/>
              <a:t>contextConfigLocation</a:t>
            </a:r>
            <a:r>
              <a:rPr lang="en-US" dirty="0"/>
              <a:t> to load the two context configuration files – one each for the service and data layer.</a:t>
            </a:r>
          </a:p>
        </p:txBody>
      </p:sp>
    </p:spTree>
    <p:extLst>
      <p:ext uri="{BB962C8B-B14F-4D97-AF65-F5344CB8AC3E}">
        <p14:creationId xmlns:p14="http://schemas.microsoft.com/office/powerpoint/2010/main" val="3693620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531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2941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49438" y="611188"/>
            <a:ext cx="4670425" cy="3503612"/>
          </a:xfrm>
        </p:spPr>
      </p:sp>
      <p:sp>
        <p:nvSpPr>
          <p:cNvPr id="3" name="Notes Placeholder 2"/>
          <p:cNvSpPr>
            <a:spLocks noGrp="1"/>
          </p:cNvSpPr>
          <p:nvPr>
            <p:ph type="body" idx="1"/>
          </p:nvPr>
        </p:nvSpPr>
        <p:spPr/>
        <p:txBody>
          <a:bodyPr/>
          <a:lstStyle/>
          <a:p>
            <a:r>
              <a:rPr lang="en-US" b="1" dirty="0"/>
              <a:t>@Controller: </a:t>
            </a:r>
            <a:r>
              <a:rPr lang="en-US" dirty="0"/>
              <a:t>Indicates that an annotated class is a "Controller"</a:t>
            </a:r>
          </a:p>
          <a:p>
            <a:endParaRPr lang="en-US" dirty="0"/>
          </a:p>
          <a:p>
            <a:r>
              <a:rPr lang="en-US" b="1" dirty="0"/>
              <a:t>Example:</a:t>
            </a:r>
          </a:p>
          <a:p>
            <a:r>
              <a:rPr lang="en-US" dirty="0"/>
              <a:t>@Controller</a:t>
            </a:r>
          </a:p>
          <a:p>
            <a:r>
              <a:rPr lang="en-US" dirty="0"/>
              <a:t>Public class </a:t>
            </a:r>
            <a:r>
              <a:rPr lang="en-US" dirty="0" err="1"/>
              <a:t>LoginController</a:t>
            </a:r>
            <a:r>
              <a:rPr lang="en-US" dirty="0"/>
              <a:t>{}</a:t>
            </a:r>
          </a:p>
          <a:p>
            <a:endParaRPr lang="en-US" dirty="0"/>
          </a:p>
          <a:p>
            <a:r>
              <a:rPr lang="en-US" b="1" dirty="0"/>
              <a:t>@RequestMapping: </a:t>
            </a:r>
            <a:r>
              <a:rPr lang="en-US" dirty="0"/>
              <a:t>@RequestMapping can be applied to the controller class as well as methods. It maps web requests onto specific handler classes and/or handler methods.</a:t>
            </a:r>
          </a:p>
          <a:p>
            <a:endParaRPr lang="en-US" dirty="0"/>
          </a:p>
          <a:p>
            <a:r>
              <a:rPr lang="en-US" b="1" dirty="0"/>
              <a:t>Example:</a:t>
            </a:r>
          </a:p>
          <a:p>
            <a:r>
              <a:rPr lang="en-US" dirty="0"/>
              <a:t>@Controller</a:t>
            </a:r>
          </a:p>
          <a:p>
            <a:r>
              <a:rPr lang="en-US" dirty="0"/>
              <a:t>@RequestMapping(“</a:t>
            </a:r>
            <a:r>
              <a:rPr lang="en-US" dirty="0" err="1"/>
              <a:t>loginController</a:t>
            </a:r>
            <a:r>
              <a:rPr lang="en-US" dirty="0"/>
              <a:t>”)</a:t>
            </a:r>
          </a:p>
          <a:p>
            <a:r>
              <a:rPr lang="en-US" dirty="0"/>
              <a:t>Public class </a:t>
            </a:r>
            <a:r>
              <a:rPr lang="en-US" dirty="0" err="1"/>
              <a:t>LoginController</a:t>
            </a:r>
            <a:r>
              <a:rPr lang="en-US" dirty="0"/>
              <a:t>{</a:t>
            </a:r>
          </a:p>
          <a:p>
            <a:r>
              <a:rPr lang="en-US" dirty="0"/>
              <a:t>	@RequestMapping(“</a:t>
            </a:r>
            <a:r>
              <a:rPr lang="en-US" dirty="0" err="1"/>
              <a:t>loadForm</a:t>
            </a:r>
            <a:r>
              <a:rPr lang="en-US" dirty="0"/>
              <a:t>”)</a:t>
            </a:r>
          </a:p>
          <a:p>
            <a:r>
              <a:rPr lang="en-US" dirty="0"/>
              <a:t>	public String </a:t>
            </a:r>
            <a:r>
              <a:rPr lang="en-US" dirty="0" err="1"/>
              <a:t>loadData</a:t>
            </a:r>
            <a:r>
              <a:rPr lang="en-US" dirty="0"/>
              <a:t>(){}</a:t>
            </a:r>
          </a:p>
          <a:p>
            <a:r>
              <a:rPr lang="en-US" dirty="0"/>
              <a:t>}</a:t>
            </a:r>
          </a:p>
          <a:p>
            <a:endParaRPr lang="en-US" dirty="0"/>
          </a:p>
          <a:p>
            <a:r>
              <a:rPr lang="en-US" dirty="0"/>
              <a:t>URL need to be used for making the request for the above mentioned controller is </a:t>
            </a:r>
          </a:p>
          <a:p>
            <a:endParaRPr lang="en-US" dirty="0"/>
          </a:p>
          <a:p>
            <a:r>
              <a:rPr lang="en-US" dirty="0"/>
              <a:t>http://localhost:8080/projectname/loginController/loadForm.obj</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3362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611188"/>
            <a:ext cx="4670425" cy="350361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62211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tags" Target="../tags/tag38.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1.emf"/><Relationship Id="rId2" Type="http://schemas.openxmlformats.org/officeDocument/2006/relationships/tags" Target="../tags/tag41.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2.xml"/><Relationship Id="rId4" Type="http://schemas.openxmlformats.org/officeDocument/2006/relationships/tags" Target="../tags/tag4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6.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4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8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10658314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23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13037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25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423548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281"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2533402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455193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88928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30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379721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Capgemini Public</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30593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329"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68819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a:t>Capgemini Public</a:t>
            </a: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a:t>Click to edit Master title style</a:t>
            </a:r>
          </a:p>
        </p:txBody>
      </p:sp>
      <p:sp>
        <p:nvSpPr>
          <p:cNvPr id="3" name="Table Placeholder 2"/>
          <p:cNvSpPr>
            <a:spLocks noGrp="1"/>
          </p:cNvSpPr>
          <p:nvPr>
            <p:ph type="tbl" idx="1"/>
          </p:nvPr>
        </p:nvSpPr>
        <p:spPr>
          <a:xfrm>
            <a:off x="381000" y="1295400"/>
            <a:ext cx="8229600" cy="4525963"/>
          </a:xfrm>
        </p:spPr>
        <p:txBody>
          <a:bodyPr/>
          <a:lstStyle/>
          <a:p>
            <a:endParaRPr lang="en-US"/>
          </a:p>
        </p:txBody>
      </p:sp>
    </p:spTree>
    <p:extLst>
      <p:ext uri="{BB962C8B-B14F-4D97-AF65-F5344CB8AC3E}">
        <p14:creationId xmlns:p14="http://schemas.microsoft.com/office/powerpoint/2010/main" val="370771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20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086201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id="{02DEF159-660E-4893-A63C-7C2BB5EEB9A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900888048"/>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938463"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3007855933"/>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8646095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32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707645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7535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3407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4169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230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690519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317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298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710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5331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2251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986927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 Id="rId3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9.svg"/><Relationship Id="rId5" Type="http://schemas.openxmlformats.org/officeDocument/2006/relationships/slideLayout" Target="../slideLayouts/slideLayout24.xml"/><Relationship Id="rId10" Type="http://schemas.openxmlformats.org/officeDocument/2006/relationships/image" Target="../media/image8.png"/><Relationship Id="rId4" Type="http://schemas.openxmlformats.org/officeDocument/2006/relationships/slideLayout" Target="../slideLayouts/slideLayout2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161" name="think-cell Slide" r:id="rId29" imgW="360" imgH="360" progId="">
                  <p:embed/>
                </p:oleObj>
              </mc:Choice>
              <mc:Fallback>
                <p:oleObj name="think-cell Slide" r:id="rId29" imgW="360" imgH="360"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3"/>
            </p:custDataLst>
          </p:nvPr>
        </p:nvSpPr>
        <p:spPr>
          <a:xfrm>
            <a:off x="1" y="0"/>
            <a:ext cx="9143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2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2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a:solidFill>
                  <a:schemeClr val="tx2"/>
                </a:solidFill>
                <a:latin typeface="+mj-lt"/>
                <a:cs typeface="Helvetica Light"/>
              </a:rPr>
              <a:t>Copyright © Capgemini 2015. All Rights Reserved</a:t>
            </a:r>
          </a:p>
        </p:txBody>
      </p:sp>
      <p:cxnSp>
        <p:nvCxnSpPr>
          <p:cNvPr id="15" name="Straight Connector 5"/>
          <p:cNvCxnSpPr/>
          <p:nvPr>
            <p:custDataLst>
              <p:tags r:id="rId28"/>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68979323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Lst>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a:p>
          <a:p>
            <a:pPr lvl="0"/>
            <a:r>
              <a:rPr lang="en-US" dirty="0"/>
              <a:t>Edit 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id="{C3D2EC56-D17C-4A75-8178-C69397BC735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347883078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2247441" y="721104"/>
            <a:ext cx="6235547" cy="534819"/>
          </a:xfrm>
        </p:spPr>
        <p:txBody>
          <a:bodyPr>
            <a:normAutofit/>
          </a:bodyPr>
          <a:lstStyle/>
          <a:p>
            <a:pPr algn="l"/>
            <a:r>
              <a:rPr lang="en-US" sz="2400">
                <a:latin typeface="+mj-lt"/>
              </a:rPr>
              <a:t>Lesson 3: </a:t>
            </a:r>
            <a:r>
              <a:rPr lang="en-US" sz="2400" dirty="0">
                <a:latin typeface="+mj-lt"/>
              </a:rPr>
              <a:t>Spring MVC framework</a:t>
            </a:r>
          </a:p>
        </p:txBody>
      </p:sp>
      <p:sp>
        <p:nvSpPr>
          <p:cNvPr id="11" name="Title 10"/>
          <p:cNvSpPr>
            <a:spLocks noGrp="1"/>
          </p:cNvSpPr>
          <p:nvPr>
            <p:ph type="ctrTitle" idx="4294967295"/>
          </p:nvPr>
        </p:nvSpPr>
        <p:spPr>
          <a:xfrm>
            <a:off x="176270" y="2877220"/>
            <a:ext cx="3007605" cy="563562"/>
          </a:xfrm>
        </p:spPr>
        <p:txBody>
          <a:bodyPr>
            <a:normAutofit/>
          </a:bodyPr>
          <a:lstStyle/>
          <a:p>
            <a:r>
              <a:rPr lang="en-US" b="0" dirty="0">
                <a:ea typeface="+mn-ea"/>
                <a:cs typeface="+mn-cs"/>
              </a:rPr>
              <a:t> Basic Spring  5.0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305448"/>
          </a:xfrm>
        </p:spPr>
        <p:txBody>
          <a:bodyPr>
            <a:normAutofit/>
          </a:bodyPr>
          <a:lstStyle/>
          <a:p>
            <a:r>
              <a:rPr lang="en-US" sz="1800" b="1" dirty="0"/>
              <a:t>3.2.1 </a:t>
            </a:r>
            <a:r>
              <a:rPr lang="en-US" sz="1800" b="1" dirty="0" err="1"/>
              <a:t>ModelAndView</a:t>
            </a:r>
            <a:endParaRPr lang="en-US" sz="1800" b="1" dirty="0"/>
          </a:p>
        </p:txBody>
      </p:sp>
      <p:sp>
        <p:nvSpPr>
          <p:cNvPr id="12291" name="AutoShape 4"/>
          <p:cNvSpPr>
            <a:spLocks noChangeArrowheads="1"/>
          </p:cNvSpPr>
          <p:nvPr/>
        </p:nvSpPr>
        <p:spPr bwMode="auto">
          <a:xfrm>
            <a:off x="538400" y="1405238"/>
            <a:ext cx="7647657" cy="706591"/>
          </a:xfrm>
          <a:prstGeom prst="roundRect">
            <a:avLst>
              <a:gd name="adj" fmla="val 0"/>
            </a:avLst>
          </a:prstGeom>
          <a:noFill/>
          <a:ln w="19050">
            <a:solidFill>
              <a:schemeClr val="tx1"/>
            </a:solidFill>
            <a:round/>
            <a:headEnd/>
            <a:tailEnd/>
          </a:ln>
        </p:spPr>
        <p:txBody>
          <a:bodyPr wrap="none" anchor="ctr"/>
          <a:lstStyle/>
          <a:p>
            <a:pPr>
              <a:lnSpc>
                <a:spcPct val="135000"/>
              </a:lnSpc>
            </a:pPr>
            <a:r>
              <a:rPr lang="en-US" sz="1600" dirty="0"/>
              <a:t>new </a:t>
            </a:r>
            <a:r>
              <a:rPr lang="en-US" sz="1600" dirty="0" err="1"/>
              <a:t>ModelAndView</a:t>
            </a:r>
            <a:r>
              <a:rPr lang="en-US" sz="1600" dirty="0"/>
              <a:t>(“</a:t>
            </a:r>
            <a:r>
              <a:rPr lang="en-US" sz="1600" dirty="0" err="1"/>
              <a:t>viewName</a:t>
            </a:r>
            <a:r>
              <a:rPr lang="en-US" sz="1600" dirty="0"/>
              <a:t>",“</a:t>
            </a:r>
            <a:r>
              <a:rPr lang="en-US" sz="1600" dirty="0" err="1"/>
              <a:t>modelObjectName</a:t>
            </a:r>
            <a:r>
              <a:rPr lang="en-US" sz="1600" dirty="0"/>
              <a:t>",”</a:t>
            </a:r>
            <a:r>
              <a:rPr lang="en-US" sz="1600" dirty="0" err="1"/>
              <a:t>modelObject</a:t>
            </a:r>
            <a:r>
              <a:rPr lang="en-US" sz="1600" dirty="0"/>
              <a:t>”);</a:t>
            </a:r>
          </a:p>
        </p:txBody>
      </p:sp>
      <p:sp>
        <p:nvSpPr>
          <p:cNvPr id="12292" name="AutoShape 5"/>
          <p:cNvSpPr>
            <a:spLocks noChangeArrowheads="1"/>
          </p:cNvSpPr>
          <p:nvPr/>
        </p:nvSpPr>
        <p:spPr bwMode="auto">
          <a:xfrm>
            <a:off x="309800" y="2782532"/>
            <a:ext cx="8715375" cy="2523858"/>
          </a:xfrm>
          <a:prstGeom prst="roundRect">
            <a:avLst>
              <a:gd name="adj" fmla="val 0"/>
            </a:avLst>
          </a:prstGeom>
          <a:noFill/>
          <a:ln w="19050">
            <a:solidFill>
              <a:schemeClr val="tx1"/>
            </a:solidFill>
            <a:round/>
            <a:headEnd/>
            <a:tailEnd/>
          </a:ln>
        </p:spPr>
        <p:txBody>
          <a:bodyPr wrap="none" anchor="ctr"/>
          <a:lstStyle/>
          <a:p>
            <a:pPr lvl="1">
              <a:lnSpc>
                <a:spcPct val="150000"/>
              </a:lnSpc>
            </a:pPr>
            <a:r>
              <a:rPr lang="en-US" dirty="0"/>
              <a:t>Map </a:t>
            </a:r>
            <a:r>
              <a:rPr lang="en-US" dirty="0" err="1"/>
              <a:t>myModel</a:t>
            </a:r>
            <a:r>
              <a:rPr lang="en-US" dirty="0"/>
              <a:t> = new </a:t>
            </a:r>
            <a:r>
              <a:rPr lang="en-US" dirty="0" err="1"/>
              <a:t>HashMap</a:t>
            </a:r>
            <a:r>
              <a:rPr lang="en-US" dirty="0"/>
              <a:t>();</a:t>
            </a:r>
          </a:p>
          <a:p>
            <a:pPr lvl="1">
              <a:lnSpc>
                <a:spcPct val="150000"/>
              </a:lnSpc>
            </a:pPr>
            <a:r>
              <a:rPr lang="en-US" dirty="0" err="1"/>
              <a:t>myModel.put</a:t>
            </a:r>
            <a:r>
              <a:rPr lang="en-US" dirty="0"/>
              <a:t>("</a:t>
            </a:r>
            <a:r>
              <a:rPr lang="en-US" dirty="0" err="1"/>
              <a:t>now",now</a:t>
            </a:r>
            <a:r>
              <a:rPr lang="en-US" dirty="0"/>
              <a:t>);</a:t>
            </a:r>
          </a:p>
          <a:p>
            <a:pPr lvl="1">
              <a:lnSpc>
                <a:spcPct val="150000"/>
              </a:lnSpc>
            </a:pPr>
            <a:r>
              <a:rPr lang="en-US" dirty="0" err="1"/>
              <a:t>myModel.put</a:t>
            </a:r>
            <a:r>
              <a:rPr lang="en-US" dirty="0"/>
              <a:t>("products",</a:t>
            </a:r>
            <a:r>
              <a:rPr lang="en-US" dirty="0" err="1"/>
              <a:t>getProductManager</a:t>
            </a:r>
            <a:r>
              <a:rPr lang="en-US" dirty="0"/>
              <a:t>().</a:t>
            </a:r>
            <a:r>
              <a:rPr lang="en-US" dirty="0" err="1"/>
              <a:t>getProducts</a:t>
            </a:r>
            <a:r>
              <a:rPr lang="en-US" dirty="0"/>
              <a:t>());</a:t>
            </a:r>
          </a:p>
          <a:p>
            <a:pPr lvl="1">
              <a:lnSpc>
                <a:spcPct val="150000"/>
              </a:lnSpc>
            </a:pPr>
            <a:r>
              <a:rPr lang="en-US" dirty="0"/>
              <a:t>return new </a:t>
            </a:r>
            <a:r>
              <a:rPr lang="en-US" dirty="0" err="1"/>
              <a:t>ModelAndView</a:t>
            </a:r>
            <a:r>
              <a:rPr lang="en-US" dirty="0"/>
              <a:t>("product","model",</a:t>
            </a:r>
            <a:r>
              <a:rPr lang="en-US" dirty="0" err="1"/>
              <a:t>myModel</a:t>
            </a:r>
            <a:r>
              <a:rPr lang="en-US" dirty="0"/>
              <a:t>);</a:t>
            </a:r>
          </a:p>
        </p:txBody>
      </p:sp>
    </p:spTree>
    <p:extLst>
      <p:ext uri="{BB962C8B-B14F-4D97-AF65-F5344CB8AC3E}">
        <p14:creationId xmlns:p14="http://schemas.microsoft.com/office/powerpoint/2010/main" val="2881092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8516" y="405200"/>
            <a:ext cx="8312649" cy="760991"/>
          </a:xfrm>
        </p:spPr>
        <p:txBody>
          <a:bodyPr>
            <a:normAutofit/>
          </a:bodyPr>
          <a:lstStyle/>
          <a:p>
            <a:r>
              <a:rPr lang="en-US" sz="1800" b="1" dirty="0"/>
              <a:t>3.2.1 Building a basic Spring MVC application -</a:t>
            </a:r>
            <a:br>
              <a:rPr lang="en-US" sz="1800" b="1" dirty="0"/>
            </a:br>
            <a:r>
              <a:rPr lang="en-US" sz="1800" b="1" dirty="0"/>
              <a:t>                                                        ViewResolver</a:t>
            </a:r>
          </a:p>
        </p:txBody>
      </p:sp>
      <p:sp>
        <p:nvSpPr>
          <p:cNvPr id="6" name="Content Placeholder 5"/>
          <p:cNvSpPr>
            <a:spLocks noGrp="1"/>
          </p:cNvSpPr>
          <p:nvPr>
            <p:ph idx="1"/>
          </p:nvPr>
        </p:nvSpPr>
        <p:spPr>
          <a:xfrm>
            <a:off x="298516" y="1107124"/>
            <a:ext cx="8845484" cy="4643751"/>
          </a:xfrm>
        </p:spPr>
        <p:txBody>
          <a:bodyPr>
            <a:normAutofit/>
          </a:bodyPr>
          <a:lstStyle/>
          <a:p>
            <a:pPr algn="just">
              <a:lnSpc>
                <a:spcPct val="150000"/>
              </a:lnSpc>
            </a:pPr>
            <a:endParaRPr lang="en-US" sz="1800" dirty="0"/>
          </a:p>
          <a:p>
            <a:pPr algn="just">
              <a:lnSpc>
                <a:spcPct val="150000"/>
              </a:lnSpc>
            </a:pPr>
            <a:r>
              <a:rPr lang="en-US" sz="1800" dirty="0" err="1"/>
              <a:t>DispatcherServlet</a:t>
            </a:r>
            <a:r>
              <a:rPr lang="en-US" sz="1800" dirty="0"/>
              <a:t> receives a model and a view name, it will resolve the logical view name into a view object for rendering.</a:t>
            </a:r>
          </a:p>
          <a:p>
            <a:pPr algn="just">
              <a:lnSpc>
                <a:spcPct val="150000"/>
              </a:lnSpc>
            </a:pPr>
            <a:endParaRPr lang="en-US" sz="1800" dirty="0"/>
          </a:p>
          <a:p>
            <a:pPr algn="just">
              <a:lnSpc>
                <a:spcPct val="150000"/>
              </a:lnSpc>
            </a:pPr>
            <a:r>
              <a:rPr lang="en-US" sz="1800" dirty="0"/>
              <a:t>DispatcherServlet resolves views from one or more view resolvers.</a:t>
            </a:r>
          </a:p>
          <a:p>
            <a:pPr algn="just">
              <a:lnSpc>
                <a:spcPct val="150000"/>
              </a:lnSpc>
            </a:pPr>
            <a:endParaRPr lang="en-US" sz="1800" dirty="0"/>
          </a:p>
          <a:p>
            <a:pPr algn="just">
              <a:lnSpc>
                <a:spcPct val="150000"/>
              </a:lnSpc>
            </a:pPr>
            <a:r>
              <a:rPr lang="en-US" sz="1800" dirty="0"/>
              <a:t>A view resolver is a bean configured in the </a:t>
            </a:r>
            <a:r>
              <a:rPr lang="en-US" sz="1800" b="1" dirty="0" err="1"/>
              <a:t>WebApplicationContext</a:t>
            </a:r>
            <a:r>
              <a:rPr lang="en-US" sz="1800" dirty="0"/>
              <a:t> that implements the </a:t>
            </a:r>
            <a:r>
              <a:rPr lang="en-US" sz="1800" b="1" dirty="0"/>
              <a:t>ViewResolver</a:t>
            </a:r>
            <a:r>
              <a:rPr lang="en-US" sz="1800" dirty="0"/>
              <a:t> interface. </a:t>
            </a:r>
          </a:p>
          <a:p>
            <a:pPr algn="just">
              <a:lnSpc>
                <a:spcPct val="150000"/>
              </a:lnSpc>
            </a:pPr>
            <a:endParaRPr lang="en-US" sz="1800" dirty="0"/>
          </a:p>
          <a:p>
            <a:pPr algn="just">
              <a:lnSpc>
                <a:spcPct val="150000"/>
              </a:lnSpc>
            </a:pPr>
            <a:r>
              <a:rPr lang="en-US" sz="1800" dirty="0"/>
              <a:t>Its responsibility is to return a view object for a logical view name.</a:t>
            </a:r>
          </a:p>
          <a:p>
            <a:pPr algn="just">
              <a:lnSpc>
                <a:spcPct val="150000"/>
              </a:lnSpc>
            </a:pPr>
            <a:endParaRPr lang="en-US" sz="1800" dirty="0"/>
          </a:p>
          <a:p>
            <a:pPr algn="just">
              <a:lnSpc>
                <a:spcPct val="150000"/>
              </a:lnSpc>
            </a:pPr>
            <a:endParaRPr lang="en-US" sz="1800" dirty="0"/>
          </a:p>
          <a:p>
            <a:pPr algn="just">
              <a:lnSpc>
                <a:spcPct val="150000"/>
              </a:lnSpc>
            </a:pPr>
            <a:endParaRPr lang="en-US" sz="1800" dirty="0"/>
          </a:p>
          <a:p>
            <a:pPr algn="just">
              <a:lnSpc>
                <a:spcPct val="150000"/>
              </a:lnSpc>
            </a:pPr>
            <a:endParaRPr lang="en-US" sz="1800" dirty="0"/>
          </a:p>
        </p:txBody>
      </p:sp>
    </p:spTree>
    <p:extLst>
      <p:ext uri="{BB962C8B-B14F-4D97-AF65-F5344CB8AC3E}">
        <p14:creationId xmlns:p14="http://schemas.microsoft.com/office/powerpoint/2010/main" val="2108148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sz="1800" b="1" dirty="0"/>
              <a:t>3.2.1 Building a basic Spring MVC application -  </a:t>
            </a:r>
            <a:br>
              <a:rPr lang="en-US" sz="1800" b="1" dirty="0"/>
            </a:br>
            <a:r>
              <a:rPr lang="en-US" sz="1800" b="1" dirty="0"/>
              <a:t>         Resolving Views: The ViewResolver</a:t>
            </a:r>
          </a:p>
        </p:txBody>
      </p:sp>
      <p:sp>
        <p:nvSpPr>
          <p:cNvPr id="4" name="Content Placeholder 5">
            <a:extLst>
              <a:ext uri="{FF2B5EF4-FFF2-40B4-BE49-F238E27FC236}">
                <a16:creationId xmlns:a16="http://schemas.microsoft.com/office/drawing/2014/main" id="{448C1A95-A43A-4844-829F-C04B3BC7816A}"/>
              </a:ext>
            </a:extLst>
          </p:cNvPr>
          <p:cNvSpPr txBox="1">
            <a:spLocks/>
          </p:cNvSpPr>
          <p:nvPr/>
        </p:nvSpPr>
        <p:spPr>
          <a:xfrm>
            <a:off x="298516" y="1107124"/>
            <a:ext cx="8845484" cy="5195705"/>
          </a:xfrm>
          <a:prstGeom prst="rect">
            <a:avLst/>
          </a:prstGeom>
        </p:spPr>
        <p:txBody>
          <a:bodyPr vert="horz" lIns="0" tIns="0" rIns="0" bIns="0" rtlCol="0">
            <a:normAutofit/>
          </a:bodyPr>
          <a:lst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b="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657350" indent="-285750" algn="l" defTabSz="685800" rtl="0" eaLnBrk="1" latinLnBrk="0" hangingPunct="1">
              <a:lnSpc>
                <a:spcPct val="90000"/>
              </a:lnSpc>
              <a:spcBef>
                <a:spcPts val="375"/>
              </a:spcBef>
              <a:buClr>
                <a:schemeClr val="tx2"/>
              </a:buClr>
              <a:buFont typeface="Wingdings" panose="05000000000000000000" pitchFamily="2" charset="2"/>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50000"/>
              </a:lnSpc>
            </a:pPr>
            <a:r>
              <a:rPr lang="en-US" sz="1800" b="1" dirty="0" err="1"/>
              <a:t>InternalResourceViewresolver</a:t>
            </a:r>
            <a:r>
              <a:rPr lang="en-US" sz="1800" dirty="0"/>
              <a:t>:</a:t>
            </a:r>
          </a:p>
          <a:p>
            <a:pPr marL="3572" lvl="1" indent="0" algn="just">
              <a:lnSpc>
                <a:spcPct val="150000"/>
              </a:lnSpc>
              <a:buNone/>
            </a:pPr>
            <a:r>
              <a:rPr lang="en-US" sz="1600" dirty="0"/>
              <a:t>		Resolves logical view names into View objects that are rendered using </a:t>
            </a:r>
          </a:p>
          <a:p>
            <a:pPr marL="3572" lvl="1" indent="0" algn="just">
              <a:lnSpc>
                <a:spcPct val="150000"/>
              </a:lnSpc>
              <a:buNone/>
            </a:pPr>
            <a:r>
              <a:rPr lang="en-US" sz="1600" dirty="0"/>
              <a:t>		template file resources</a:t>
            </a:r>
          </a:p>
          <a:p>
            <a:pPr lvl="1" algn="just">
              <a:lnSpc>
                <a:spcPct val="150000"/>
              </a:lnSpc>
            </a:pPr>
            <a:r>
              <a:rPr lang="en-US" sz="1600" b="1" dirty="0" err="1"/>
              <a:t>BeanNameViewResolver</a:t>
            </a:r>
            <a:r>
              <a:rPr lang="en-US" sz="1600" dirty="0"/>
              <a:t>:</a:t>
            </a:r>
          </a:p>
          <a:p>
            <a:pPr marL="3572" lvl="1" indent="0" algn="just">
              <a:lnSpc>
                <a:spcPct val="150000"/>
              </a:lnSpc>
              <a:buNone/>
            </a:pPr>
            <a:r>
              <a:rPr lang="en-US" sz="1600" dirty="0"/>
              <a:t>		Looks up implementations of the View interface as beans in the Spring </a:t>
            </a:r>
          </a:p>
          <a:p>
            <a:pPr marL="3572" lvl="1" indent="0" algn="just">
              <a:lnSpc>
                <a:spcPct val="150000"/>
              </a:lnSpc>
              <a:buNone/>
            </a:pPr>
            <a:r>
              <a:rPr lang="en-US" sz="1600" dirty="0"/>
              <a:t>		context, assuming that the bean name is the logical view name</a:t>
            </a:r>
          </a:p>
          <a:p>
            <a:pPr lvl="1" algn="just">
              <a:lnSpc>
                <a:spcPct val="150000"/>
              </a:lnSpc>
            </a:pPr>
            <a:r>
              <a:rPr lang="en-US" sz="1600" b="1" dirty="0" err="1"/>
              <a:t>ResourceBundleViewResolver</a:t>
            </a:r>
            <a:endParaRPr lang="en-US" sz="1600" b="1" dirty="0"/>
          </a:p>
          <a:p>
            <a:pPr marL="1371600" lvl="4" indent="0" algn="just">
              <a:lnSpc>
                <a:spcPct val="150000"/>
              </a:lnSpc>
              <a:buNone/>
            </a:pPr>
            <a:r>
              <a:rPr lang="en-US" sz="1600" dirty="0"/>
              <a:t>Uses a resource bundle that maps logical view names to implementations of the View interface</a:t>
            </a:r>
          </a:p>
          <a:p>
            <a:pPr lvl="1" algn="just">
              <a:lnSpc>
                <a:spcPct val="150000"/>
              </a:lnSpc>
            </a:pPr>
            <a:r>
              <a:rPr lang="en-US" sz="1600" b="1" dirty="0" err="1"/>
              <a:t>XmlViewResolver</a:t>
            </a:r>
            <a:endParaRPr lang="en-US" sz="1600" b="1" dirty="0"/>
          </a:p>
          <a:p>
            <a:pPr marL="3572" lvl="1" indent="0" algn="just">
              <a:lnSpc>
                <a:spcPct val="150000"/>
              </a:lnSpc>
              <a:buNone/>
            </a:pPr>
            <a:r>
              <a:rPr lang="en-US" sz="1600" dirty="0"/>
              <a:t>		Resolves View beans from an XML file that is defined separately from 		the application context definition files</a:t>
            </a:r>
          </a:p>
          <a:p>
            <a:pPr lvl="1" algn="just">
              <a:lnSpc>
                <a:spcPct val="150000"/>
              </a:lnSpc>
            </a:pPr>
            <a:endParaRPr lang="en-US" sz="1600" dirty="0"/>
          </a:p>
          <a:p>
            <a:pPr lvl="1" algn="just">
              <a:lnSpc>
                <a:spcPct val="150000"/>
              </a:lnSpc>
            </a:pPr>
            <a:endParaRPr lang="en-US" sz="1600" dirty="0"/>
          </a:p>
        </p:txBody>
      </p:sp>
    </p:spTree>
    <p:extLst>
      <p:ext uri="{BB962C8B-B14F-4D97-AF65-F5344CB8AC3E}">
        <p14:creationId xmlns:p14="http://schemas.microsoft.com/office/powerpoint/2010/main" val="2662534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6389" name="Rectangle 78"/>
          <p:cNvSpPr>
            <a:spLocks noGrp="1"/>
          </p:cNvSpPr>
          <p:nvPr>
            <p:ph idx="1"/>
          </p:nvPr>
        </p:nvSpPr>
        <p:spPr/>
        <p:txBody>
          <a:bodyPr/>
          <a:lstStyle/>
          <a:p>
            <a:r>
              <a:rPr lang="en-US" dirty="0"/>
              <a:t>Refer DemoMVC_1</a:t>
            </a:r>
          </a:p>
          <a:p>
            <a:pPr marL="0" indent="0">
              <a:buNone/>
            </a:pPr>
            <a:endParaRPr lang="en-US" dirty="0"/>
          </a:p>
        </p:txBody>
      </p:sp>
      <p:pic>
        <p:nvPicPr>
          <p:cNvPr id="16460" name="Picture 76"/>
          <p:cNvPicPr>
            <a:picLocks noChangeAspect="1" noChangeArrowheads="1"/>
          </p:cNvPicPr>
          <p:nvPr/>
        </p:nvPicPr>
        <p:blipFill>
          <a:blip r:embed="rId3" cstate="print"/>
          <a:srcRect/>
          <a:stretch>
            <a:fillRect/>
          </a:stretch>
        </p:blipFill>
        <p:spPr bwMode="auto">
          <a:xfrm>
            <a:off x="405238" y="2763078"/>
            <a:ext cx="6253321" cy="2668723"/>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val="1356294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8437" name="Rectangle 75"/>
          <p:cNvSpPr>
            <a:spLocks noGrp="1"/>
          </p:cNvSpPr>
          <p:nvPr>
            <p:ph idx="1"/>
          </p:nvPr>
        </p:nvSpPr>
        <p:spPr/>
        <p:txBody>
          <a:bodyPr/>
          <a:lstStyle/>
          <a:p>
            <a:r>
              <a:rPr lang="en-US" dirty="0"/>
              <a:t>Refer DemoMVC_2 application</a:t>
            </a:r>
          </a:p>
        </p:txBody>
      </p:sp>
    </p:spTree>
    <p:extLst>
      <p:ext uri="{BB962C8B-B14F-4D97-AF65-F5344CB8AC3E}">
        <p14:creationId xmlns:p14="http://schemas.microsoft.com/office/powerpoint/2010/main" val="3229375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9801" y="418452"/>
            <a:ext cx="8312649" cy="747739"/>
          </a:xfrm>
        </p:spPr>
        <p:txBody>
          <a:bodyPr>
            <a:normAutofit/>
          </a:bodyPr>
          <a:lstStyle/>
          <a:p>
            <a:r>
              <a:rPr lang="en-US" dirty="0"/>
              <a:t>3.2.2: Spring MVC annotations -Validating input with</a:t>
            </a:r>
            <a:br>
              <a:rPr lang="en-US" dirty="0"/>
            </a:br>
            <a:r>
              <a:rPr lang="en-US" dirty="0"/>
              <a:t>                Bean Validation</a:t>
            </a:r>
          </a:p>
        </p:txBody>
      </p:sp>
      <p:sp>
        <p:nvSpPr>
          <p:cNvPr id="3" name="Content Placeholder 2"/>
          <p:cNvSpPr>
            <a:spLocks noGrp="1"/>
          </p:cNvSpPr>
          <p:nvPr>
            <p:ph idx="1"/>
          </p:nvPr>
        </p:nvSpPr>
        <p:spPr>
          <a:xfrm>
            <a:off x="298516" y="1412879"/>
            <a:ext cx="8845484" cy="989128"/>
          </a:xfrm>
        </p:spPr>
        <p:txBody>
          <a:bodyPr/>
          <a:lstStyle/>
          <a:p>
            <a:r>
              <a:rPr lang="en-US" dirty="0"/>
              <a:t>Bean Validation (JSR – 303) Annotations:</a:t>
            </a:r>
          </a:p>
        </p:txBody>
      </p:sp>
      <p:graphicFrame>
        <p:nvGraphicFramePr>
          <p:cNvPr id="5" name="Table 4"/>
          <p:cNvGraphicFramePr>
            <a:graphicFrameLocks noGrp="1"/>
          </p:cNvGraphicFramePr>
          <p:nvPr>
            <p:extLst>
              <p:ext uri="{D42A27DB-BD31-4B8C-83A1-F6EECF244321}">
                <p14:modId xmlns:p14="http://schemas.microsoft.com/office/powerpoint/2010/main" val="481763132"/>
              </p:ext>
            </p:extLst>
          </p:nvPr>
        </p:nvGraphicFramePr>
        <p:xfrm>
          <a:off x="432571" y="2079591"/>
          <a:ext cx="8452122" cy="3836839"/>
        </p:xfrm>
        <a:graphic>
          <a:graphicData uri="http://schemas.openxmlformats.org/drawingml/2006/table">
            <a:tbl>
              <a:tblPr firstRow="1" bandRow="1">
                <a:tableStyleId>{5C22544A-7EE6-4342-B048-85BDC9FD1C3A}</a:tableStyleId>
              </a:tblPr>
              <a:tblGrid>
                <a:gridCol w="2083477">
                  <a:extLst>
                    <a:ext uri="{9D8B030D-6E8A-4147-A177-3AD203B41FA5}">
                      <a16:colId xmlns:a16="http://schemas.microsoft.com/office/drawing/2014/main" val="20000"/>
                    </a:ext>
                  </a:extLst>
                </a:gridCol>
                <a:gridCol w="268095">
                  <a:extLst>
                    <a:ext uri="{9D8B030D-6E8A-4147-A177-3AD203B41FA5}">
                      <a16:colId xmlns:a16="http://schemas.microsoft.com/office/drawing/2014/main" val="20001"/>
                    </a:ext>
                  </a:extLst>
                </a:gridCol>
                <a:gridCol w="6100550">
                  <a:extLst>
                    <a:ext uri="{9D8B030D-6E8A-4147-A177-3AD203B41FA5}">
                      <a16:colId xmlns:a16="http://schemas.microsoft.com/office/drawing/2014/main" val="20002"/>
                    </a:ext>
                  </a:extLst>
                </a:gridCol>
              </a:tblGrid>
              <a:tr h="540779">
                <a:tc>
                  <a:txBody>
                    <a:bodyPr/>
                    <a:lstStyle/>
                    <a:p>
                      <a:r>
                        <a:rPr lang="en-US" dirty="0">
                          <a:latin typeface="+mn-lt"/>
                        </a:rPr>
                        <a:t>Annotation Name</a:t>
                      </a:r>
                    </a:p>
                  </a:txBody>
                  <a:tcPr/>
                </a:tc>
                <a:tc gridSpan="2">
                  <a:txBody>
                    <a:bodyPr/>
                    <a:lstStyle/>
                    <a:p>
                      <a:r>
                        <a:rPr lang="en-US" dirty="0">
                          <a:latin typeface="+mn-lt"/>
                        </a:rPr>
                        <a:t>Description</a:t>
                      </a:r>
                    </a:p>
                  </a:txBody>
                  <a:tcPr/>
                </a:tc>
                <a:tc hMerge="1">
                  <a:txBody>
                    <a:bodyPr/>
                    <a:lstStyle/>
                    <a:p>
                      <a:endParaRPr lang="en-US"/>
                    </a:p>
                  </a:txBody>
                  <a:tcPr/>
                </a:tc>
                <a:extLst>
                  <a:ext uri="{0D108BD9-81ED-4DB2-BD59-A6C34878D82A}">
                    <a16:rowId xmlns:a16="http://schemas.microsoft.com/office/drawing/2014/main" val="10000"/>
                  </a:ext>
                </a:extLst>
              </a:tr>
              <a:tr h="383033">
                <a:tc gridSpan="3">
                  <a:txBody>
                    <a:bodyPr/>
                    <a:lstStyle/>
                    <a:p>
                      <a:r>
                        <a:rPr lang="en-US" sz="1800" b="1" kern="1200" dirty="0">
                          <a:solidFill>
                            <a:schemeClr val="tx1"/>
                          </a:solidFill>
                          <a:latin typeface="+mn-lt"/>
                          <a:ea typeface="+mn-ea"/>
                          <a:cs typeface="+mn-cs"/>
                        </a:rPr>
                        <a:t>Annotations for validation</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23312">
                <a:tc gridSpan="2">
                  <a:txBody>
                    <a:bodyPr/>
                    <a:lstStyle/>
                    <a:p>
                      <a:r>
                        <a:rPr lang="en-US" dirty="0">
                          <a:latin typeface="+mn-lt"/>
                        </a:rPr>
                        <a:t>@Valid</a:t>
                      </a:r>
                    </a:p>
                  </a:txBody>
                  <a:tcPr/>
                </a:tc>
                <a:tc hMerge="1">
                  <a:txBody>
                    <a:bodyPr/>
                    <a:lstStyle/>
                    <a:p>
                      <a:endParaRPr lang="en-US" dirty="0">
                        <a:latin typeface="+mn-lt"/>
                      </a:endParaRPr>
                    </a:p>
                  </a:txBody>
                  <a:tcPr/>
                </a:tc>
                <a:tc>
                  <a:txBody>
                    <a:bodyPr/>
                    <a:lstStyle/>
                    <a:p>
                      <a:r>
                        <a:rPr lang="en-US" dirty="0">
                          <a:latin typeface="+mn-lt"/>
                        </a:rPr>
                        <a:t>To trigger validation of a @Controller input</a:t>
                      </a:r>
                    </a:p>
                  </a:txBody>
                  <a:tcPr/>
                </a:tc>
                <a:extLst>
                  <a:ext uri="{0D108BD9-81ED-4DB2-BD59-A6C34878D82A}">
                    <a16:rowId xmlns:a16="http://schemas.microsoft.com/office/drawing/2014/main" val="10002"/>
                  </a:ext>
                </a:extLst>
              </a:tr>
              <a:tr h="383033">
                <a:tc gridSpan="2">
                  <a:txBody>
                    <a:bodyPr/>
                    <a:lstStyle/>
                    <a:p>
                      <a:r>
                        <a:rPr lang="en-US" dirty="0">
                          <a:latin typeface="+mn-lt"/>
                        </a:rPr>
                        <a:t>@Size</a:t>
                      </a:r>
                    </a:p>
                  </a:txBody>
                  <a:tcPr/>
                </a:tc>
                <a:tc hMerge="1">
                  <a:txBody>
                    <a:bodyPr/>
                    <a:lstStyle/>
                    <a:p>
                      <a:endParaRPr lang="en-US" dirty="0">
                        <a:latin typeface="+mn-lt"/>
                      </a:endParaRPr>
                    </a:p>
                  </a:txBody>
                  <a:tcPr/>
                </a:tc>
                <a:tc>
                  <a:txBody>
                    <a:bodyPr/>
                    <a:lstStyle/>
                    <a:p>
                      <a:r>
                        <a:rPr lang="en-US" dirty="0">
                          <a:latin typeface="+mn-lt"/>
                        </a:rPr>
                        <a:t>Validates that the fields meet criteria on their length. </a:t>
                      </a:r>
                    </a:p>
                  </a:txBody>
                  <a:tcPr/>
                </a:tc>
                <a:extLst>
                  <a:ext uri="{0D108BD9-81ED-4DB2-BD59-A6C34878D82A}">
                    <a16:rowId xmlns:a16="http://schemas.microsoft.com/office/drawing/2014/main" val="10003"/>
                  </a:ext>
                </a:extLst>
              </a:tr>
              <a:tr h="383033">
                <a:tc gridSpan="2">
                  <a:txBody>
                    <a:bodyPr/>
                    <a:lstStyle/>
                    <a:p>
                      <a:r>
                        <a:rPr lang="en-US" dirty="0">
                          <a:latin typeface="+mn-lt"/>
                        </a:rPr>
                        <a:t>@</a:t>
                      </a:r>
                      <a:r>
                        <a:rPr lang="en-US" dirty="0" err="1">
                          <a:latin typeface="+mn-lt"/>
                        </a:rPr>
                        <a:t>NotNull</a:t>
                      </a:r>
                      <a:endParaRPr lang="en-US" dirty="0">
                        <a:latin typeface="+mn-lt"/>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Validates that the fields</a:t>
                      </a:r>
                      <a:r>
                        <a:rPr lang="en-US" baseline="0" dirty="0">
                          <a:latin typeface="+mn-lt"/>
                        </a:rPr>
                        <a:t> contains value</a:t>
                      </a:r>
                      <a:r>
                        <a:rPr lang="en-US" dirty="0">
                          <a:latin typeface="+mn-lt"/>
                        </a:rPr>
                        <a:t>. </a:t>
                      </a:r>
                    </a:p>
                  </a:txBody>
                  <a:tcPr/>
                </a:tc>
                <a:extLst>
                  <a:ext uri="{0D108BD9-81ED-4DB2-BD59-A6C34878D82A}">
                    <a16:rowId xmlns:a16="http://schemas.microsoft.com/office/drawing/2014/main" val="10004"/>
                  </a:ext>
                </a:extLst>
              </a:tr>
              <a:tr h="670308">
                <a:tc gridSpan="2">
                  <a:txBody>
                    <a:bodyPr/>
                    <a:lstStyle/>
                    <a:p>
                      <a:r>
                        <a:rPr lang="en-US" dirty="0">
                          <a:latin typeface="+mn-lt"/>
                        </a:rPr>
                        <a:t>@Pattern</a:t>
                      </a:r>
                    </a:p>
                  </a:txBody>
                  <a:tcPr/>
                </a:tc>
                <a:tc hMerge="1">
                  <a:txBody>
                    <a:bodyPr/>
                    <a:lstStyle/>
                    <a:p>
                      <a:endParaRPr lang="en-US" dirty="0">
                        <a:latin typeface="+mn-lt"/>
                      </a:endParaRPr>
                    </a:p>
                  </a:txBody>
                  <a:tcPr/>
                </a:tc>
                <a:tc>
                  <a:txBody>
                    <a:bodyPr/>
                    <a:lstStyle/>
                    <a:p>
                      <a:r>
                        <a:rPr lang="en-US" dirty="0">
                          <a:latin typeface="+mn-lt"/>
                        </a:rPr>
                        <a:t>@Pattern annotation along with a regular expression ensures that the entered value is valid</a:t>
                      </a:r>
                    </a:p>
                  </a:txBody>
                  <a:tcPr/>
                </a:tc>
                <a:extLst>
                  <a:ext uri="{0D108BD9-81ED-4DB2-BD59-A6C34878D82A}">
                    <a16:rowId xmlns:a16="http://schemas.microsoft.com/office/drawing/2014/main" val="10005"/>
                  </a:ext>
                </a:extLst>
              </a:tr>
              <a:tr h="383033">
                <a:tc gridSpan="2">
                  <a:txBody>
                    <a:bodyPr/>
                    <a:lstStyle/>
                    <a:p>
                      <a:r>
                        <a:rPr lang="en-US" dirty="0">
                          <a:latin typeface="+mn-lt"/>
                        </a:rPr>
                        <a:t>@Email</a:t>
                      </a:r>
                    </a:p>
                  </a:txBody>
                  <a:tcPr/>
                </a:tc>
                <a:tc hMerge="1">
                  <a:txBody>
                    <a:bodyPr/>
                    <a:lstStyle/>
                    <a:p>
                      <a:endParaRPr lang="en-US" dirty="0">
                        <a:latin typeface="+mn-lt"/>
                      </a:endParaRPr>
                    </a:p>
                  </a:txBody>
                  <a:tcPr/>
                </a:tc>
                <a:tc>
                  <a:txBody>
                    <a:bodyPr/>
                    <a:lstStyle/>
                    <a:p>
                      <a:r>
                        <a:rPr lang="en-US" dirty="0">
                          <a:latin typeface="+mn-lt"/>
                        </a:rPr>
                        <a:t>Validates that the field value is a</a:t>
                      </a:r>
                      <a:r>
                        <a:rPr lang="en-US" baseline="0" dirty="0">
                          <a:latin typeface="+mn-lt"/>
                        </a:rPr>
                        <a:t> valid </a:t>
                      </a:r>
                      <a:r>
                        <a:rPr lang="en-US" baseline="0" dirty="0" err="1">
                          <a:latin typeface="+mn-lt"/>
                        </a:rPr>
                        <a:t>emailid</a:t>
                      </a:r>
                      <a:r>
                        <a:rPr lang="en-US" baseline="0" dirty="0">
                          <a:latin typeface="+mn-lt"/>
                        </a:rPr>
                        <a:t>.</a:t>
                      </a:r>
                      <a:endParaRPr lang="en-US" dirty="0">
                        <a:latin typeface="+mn-lt"/>
                      </a:endParaRPr>
                    </a:p>
                  </a:txBody>
                  <a:tcPr/>
                </a:tc>
                <a:extLst>
                  <a:ext uri="{0D108BD9-81ED-4DB2-BD59-A6C34878D82A}">
                    <a16:rowId xmlns:a16="http://schemas.microsoft.com/office/drawing/2014/main" val="10006"/>
                  </a:ext>
                </a:extLst>
              </a:tr>
              <a:tr h="670308">
                <a:tc gridSpan="2">
                  <a:txBody>
                    <a:bodyPr/>
                    <a:lstStyle/>
                    <a:p>
                      <a:r>
                        <a:rPr lang="en-US" dirty="0">
                          <a:latin typeface="+mn-lt"/>
                        </a:rPr>
                        <a:t>@</a:t>
                      </a:r>
                      <a:r>
                        <a:rPr lang="en-US" dirty="0" err="1">
                          <a:latin typeface="+mn-lt"/>
                        </a:rPr>
                        <a:t>DateTimeFormat</a:t>
                      </a:r>
                      <a:endParaRPr lang="en-US" dirty="0">
                        <a:latin typeface="+mn-lt"/>
                      </a:endParaRPr>
                    </a:p>
                  </a:txBody>
                  <a:tcPr/>
                </a:tc>
                <a:tc hMerge="1">
                  <a:txBody>
                    <a:bodyPr/>
                    <a:lstStyle/>
                    <a:p>
                      <a:pPr algn="l"/>
                      <a:endParaRPr lang="en-US" dirty="0">
                        <a:latin typeface="+mn-lt"/>
                      </a:endParaRPr>
                    </a:p>
                  </a:txBody>
                  <a:tcPr/>
                </a:tc>
                <a:tc>
                  <a:txBody>
                    <a:bodyPr/>
                    <a:lstStyle/>
                    <a:p>
                      <a:pPr algn="l"/>
                      <a:r>
                        <a:rPr lang="en-US" sz="1800" dirty="0">
                          <a:latin typeface="+mn-lt"/>
                        </a:rPr>
                        <a:t>In Spring New Date &amp; Time API can be used in Controllers for Form Binding </a:t>
                      </a:r>
                      <a:endParaRPr lang="en-US" dirty="0">
                        <a:latin typeface="+mn-lt"/>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197348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AutoShape 4"/>
          <p:cNvSpPr>
            <a:spLocks noChangeArrowheads="1"/>
          </p:cNvSpPr>
          <p:nvPr/>
        </p:nvSpPr>
        <p:spPr bwMode="auto">
          <a:xfrm>
            <a:off x="309801" y="1143000"/>
            <a:ext cx="8610600" cy="4572000"/>
          </a:xfrm>
          <a:prstGeom prst="roundRect">
            <a:avLst>
              <a:gd name="adj" fmla="val 0"/>
            </a:avLst>
          </a:prstGeom>
          <a:noFill/>
          <a:ln w="19050">
            <a:solidFill>
              <a:schemeClr val="tx1"/>
            </a:solidFill>
            <a:round/>
            <a:headEnd/>
            <a:tailEnd/>
          </a:ln>
        </p:spPr>
        <p:txBody>
          <a:bodyPr anchor="ctr"/>
          <a:lstStyle/>
          <a:p>
            <a:r>
              <a:rPr lang="en-US" sz="1600" b="1" dirty="0"/>
              <a:t>public</a:t>
            </a:r>
            <a:r>
              <a:rPr lang="en-US" sz="1600" dirty="0"/>
              <a:t> </a:t>
            </a:r>
            <a:r>
              <a:rPr lang="en-US" sz="1600" b="1" dirty="0"/>
              <a:t>class</a:t>
            </a:r>
            <a:r>
              <a:rPr lang="en-US" sz="1600" dirty="0"/>
              <a:t> User {</a:t>
            </a:r>
          </a:p>
          <a:p>
            <a:r>
              <a:rPr lang="en-US" sz="1600" dirty="0"/>
              <a:t>     @Size(min = 3, max = 20, message = "Username must be between 3 and 20   characters long.")</a:t>
            </a:r>
          </a:p>
          <a:p>
            <a:r>
              <a:rPr lang="en-US" sz="1600" dirty="0"/>
              <a:t>     @Pattern(</a:t>
            </a:r>
            <a:r>
              <a:rPr lang="en-US" sz="1600" dirty="0" err="1"/>
              <a:t>regexp</a:t>
            </a:r>
            <a:r>
              <a:rPr lang="en-US" sz="1600" dirty="0"/>
              <a:t> = "^[a-zA-Z0-9]+$", message = "Username must be alphanumeric with no spaces")</a:t>
            </a:r>
          </a:p>
          <a:p>
            <a:r>
              <a:rPr lang="en-US" sz="1600" b="1" dirty="0"/>
              <a:t>     private</a:t>
            </a:r>
            <a:r>
              <a:rPr lang="en-US" sz="1600" dirty="0"/>
              <a:t> String username;</a:t>
            </a:r>
          </a:p>
          <a:p>
            <a:endParaRPr lang="en-US" sz="1600" dirty="0"/>
          </a:p>
          <a:p>
            <a:r>
              <a:rPr lang="en-US" sz="1600" dirty="0"/>
              <a:t>     @Size(min = 6, max = 20, message = "The password must be at least 6 characters long.")</a:t>
            </a:r>
          </a:p>
          <a:p>
            <a:r>
              <a:rPr lang="en-US" sz="1600" b="1" dirty="0"/>
              <a:t>      private</a:t>
            </a:r>
            <a:r>
              <a:rPr lang="en-US" sz="1600" dirty="0"/>
              <a:t> String password;</a:t>
            </a:r>
          </a:p>
          <a:p>
            <a:endParaRPr lang="en-US" sz="1600" dirty="0"/>
          </a:p>
          <a:p>
            <a:r>
              <a:rPr lang="en-US" sz="1600" dirty="0"/>
              <a:t>      @Pattern(</a:t>
            </a:r>
            <a:r>
              <a:rPr lang="en-US" sz="1600" dirty="0" err="1"/>
              <a:t>regexp</a:t>
            </a:r>
            <a:r>
              <a:rPr lang="en-US" sz="1600" dirty="0"/>
              <a:t> = "[A-Za-z0-9]+@[A-Za-z0-9.-]+[.][A-</a:t>
            </a:r>
            <a:r>
              <a:rPr lang="en-US" sz="1600" dirty="0" err="1"/>
              <a:t>Za</a:t>
            </a:r>
            <a:r>
              <a:rPr lang="en-US" sz="1600" dirty="0"/>
              <a:t>-z]{2,4}", message = "Invalid email address.")</a:t>
            </a:r>
          </a:p>
          <a:p>
            <a:r>
              <a:rPr lang="en-US" sz="1600" b="1" dirty="0"/>
              <a:t>      private</a:t>
            </a:r>
            <a:r>
              <a:rPr lang="en-US" sz="1600" dirty="0"/>
              <a:t> String email;</a:t>
            </a:r>
          </a:p>
          <a:p>
            <a:endParaRPr lang="en-US" sz="1600" dirty="0"/>
          </a:p>
          <a:p>
            <a:r>
              <a:rPr lang="en-US" sz="1600" dirty="0"/>
              <a:t>//getter and setter methods for all these properties</a:t>
            </a:r>
          </a:p>
          <a:p>
            <a:r>
              <a:rPr lang="en-US" sz="1600" dirty="0"/>
              <a:t>}</a:t>
            </a:r>
          </a:p>
        </p:txBody>
      </p:sp>
      <p:sp>
        <p:nvSpPr>
          <p:cNvPr id="3" name="Title 2"/>
          <p:cNvSpPr>
            <a:spLocks noGrp="1"/>
          </p:cNvSpPr>
          <p:nvPr>
            <p:ph type="title"/>
          </p:nvPr>
        </p:nvSpPr>
        <p:spPr>
          <a:xfrm>
            <a:off x="309801" y="418452"/>
            <a:ext cx="8312649" cy="694731"/>
          </a:xfrm>
        </p:spPr>
        <p:txBody>
          <a:bodyPr>
            <a:normAutofit fontScale="90000"/>
          </a:bodyPr>
          <a:lstStyle/>
          <a:p>
            <a:r>
              <a:rPr lang="en-US" b="1" dirty="0"/>
              <a:t>3.2.2: Spring MVC annotations -Validating input : </a:t>
            </a:r>
            <a:br>
              <a:rPr lang="en-US" b="1" dirty="0"/>
            </a:br>
            <a:r>
              <a:rPr lang="en-US" b="1" dirty="0"/>
              <a:t>                                        declaring validation rules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93688" y="1130052"/>
            <a:ext cx="8621712" cy="5174345"/>
            <a:chOff x="293688" y="1211940"/>
            <a:chExt cx="8621712" cy="5174345"/>
          </a:xfrm>
        </p:grpSpPr>
        <p:sp>
          <p:nvSpPr>
            <p:cNvPr id="20483" name="AutoShape 4"/>
            <p:cNvSpPr>
              <a:spLocks noChangeArrowheads="1"/>
            </p:cNvSpPr>
            <p:nvPr/>
          </p:nvSpPr>
          <p:spPr bwMode="auto">
            <a:xfrm>
              <a:off x="293688" y="1400854"/>
              <a:ext cx="7906883" cy="4985431"/>
            </a:xfrm>
            <a:prstGeom prst="roundRect">
              <a:avLst>
                <a:gd name="adj" fmla="val 0"/>
              </a:avLst>
            </a:prstGeom>
            <a:noFill/>
            <a:ln w="19050">
              <a:solidFill>
                <a:schemeClr val="tx1"/>
              </a:solidFill>
              <a:round/>
              <a:headEnd/>
              <a:tailEnd/>
            </a:ln>
          </p:spPr>
          <p:txBody>
            <a:bodyPr wrap="none" anchor="ctr"/>
            <a:lstStyle/>
            <a:p>
              <a:r>
                <a:rPr lang="en-US" sz="1600" dirty="0"/>
                <a:t>&lt;%@ </a:t>
              </a:r>
              <a:r>
                <a:rPr lang="en-US" sz="1600" dirty="0" err="1"/>
                <a:t>taglib</a:t>
              </a:r>
              <a:r>
                <a:rPr lang="en-US" sz="1600" dirty="0"/>
                <a:t> prefix=</a:t>
              </a:r>
              <a:r>
                <a:rPr lang="en-US" sz="1600" i="1" dirty="0"/>
                <a:t>"</a:t>
              </a:r>
              <a:r>
                <a:rPr lang="en-US" sz="1600" i="1" dirty="0" err="1"/>
                <a:t>sf</a:t>
              </a:r>
              <a:r>
                <a:rPr lang="en-US" sz="1600" i="1" dirty="0"/>
                <a:t>"</a:t>
              </a:r>
              <a:r>
                <a:rPr lang="en-US" sz="1600" dirty="0"/>
                <a:t> </a:t>
              </a:r>
              <a:r>
                <a:rPr lang="en-US" sz="1600" dirty="0" err="1"/>
                <a:t>uri</a:t>
              </a:r>
              <a:r>
                <a:rPr lang="en-US" sz="1600" dirty="0"/>
                <a:t>=</a:t>
              </a:r>
              <a:r>
                <a:rPr lang="en-US" sz="1600" i="1" dirty="0"/>
                <a:t>"http://www.springframework.org/tags/form"</a:t>
              </a:r>
              <a:r>
                <a:rPr lang="en-US" sz="1600" dirty="0"/>
                <a:t>%&gt;</a:t>
              </a:r>
            </a:p>
            <a:p>
              <a:r>
                <a:rPr lang="en-US" sz="1600" dirty="0"/>
                <a:t>&lt;</a:t>
              </a:r>
              <a:r>
                <a:rPr lang="en-US" sz="1600" dirty="0" err="1"/>
                <a:t>sf:form</a:t>
              </a:r>
              <a:r>
                <a:rPr lang="en-US" sz="1600" dirty="0"/>
                <a:t> method=</a:t>
              </a:r>
              <a:r>
                <a:rPr lang="en-US" sz="1600" i="1" dirty="0"/>
                <a:t>"POST"</a:t>
              </a:r>
              <a:r>
                <a:rPr lang="en-US" sz="1600" dirty="0"/>
                <a:t> </a:t>
              </a:r>
              <a:r>
                <a:rPr lang="en-US" sz="1600" dirty="0" err="1"/>
                <a:t>modelAttribute</a:t>
              </a:r>
              <a:r>
                <a:rPr lang="en-US" sz="1600" dirty="0"/>
                <a:t>=</a:t>
              </a:r>
              <a:r>
                <a:rPr lang="en-US" sz="1600" i="1" dirty="0"/>
                <a:t>"user"</a:t>
              </a:r>
              <a:r>
                <a:rPr lang="en-US" sz="1600" dirty="0"/>
                <a:t> &gt;</a:t>
              </a:r>
            </a:p>
            <a:p>
              <a:r>
                <a:rPr lang="en-US" sz="1600" dirty="0"/>
                <a:t>&lt;table </a:t>
              </a:r>
              <a:r>
                <a:rPr lang="en-US" sz="1600" dirty="0" err="1"/>
                <a:t>cellspacing</a:t>
              </a:r>
              <a:r>
                <a:rPr lang="en-US" sz="1600" dirty="0"/>
                <a:t>=</a:t>
              </a:r>
              <a:r>
                <a:rPr lang="en-US" sz="1600" i="1" dirty="0"/>
                <a:t>"0"</a:t>
              </a:r>
              <a:r>
                <a:rPr lang="en-US" sz="1600" dirty="0"/>
                <a:t>&gt;</a:t>
              </a:r>
            </a:p>
            <a:p>
              <a:r>
                <a:rPr lang="en-US" sz="1600" dirty="0"/>
                <a:t>&lt;</a:t>
              </a:r>
              <a:r>
                <a:rPr lang="en-US" sz="1600" dirty="0" err="1"/>
                <a:t>tr</a:t>
              </a:r>
              <a:r>
                <a:rPr lang="en-US" sz="1600" dirty="0"/>
                <a:t>&gt;</a:t>
              </a:r>
            </a:p>
            <a:p>
              <a:r>
                <a:rPr lang="en-US" sz="1600" dirty="0"/>
                <a:t>&lt;</a:t>
              </a:r>
              <a:r>
                <a:rPr lang="en-US" sz="1600" dirty="0" err="1"/>
                <a:t>th</a:t>
              </a:r>
              <a:r>
                <a:rPr lang="en-US" sz="1600" dirty="0"/>
                <a:t>&gt;&lt;</a:t>
              </a:r>
              <a:r>
                <a:rPr lang="en-US" sz="1600" dirty="0" err="1"/>
                <a:t>sf:label</a:t>
              </a:r>
              <a:r>
                <a:rPr lang="en-US" sz="1600" dirty="0"/>
                <a:t> path=</a:t>
              </a:r>
              <a:r>
                <a:rPr lang="en-US" sz="1600" i="1" dirty="0"/>
                <a:t>"username"</a:t>
              </a:r>
              <a:r>
                <a:rPr lang="en-US" sz="1600" dirty="0"/>
                <a:t>&gt;Username:&lt;/</a:t>
              </a:r>
              <a:r>
                <a:rPr lang="en-US" sz="1600" dirty="0" err="1"/>
                <a:t>sf:label</a:t>
              </a:r>
              <a:r>
                <a:rPr lang="en-US" sz="1600" dirty="0"/>
                <a:t>&gt;&lt;/</a:t>
              </a:r>
              <a:r>
                <a:rPr lang="en-US" sz="1600" dirty="0" err="1"/>
                <a:t>th</a:t>
              </a:r>
              <a:r>
                <a:rPr lang="en-US" sz="1600" dirty="0"/>
                <a:t>&gt;</a:t>
              </a:r>
            </a:p>
            <a:p>
              <a:r>
                <a:rPr lang="en-US" sz="1600" dirty="0"/>
                <a:t>&lt;td&gt;&lt;</a:t>
              </a:r>
              <a:r>
                <a:rPr lang="en-US" sz="1600" dirty="0" err="1"/>
                <a:t>sf:input</a:t>
              </a:r>
              <a:r>
                <a:rPr lang="en-US" sz="1600" dirty="0"/>
                <a:t> path=</a:t>
              </a:r>
              <a:r>
                <a:rPr lang="en-US" sz="1600" i="1" dirty="0"/>
                <a:t>"username"</a:t>
              </a:r>
              <a:r>
                <a:rPr lang="en-US" sz="1600" dirty="0"/>
                <a:t> size=</a:t>
              </a:r>
              <a:r>
                <a:rPr lang="en-US" sz="1600" i="1" dirty="0"/>
                <a:t>"15"</a:t>
              </a:r>
              <a:r>
                <a:rPr lang="en-US" sz="1600" dirty="0"/>
                <a:t> </a:t>
              </a:r>
              <a:r>
                <a:rPr lang="en-US" sz="1600" dirty="0" err="1"/>
                <a:t>maxlength</a:t>
              </a:r>
              <a:r>
                <a:rPr lang="en-US" sz="1600" dirty="0"/>
                <a:t>=</a:t>
              </a:r>
              <a:r>
                <a:rPr lang="en-US" sz="1600" i="1" dirty="0"/>
                <a:t>"15"</a:t>
              </a:r>
              <a:r>
                <a:rPr lang="en-US" sz="1600" dirty="0"/>
                <a:t> /&gt; </a:t>
              </a:r>
            </a:p>
            <a:p>
              <a:r>
                <a:rPr lang="en-US" sz="1600" dirty="0"/>
                <a:t>        &lt;small id=</a:t>
              </a:r>
              <a:r>
                <a:rPr lang="en-US" sz="1600" i="1" dirty="0"/>
                <a:t>"</a:t>
              </a:r>
              <a:r>
                <a:rPr lang="en-US" sz="1600" i="1" dirty="0" err="1"/>
                <a:t>username_msg</a:t>
              </a:r>
              <a:r>
                <a:rPr lang="en-US" sz="1600" i="1" dirty="0"/>
                <a:t>"</a:t>
              </a:r>
              <a:r>
                <a:rPr lang="en-US" sz="1600" dirty="0"/>
                <a:t>&gt;No spaces, please.&lt;/small&gt;&lt;</a:t>
              </a:r>
              <a:r>
                <a:rPr lang="en-US" sz="1600" dirty="0" err="1"/>
                <a:t>br</a:t>
              </a:r>
              <a:r>
                <a:rPr lang="en-US" sz="1600" dirty="0"/>
                <a:t> /&gt;</a:t>
              </a:r>
            </a:p>
            <a:p>
              <a:r>
                <a:rPr lang="en-US" sz="1600" dirty="0"/>
                <a:t>        &lt;</a:t>
              </a:r>
              <a:r>
                <a:rPr lang="en-US" sz="1600" dirty="0" err="1"/>
                <a:t>sf:errors</a:t>
              </a:r>
              <a:r>
                <a:rPr lang="en-US" sz="1600" dirty="0"/>
                <a:t> path=</a:t>
              </a:r>
              <a:r>
                <a:rPr lang="en-US" sz="1600" i="1" dirty="0"/>
                <a:t>"username"</a:t>
              </a:r>
              <a:r>
                <a:rPr lang="en-US" sz="1600" dirty="0"/>
                <a:t> /&gt;&lt;/td&gt;</a:t>
              </a:r>
            </a:p>
            <a:p>
              <a:r>
                <a:rPr lang="en-US" sz="1600" dirty="0"/>
                <a:t>&lt;/</a:t>
              </a:r>
              <a:r>
                <a:rPr lang="en-US" sz="1600" dirty="0" err="1"/>
                <a:t>tr</a:t>
              </a:r>
              <a:r>
                <a:rPr lang="en-US" sz="1600" dirty="0"/>
                <a:t>&gt;</a:t>
              </a:r>
            </a:p>
            <a:p>
              <a:r>
                <a:rPr lang="en-US" sz="1600" dirty="0"/>
                <a:t>&lt;</a:t>
              </a:r>
              <a:r>
                <a:rPr lang="en-US" sz="1600" dirty="0" err="1"/>
                <a:t>tr</a:t>
              </a:r>
              <a:r>
                <a:rPr lang="en-US" sz="1600" dirty="0"/>
                <a:t>&gt;</a:t>
              </a:r>
            </a:p>
            <a:p>
              <a:r>
                <a:rPr lang="en-US" sz="1600" dirty="0"/>
                <a:t>         &lt;</a:t>
              </a:r>
              <a:r>
                <a:rPr lang="en-US" sz="1600" dirty="0" err="1"/>
                <a:t>th</a:t>
              </a:r>
              <a:r>
                <a:rPr lang="en-US" sz="1600" dirty="0"/>
                <a:t>&gt;&lt;</a:t>
              </a:r>
              <a:r>
                <a:rPr lang="en-US" sz="1600" dirty="0" err="1"/>
                <a:t>sf:label</a:t>
              </a:r>
              <a:r>
                <a:rPr lang="en-US" sz="1600" dirty="0"/>
                <a:t> path=</a:t>
              </a:r>
              <a:r>
                <a:rPr lang="en-US" sz="1600" i="1" dirty="0"/>
                <a:t>"password"</a:t>
              </a:r>
              <a:r>
                <a:rPr lang="en-US" sz="1600" dirty="0"/>
                <a:t>&gt;Password:&lt;/</a:t>
              </a:r>
              <a:r>
                <a:rPr lang="en-US" sz="1600" dirty="0" err="1"/>
                <a:t>sf:label</a:t>
              </a:r>
              <a:r>
                <a:rPr lang="en-US" sz="1600" dirty="0"/>
                <a:t>&gt;&lt;/</a:t>
              </a:r>
              <a:r>
                <a:rPr lang="en-US" sz="1600" dirty="0" err="1"/>
                <a:t>th</a:t>
              </a:r>
              <a:r>
                <a:rPr lang="en-US" sz="1600" dirty="0"/>
                <a:t>&gt;</a:t>
              </a:r>
            </a:p>
            <a:p>
              <a:r>
                <a:rPr lang="en-US" sz="1600" dirty="0"/>
                <a:t>         &lt;td&gt;&lt;</a:t>
              </a:r>
              <a:r>
                <a:rPr lang="en-US" sz="1600" dirty="0" err="1"/>
                <a:t>sf:password</a:t>
              </a:r>
              <a:r>
                <a:rPr lang="en-US" sz="1600" dirty="0"/>
                <a:t> path=</a:t>
              </a:r>
              <a:r>
                <a:rPr lang="en-US" sz="1600" i="1" dirty="0"/>
                <a:t>"password"</a:t>
              </a:r>
              <a:r>
                <a:rPr lang="en-US" sz="1600" dirty="0"/>
                <a:t> size=</a:t>
              </a:r>
              <a:r>
                <a:rPr lang="en-US" sz="1600" i="1" dirty="0"/>
                <a:t>"30"</a:t>
              </a:r>
              <a:r>
                <a:rPr lang="en-US" sz="1600" dirty="0"/>
                <a:t> </a:t>
              </a:r>
              <a:r>
                <a:rPr lang="en-US" sz="1600" dirty="0" err="1"/>
                <a:t>showPassword</a:t>
              </a:r>
              <a:r>
                <a:rPr lang="en-US" sz="1600" dirty="0"/>
                <a:t>=</a:t>
              </a:r>
              <a:r>
                <a:rPr lang="en-US" sz="1600" i="1" dirty="0"/>
                <a:t>"true"</a:t>
              </a:r>
              <a:r>
                <a:rPr lang="en-US" sz="1600" dirty="0"/>
                <a:t>/&gt; </a:t>
              </a:r>
            </a:p>
            <a:p>
              <a:r>
                <a:rPr lang="en-US" sz="1600" dirty="0"/>
                <a:t>             &lt;small&gt;6 characters or more (be tricky!)&lt;/small&gt;&lt;</a:t>
              </a:r>
              <a:r>
                <a:rPr lang="en-US" sz="1600" dirty="0" err="1"/>
                <a:t>br</a:t>
              </a:r>
              <a:r>
                <a:rPr lang="en-US" sz="1600" dirty="0"/>
                <a:t>/&gt;</a:t>
              </a:r>
            </a:p>
            <a:p>
              <a:r>
                <a:rPr lang="en-US" sz="1600" dirty="0"/>
                <a:t>             &lt;</a:t>
              </a:r>
              <a:r>
                <a:rPr lang="en-US" sz="1600" dirty="0" err="1"/>
                <a:t>sf:errors</a:t>
              </a:r>
              <a:r>
                <a:rPr lang="en-US" sz="1600" dirty="0"/>
                <a:t> path=</a:t>
              </a:r>
              <a:r>
                <a:rPr lang="en-US" sz="1600" i="1" dirty="0"/>
                <a:t>"password"</a:t>
              </a:r>
              <a:r>
                <a:rPr lang="en-US" sz="1600" dirty="0"/>
                <a:t> /&gt;</a:t>
              </a:r>
            </a:p>
            <a:p>
              <a:r>
                <a:rPr lang="en-US" sz="1600" dirty="0"/>
                <a:t>            &lt;/td&gt;</a:t>
              </a:r>
            </a:p>
            <a:p>
              <a:r>
                <a:rPr lang="en-US" sz="1600" dirty="0"/>
                <a:t>      &lt;/</a:t>
              </a:r>
              <a:r>
                <a:rPr lang="en-US" sz="1600" dirty="0" err="1"/>
                <a:t>tr</a:t>
              </a:r>
              <a:r>
                <a:rPr lang="en-US" sz="1600" dirty="0"/>
                <a:t>&gt;</a:t>
              </a:r>
            </a:p>
            <a:p>
              <a:r>
                <a:rPr lang="en-US" sz="1600" dirty="0"/>
                <a:t>&lt;</a:t>
              </a:r>
              <a:r>
                <a:rPr lang="en-US" sz="1600" dirty="0" err="1"/>
                <a:t>tr</a:t>
              </a:r>
              <a:r>
                <a:rPr lang="en-US" sz="1600" dirty="0"/>
                <a:t>&gt;&lt;</a:t>
              </a:r>
              <a:r>
                <a:rPr lang="en-US" sz="1600" dirty="0" err="1"/>
                <a:t>th</a:t>
              </a:r>
              <a:r>
                <a:rPr lang="en-US" sz="1600" dirty="0"/>
                <a:t>&gt;&lt;/</a:t>
              </a:r>
              <a:r>
                <a:rPr lang="en-US" sz="1600" dirty="0" err="1"/>
                <a:t>th</a:t>
              </a:r>
              <a:r>
                <a:rPr lang="en-US" sz="1600" dirty="0"/>
                <a:t>&gt;</a:t>
              </a:r>
            </a:p>
            <a:p>
              <a:r>
                <a:rPr lang="en-US" sz="1600" dirty="0"/>
                <a:t>&lt;td&gt;&lt;input name=</a:t>
              </a:r>
              <a:r>
                <a:rPr lang="en-US" sz="1600" i="1" dirty="0"/>
                <a:t>"commit"</a:t>
              </a:r>
              <a:r>
                <a:rPr lang="en-US" sz="1600" dirty="0"/>
                <a:t> type=</a:t>
              </a:r>
              <a:r>
                <a:rPr lang="en-US" sz="1600" i="1" dirty="0"/>
                <a:t>"submit"</a:t>
              </a:r>
              <a:r>
                <a:rPr lang="en-US" sz="1600" dirty="0"/>
                <a:t> value=</a:t>
              </a:r>
              <a:r>
                <a:rPr lang="en-US" sz="1600" i="1" dirty="0"/>
                <a:t>"Save User"</a:t>
              </a:r>
              <a:r>
                <a:rPr lang="en-US" sz="1600" dirty="0"/>
                <a:t> /&gt;&lt;/td&gt;&lt;/</a:t>
              </a:r>
              <a:r>
                <a:rPr lang="en-US" sz="1600" dirty="0" err="1"/>
                <a:t>tr</a:t>
              </a:r>
              <a:r>
                <a:rPr lang="en-US" sz="1600" dirty="0"/>
                <a:t>&gt;</a:t>
              </a:r>
            </a:p>
            <a:p>
              <a:r>
                <a:rPr lang="en-US" sz="1600" dirty="0"/>
                <a:t>&lt;/</a:t>
              </a:r>
              <a:r>
                <a:rPr lang="en-US" sz="1600" dirty="0" err="1"/>
                <a:t>sf:form</a:t>
              </a:r>
              <a:r>
                <a:rPr lang="en-US" sz="1600" dirty="0"/>
                <a:t>&gt;&lt;/div&gt;</a:t>
              </a:r>
            </a:p>
          </p:txBody>
        </p:sp>
        <p:sp>
          <p:nvSpPr>
            <p:cNvPr id="20484" name="AutoShape 5"/>
            <p:cNvSpPr>
              <a:spLocks noChangeArrowheads="1"/>
            </p:cNvSpPr>
            <p:nvPr/>
          </p:nvSpPr>
          <p:spPr bwMode="auto">
            <a:xfrm>
              <a:off x="7467600" y="1211940"/>
              <a:ext cx="1447800" cy="304800"/>
            </a:xfrm>
            <a:prstGeom prst="wedgeRoundRectCallout">
              <a:avLst>
                <a:gd name="adj1" fmla="val -85650"/>
                <a:gd name="adj2" fmla="val 89958"/>
                <a:gd name="adj3" fmla="val 16667"/>
              </a:avLst>
            </a:prstGeom>
            <a:solidFill>
              <a:srgbClr val="DDDDDD"/>
            </a:solidFill>
            <a:ln w="9525">
              <a:solidFill>
                <a:schemeClr val="tx1"/>
              </a:solidFill>
              <a:miter lim="800000"/>
              <a:headEnd/>
              <a:tailEnd/>
            </a:ln>
          </p:spPr>
          <p:txBody>
            <a:bodyPr/>
            <a:lstStyle/>
            <a:p>
              <a:pPr algn="ctr"/>
              <a:r>
                <a:rPr lang="en-US" sz="1600"/>
                <a:t>addUser.jsp</a:t>
              </a:r>
            </a:p>
          </p:txBody>
        </p:sp>
      </p:grpSp>
      <p:sp>
        <p:nvSpPr>
          <p:cNvPr id="4" name="Title 3"/>
          <p:cNvSpPr>
            <a:spLocks noGrp="1"/>
          </p:cNvSpPr>
          <p:nvPr>
            <p:ph type="title"/>
          </p:nvPr>
        </p:nvSpPr>
        <p:spPr>
          <a:xfrm>
            <a:off x="309801" y="418452"/>
            <a:ext cx="8312649" cy="711600"/>
          </a:xfrm>
        </p:spPr>
        <p:txBody>
          <a:bodyPr>
            <a:normAutofit fontScale="90000"/>
          </a:bodyPr>
          <a:lstStyle/>
          <a:p>
            <a:r>
              <a:rPr lang="en-US" b="1" dirty="0"/>
              <a:t>3.2.2 : Spring MVC annotations -Processing forms :</a:t>
            </a:r>
            <a:br>
              <a:rPr lang="en-US" b="1" dirty="0"/>
            </a:br>
            <a:r>
              <a:rPr lang="en-US" b="1" dirty="0"/>
              <a:t>                           The JSP</a:t>
            </a:r>
          </a:p>
        </p:txBody>
      </p:sp>
    </p:spTree>
    <p:extLst>
      <p:ext uri="{BB962C8B-B14F-4D97-AF65-F5344CB8AC3E}">
        <p14:creationId xmlns:p14="http://schemas.microsoft.com/office/powerpoint/2010/main" val="2223612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46808" y="1458127"/>
            <a:ext cx="8396514" cy="4702302"/>
            <a:chOff x="283032" y="1197426"/>
            <a:chExt cx="8396514" cy="3886200"/>
          </a:xfrm>
        </p:grpSpPr>
        <p:sp>
          <p:nvSpPr>
            <p:cNvPr id="22531" name="AutoShape 4"/>
            <p:cNvSpPr>
              <a:spLocks noChangeArrowheads="1"/>
            </p:cNvSpPr>
            <p:nvPr/>
          </p:nvSpPr>
          <p:spPr bwMode="auto">
            <a:xfrm>
              <a:off x="286662" y="1201056"/>
              <a:ext cx="7620000" cy="1676400"/>
            </a:xfrm>
            <a:prstGeom prst="roundRect">
              <a:avLst>
                <a:gd name="adj" fmla="val 0"/>
              </a:avLst>
            </a:prstGeom>
            <a:noFill/>
            <a:ln w="19050">
              <a:solidFill>
                <a:schemeClr val="tx1"/>
              </a:solidFill>
              <a:round/>
              <a:headEnd/>
              <a:tailEnd/>
            </a:ln>
          </p:spPr>
          <p:txBody>
            <a:bodyPr anchor="ctr"/>
            <a:lstStyle/>
            <a:p>
              <a:r>
                <a:rPr lang="en-US" dirty="0"/>
                <a:t>&lt;td&gt;</a:t>
              </a:r>
            </a:p>
            <a:p>
              <a:r>
                <a:rPr lang="en-US" dirty="0"/>
                <a:t>     &lt;</a:t>
              </a:r>
              <a:r>
                <a:rPr lang="en-US" dirty="0" err="1"/>
                <a:t>sf:password</a:t>
              </a:r>
              <a:r>
                <a:rPr lang="en-US" dirty="0"/>
                <a:t> path=</a:t>
              </a:r>
              <a:r>
                <a:rPr lang="en-US" i="1" dirty="0"/>
                <a:t>"password"</a:t>
              </a:r>
              <a:r>
                <a:rPr lang="en-US" dirty="0"/>
                <a:t> size=</a:t>
              </a:r>
              <a:r>
                <a:rPr lang="en-US" i="1" dirty="0"/>
                <a:t>"30"</a:t>
              </a:r>
              <a:r>
                <a:rPr lang="en-US" dirty="0"/>
                <a:t> </a:t>
              </a:r>
              <a:r>
                <a:rPr lang="en-US" dirty="0" err="1"/>
                <a:t>showPassword</a:t>
              </a:r>
              <a:r>
                <a:rPr lang="en-US" dirty="0"/>
                <a:t>=</a:t>
              </a:r>
              <a:r>
                <a:rPr lang="en-US" i="1" dirty="0"/>
                <a:t>"true"</a:t>
              </a:r>
              <a:r>
                <a:rPr lang="en-US" dirty="0"/>
                <a:t>/&gt; </a:t>
              </a:r>
            </a:p>
            <a:p>
              <a:r>
                <a:rPr lang="en-US" dirty="0"/>
                <a:t>             &lt;small&gt;6 characters or more (be tricky!)&lt;/small&gt;&lt;</a:t>
              </a:r>
              <a:r>
                <a:rPr lang="en-US" dirty="0" err="1"/>
                <a:t>br</a:t>
              </a:r>
              <a:r>
                <a:rPr lang="en-US" dirty="0"/>
                <a:t>/&gt;</a:t>
              </a:r>
            </a:p>
            <a:p>
              <a:r>
                <a:rPr lang="en-US" dirty="0"/>
                <a:t>             &lt;</a:t>
              </a:r>
              <a:r>
                <a:rPr lang="en-US" dirty="0" err="1"/>
                <a:t>sf:errors</a:t>
              </a:r>
              <a:r>
                <a:rPr lang="en-US" dirty="0"/>
                <a:t> path=</a:t>
              </a:r>
              <a:r>
                <a:rPr lang="en-US" i="1" dirty="0"/>
                <a:t>"password"</a:t>
              </a:r>
              <a:r>
                <a:rPr lang="en-US" dirty="0"/>
                <a:t> /&gt;</a:t>
              </a:r>
            </a:p>
            <a:p>
              <a:r>
                <a:rPr lang="en-US" dirty="0"/>
                <a:t>&lt;/td&gt;</a:t>
              </a:r>
              <a:endParaRPr lang="en-US" sz="1600" dirty="0"/>
            </a:p>
          </p:txBody>
        </p:sp>
        <p:sp>
          <p:nvSpPr>
            <p:cNvPr id="22532" name="AutoShape 5"/>
            <p:cNvSpPr>
              <a:spLocks noChangeArrowheads="1"/>
            </p:cNvSpPr>
            <p:nvPr/>
          </p:nvSpPr>
          <p:spPr bwMode="auto">
            <a:xfrm>
              <a:off x="283032" y="3102426"/>
              <a:ext cx="7620000" cy="1981200"/>
            </a:xfrm>
            <a:prstGeom prst="roundRect">
              <a:avLst>
                <a:gd name="adj" fmla="val 0"/>
              </a:avLst>
            </a:prstGeom>
            <a:noFill/>
            <a:ln w="19050">
              <a:solidFill>
                <a:schemeClr val="tx1"/>
              </a:solidFill>
              <a:round/>
              <a:headEnd/>
              <a:tailEnd/>
            </a:ln>
          </p:spPr>
          <p:txBody>
            <a:bodyPr anchor="ctr"/>
            <a:lstStyle/>
            <a:p>
              <a:r>
                <a:rPr lang="en-US" b="1" dirty="0"/>
                <a:t>public</a:t>
              </a:r>
              <a:r>
                <a:rPr lang="en-US" dirty="0"/>
                <a:t> String </a:t>
              </a:r>
              <a:r>
                <a:rPr lang="en-US" dirty="0" err="1"/>
                <a:t>processForm</a:t>
              </a:r>
              <a:r>
                <a:rPr lang="en-US" dirty="0"/>
                <a:t>(@Valid User </a:t>
              </a:r>
              <a:r>
                <a:rPr lang="en-US" dirty="0" err="1"/>
                <a:t>user</a:t>
              </a:r>
              <a:r>
                <a:rPr lang="en-US" dirty="0"/>
                <a:t>, </a:t>
              </a:r>
              <a:r>
                <a:rPr lang="en-US" dirty="0" err="1"/>
                <a:t>BindingResult</a:t>
              </a:r>
              <a:r>
                <a:rPr lang="en-US" dirty="0"/>
                <a:t> </a:t>
              </a:r>
              <a:r>
                <a:rPr lang="en-US" dirty="0" err="1"/>
                <a:t>bindingResult</a:t>
              </a:r>
              <a:r>
                <a:rPr lang="en-US" dirty="0"/>
                <a:t>) {</a:t>
              </a:r>
            </a:p>
            <a:p>
              <a:r>
                <a:rPr lang="en-US" b="1" dirty="0"/>
                <a:t>    if</a:t>
              </a:r>
              <a:r>
                <a:rPr lang="en-US" dirty="0"/>
                <a:t> (</a:t>
              </a:r>
              <a:r>
                <a:rPr lang="en-US" dirty="0" err="1"/>
                <a:t>bindingResult.hasErrors</a:t>
              </a:r>
              <a:r>
                <a:rPr lang="en-US" dirty="0"/>
                <a:t>()) {</a:t>
              </a:r>
            </a:p>
            <a:p>
              <a:r>
                <a:rPr lang="en-US" b="1" dirty="0"/>
                <a:t>         return</a:t>
              </a:r>
              <a:r>
                <a:rPr lang="en-US" dirty="0"/>
                <a:t> "failure";</a:t>
              </a:r>
            </a:p>
            <a:p>
              <a:r>
                <a:rPr lang="en-US" dirty="0"/>
                <a:t>     }</a:t>
              </a:r>
            </a:p>
            <a:p>
              <a:r>
                <a:rPr lang="en-US" dirty="0"/>
                <a:t>…..</a:t>
              </a:r>
            </a:p>
          </p:txBody>
        </p:sp>
        <p:sp>
          <p:nvSpPr>
            <p:cNvPr id="22533" name="AutoShape 6"/>
            <p:cNvSpPr>
              <a:spLocks noChangeArrowheads="1"/>
            </p:cNvSpPr>
            <p:nvPr/>
          </p:nvSpPr>
          <p:spPr bwMode="auto">
            <a:xfrm>
              <a:off x="7307946" y="1197426"/>
              <a:ext cx="838200" cy="457200"/>
            </a:xfrm>
            <a:prstGeom prst="wedgeRoundRectCallout">
              <a:avLst>
                <a:gd name="adj1" fmla="val -97727"/>
                <a:gd name="adj2" fmla="val 94097"/>
                <a:gd name="adj3" fmla="val 16667"/>
              </a:avLst>
            </a:prstGeom>
            <a:solidFill>
              <a:srgbClr val="DDDDDD"/>
            </a:solidFill>
            <a:ln w="9525">
              <a:solidFill>
                <a:schemeClr val="tx1"/>
              </a:solidFill>
              <a:miter lim="800000"/>
              <a:headEnd/>
              <a:tailEnd/>
            </a:ln>
          </p:spPr>
          <p:txBody>
            <a:bodyPr/>
            <a:lstStyle/>
            <a:p>
              <a:pPr algn="ctr"/>
              <a:r>
                <a:rPr lang="en-US" sz="1600"/>
                <a:t>jsp</a:t>
              </a:r>
            </a:p>
          </p:txBody>
        </p:sp>
        <p:sp>
          <p:nvSpPr>
            <p:cNvPr id="22534" name="AutoShape 7"/>
            <p:cNvSpPr>
              <a:spLocks noChangeArrowheads="1"/>
            </p:cNvSpPr>
            <p:nvPr/>
          </p:nvSpPr>
          <p:spPr bwMode="auto">
            <a:xfrm>
              <a:off x="7231746" y="3178626"/>
              <a:ext cx="1447800" cy="457200"/>
            </a:xfrm>
            <a:prstGeom prst="wedgeRoundRectCallout">
              <a:avLst>
                <a:gd name="adj1" fmla="val -76866"/>
                <a:gd name="adj2" fmla="val 97222"/>
                <a:gd name="adj3" fmla="val 16667"/>
              </a:avLst>
            </a:prstGeom>
            <a:solidFill>
              <a:srgbClr val="DDDDDD"/>
            </a:solidFill>
            <a:ln w="9525">
              <a:solidFill>
                <a:schemeClr val="tx1"/>
              </a:solidFill>
              <a:miter lim="800000"/>
              <a:headEnd/>
              <a:tailEnd/>
            </a:ln>
          </p:spPr>
          <p:txBody>
            <a:bodyPr/>
            <a:lstStyle/>
            <a:p>
              <a:pPr algn="ctr"/>
              <a:r>
                <a:rPr lang="en-US" sz="1600" dirty="0"/>
                <a:t>controller</a:t>
              </a:r>
            </a:p>
          </p:txBody>
        </p:sp>
      </p:grpSp>
      <p:sp>
        <p:nvSpPr>
          <p:cNvPr id="4" name="Title 3"/>
          <p:cNvSpPr>
            <a:spLocks noGrp="1"/>
          </p:cNvSpPr>
          <p:nvPr>
            <p:ph type="title"/>
          </p:nvPr>
        </p:nvSpPr>
        <p:spPr>
          <a:xfrm>
            <a:off x="309801" y="418452"/>
            <a:ext cx="8312649" cy="767461"/>
          </a:xfrm>
        </p:spPr>
        <p:txBody>
          <a:bodyPr>
            <a:normAutofit/>
          </a:bodyPr>
          <a:lstStyle/>
          <a:p>
            <a:pPr>
              <a:lnSpc>
                <a:spcPct val="150000"/>
              </a:lnSpc>
            </a:pPr>
            <a:r>
              <a:rPr lang="en-US" sz="1800" b="1" dirty="0"/>
              <a:t>3.2.2 : Spring MVC annotations</a:t>
            </a:r>
            <a:br>
              <a:rPr lang="en-US" sz="1800" b="1" dirty="0"/>
            </a:br>
            <a:r>
              <a:rPr lang="en-US" sz="1800" b="1" dirty="0"/>
              <a:t>		 - Displaying validation  errors </a:t>
            </a:r>
          </a:p>
        </p:txBody>
      </p:sp>
    </p:spTree>
    <p:extLst>
      <p:ext uri="{BB962C8B-B14F-4D97-AF65-F5344CB8AC3E}">
        <p14:creationId xmlns:p14="http://schemas.microsoft.com/office/powerpoint/2010/main" val="1620439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21430" y="1262202"/>
            <a:ext cx="7924800" cy="5012906"/>
            <a:chOff x="275766" y="1208088"/>
            <a:chExt cx="7924800" cy="5514198"/>
          </a:xfrm>
        </p:grpSpPr>
        <p:sp>
          <p:nvSpPr>
            <p:cNvPr id="19459" name="AutoShape 6"/>
            <p:cNvSpPr>
              <a:spLocks noChangeArrowheads="1"/>
            </p:cNvSpPr>
            <p:nvPr/>
          </p:nvSpPr>
          <p:spPr bwMode="auto">
            <a:xfrm>
              <a:off x="275766" y="1208088"/>
              <a:ext cx="7924800" cy="3810000"/>
            </a:xfrm>
            <a:prstGeom prst="roundRect">
              <a:avLst>
                <a:gd name="adj" fmla="val 0"/>
              </a:avLst>
            </a:prstGeom>
            <a:noFill/>
            <a:ln w="19050">
              <a:solidFill>
                <a:schemeClr val="tx1"/>
              </a:solidFill>
              <a:round/>
              <a:headEnd/>
              <a:tailEnd/>
            </a:ln>
          </p:spPr>
          <p:txBody>
            <a:bodyPr wrap="none" anchor="ctr"/>
            <a:lstStyle/>
            <a:p>
              <a:r>
                <a:rPr lang="en-US" sz="1600" dirty="0"/>
                <a:t>@Controller</a:t>
              </a:r>
            </a:p>
            <a:p>
              <a:r>
                <a:rPr lang="en-US" sz="1600" b="1" dirty="0"/>
                <a:t>public</a:t>
              </a:r>
              <a:r>
                <a:rPr lang="en-US" sz="1600" dirty="0"/>
                <a:t> </a:t>
              </a:r>
              <a:r>
                <a:rPr lang="en-US" sz="1600" b="1" dirty="0"/>
                <a:t>class</a:t>
              </a:r>
              <a:r>
                <a:rPr lang="en-US" sz="1600" dirty="0"/>
                <a:t> </a:t>
              </a:r>
              <a:r>
                <a:rPr lang="en-US" sz="1600" dirty="0" err="1"/>
                <a:t>AddUserFormController</a:t>
              </a:r>
              <a:r>
                <a:rPr lang="en-US" sz="1600" dirty="0"/>
                <a:t> {</a:t>
              </a:r>
            </a:p>
            <a:p>
              <a:r>
                <a:rPr lang="en-US" sz="1600" dirty="0"/>
                <a:t>   @</a:t>
              </a:r>
              <a:r>
                <a:rPr lang="en-US" sz="1600" dirty="0" err="1"/>
                <a:t>RequestMapping</a:t>
              </a:r>
              <a:r>
                <a:rPr lang="en-US" sz="1600" dirty="0"/>
                <a:t>(value = "/</a:t>
              </a:r>
              <a:r>
                <a:rPr lang="en-US" sz="1600" dirty="0" err="1"/>
                <a:t>AddUser</a:t>
              </a:r>
              <a:r>
                <a:rPr lang="en-US" sz="1600" dirty="0"/>
                <a:t>", method = </a:t>
              </a:r>
              <a:r>
                <a:rPr lang="en-US" sz="1600" dirty="0" err="1"/>
                <a:t>RequestMethod.</a:t>
              </a:r>
              <a:r>
                <a:rPr lang="en-US" sz="1600" i="1" dirty="0" err="1"/>
                <a:t>GET</a:t>
              </a:r>
              <a:r>
                <a:rPr lang="en-US" sz="1600" dirty="0"/>
                <a:t>)</a:t>
              </a:r>
            </a:p>
            <a:p>
              <a:r>
                <a:rPr lang="en-US" sz="1600" b="1" dirty="0"/>
                <a:t>     public</a:t>
              </a:r>
              <a:r>
                <a:rPr lang="en-US" sz="1600" dirty="0"/>
                <a:t> String </a:t>
              </a:r>
              <a:r>
                <a:rPr lang="en-US" sz="1600" dirty="0" err="1"/>
                <a:t>showForm</a:t>
              </a:r>
              <a:r>
                <a:rPr lang="en-US" sz="1600" dirty="0"/>
                <a:t>(Model </a:t>
              </a:r>
              <a:r>
                <a:rPr lang="en-US" sz="1600" dirty="0" err="1"/>
                <a:t>model</a:t>
              </a:r>
              <a:r>
                <a:rPr lang="en-US" sz="1600" dirty="0"/>
                <a:t>) {</a:t>
              </a:r>
            </a:p>
            <a:p>
              <a:r>
                <a:rPr lang="en-US" sz="1600" dirty="0"/>
                <a:t>           </a:t>
              </a:r>
              <a:r>
                <a:rPr lang="en-US" sz="1600" dirty="0" err="1"/>
                <a:t>model.addAttribute</a:t>
              </a:r>
              <a:r>
                <a:rPr lang="en-US" sz="1600" dirty="0"/>
                <a:t>(</a:t>
              </a:r>
              <a:r>
                <a:rPr lang="en-US" sz="1600" b="1" dirty="0"/>
                <a:t>new</a:t>
              </a:r>
              <a:r>
                <a:rPr lang="en-US" sz="1600" dirty="0"/>
                <a:t> User());</a:t>
              </a:r>
            </a:p>
            <a:p>
              <a:r>
                <a:rPr lang="en-US" sz="1600" b="1" dirty="0"/>
                <a:t>            return</a:t>
              </a:r>
              <a:r>
                <a:rPr lang="en-US" sz="1600" dirty="0"/>
                <a:t> "</a:t>
              </a:r>
              <a:r>
                <a:rPr lang="en-US" sz="1600" dirty="0" err="1"/>
                <a:t>addUser</a:t>
              </a:r>
              <a:r>
                <a:rPr lang="en-US" sz="1600" dirty="0"/>
                <a:t>";</a:t>
              </a:r>
            </a:p>
            <a:p>
              <a:r>
                <a:rPr lang="en-US" sz="1600" dirty="0"/>
                <a:t>      }</a:t>
              </a:r>
            </a:p>
            <a:p>
              <a:r>
                <a:rPr lang="en-US" sz="1600" dirty="0"/>
                <a:t>    @</a:t>
              </a:r>
              <a:r>
                <a:rPr lang="en-US" sz="1600" dirty="0" err="1"/>
                <a:t>RequestMapping</a:t>
              </a:r>
              <a:r>
                <a:rPr lang="en-US" sz="1600" dirty="0"/>
                <a:t>(method = RequestMethod.</a:t>
              </a:r>
              <a:r>
                <a:rPr lang="en-US" sz="1600" i="1" dirty="0"/>
                <a:t>POST</a:t>
              </a:r>
              <a:r>
                <a:rPr lang="en-US" sz="1600" dirty="0"/>
                <a:t>)</a:t>
              </a:r>
            </a:p>
            <a:p>
              <a:r>
                <a:rPr lang="en-US" sz="1600" b="1" dirty="0"/>
                <a:t>     public</a:t>
              </a:r>
              <a:r>
                <a:rPr lang="en-US" sz="1600" dirty="0"/>
                <a:t> String </a:t>
              </a:r>
              <a:r>
                <a:rPr lang="en-US" sz="1600" dirty="0" err="1"/>
                <a:t>processForm</a:t>
              </a:r>
              <a:r>
                <a:rPr lang="en-US" sz="1600" dirty="0"/>
                <a:t>(@Valid User </a:t>
              </a:r>
              <a:r>
                <a:rPr lang="en-US" sz="1600" dirty="0" err="1"/>
                <a:t>user</a:t>
              </a:r>
              <a:r>
                <a:rPr lang="en-US" sz="1600" dirty="0"/>
                <a:t>, </a:t>
              </a:r>
              <a:r>
                <a:rPr lang="en-US" sz="1600" dirty="0" err="1"/>
                <a:t>BindingResult</a:t>
              </a:r>
              <a:r>
                <a:rPr lang="en-US" sz="1600" dirty="0"/>
                <a:t> </a:t>
              </a:r>
              <a:r>
                <a:rPr lang="en-US" sz="1600" dirty="0" err="1"/>
                <a:t>bindingResult</a:t>
              </a:r>
              <a:r>
                <a:rPr lang="en-US" sz="1600" dirty="0"/>
                <a:t>) {</a:t>
              </a:r>
            </a:p>
            <a:p>
              <a:r>
                <a:rPr lang="en-US" sz="1600" b="1" dirty="0"/>
                <a:t>            if</a:t>
              </a:r>
              <a:r>
                <a:rPr lang="en-US" sz="1600" dirty="0"/>
                <a:t> (</a:t>
              </a:r>
              <a:r>
                <a:rPr lang="en-US" sz="1600" dirty="0" err="1"/>
                <a:t>bindingResult.hasErrors</a:t>
              </a:r>
              <a:r>
                <a:rPr lang="en-US" sz="1600" dirty="0"/>
                <a:t>())    </a:t>
              </a:r>
              <a:r>
                <a:rPr lang="en-US" sz="1600" b="1" dirty="0"/>
                <a:t>return</a:t>
              </a:r>
              <a:r>
                <a:rPr lang="en-US" sz="1600" dirty="0"/>
                <a:t> "failure";</a:t>
              </a:r>
            </a:p>
            <a:p>
              <a:r>
                <a:rPr lang="en-US" sz="1600" b="1" dirty="0"/>
                <a:t>            else</a:t>
              </a:r>
              <a:r>
                <a:rPr lang="en-US" sz="1600" dirty="0"/>
                <a:t> {</a:t>
              </a:r>
            </a:p>
            <a:p>
              <a:r>
                <a:rPr lang="en-US" sz="1600" dirty="0"/>
                <a:t>                   // some logic to persist user</a:t>
              </a:r>
            </a:p>
            <a:p>
              <a:r>
                <a:rPr lang="en-US" sz="1600" b="1" dirty="0"/>
                <a:t>                   return</a:t>
              </a:r>
              <a:r>
                <a:rPr lang="en-US" sz="1600" dirty="0"/>
                <a:t> "success";</a:t>
              </a:r>
            </a:p>
            <a:p>
              <a:r>
                <a:rPr lang="en-US" sz="1600" dirty="0"/>
                <a:t>    }}</a:t>
              </a:r>
            </a:p>
          </p:txBody>
        </p:sp>
        <p:pic>
          <p:nvPicPr>
            <p:cNvPr id="19460" name="Picture 7"/>
            <p:cNvPicPr>
              <a:picLocks noChangeAspect="1" noChangeArrowheads="1"/>
            </p:cNvPicPr>
            <p:nvPr/>
          </p:nvPicPr>
          <p:blipFill>
            <a:blip r:embed="rId3" cstate="print"/>
            <a:srcRect/>
            <a:stretch>
              <a:fillRect/>
            </a:stretch>
          </p:blipFill>
          <p:spPr bwMode="auto">
            <a:xfrm>
              <a:off x="1095852" y="4855385"/>
              <a:ext cx="4800600" cy="1866901"/>
            </a:xfrm>
            <a:prstGeom prst="rect">
              <a:avLst/>
            </a:prstGeom>
            <a:noFill/>
            <a:ln w="19050">
              <a:solidFill>
                <a:schemeClr val="tx1"/>
              </a:solidFill>
              <a:miter lim="800000"/>
              <a:headEnd/>
              <a:tailEnd/>
            </a:ln>
          </p:spPr>
        </p:pic>
        <p:sp>
          <p:nvSpPr>
            <p:cNvPr id="19461" name="AutoShape 8"/>
            <p:cNvSpPr>
              <a:spLocks noChangeArrowheads="1"/>
            </p:cNvSpPr>
            <p:nvPr/>
          </p:nvSpPr>
          <p:spPr bwMode="auto">
            <a:xfrm>
              <a:off x="6125052" y="5268684"/>
              <a:ext cx="1447800" cy="304800"/>
            </a:xfrm>
            <a:prstGeom prst="wedgeRoundRectCallout">
              <a:avLst>
                <a:gd name="adj1" fmla="val -71162"/>
                <a:gd name="adj2" fmla="val 178125"/>
                <a:gd name="adj3" fmla="val 16667"/>
              </a:avLst>
            </a:prstGeom>
            <a:solidFill>
              <a:srgbClr val="DDDDDD"/>
            </a:solidFill>
            <a:ln w="9525">
              <a:solidFill>
                <a:schemeClr val="tx1"/>
              </a:solidFill>
              <a:miter lim="800000"/>
              <a:headEnd/>
              <a:tailEnd/>
            </a:ln>
          </p:spPr>
          <p:txBody>
            <a:bodyPr/>
            <a:lstStyle/>
            <a:p>
              <a:pPr algn="ctr"/>
              <a:r>
                <a:rPr lang="en-US" sz="1600"/>
                <a:t>addUser.jsp</a:t>
              </a:r>
            </a:p>
          </p:txBody>
        </p:sp>
      </p:grpSp>
      <p:sp>
        <p:nvSpPr>
          <p:cNvPr id="4" name="Title 3"/>
          <p:cNvSpPr>
            <a:spLocks noGrp="1"/>
          </p:cNvSpPr>
          <p:nvPr>
            <p:ph type="title"/>
          </p:nvPr>
        </p:nvSpPr>
        <p:spPr>
          <a:xfrm>
            <a:off x="309801" y="418452"/>
            <a:ext cx="8312649" cy="843750"/>
          </a:xfrm>
        </p:spPr>
        <p:txBody>
          <a:bodyPr>
            <a:normAutofit/>
          </a:bodyPr>
          <a:lstStyle/>
          <a:p>
            <a:pPr>
              <a:lnSpc>
                <a:spcPct val="150000"/>
              </a:lnSpc>
            </a:pPr>
            <a:r>
              <a:rPr lang="en-US" sz="1800" b="1" dirty="0"/>
              <a:t>3.2.2 : Spring MVC annotations - Processing forms : </a:t>
            </a:r>
            <a:br>
              <a:rPr lang="en-US" sz="1800" b="1" dirty="0"/>
            </a:br>
            <a:r>
              <a:rPr lang="en-US" sz="1800" b="1" dirty="0"/>
              <a:t>         The controller class</a:t>
            </a:r>
          </a:p>
        </p:txBody>
      </p:sp>
    </p:spTree>
    <p:extLst>
      <p:ext uri="{BB962C8B-B14F-4D97-AF65-F5344CB8AC3E}">
        <p14:creationId xmlns:p14="http://schemas.microsoft.com/office/powerpoint/2010/main" val="1764879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5" name="Content Placeholder 4"/>
          <p:cNvSpPr>
            <a:spLocks noGrp="1"/>
          </p:cNvSpPr>
          <p:nvPr>
            <p:ph idx="1"/>
          </p:nvPr>
        </p:nvSpPr>
        <p:spPr>
          <a:xfrm>
            <a:off x="298516" y="1046602"/>
            <a:ext cx="7115836" cy="5091915"/>
          </a:xfrm>
        </p:spPr>
        <p:txBody>
          <a:bodyPr/>
          <a:lstStyle/>
          <a:p>
            <a:endParaRPr lang="en-US" dirty="0"/>
          </a:p>
          <a:p>
            <a:pPr marL="3572" lvl="1" indent="0">
              <a:buNone/>
            </a:pPr>
            <a:endParaRPr lang="en-US" sz="2000" dirty="0"/>
          </a:p>
          <a:p>
            <a:pPr lvl="1"/>
            <a:endParaRPr lang="en-US" sz="2000" dirty="0"/>
          </a:p>
          <a:p>
            <a:pPr marL="3572" lvl="1" indent="0">
              <a:buNone/>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15" y="418452"/>
            <a:ext cx="8312649" cy="757205"/>
          </a:xfrm>
        </p:spPr>
        <p:txBody>
          <a:bodyPr>
            <a:normAutofit/>
          </a:bodyPr>
          <a:lstStyle/>
          <a:p>
            <a:br>
              <a:rPr lang="en-US" sz="1800" b="1" dirty="0"/>
            </a:br>
            <a:r>
              <a:rPr lang="en-US" sz="1800" b="1" dirty="0"/>
              <a:t>3.2.3 Dispatcher Servlet Java Based Configuration</a:t>
            </a:r>
          </a:p>
        </p:txBody>
      </p:sp>
      <p:sp>
        <p:nvSpPr>
          <p:cNvPr id="3" name="Content Placeholder 2"/>
          <p:cNvSpPr>
            <a:spLocks noGrp="1"/>
          </p:cNvSpPr>
          <p:nvPr>
            <p:ph idx="1"/>
          </p:nvPr>
        </p:nvSpPr>
        <p:spPr/>
        <p:txBody>
          <a:bodyPr>
            <a:normAutofit/>
          </a:bodyPr>
          <a:lstStyle/>
          <a:p>
            <a:pPr marL="0" indent="0">
              <a:lnSpc>
                <a:spcPct val="150000"/>
              </a:lnSpc>
              <a:buNone/>
            </a:pPr>
            <a:r>
              <a:rPr lang="en-US" sz="1800" dirty="0" err="1"/>
              <a:t>DispatcherServlet</a:t>
            </a:r>
            <a:r>
              <a:rPr lang="en-US" sz="1800" dirty="0"/>
              <a:t> can be configured programmatically by implementing or extending either of these three support classes provided by Spring –</a:t>
            </a:r>
          </a:p>
          <a:p>
            <a:pPr>
              <a:lnSpc>
                <a:spcPct val="150000"/>
              </a:lnSpc>
            </a:pPr>
            <a:endParaRPr lang="en-US" sz="1800" dirty="0"/>
          </a:p>
          <a:p>
            <a:pPr>
              <a:lnSpc>
                <a:spcPct val="150000"/>
              </a:lnSpc>
            </a:pPr>
            <a:r>
              <a:rPr lang="en-US" sz="1800" dirty="0" err="1"/>
              <a:t>WebAppInitializer</a:t>
            </a:r>
            <a:r>
              <a:rPr lang="en-US" sz="1800" dirty="0"/>
              <a:t> interface</a:t>
            </a:r>
          </a:p>
          <a:p>
            <a:pPr>
              <a:lnSpc>
                <a:spcPct val="150000"/>
              </a:lnSpc>
            </a:pPr>
            <a:r>
              <a:rPr lang="en-US" sz="1800" dirty="0" err="1"/>
              <a:t>AbstractDispatcherServletInitializer</a:t>
            </a:r>
            <a:r>
              <a:rPr lang="en-US" sz="1800" dirty="0"/>
              <a:t> abstract class</a:t>
            </a:r>
          </a:p>
          <a:p>
            <a:pPr>
              <a:lnSpc>
                <a:spcPct val="150000"/>
              </a:lnSpc>
            </a:pPr>
            <a:r>
              <a:rPr lang="en-US" sz="1800" dirty="0" err="1"/>
              <a:t>AbstractAnnotationConfigDispatcherServletInitializer</a:t>
            </a:r>
            <a:r>
              <a:rPr lang="en-US" sz="1800" dirty="0"/>
              <a:t> abstract class</a:t>
            </a:r>
          </a:p>
          <a:p>
            <a:pPr>
              <a:lnSpc>
                <a:spcPct val="150000"/>
              </a:lnSpc>
            </a:pPr>
            <a:endParaRPr lang="en-US" sz="1800" dirty="0"/>
          </a:p>
          <a:p>
            <a:pPr>
              <a:lnSpc>
                <a:spcPct val="150000"/>
              </a:lnSpc>
            </a:pPr>
            <a:r>
              <a:rPr lang="en-US" sz="1800" dirty="0" err="1"/>
              <a:t>WebApplicationInitializer</a:t>
            </a:r>
            <a:r>
              <a:rPr lang="en-US" sz="1800" dirty="0"/>
              <a:t> is a perfect fit for use with Spring's code-based @Configuration classes.</a:t>
            </a:r>
          </a:p>
          <a:p>
            <a:pPr>
              <a:lnSpc>
                <a:spcPct val="150000"/>
              </a:lnSpc>
            </a:pPr>
            <a:endParaRPr lang="en-US" sz="1800" dirty="0"/>
          </a:p>
        </p:txBody>
      </p:sp>
    </p:spTree>
    <p:extLst>
      <p:ext uri="{BB962C8B-B14F-4D97-AF65-F5344CB8AC3E}">
        <p14:creationId xmlns:p14="http://schemas.microsoft.com/office/powerpoint/2010/main" val="3909867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nSpc>
                <a:spcPct val="150000"/>
              </a:lnSpc>
              <a:buNone/>
            </a:pPr>
            <a:r>
              <a:rPr lang="en-US" sz="1600" dirty="0"/>
              <a:t>public class </a:t>
            </a:r>
            <a:r>
              <a:rPr lang="en-US" sz="1600" dirty="0" err="1"/>
              <a:t>MyWebAppInitializer</a:t>
            </a:r>
            <a:r>
              <a:rPr lang="en-US" sz="1600" dirty="0"/>
              <a:t> implements </a:t>
            </a:r>
            <a:r>
              <a:rPr lang="en-US" sz="1600" dirty="0" err="1"/>
              <a:t>WebApplicationInitializer</a:t>
            </a:r>
            <a:r>
              <a:rPr lang="en-US" sz="1600" dirty="0"/>
              <a:t> {</a:t>
            </a:r>
          </a:p>
          <a:p>
            <a:pPr marL="0" indent="0">
              <a:lnSpc>
                <a:spcPct val="150000"/>
              </a:lnSpc>
              <a:buNone/>
            </a:pPr>
            <a:r>
              <a:rPr lang="en-US" sz="1600" dirty="0"/>
              <a:t>    @Override</a:t>
            </a:r>
          </a:p>
          <a:p>
            <a:pPr marL="0" indent="0">
              <a:lnSpc>
                <a:spcPct val="150000"/>
              </a:lnSpc>
              <a:buNone/>
            </a:pPr>
            <a:r>
              <a:rPr lang="en-US" sz="1600" dirty="0"/>
              <a:t>    public void </a:t>
            </a:r>
            <a:r>
              <a:rPr lang="en-US" sz="1600" dirty="0" err="1"/>
              <a:t>onStartup</a:t>
            </a:r>
            <a:r>
              <a:rPr lang="en-US" sz="1600" dirty="0"/>
              <a:t>(</a:t>
            </a:r>
            <a:r>
              <a:rPr lang="en-US" sz="1600" dirty="0" err="1"/>
              <a:t>ServletContext</a:t>
            </a:r>
            <a:r>
              <a:rPr lang="en-US" sz="1600" dirty="0"/>
              <a:t> container) {</a:t>
            </a:r>
          </a:p>
          <a:p>
            <a:pPr marL="0" indent="0">
              <a:lnSpc>
                <a:spcPct val="150000"/>
              </a:lnSpc>
              <a:buNone/>
            </a:pPr>
            <a:r>
              <a:rPr lang="en-US" sz="1600" dirty="0"/>
              <a:t>      // Create the 'root' Spring application context</a:t>
            </a:r>
          </a:p>
          <a:p>
            <a:pPr marL="0" indent="0">
              <a:lnSpc>
                <a:spcPct val="150000"/>
              </a:lnSpc>
              <a:buNone/>
            </a:pPr>
            <a:r>
              <a:rPr lang="en-US" sz="1600" dirty="0"/>
              <a:t>      </a:t>
            </a:r>
            <a:r>
              <a:rPr lang="en-US" sz="1600" dirty="0" err="1"/>
              <a:t>AnnotationConfigWebApplicationContext</a:t>
            </a:r>
            <a:r>
              <a:rPr lang="en-US" sz="1600" dirty="0"/>
              <a:t> </a:t>
            </a:r>
            <a:r>
              <a:rPr lang="en-US" sz="1600" dirty="0" err="1"/>
              <a:t>rootContext</a:t>
            </a:r>
            <a:r>
              <a:rPr lang="en-US" sz="1600" dirty="0"/>
              <a:t> =</a:t>
            </a:r>
          </a:p>
          <a:p>
            <a:pPr marL="0" indent="0">
              <a:lnSpc>
                <a:spcPct val="150000"/>
              </a:lnSpc>
              <a:buNone/>
            </a:pPr>
            <a:r>
              <a:rPr lang="en-US" sz="1600" dirty="0"/>
              <a:t>        new </a:t>
            </a:r>
            <a:r>
              <a:rPr lang="en-US" sz="1600" dirty="0" err="1"/>
              <a:t>AnnotationConfigWebApplicationContext</a:t>
            </a:r>
            <a:r>
              <a:rPr lang="en-US" sz="1600" dirty="0"/>
              <a:t>();</a:t>
            </a:r>
          </a:p>
          <a:p>
            <a:pPr marL="0" indent="0">
              <a:lnSpc>
                <a:spcPct val="150000"/>
              </a:lnSpc>
              <a:buNone/>
            </a:pPr>
            <a:r>
              <a:rPr lang="en-US" sz="1600" dirty="0"/>
              <a:t>      </a:t>
            </a:r>
            <a:r>
              <a:rPr lang="en-US" sz="1600" dirty="0" err="1"/>
              <a:t>rootContext.register</a:t>
            </a:r>
            <a:r>
              <a:rPr lang="en-US" sz="1600" dirty="0"/>
              <a:t>(</a:t>
            </a:r>
            <a:r>
              <a:rPr lang="en-US" sz="1600" dirty="0" err="1"/>
              <a:t>AppConfig.class</a:t>
            </a:r>
            <a:r>
              <a:rPr lang="en-US" sz="1600" dirty="0"/>
              <a:t>);</a:t>
            </a:r>
          </a:p>
          <a:p>
            <a:pPr>
              <a:lnSpc>
                <a:spcPct val="150000"/>
              </a:lnSpc>
            </a:pPr>
            <a:endParaRPr lang="en-US" sz="1600" dirty="0"/>
          </a:p>
          <a:p>
            <a:pPr marL="0" indent="0">
              <a:lnSpc>
                <a:spcPct val="150000"/>
              </a:lnSpc>
              <a:buNone/>
            </a:pPr>
            <a:r>
              <a:rPr lang="en-US" sz="1600" dirty="0"/>
              <a:t>      // Manage the lifecycle of the root application context</a:t>
            </a:r>
          </a:p>
          <a:p>
            <a:pPr marL="0" indent="0">
              <a:lnSpc>
                <a:spcPct val="150000"/>
              </a:lnSpc>
              <a:buNone/>
            </a:pPr>
            <a:r>
              <a:rPr lang="en-US" sz="1600" dirty="0"/>
              <a:t>      </a:t>
            </a:r>
            <a:r>
              <a:rPr lang="en-US" sz="1600" dirty="0" err="1"/>
              <a:t>container.addListener</a:t>
            </a:r>
            <a:r>
              <a:rPr lang="en-US" sz="1600" dirty="0"/>
              <a:t>(new </a:t>
            </a:r>
            <a:r>
              <a:rPr lang="en-US" sz="1600" dirty="0" err="1"/>
              <a:t>ContextLoaderListener</a:t>
            </a:r>
            <a:r>
              <a:rPr lang="en-US" sz="1600" dirty="0"/>
              <a:t>(</a:t>
            </a:r>
            <a:r>
              <a:rPr lang="en-US" sz="1600" dirty="0" err="1"/>
              <a:t>rootContext</a:t>
            </a:r>
            <a:r>
              <a:rPr lang="en-US" sz="1600" dirty="0"/>
              <a:t>));</a:t>
            </a:r>
          </a:p>
          <a:p>
            <a:pPr marL="0" indent="0">
              <a:lnSpc>
                <a:spcPct val="150000"/>
              </a:lnSpc>
              <a:buNone/>
            </a:pPr>
            <a:r>
              <a:rPr lang="en-US" sz="1600" dirty="0"/>
              <a:t>}</a:t>
            </a:r>
          </a:p>
          <a:p>
            <a:pPr marL="0" indent="0">
              <a:lnSpc>
                <a:spcPct val="150000"/>
              </a:lnSpc>
              <a:buNone/>
            </a:pPr>
            <a:endParaRPr lang="en-US" dirty="0"/>
          </a:p>
        </p:txBody>
      </p:sp>
      <p:sp>
        <p:nvSpPr>
          <p:cNvPr id="4" name="Title 1">
            <a:extLst>
              <a:ext uri="{FF2B5EF4-FFF2-40B4-BE49-F238E27FC236}">
                <a16:creationId xmlns:a16="http://schemas.microsoft.com/office/drawing/2014/main" id="{138F2667-03FC-43C9-ACE1-9D52DDC6C415}"/>
              </a:ext>
            </a:extLst>
          </p:cNvPr>
          <p:cNvSpPr>
            <a:spLocks noGrp="1"/>
          </p:cNvSpPr>
          <p:nvPr>
            <p:ph type="title"/>
          </p:nvPr>
        </p:nvSpPr>
        <p:spPr>
          <a:xfrm>
            <a:off x="298915" y="418452"/>
            <a:ext cx="8312649" cy="757205"/>
          </a:xfrm>
        </p:spPr>
        <p:txBody>
          <a:bodyPr>
            <a:normAutofit/>
          </a:bodyPr>
          <a:lstStyle/>
          <a:p>
            <a:br>
              <a:rPr lang="en-US" sz="1800" b="1" dirty="0"/>
            </a:br>
            <a:r>
              <a:rPr lang="en-US" sz="1800" b="1" dirty="0"/>
              <a:t>3.2.3 Dispatcher Servlet Java Based Configuration</a:t>
            </a:r>
          </a:p>
        </p:txBody>
      </p:sp>
    </p:spTree>
    <p:extLst>
      <p:ext uri="{BB962C8B-B14F-4D97-AF65-F5344CB8AC3E}">
        <p14:creationId xmlns:p14="http://schemas.microsoft.com/office/powerpoint/2010/main" val="3394697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lnSpc>
                <a:spcPct val="150000"/>
              </a:lnSpc>
              <a:buNone/>
            </a:pPr>
            <a:r>
              <a:rPr lang="en-US" sz="1600" dirty="0"/>
              <a:t>// Create the dispatcher servlet's Spring application context</a:t>
            </a:r>
          </a:p>
          <a:p>
            <a:pPr marL="0" indent="0">
              <a:lnSpc>
                <a:spcPct val="150000"/>
              </a:lnSpc>
              <a:buNone/>
            </a:pPr>
            <a:r>
              <a:rPr lang="en-US" sz="1600" dirty="0"/>
              <a:t>      </a:t>
            </a:r>
            <a:r>
              <a:rPr lang="en-US" sz="1600" dirty="0" err="1"/>
              <a:t>AnnotationConfigWebApplicationContext</a:t>
            </a:r>
            <a:r>
              <a:rPr lang="en-US" sz="1600" dirty="0"/>
              <a:t> </a:t>
            </a:r>
            <a:r>
              <a:rPr lang="en-US" sz="1600" dirty="0" err="1"/>
              <a:t>dispatcherContext</a:t>
            </a:r>
            <a:r>
              <a:rPr lang="en-US" sz="1600" dirty="0"/>
              <a:t> =</a:t>
            </a:r>
          </a:p>
          <a:p>
            <a:pPr marL="0" indent="0">
              <a:lnSpc>
                <a:spcPct val="150000"/>
              </a:lnSpc>
              <a:buNone/>
            </a:pPr>
            <a:r>
              <a:rPr lang="en-US" sz="1600" dirty="0"/>
              <a:t>        new </a:t>
            </a:r>
            <a:r>
              <a:rPr lang="en-US" sz="1600" dirty="0" err="1"/>
              <a:t>AnnotationConfigWebApplicationContext</a:t>
            </a:r>
            <a:r>
              <a:rPr lang="en-US" sz="1600" dirty="0"/>
              <a:t>();</a:t>
            </a:r>
          </a:p>
          <a:p>
            <a:pPr marL="0" indent="0">
              <a:lnSpc>
                <a:spcPct val="150000"/>
              </a:lnSpc>
              <a:buNone/>
            </a:pPr>
            <a:r>
              <a:rPr lang="en-US" sz="1600" dirty="0"/>
              <a:t>      </a:t>
            </a:r>
            <a:r>
              <a:rPr lang="en-US" sz="1600" dirty="0" err="1"/>
              <a:t>dispatcherContext.register</a:t>
            </a:r>
            <a:r>
              <a:rPr lang="en-US" sz="1600" dirty="0"/>
              <a:t>(</a:t>
            </a:r>
            <a:r>
              <a:rPr lang="en-US" sz="1600" dirty="0" err="1"/>
              <a:t>DispatcherConfig.class</a:t>
            </a:r>
            <a:r>
              <a:rPr lang="en-US" sz="1600" dirty="0"/>
              <a:t>);</a:t>
            </a:r>
          </a:p>
          <a:p>
            <a:pPr marL="0" indent="0">
              <a:lnSpc>
                <a:spcPct val="150000"/>
              </a:lnSpc>
              <a:buNone/>
            </a:pPr>
            <a:endParaRPr lang="en-US" sz="1600" dirty="0"/>
          </a:p>
          <a:p>
            <a:pPr marL="0" indent="0">
              <a:lnSpc>
                <a:spcPct val="150000"/>
              </a:lnSpc>
              <a:buNone/>
            </a:pPr>
            <a:r>
              <a:rPr lang="en-US" sz="1600" dirty="0"/>
              <a:t>      // Register and map the dispatcher servlet</a:t>
            </a:r>
          </a:p>
          <a:p>
            <a:pPr marL="0" indent="0">
              <a:lnSpc>
                <a:spcPct val="150000"/>
              </a:lnSpc>
              <a:buNone/>
            </a:pPr>
            <a:r>
              <a:rPr lang="en-US" sz="1600" dirty="0"/>
              <a:t>      </a:t>
            </a:r>
            <a:r>
              <a:rPr lang="en-US" sz="1600" dirty="0" err="1"/>
              <a:t>ServletRegistration.Dynamic</a:t>
            </a:r>
            <a:r>
              <a:rPr lang="en-US" sz="1600" dirty="0"/>
              <a:t> dispatcher =</a:t>
            </a:r>
          </a:p>
          <a:p>
            <a:pPr marL="0" indent="0">
              <a:lnSpc>
                <a:spcPct val="150000"/>
              </a:lnSpc>
              <a:buNone/>
            </a:pPr>
            <a:r>
              <a:rPr lang="en-US" sz="1600" dirty="0"/>
              <a:t>        </a:t>
            </a:r>
            <a:r>
              <a:rPr lang="en-US" sz="1600" dirty="0" err="1"/>
              <a:t>container.addServlet</a:t>
            </a:r>
            <a:r>
              <a:rPr lang="en-US" sz="1600" dirty="0"/>
              <a:t>("dispatcher", new    </a:t>
            </a:r>
            <a:r>
              <a:rPr lang="en-US" sz="1600" dirty="0" err="1"/>
              <a:t>DispatcherServlet</a:t>
            </a:r>
            <a:r>
              <a:rPr lang="en-US" sz="1600" dirty="0"/>
              <a:t>(</a:t>
            </a:r>
            <a:r>
              <a:rPr lang="en-US" sz="1600" dirty="0" err="1"/>
              <a:t>dispatcherContext</a:t>
            </a:r>
            <a:r>
              <a:rPr lang="en-US" sz="1600" dirty="0"/>
              <a:t>));</a:t>
            </a:r>
          </a:p>
          <a:p>
            <a:pPr marL="0" indent="0">
              <a:lnSpc>
                <a:spcPct val="150000"/>
              </a:lnSpc>
              <a:buNone/>
            </a:pPr>
            <a:r>
              <a:rPr lang="en-US" sz="1600" dirty="0"/>
              <a:t>      </a:t>
            </a:r>
            <a:r>
              <a:rPr lang="en-US" sz="1600" dirty="0" err="1"/>
              <a:t>dispatcher.setLoadOnStartup</a:t>
            </a:r>
            <a:r>
              <a:rPr lang="en-US" sz="1600" dirty="0"/>
              <a:t>(1);</a:t>
            </a:r>
          </a:p>
          <a:p>
            <a:pPr marL="0" indent="0">
              <a:lnSpc>
                <a:spcPct val="150000"/>
              </a:lnSpc>
              <a:buNone/>
            </a:pPr>
            <a:r>
              <a:rPr lang="en-US" sz="1600" dirty="0"/>
              <a:t>      </a:t>
            </a:r>
            <a:r>
              <a:rPr lang="en-US" sz="1600" dirty="0" err="1"/>
              <a:t>dispatcher.addMapping</a:t>
            </a:r>
            <a:r>
              <a:rPr lang="en-US" sz="1600" dirty="0"/>
              <a:t>("/");</a:t>
            </a:r>
          </a:p>
          <a:p>
            <a:pPr marL="0" indent="0">
              <a:lnSpc>
                <a:spcPct val="150000"/>
              </a:lnSpc>
              <a:buNone/>
            </a:pPr>
            <a:r>
              <a:rPr lang="en-US" sz="1600" dirty="0"/>
              <a:t>    }</a:t>
            </a:r>
          </a:p>
          <a:p>
            <a:pPr>
              <a:lnSpc>
                <a:spcPct val="150000"/>
              </a:lnSpc>
            </a:pPr>
            <a:endParaRPr lang="en-US" dirty="0"/>
          </a:p>
        </p:txBody>
      </p:sp>
      <p:sp>
        <p:nvSpPr>
          <p:cNvPr id="4" name="Title 1">
            <a:extLst>
              <a:ext uri="{FF2B5EF4-FFF2-40B4-BE49-F238E27FC236}">
                <a16:creationId xmlns:a16="http://schemas.microsoft.com/office/drawing/2014/main" id="{1AE620AF-FCF8-4735-AED6-224499487016}"/>
              </a:ext>
            </a:extLst>
          </p:cNvPr>
          <p:cNvSpPr>
            <a:spLocks noGrp="1"/>
          </p:cNvSpPr>
          <p:nvPr>
            <p:ph type="title"/>
          </p:nvPr>
        </p:nvSpPr>
        <p:spPr>
          <a:xfrm>
            <a:off x="298915" y="418452"/>
            <a:ext cx="8312649" cy="757205"/>
          </a:xfrm>
        </p:spPr>
        <p:txBody>
          <a:bodyPr>
            <a:normAutofit/>
          </a:bodyPr>
          <a:lstStyle/>
          <a:p>
            <a:br>
              <a:rPr lang="en-US" sz="1800" b="1" dirty="0"/>
            </a:br>
            <a:r>
              <a:rPr lang="en-US" sz="1800" b="1" dirty="0"/>
              <a:t>3.2.3 Dispatcher Servlet Java Based Configuration</a:t>
            </a:r>
          </a:p>
        </p:txBody>
      </p:sp>
    </p:spTree>
    <p:extLst>
      <p:ext uri="{BB962C8B-B14F-4D97-AF65-F5344CB8AC3E}">
        <p14:creationId xmlns:p14="http://schemas.microsoft.com/office/powerpoint/2010/main" val="2637243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3.2.4 Spring 5 MVC Annotations</a:t>
            </a:r>
          </a:p>
        </p:txBody>
      </p:sp>
      <p:sp>
        <p:nvSpPr>
          <p:cNvPr id="3" name="Content Placeholder 2"/>
          <p:cNvSpPr>
            <a:spLocks noGrp="1"/>
          </p:cNvSpPr>
          <p:nvPr>
            <p:ph idx="1"/>
          </p:nvPr>
        </p:nvSpPr>
        <p:spPr>
          <a:xfrm>
            <a:off x="298516" y="1001486"/>
            <a:ext cx="8845484" cy="5137031"/>
          </a:xfrm>
        </p:spPr>
        <p:txBody>
          <a:bodyPr>
            <a:normAutofit fontScale="77500" lnSpcReduction="20000"/>
          </a:bodyPr>
          <a:lstStyle/>
          <a:p>
            <a:pPr marL="0" indent="0">
              <a:lnSpc>
                <a:spcPct val="150000"/>
              </a:lnSpc>
              <a:buNone/>
            </a:pPr>
            <a:r>
              <a:rPr lang="en-US" b="1" dirty="0"/>
              <a:t>@Controller </a:t>
            </a:r>
            <a:r>
              <a:rPr lang="en-US" sz="1600" b="1" dirty="0"/>
              <a:t>: </a:t>
            </a:r>
          </a:p>
          <a:p>
            <a:pPr marL="0" indent="0">
              <a:lnSpc>
                <a:spcPct val="150000"/>
              </a:lnSpc>
              <a:buNone/>
            </a:pPr>
            <a:r>
              <a:rPr lang="en-US" sz="1600" dirty="0"/>
              <a:t> 	</a:t>
            </a:r>
            <a:r>
              <a:rPr lang="en-US" dirty="0"/>
              <a:t>It will make class as a request handler.</a:t>
            </a:r>
          </a:p>
          <a:p>
            <a:pPr marL="0" indent="0">
              <a:lnSpc>
                <a:spcPct val="150000"/>
              </a:lnSpc>
              <a:buNone/>
            </a:pPr>
            <a:r>
              <a:rPr lang="en-US" b="1" dirty="0"/>
              <a:t>@</a:t>
            </a:r>
            <a:r>
              <a:rPr lang="en-US" b="1" dirty="0" err="1"/>
              <a:t>GetMapping</a:t>
            </a:r>
            <a:r>
              <a:rPr lang="en-US" b="1" dirty="0"/>
              <a:t> </a:t>
            </a:r>
            <a:r>
              <a:rPr lang="en-US" sz="1600" b="1" dirty="0"/>
              <a:t>:</a:t>
            </a:r>
          </a:p>
          <a:p>
            <a:pPr marL="0" indent="0">
              <a:lnSpc>
                <a:spcPct val="150000"/>
              </a:lnSpc>
              <a:buNone/>
            </a:pPr>
            <a:r>
              <a:rPr lang="en-US" sz="1600" dirty="0"/>
              <a:t>	</a:t>
            </a:r>
            <a:r>
              <a:rPr lang="en-US" dirty="0"/>
              <a:t>It is specialized version of @</a:t>
            </a:r>
            <a:r>
              <a:rPr lang="en-US" dirty="0" err="1"/>
              <a:t>RequestMapping</a:t>
            </a:r>
            <a:r>
              <a:rPr lang="en-US" dirty="0"/>
              <a:t> annotation that acts as a shortcut for @</a:t>
            </a:r>
            <a:r>
              <a:rPr lang="en-US" dirty="0" err="1"/>
              <a:t>RequestMapping</a:t>
            </a:r>
            <a:r>
              <a:rPr lang="en-US" dirty="0"/>
              <a:t>(method = </a:t>
            </a:r>
            <a:r>
              <a:rPr lang="en-US" dirty="0" err="1"/>
              <a:t>RequestMethod.GET</a:t>
            </a:r>
            <a:r>
              <a:rPr lang="en-US" dirty="0"/>
              <a:t>). @</a:t>
            </a:r>
            <a:r>
              <a:rPr lang="en-US" dirty="0" err="1"/>
              <a:t>GetMapping</a:t>
            </a:r>
            <a:r>
              <a:rPr lang="en-US" dirty="0"/>
              <a:t> annotated methods handle the HTTP GET requests matched with given URI expression</a:t>
            </a:r>
          </a:p>
          <a:p>
            <a:pPr marL="0" indent="0">
              <a:lnSpc>
                <a:spcPct val="150000"/>
              </a:lnSpc>
              <a:buNone/>
            </a:pPr>
            <a:r>
              <a:rPr lang="en-US" b="1" dirty="0"/>
              <a:t>@</a:t>
            </a:r>
            <a:r>
              <a:rPr lang="en-US" b="1" dirty="0" err="1"/>
              <a:t>PostMapping</a:t>
            </a:r>
            <a:r>
              <a:rPr lang="en-US" b="1" dirty="0"/>
              <a:t> :</a:t>
            </a:r>
          </a:p>
          <a:p>
            <a:pPr marL="0" indent="0">
              <a:lnSpc>
                <a:spcPct val="150000"/>
              </a:lnSpc>
              <a:buNone/>
            </a:pPr>
            <a:r>
              <a:rPr lang="en-US" sz="1600" dirty="0"/>
              <a:t>	</a:t>
            </a:r>
            <a:r>
              <a:rPr lang="en-US" dirty="0"/>
              <a:t>It is specialized version of @</a:t>
            </a:r>
            <a:r>
              <a:rPr lang="en-US" dirty="0" err="1"/>
              <a:t>RequestMapping</a:t>
            </a:r>
            <a:r>
              <a:rPr lang="en-US" dirty="0"/>
              <a:t> annotation that acts as a shortcut for @</a:t>
            </a:r>
            <a:r>
              <a:rPr lang="en-US" dirty="0" err="1"/>
              <a:t>RequestMapping</a:t>
            </a:r>
            <a:r>
              <a:rPr lang="en-US" dirty="0"/>
              <a:t>(method = </a:t>
            </a:r>
            <a:r>
              <a:rPr lang="en-US" dirty="0" err="1"/>
              <a:t>RequestMethod.POST</a:t>
            </a:r>
            <a:r>
              <a:rPr lang="en-US" dirty="0"/>
              <a:t>). @</a:t>
            </a:r>
            <a:r>
              <a:rPr lang="en-US" dirty="0" err="1"/>
              <a:t>PostMapping</a:t>
            </a:r>
            <a:r>
              <a:rPr lang="en-US" dirty="0"/>
              <a:t> annotated methods handle the HTTP POST requests matched with given URI expression.</a:t>
            </a:r>
          </a:p>
          <a:p>
            <a:pPr marL="0" indent="0">
              <a:lnSpc>
                <a:spcPct val="150000"/>
              </a:lnSpc>
              <a:buNone/>
            </a:pPr>
            <a:r>
              <a:rPr lang="en-US" b="1" dirty="0"/>
              <a:t>@</a:t>
            </a:r>
            <a:r>
              <a:rPr lang="en-US" b="1" dirty="0" err="1"/>
              <a:t>EnableWebMvc</a:t>
            </a:r>
            <a:endParaRPr lang="en-US" b="1" dirty="0"/>
          </a:p>
          <a:p>
            <a:pPr>
              <a:lnSpc>
                <a:spcPct val="150000"/>
              </a:lnSpc>
            </a:pPr>
            <a:endParaRPr lang="en-US" sz="1400" dirty="0"/>
          </a:p>
          <a:p>
            <a:pPr marL="0" indent="0">
              <a:lnSpc>
                <a:spcPct val="150000"/>
              </a:lnSpc>
              <a:buNone/>
            </a:pPr>
            <a:r>
              <a:rPr lang="en-US" dirty="0"/>
              <a:t>Other annotations like </a:t>
            </a:r>
            <a:r>
              <a:rPr lang="en-US" b="1" dirty="0"/>
              <a:t>@</a:t>
            </a:r>
            <a:r>
              <a:rPr lang="en-US" b="1" dirty="0" err="1"/>
              <a:t>PutMapping</a:t>
            </a:r>
            <a:r>
              <a:rPr lang="en-US" b="1" dirty="0"/>
              <a:t>, @</a:t>
            </a:r>
            <a:r>
              <a:rPr lang="en-US" b="1" dirty="0" err="1"/>
              <a:t>DeleteMapping</a:t>
            </a:r>
            <a:r>
              <a:rPr lang="en-US" b="1" dirty="0"/>
              <a:t>, @</a:t>
            </a:r>
            <a:r>
              <a:rPr lang="en-US" b="1" dirty="0" err="1"/>
              <a:t>PatchMapping</a:t>
            </a:r>
            <a:r>
              <a:rPr lang="en-US" b="1" dirty="0"/>
              <a:t> </a:t>
            </a:r>
            <a:r>
              <a:rPr lang="en-US" dirty="0"/>
              <a:t>can be used in similar way.</a:t>
            </a:r>
          </a:p>
          <a:p>
            <a:pPr>
              <a:lnSpc>
                <a:spcPct val="150000"/>
              </a:lnSpc>
            </a:pPr>
            <a:endParaRPr lang="en-US" dirty="0"/>
          </a:p>
        </p:txBody>
      </p:sp>
    </p:spTree>
    <p:extLst>
      <p:ext uri="{BB962C8B-B14F-4D97-AF65-F5344CB8AC3E}">
        <p14:creationId xmlns:p14="http://schemas.microsoft.com/office/powerpoint/2010/main" val="4125065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8437" name="Rectangle 75"/>
          <p:cNvSpPr>
            <a:spLocks noGrp="1"/>
          </p:cNvSpPr>
          <p:nvPr>
            <p:ph idx="1"/>
          </p:nvPr>
        </p:nvSpPr>
        <p:spPr/>
        <p:txBody>
          <a:bodyPr/>
          <a:lstStyle/>
          <a:p>
            <a:endParaRPr lang="en-US" dirty="0"/>
          </a:p>
          <a:p>
            <a:r>
              <a:rPr lang="en-US" dirty="0"/>
              <a:t>Refer </a:t>
            </a:r>
            <a:r>
              <a:rPr lang="en-US" dirty="0" err="1"/>
              <a:t>MVCJavaBasedExample</a:t>
            </a:r>
            <a:r>
              <a:rPr lang="en-US" dirty="0"/>
              <a:t> application</a:t>
            </a:r>
          </a:p>
        </p:txBody>
      </p:sp>
    </p:spTree>
    <p:extLst>
      <p:ext uri="{BB962C8B-B14F-4D97-AF65-F5344CB8AC3E}">
        <p14:creationId xmlns:p14="http://schemas.microsoft.com/office/powerpoint/2010/main" val="2869543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5" name="Content Placeholder 14"/>
          <p:cNvSpPr>
            <a:spLocks noGrp="1"/>
          </p:cNvSpPr>
          <p:nvPr>
            <p:ph idx="1"/>
          </p:nvPr>
        </p:nvSpPr>
        <p:spPr>
          <a:xfrm>
            <a:off x="298517" y="1139688"/>
            <a:ext cx="6649748" cy="4998830"/>
          </a:xfrm>
        </p:spPr>
        <p:txBody>
          <a:bodyPr/>
          <a:lstStyle/>
          <a:p>
            <a:pPr>
              <a:lnSpc>
                <a:spcPct val="150000"/>
              </a:lnSpc>
            </a:pPr>
            <a:endParaRPr lang="en-US" dirty="0"/>
          </a:p>
          <a:p>
            <a:pPr>
              <a:lnSpc>
                <a:spcPct val="150000"/>
              </a:lnSpc>
            </a:pPr>
            <a:r>
              <a:rPr lang="en-US" dirty="0"/>
              <a:t>Refer the following Demos:</a:t>
            </a:r>
          </a:p>
          <a:p>
            <a:pPr lvl="3">
              <a:lnSpc>
                <a:spcPct val="150000"/>
              </a:lnSpc>
            </a:pPr>
            <a:r>
              <a:rPr lang="en-US" dirty="0"/>
              <a:t>DemoMVC_3</a:t>
            </a:r>
          </a:p>
          <a:p>
            <a:pPr lvl="3">
              <a:lnSpc>
                <a:spcPct val="150000"/>
              </a:lnSpc>
            </a:pPr>
            <a:r>
              <a:rPr lang="en-US" dirty="0"/>
              <a:t>DemoMVC_4</a:t>
            </a:r>
          </a:p>
          <a:p>
            <a:pPr lvl="3">
              <a:lnSpc>
                <a:spcPct val="150000"/>
              </a:lnSpc>
            </a:pPr>
            <a:r>
              <a:rPr lang="en-US" dirty="0"/>
              <a:t>DemoMVC_5</a:t>
            </a:r>
          </a:p>
          <a:p>
            <a:pPr lvl="3">
              <a:lnSpc>
                <a:spcPct val="150000"/>
              </a:lnSpc>
            </a:pPr>
            <a:r>
              <a:rPr lang="en-US" dirty="0"/>
              <a:t>DemoMVC_6</a:t>
            </a:r>
          </a:p>
          <a:p>
            <a:pPr lvl="3">
              <a:lnSpc>
                <a:spcPct val="150000"/>
              </a:lnSpc>
            </a:pPr>
            <a:r>
              <a:rPr lang="en-US" dirty="0" err="1"/>
              <a:t>DemoMVC_Complete</a:t>
            </a:r>
            <a:endParaRPr lang="en-US" dirty="0"/>
          </a:p>
          <a:p>
            <a:pPr lvl="3">
              <a:lnSpc>
                <a:spcPct val="150000"/>
              </a:lnSpc>
            </a:pPr>
            <a:r>
              <a:rPr lang="en-US" dirty="0" err="1"/>
              <a:t>MVCJavaBasedExample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normAutofit/>
          </a:bodyPr>
          <a:lstStyle/>
          <a:p>
            <a:pPr lvl="2">
              <a:lnSpc>
                <a:spcPct val="200000"/>
              </a:lnSpc>
            </a:pPr>
            <a:r>
              <a:rPr lang="en-US" dirty="0"/>
              <a:t>How to use Spring MVC architecture to build flexible and            powerful web applications.</a:t>
            </a:r>
          </a:p>
          <a:p>
            <a:pPr lvl="2">
              <a:lnSpc>
                <a:spcPct val="200000"/>
              </a:lnSpc>
            </a:pPr>
            <a:r>
              <a:rPr lang="en-US" dirty="0"/>
              <a:t>Components like handler mappings, ViewResolvers and               controllers</a:t>
            </a:r>
          </a:p>
          <a:p>
            <a:pPr lvl="2">
              <a:lnSpc>
                <a:spcPct val="200000"/>
              </a:lnSpc>
            </a:pPr>
            <a:r>
              <a:rPr lang="en-US" dirty="0"/>
              <a:t>MVC Annotations like @Controller, @</a:t>
            </a:r>
            <a:r>
              <a:rPr lang="en-US" dirty="0" err="1"/>
              <a:t>RestController</a:t>
            </a:r>
            <a:r>
              <a:rPr lang="en-US" dirty="0"/>
              <a:t>,              @RequestMapping , @RequestParam, @</a:t>
            </a:r>
            <a:r>
              <a:rPr lang="en-US" dirty="0" err="1"/>
              <a:t>PathVariable</a:t>
            </a:r>
            <a:endParaRPr lang="en-US" dirty="0"/>
          </a:p>
          <a:p>
            <a:pPr lvl="2">
              <a:lnSpc>
                <a:spcPct val="200000"/>
              </a:lnSpc>
            </a:pPr>
            <a:r>
              <a:rPr lang="en-US" dirty="0"/>
              <a:t>Spring 5 MVC Annotations like @</a:t>
            </a:r>
            <a:r>
              <a:rPr lang="en-US" dirty="0" err="1"/>
              <a:t>GetMapping</a:t>
            </a:r>
            <a:r>
              <a:rPr lang="en-US" dirty="0"/>
              <a:t>, @</a:t>
            </a:r>
            <a:r>
              <a:rPr lang="en-US" dirty="0" err="1"/>
              <a:t>PostMapping</a:t>
            </a:r>
            <a:r>
              <a:rPr lang="en-US" dirty="0"/>
              <a:t>,@</a:t>
            </a:r>
            <a:r>
              <a:rPr lang="en-US" dirty="0" err="1"/>
              <a:t>EnableWebMvc</a:t>
            </a:r>
            <a:endParaRPr lang="en-US" dirty="0"/>
          </a:p>
          <a:p>
            <a:pPr lvl="2">
              <a:lnSpc>
                <a:spcPct val="200000"/>
              </a:lnSpc>
            </a:pPr>
            <a:r>
              <a:rPr lang="en-US" dirty="0"/>
              <a:t>Spring 5 MVC Java based Web Application</a:t>
            </a:r>
          </a:p>
        </p:txBody>
      </p:sp>
    </p:spTree>
    <p:extLst>
      <p:ext uri="{BB962C8B-B14F-4D97-AF65-F5344CB8AC3E}">
        <p14:creationId xmlns:p14="http://schemas.microsoft.com/office/powerpoint/2010/main" val="80246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Questions</a:t>
            </a:r>
          </a:p>
        </p:txBody>
      </p:sp>
      <p:sp>
        <p:nvSpPr>
          <p:cNvPr id="5" name="Content Placeholder 4"/>
          <p:cNvSpPr>
            <a:spLocks noGrp="1"/>
          </p:cNvSpPr>
          <p:nvPr>
            <p:ph idx="1"/>
          </p:nvPr>
        </p:nvSpPr>
        <p:spPr>
          <a:xfrm>
            <a:off x="298516" y="977900"/>
            <a:ext cx="6887389" cy="5160617"/>
          </a:xfrm>
        </p:spPr>
        <p:txBody>
          <a:bodyPr>
            <a:normAutofit/>
          </a:bodyPr>
          <a:lstStyle/>
          <a:p>
            <a:pPr>
              <a:lnSpc>
                <a:spcPct val="150000"/>
              </a:lnSpc>
            </a:pPr>
            <a:r>
              <a:rPr lang="en-US" sz="1400" dirty="0"/>
              <a:t>Question 1: If multiple handler mappings have    been declared in an application, select the property that indicates which handler mapping has precedence?</a:t>
            </a:r>
          </a:p>
          <a:p>
            <a:pPr lvl="3">
              <a:lnSpc>
                <a:spcPct val="150000"/>
              </a:lnSpc>
            </a:pPr>
            <a:r>
              <a:rPr lang="en-US" sz="1200" dirty="0"/>
              <a:t>Option 1: Order</a:t>
            </a:r>
          </a:p>
          <a:p>
            <a:pPr lvl="3">
              <a:lnSpc>
                <a:spcPct val="150000"/>
              </a:lnSpc>
            </a:pPr>
            <a:r>
              <a:rPr lang="en-US" sz="1200" dirty="0"/>
              <a:t>Option 2: Sequence</a:t>
            </a:r>
          </a:p>
          <a:p>
            <a:pPr lvl="3">
              <a:lnSpc>
                <a:spcPct val="150000"/>
              </a:lnSpc>
            </a:pPr>
            <a:r>
              <a:rPr lang="en-US" sz="1200" dirty="0"/>
              <a:t>Option 3: Index</a:t>
            </a:r>
          </a:p>
          <a:p>
            <a:pPr lvl="3">
              <a:lnSpc>
                <a:spcPct val="150000"/>
              </a:lnSpc>
            </a:pPr>
            <a:r>
              <a:rPr lang="en-US" sz="1200" dirty="0"/>
              <a:t>Option 4: An application cant have multiple handler</a:t>
            </a:r>
          </a:p>
          <a:p>
            <a:pPr marL="342900" lvl="3" indent="0">
              <a:lnSpc>
                <a:spcPct val="150000"/>
              </a:lnSpc>
              <a:buNone/>
            </a:pPr>
            <a:r>
              <a:rPr lang="en-US" sz="1200" dirty="0"/>
              <a:t>      mappings</a:t>
            </a:r>
          </a:p>
          <a:p>
            <a:pPr>
              <a:lnSpc>
                <a:spcPct val="150000"/>
              </a:lnSpc>
            </a:pPr>
            <a:r>
              <a:rPr lang="en-US" sz="1400" dirty="0"/>
              <a:t>Question 2: To figure out which controller should handle the request, </a:t>
            </a:r>
            <a:r>
              <a:rPr lang="en-US" sz="1400" dirty="0" err="1"/>
              <a:t>DispatcherServlet</a:t>
            </a:r>
            <a:r>
              <a:rPr lang="en-US" sz="1400" dirty="0"/>
              <a:t> queries ______</a:t>
            </a:r>
          </a:p>
          <a:p>
            <a:pPr lvl="3">
              <a:lnSpc>
                <a:spcPct val="150000"/>
              </a:lnSpc>
            </a:pPr>
            <a:r>
              <a:rPr lang="en-US" sz="1200" dirty="0"/>
              <a:t>Option 1: </a:t>
            </a:r>
            <a:r>
              <a:rPr lang="en-US" sz="1200" dirty="0" err="1"/>
              <a:t>HandlerMappings</a:t>
            </a:r>
            <a:endParaRPr lang="en-US" sz="1200" dirty="0"/>
          </a:p>
          <a:p>
            <a:pPr lvl="3">
              <a:lnSpc>
                <a:spcPct val="150000"/>
              </a:lnSpc>
            </a:pPr>
            <a:r>
              <a:rPr lang="en-US" sz="1200" dirty="0"/>
              <a:t>Option 2: </a:t>
            </a:r>
            <a:r>
              <a:rPr lang="en-US" sz="1200" dirty="0" err="1"/>
              <a:t>ModelAndView</a:t>
            </a:r>
            <a:r>
              <a:rPr lang="en-US" sz="1200" dirty="0"/>
              <a:t> </a:t>
            </a:r>
          </a:p>
          <a:p>
            <a:pPr lvl="3">
              <a:lnSpc>
                <a:spcPct val="150000"/>
              </a:lnSpc>
            </a:pPr>
            <a:r>
              <a:rPr lang="en-US" sz="1200" dirty="0"/>
              <a:t>Option 3: ViewResolver</a:t>
            </a:r>
          </a:p>
          <a:p>
            <a:pPr lvl="3">
              <a:lnSpc>
                <a:spcPct val="150000"/>
              </a:lnSpc>
            </a:pPr>
            <a:r>
              <a:rPr lang="en-US" sz="1200" dirty="0"/>
              <a:t>Option 4: </a:t>
            </a:r>
            <a:r>
              <a:rPr lang="en-US" sz="1200" dirty="0" err="1"/>
              <a:t>HomeController</a:t>
            </a:r>
            <a:endParaRPr lang="en-US" sz="1200" dirty="0"/>
          </a:p>
        </p:txBody>
      </p:sp>
    </p:spTree>
    <p:extLst>
      <p:ext uri="{BB962C8B-B14F-4D97-AF65-F5344CB8AC3E}">
        <p14:creationId xmlns:p14="http://schemas.microsoft.com/office/powerpoint/2010/main" val="355183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158" y="204998"/>
            <a:ext cx="8312649" cy="774244"/>
          </a:xfrm>
        </p:spPr>
        <p:txBody>
          <a:bodyPr>
            <a:normAutofit/>
          </a:bodyPr>
          <a:lstStyle/>
          <a:p>
            <a:br>
              <a:rPr lang="en-US" sz="1800" b="1" dirty="0"/>
            </a:br>
            <a:r>
              <a:rPr lang="en-US" sz="1800" b="1" dirty="0"/>
              <a:t>3.1:Spring MVC introduction</a:t>
            </a:r>
          </a:p>
        </p:txBody>
      </p:sp>
      <p:sp>
        <p:nvSpPr>
          <p:cNvPr id="4" name="Content Placeholder 3"/>
          <p:cNvSpPr>
            <a:spLocks noGrp="1"/>
          </p:cNvSpPr>
          <p:nvPr>
            <p:ph idx="1"/>
          </p:nvPr>
        </p:nvSpPr>
        <p:spPr>
          <a:xfrm>
            <a:off x="298516" y="1338470"/>
            <a:ext cx="8323934" cy="4800047"/>
          </a:xfrm>
        </p:spPr>
        <p:txBody>
          <a:bodyPr>
            <a:normAutofit/>
          </a:bodyPr>
          <a:lstStyle/>
          <a:p>
            <a:pPr>
              <a:lnSpc>
                <a:spcPct val="150000"/>
              </a:lnSpc>
            </a:pPr>
            <a:r>
              <a:rPr lang="en-US" sz="1600" dirty="0"/>
              <a:t>MVC design pattern</a:t>
            </a:r>
          </a:p>
          <a:p>
            <a:pPr>
              <a:lnSpc>
                <a:spcPct val="150000"/>
              </a:lnSpc>
            </a:pPr>
            <a:r>
              <a:rPr lang="en-US" sz="1600" dirty="0"/>
              <a:t>Dispatcher Servlet – Front Controller</a:t>
            </a:r>
          </a:p>
          <a:p>
            <a:pPr>
              <a:lnSpc>
                <a:spcPct val="150000"/>
              </a:lnSpc>
            </a:pPr>
            <a:r>
              <a:rPr lang="en-US" sz="1600" dirty="0"/>
              <a:t>Controllers</a:t>
            </a:r>
          </a:p>
          <a:p>
            <a:pPr>
              <a:lnSpc>
                <a:spcPct val="150000"/>
              </a:lnSpc>
            </a:pPr>
            <a:r>
              <a:rPr lang="en-US" sz="1600" dirty="0"/>
              <a:t>Request Handler</a:t>
            </a:r>
          </a:p>
          <a:p>
            <a:pPr>
              <a:lnSpc>
                <a:spcPct val="150000"/>
              </a:lnSpc>
            </a:pPr>
            <a:r>
              <a:rPr lang="en-US" sz="1600" dirty="0" err="1"/>
              <a:t>ModelAndView</a:t>
            </a:r>
            <a:endParaRPr lang="en-US" sz="1600" dirty="0"/>
          </a:p>
          <a:p>
            <a:pPr>
              <a:lnSpc>
                <a:spcPct val="150000"/>
              </a:lnSpc>
            </a:pPr>
            <a:r>
              <a:rPr lang="en-US" sz="1600" dirty="0" err="1"/>
              <a:t>ViewResolver</a:t>
            </a:r>
            <a:endParaRPr lang="en-US" sz="1600" dirty="0"/>
          </a:p>
          <a:p>
            <a:pPr>
              <a:lnSpc>
                <a:spcPct val="150000"/>
              </a:lnSpc>
            </a:pPr>
            <a:endParaRPr lang="en-US" sz="1600" dirty="0"/>
          </a:p>
          <a:p>
            <a:pPr>
              <a:lnSpc>
                <a:spcPct val="150000"/>
              </a:lnSpc>
            </a:pP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150174"/>
            <a:ext cx="8312649" cy="692307"/>
          </a:xfrm>
        </p:spPr>
        <p:txBody>
          <a:bodyPr>
            <a:normAutofit/>
          </a:bodyPr>
          <a:lstStyle/>
          <a:p>
            <a:br>
              <a:rPr lang="en-US" sz="1800" b="1" dirty="0"/>
            </a:br>
            <a:r>
              <a:rPr lang="en-US" sz="1800" b="1" dirty="0"/>
              <a:t>3.1 : Spring MVC Architecture</a:t>
            </a:r>
          </a:p>
        </p:txBody>
      </p:sp>
      <p:grpSp>
        <p:nvGrpSpPr>
          <p:cNvPr id="38" name="Group 37">
            <a:extLst>
              <a:ext uri="{FF2B5EF4-FFF2-40B4-BE49-F238E27FC236}">
                <a16:creationId xmlns:a16="http://schemas.microsoft.com/office/drawing/2014/main" id="{E8AEC974-406B-4E52-9479-966EE49F84CB}"/>
              </a:ext>
            </a:extLst>
          </p:cNvPr>
          <p:cNvGrpSpPr/>
          <p:nvPr/>
        </p:nvGrpSpPr>
        <p:grpSpPr>
          <a:xfrm>
            <a:off x="127000" y="918791"/>
            <a:ext cx="8890000" cy="5394892"/>
            <a:chOff x="127000" y="918791"/>
            <a:chExt cx="8890000" cy="5394892"/>
          </a:xfrm>
        </p:grpSpPr>
        <p:sp>
          <p:nvSpPr>
            <p:cNvPr id="6" name="Rectangle 5">
              <a:extLst>
                <a:ext uri="{FF2B5EF4-FFF2-40B4-BE49-F238E27FC236}">
                  <a16:creationId xmlns:a16="http://schemas.microsoft.com/office/drawing/2014/main" id="{E0CE60B9-1EC6-47A5-ACC1-99AA803F9B72}"/>
                </a:ext>
              </a:extLst>
            </p:cNvPr>
            <p:cNvSpPr/>
            <p:nvPr/>
          </p:nvSpPr>
          <p:spPr>
            <a:xfrm>
              <a:off x="127000" y="2489200"/>
              <a:ext cx="18034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7" name="Rectangle: Rounded Corners 6">
              <a:extLst>
                <a:ext uri="{FF2B5EF4-FFF2-40B4-BE49-F238E27FC236}">
                  <a16:creationId xmlns:a16="http://schemas.microsoft.com/office/drawing/2014/main" id="{74491971-CF44-4C4A-AA21-57F56A6BA85C}"/>
                </a:ext>
              </a:extLst>
            </p:cNvPr>
            <p:cNvSpPr/>
            <p:nvPr/>
          </p:nvSpPr>
          <p:spPr>
            <a:xfrm>
              <a:off x="3396344" y="2280558"/>
              <a:ext cx="1803401" cy="925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Dispatcher</a:t>
              </a:r>
            </a:p>
            <a:p>
              <a:pPr algn="ctr"/>
              <a:r>
                <a:rPr lang="en-US" dirty="0"/>
                <a:t>Servlet</a:t>
              </a:r>
            </a:p>
          </p:txBody>
        </p:sp>
        <p:cxnSp>
          <p:nvCxnSpPr>
            <p:cNvPr id="9" name="Straight Arrow Connector 8">
              <a:extLst>
                <a:ext uri="{FF2B5EF4-FFF2-40B4-BE49-F238E27FC236}">
                  <a16:creationId xmlns:a16="http://schemas.microsoft.com/office/drawing/2014/main" id="{49F0D6EC-7A55-4A79-9A82-94FF82D8877A}"/>
                </a:ext>
              </a:extLst>
            </p:cNvPr>
            <p:cNvCxnSpPr>
              <a:cxnSpLocks/>
            </p:cNvCxnSpPr>
            <p:nvPr/>
          </p:nvCxnSpPr>
          <p:spPr>
            <a:xfrm>
              <a:off x="1930400" y="2603500"/>
              <a:ext cx="14659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D6B15D1-DB34-428D-8A7D-7A3512B61FC7}"/>
                </a:ext>
              </a:extLst>
            </p:cNvPr>
            <p:cNvSpPr txBox="1"/>
            <p:nvPr/>
          </p:nvSpPr>
          <p:spPr>
            <a:xfrm>
              <a:off x="7139217" y="1981200"/>
              <a:ext cx="1282723" cy="369332"/>
            </a:xfrm>
            <a:prstGeom prst="rect">
              <a:avLst/>
            </a:prstGeom>
            <a:noFill/>
          </p:spPr>
          <p:txBody>
            <a:bodyPr wrap="none" rtlCol="0">
              <a:spAutoFit/>
            </a:bodyPr>
            <a:lstStyle/>
            <a:p>
              <a:r>
                <a:rPr lang="en-US" dirty="0">
                  <a:solidFill>
                    <a:schemeClr val="bg1"/>
                  </a:solidFill>
                </a:rPr>
                <a:t>controller</a:t>
              </a:r>
            </a:p>
          </p:txBody>
        </p:sp>
        <p:grpSp>
          <p:nvGrpSpPr>
            <p:cNvPr id="4" name="Group 3">
              <a:extLst>
                <a:ext uri="{FF2B5EF4-FFF2-40B4-BE49-F238E27FC236}">
                  <a16:creationId xmlns:a16="http://schemas.microsoft.com/office/drawing/2014/main" id="{1278C99F-1E9F-46EE-8021-F445DD7F0A85}"/>
                </a:ext>
              </a:extLst>
            </p:cNvPr>
            <p:cNvGrpSpPr/>
            <p:nvPr/>
          </p:nvGrpSpPr>
          <p:grpSpPr>
            <a:xfrm>
              <a:off x="6665689" y="918791"/>
              <a:ext cx="2351311" cy="2842227"/>
              <a:chOff x="6375398" y="3734783"/>
              <a:chExt cx="2351311" cy="2655461"/>
            </a:xfrm>
          </p:grpSpPr>
          <p:sp>
            <p:nvSpPr>
              <p:cNvPr id="12" name="Rectangle 11">
                <a:extLst>
                  <a:ext uri="{FF2B5EF4-FFF2-40B4-BE49-F238E27FC236}">
                    <a16:creationId xmlns:a16="http://schemas.microsoft.com/office/drawing/2014/main" id="{D4F4DB63-DEB0-4272-981B-890197022673}"/>
                  </a:ext>
                </a:extLst>
              </p:cNvPr>
              <p:cNvSpPr/>
              <p:nvPr/>
            </p:nvSpPr>
            <p:spPr>
              <a:xfrm>
                <a:off x="6375398" y="4712030"/>
                <a:ext cx="2351311" cy="1678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c 30">
                <a:extLst>
                  <a:ext uri="{FF2B5EF4-FFF2-40B4-BE49-F238E27FC236}">
                    <a16:creationId xmlns:a16="http://schemas.microsoft.com/office/drawing/2014/main" id="{007ECC87-213C-46EC-8B26-FB2BA576A5A8}"/>
                  </a:ext>
                </a:extLst>
              </p:cNvPr>
              <p:cNvSpPr/>
              <p:nvPr/>
            </p:nvSpPr>
            <p:spPr>
              <a:xfrm rot="16200000">
                <a:off x="6262922" y="3978807"/>
                <a:ext cx="2454729" cy="1966682"/>
              </a:xfrm>
              <a:prstGeom prst="arc">
                <a:avLst>
                  <a:gd name="adj1" fmla="val 17025911"/>
                  <a:gd name="adj2" fmla="val 4661080"/>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44" name="TextBox 6143">
                <a:extLst>
                  <a:ext uri="{FF2B5EF4-FFF2-40B4-BE49-F238E27FC236}">
                    <a16:creationId xmlns:a16="http://schemas.microsoft.com/office/drawing/2014/main" id="{988D0616-1B01-4DAC-810C-FCE2CA0CC7C5}"/>
                  </a:ext>
                </a:extLst>
              </p:cNvPr>
              <p:cNvSpPr txBox="1"/>
              <p:nvPr/>
            </p:nvSpPr>
            <p:spPr>
              <a:xfrm>
                <a:off x="6991552" y="4029313"/>
                <a:ext cx="1167307" cy="646331"/>
              </a:xfrm>
              <a:prstGeom prst="rect">
                <a:avLst/>
              </a:prstGeom>
              <a:noFill/>
            </p:spPr>
            <p:txBody>
              <a:bodyPr wrap="square" rtlCol="0">
                <a:spAutoFit/>
              </a:bodyPr>
              <a:lstStyle/>
              <a:p>
                <a:r>
                  <a:rPr lang="en-US" dirty="0"/>
                  <a:t>Handler </a:t>
                </a:r>
              </a:p>
              <a:p>
                <a:r>
                  <a:rPr lang="en-US" dirty="0"/>
                  <a:t>mapper</a:t>
                </a:r>
              </a:p>
            </p:txBody>
          </p:sp>
        </p:grpSp>
        <p:cxnSp>
          <p:nvCxnSpPr>
            <p:cNvPr id="14" name="Straight Arrow Connector 13">
              <a:extLst>
                <a:ext uri="{FF2B5EF4-FFF2-40B4-BE49-F238E27FC236}">
                  <a16:creationId xmlns:a16="http://schemas.microsoft.com/office/drawing/2014/main" id="{E1F13608-98AE-4274-B2DD-B8173F1E9B20}"/>
                </a:ext>
              </a:extLst>
            </p:cNvPr>
            <p:cNvCxnSpPr/>
            <p:nvPr/>
          </p:nvCxnSpPr>
          <p:spPr>
            <a:xfrm>
              <a:off x="5199745" y="2489200"/>
              <a:ext cx="14659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D018086-2B34-483E-BB98-E69A6BB74BE8}"/>
                </a:ext>
              </a:extLst>
            </p:cNvPr>
            <p:cNvCxnSpPr>
              <a:cxnSpLocks/>
            </p:cNvCxnSpPr>
            <p:nvPr/>
          </p:nvCxnSpPr>
          <p:spPr>
            <a:xfrm flipH="1">
              <a:off x="5199746" y="2997200"/>
              <a:ext cx="14913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B54A150-6FCC-4A0F-BD17-6EA71938B3FA}"/>
                </a:ext>
              </a:extLst>
            </p:cNvPr>
            <p:cNvCxnSpPr>
              <a:cxnSpLocks/>
            </p:cNvCxnSpPr>
            <p:nvPr/>
          </p:nvCxnSpPr>
          <p:spPr>
            <a:xfrm>
              <a:off x="1930400" y="2857500"/>
              <a:ext cx="1465944" cy="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Flowchart: Multidocument 24">
              <a:extLst>
                <a:ext uri="{FF2B5EF4-FFF2-40B4-BE49-F238E27FC236}">
                  <a16:creationId xmlns:a16="http://schemas.microsoft.com/office/drawing/2014/main" id="{37D82E00-8918-42B7-9DC3-E9FF97B32DE0}"/>
                </a:ext>
              </a:extLst>
            </p:cNvPr>
            <p:cNvSpPr/>
            <p:nvPr/>
          </p:nvSpPr>
          <p:spPr>
            <a:xfrm>
              <a:off x="3396344" y="4852561"/>
              <a:ext cx="1993900" cy="146112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Resolver</a:t>
              </a:r>
            </a:p>
          </p:txBody>
        </p:sp>
        <p:sp>
          <p:nvSpPr>
            <p:cNvPr id="26" name="TextBox 25">
              <a:extLst>
                <a:ext uri="{FF2B5EF4-FFF2-40B4-BE49-F238E27FC236}">
                  <a16:creationId xmlns:a16="http://schemas.microsoft.com/office/drawing/2014/main" id="{C1FA86B9-F1FC-4C99-9041-91CC417F3E15}"/>
                </a:ext>
              </a:extLst>
            </p:cNvPr>
            <p:cNvSpPr txBox="1"/>
            <p:nvPr/>
          </p:nvSpPr>
          <p:spPr>
            <a:xfrm>
              <a:off x="2096307" y="2324493"/>
              <a:ext cx="1116781" cy="369332"/>
            </a:xfrm>
            <a:prstGeom prst="rect">
              <a:avLst/>
            </a:prstGeom>
            <a:noFill/>
          </p:spPr>
          <p:txBody>
            <a:bodyPr wrap="none" rtlCol="0">
              <a:spAutoFit/>
            </a:bodyPr>
            <a:lstStyle/>
            <a:p>
              <a:r>
                <a:rPr lang="en-US" dirty="0"/>
                <a:t>Request</a:t>
              </a:r>
            </a:p>
          </p:txBody>
        </p:sp>
        <p:sp>
          <p:nvSpPr>
            <p:cNvPr id="32" name="TextBox 31">
              <a:extLst>
                <a:ext uri="{FF2B5EF4-FFF2-40B4-BE49-F238E27FC236}">
                  <a16:creationId xmlns:a16="http://schemas.microsoft.com/office/drawing/2014/main" id="{09759E50-D21C-425C-A07F-F33C72B5413A}"/>
                </a:ext>
              </a:extLst>
            </p:cNvPr>
            <p:cNvSpPr txBox="1"/>
            <p:nvPr/>
          </p:nvSpPr>
          <p:spPr>
            <a:xfrm>
              <a:off x="5294994" y="2165866"/>
              <a:ext cx="1116781" cy="369332"/>
            </a:xfrm>
            <a:prstGeom prst="rect">
              <a:avLst/>
            </a:prstGeom>
            <a:noFill/>
          </p:spPr>
          <p:txBody>
            <a:bodyPr wrap="none" rtlCol="0">
              <a:spAutoFit/>
            </a:bodyPr>
            <a:lstStyle/>
            <a:p>
              <a:r>
                <a:rPr lang="en-US" dirty="0"/>
                <a:t>Request</a:t>
              </a:r>
            </a:p>
          </p:txBody>
        </p:sp>
        <p:sp>
          <p:nvSpPr>
            <p:cNvPr id="13" name="Pentagon 12">
              <a:extLst>
                <a:ext uri="{FF2B5EF4-FFF2-40B4-BE49-F238E27FC236}">
                  <a16:creationId xmlns:a16="http://schemas.microsoft.com/office/drawing/2014/main" id="{E3C7AB24-314D-41CD-BBC8-5668BF0F9168}"/>
                </a:ext>
              </a:extLst>
            </p:cNvPr>
            <p:cNvSpPr/>
            <p:nvPr/>
          </p:nvSpPr>
          <p:spPr>
            <a:xfrm>
              <a:off x="6792686" y="2603500"/>
              <a:ext cx="420914" cy="393700"/>
            </a:xfrm>
            <a:prstGeom prst="pen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entagon 14">
              <a:extLst>
                <a:ext uri="{FF2B5EF4-FFF2-40B4-BE49-F238E27FC236}">
                  <a16:creationId xmlns:a16="http://schemas.microsoft.com/office/drawing/2014/main" id="{D9D1A19C-641C-477E-B603-74E96767EF40}"/>
                </a:ext>
              </a:extLst>
            </p:cNvPr>
            <p:cNvSpPr/>
            <p:nvPr/>
          </p:nvSpPr>
          <p:spPr>
            <a:xfrm>
              <a:off x="7409541" y="2406650"/>
              <a:ext cx="420914" cy="393700"/>
            </a:xfrm>
            <a:prstGeom prst="pen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entagon 15">
              <a:extLst>
                <a:ext uri="{FF2B5EF4-FFF2-40B4-BE49-F238E27FC236}">
                  <a16:creationId xmlns:a16="http://schemas.microsoft.com/office/drawing/2014/main" id="{10F02694-4DF7-4AEE-9782-2ADF3A0B828F}"/>
                </a:ext>
              </a:extLst>
            </p:cNvPr>
            <p:cNvSpPr/>
            <p:nvPr/>
          </p:nvSpPr>
          <p:spPr>
            <a:xfrm>
              <a:off x="8026396" y="2704069"/>
              <a:ext cx="420914" cy="393700"/>
            </a:xfrm>
            <a:prstGeom prst="pen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entagon 16">
              <a:extLst>
                <a:ext uri="{FF2B5EF4-FFF2-40B4-BE49-F238E27FC236}">
                  <a16:creationId xmlns:a16="http://schemas.microsoft.com/office/drawing/2014/main" id="{E68BD0F1-D615-4ACF-A3C0-82622CB42FA5}"/>
                </a:ext>
              </a:extLst>
            </p:cNvPr>
            <p:cNvSpPr/>
            <p:nvPr/>
          </p:nvSpPr>
          <p:spPr>
            <a:xfrm>
              <a:off x="7315198" y="2900919"/>
              <a:ext cx="420914" cy="393700"/>
            </a:xfrm>
            <a:prstGeom prst="pen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entagon 17">
              <a:extLst>
                <a:ext uri="{FF2B5EF4-FFF2-40B4-BE49-F238E27FC236}">
                  <a16:creationId xmlns:a16="http://schemas.microsoft.com/office/drawing/2014/main" id="{31B53D0C-C076-46D4-96C2-95ECF65F9113}"/>
                </a:ext>
              </a:extLst>
            </p:cNvPr>
            <p:cNvSpPr/>
            <p:nvPr/>
          </p:nvSpPr>
          <p:spPr>
            <a:xfrm>
              <a:off x="8196967" y="2232479"/>
              <a:ext cx="420914" cy="393700"/>
            </a:xfrm>
            <a:prstGeom prst="pen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entagon 18">
              <a:extLst>
                <a:ext uri="{FF2B5EF4-FFF2-40B4-BE49-F238E27FC236}">
                  <a16:creationId xmlns:a16="http://schemas.microsoft.com/office/drawing/2014/main" id="{75E55A99-A7DD-4568-A299-19DEE9383DBC}"/>
                </a:ext>
              </a:extLst>
            </p:cNvPr>
            <p:cNvSpPr/>
            <p:nvPr/>
          </p:nvSpPr>
          <p:spPr>
            <a:xfrm>
              <a:off x="6740072" y="3173124"/>
              <a:ext cx="420914" cy="393700"/>
            </a:xfrm>
            <a:prstGeom prst="pen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entagon 19">
              <a:extLst>
                <a:ext uri="{FF2B5EF4-FFF2-40B4-BE49-F238E27FC236}">
                  <a16:creationId xmlns:a16="http://schemas.microsoft.com/office/drawing/2014/main" id="{8C6DA153-8E78-4B79-89BF-5584A2CC4344}"/>
                </a:ext>
              </a:extLst>
            </p:cNvPr>
            <p:cNvSpPr/>
            <p:nvPr/>
          </p:nvSpPr>
          <p:spPr>
            <a:xfrm>
              <a:off x="7785096" y="3119149"/>
              <a:ext cx="420914" cy="393700"/>
            </a:xfrm>
            <a:prstGeom prst="pen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08A4EC6-CEDD-4A51-BB1C-4A44847A4780}"/>
                </a:ext>
              </a:extLst>
            </p:cNvPr>
            <p:cNvSpPr txBox="1"/>
            <p:nvPr/>
          </p:nvSpPr>
          <p:spPr>
            <a:xfrm>
              <a:off x="5422315" y="2967303"/>
              <a:ext cx="1311578" cy="646331"/>
            </a:xfrm>
            <a:prstGeom prst="rect">
              <a:avLst/>
            </a:prstGeom>
            <a:noFill/>
          </p:spPr>
          <p:txBody>
            <a:bodyPr wrap="none" rtlCol="0">
              <a:spAutoFit/>
            </a:bodyPr>
            <a:lstStyle/>
            <a:p>
              <a:pPr algn="ctr"/>
              <a:r>
                <a:rPr lang="en-US" dirty="0" err="1"/>
                <a:t>ModelAnd</a:t>
              </a:r>
              <a:endParaRPr lang="en-US" dirty="0"/>
            </a:p>
            <a:p>
              <a:pPr algn="ctr"/>
              <a:r>
                <a:rPr lang="en-US" dirty="0"/>
                <a:t>View</a:t>
              </a:r>
            </a:p>
          </p:txBody>
        </p:sp>
        <p:cxnSp>
          <p:nvCxnSpPr>
            <p:cNvPr id="29" name="Straight Arrow Connector 28">
              <a:extLst>
                <a:ext uri="{FF2B5EF4-FFF2-40B4-BE49-F238E27FC236}">
                  <a16:creationId xmlns:a16="http://schemas.microsoft.com/office/drawing/2014/main" id="{711D4AFC-D043-4AEB-9D83-E0DA2D9AB82D}"/>
                </a:ext>
              </a:extLst>
            </p:cNvPr>
            <p:cNvCxnSpPr>
              <a:cxnSpLocks/>
              <a:endCxn id="25" idx="0"/>
            </p:cNvCxnSpPr>
            <p:nvPr/>
          </p:nvCxnSpPr>
          <p:spPr>
            <a:xfrm flipH="1">
              <a:off x="4530467" y="3290468"/>
              <a:ext cx="23390" cy="1562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187961F-1EA4-4F37-BD52-B10F1D93BD57}"/>
                </a:ext>
              </a:extLst>
            </p:cNvPr>
            <p:cNvCxnSpPr>
              <a:cxnSpLocks/>
            </p:cNvCxnSpPr>
            <p:nvPr/>
          </p:nvCxnSpPr>
          <p:spPr>
            <a:xfrm>
              <a:off x="3975100" y="3205842"/>
              <a:ext cx="0" cy="1646719"/>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DBDDC1C-5C34-4970-AA7B-62816DF1B034}"/>
                </a:ext>
              </a:extLst>
            </p:cNvPr>
            <p:cNvSpPr txBox="1"/>
            <p:nvPr/>
          </p:nvSpPr>
          <p:spPr>
            <a:xfrm rot="16200000">
              <a:off x="4179744" y="3669171"/>
              <a:ext cx="1311578" cy="646331"/>
            </a:xfrm>
            <a:prstGeom prst="rect">
              <a:avLst/>
            </a:prstGeom>
            <a:noFill/>
          </p:spPr>
          <p:txBody>
            <a:bodyPr wrap="none" rtlCol="0">
              <a:spAutoFit/>
            </a:bodyPr>
            <a:lstStyle/>
            <a:p>
              <a:pPr algn="ctr"/>
              <a:r>
                <a:rPr lang="en-US" dirty="0" err="1"/>
                <a:t>ModelAnd</a:t>
              </a:r>
              <a:endParaRPr lang="en-US" dirty="0"/>
            </a:p>
            <a:p>
              <a:pPr algn="ctr"/>
              <a:r>
                <a:rPr lang="en-US" dirty="0"/>
                <a:t>View</a:t>
              </a:r>
            </a:p>
          </p:txBody>
        </p:sp>
        <p:sp>
          <p:nvSpPr>
            <p:cNvPr id="40" name="TextBox 39">
              <a:extLst>
                <a:ext uri="{FF2B5EF4-FFF2-40B4-BE49-F238E27FC236}">
                  <a16:creationId xmlns:a16="http://schemas.microsoft.com/office/drawing/2014/main" id="{A4915D32-23D8-4DBE-AB79-ACCCD2794EEB}"/>
                </a:ext>
              </a:extLst>
            </p:cNvPr>
            <p:cNvSpPr txBox="1"/>
            <p:nvPr/>
          </p:nvSpPr>
          <p:spPr>
            <a:xfrm>
              <a:off x="2084459" y="2787917"/>
              <a:ext cx="1285095" cy="369332"/>
            </a:xfrm>
            <a:prstGeom prst="rect">
              <a:avLst/>
            </a:prstGeom>
            <a:noFill/>
          </p:spPr>
          <p:txBody>
            <a:bodyPr wrap="none" rtlCol="0">
              <a:spAutoFit/>
            </a:bodyPr>
            <a:lstStyle/>
            <a:p>
              <a:r>
                <a:rPr lang="en-US" dirty="0"/>
                <a:t>Response</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5675" y="245918"/>
            <a:ext cx="8312649" cy="715449"/>
          </a:xfrm>
        </p:spPr>
        <p:txBody>
          <a:bodyPr>
            <a:normAutofit/>
          </a:bodyPr>
          <a:lstStyle/>
          <a:p>
            <a:br>
              <a:rPr lang="en-US" sz="2000" b="1" dirty="0"/>
            </a:br>
            <a:r>
              <a:rPr lang="en-US" sz="2000" b="1" dirty="0"/>
              <a:t>3.1 : Configuring </a:t>
            </a:r>
            <a:r>
              <a:rPr lang="en-US" sz="2000" b="1" dirty="0" err="1"/>
              <a:t>DispatcherServlet</a:t>
            </a:r>
            <a:r>
              <a:rPr lang="en-US" sz="2000" b="1" dirty="0"/>
              <a:t> in web.xml</a:t>
            </a:r>
          </a:p>
        </p:txBody>
      </p:sp>
      <p:grpSp>
        <p:nvGrpSpPr>
          <p:cNvPr id="3" name="Group 2"/>
          <p:cNvGrpSpPr/>
          <p:nvPr/>
        </p:nvGrpSpPr>
        <p:grpSpPr>
          <a:xfrm>
            <a:off x="648536" y="1839953"/>
            <a:ext cx="7752800" cy="3983903"/>
            <a:chOff x="553000" y="1350097"/>
            <a:chExt cx="7752800" cy="2634074"/>
          </a:xfrm>
        </p:grpSpPr>
        <p:sp>
          <p:nvSpPr>
            <p:cNvPr id="7171" name="AutoShape 7"/>
            <p:cNvSpPr>
              <a:spLocks noChangeArrowheads="1"/>
            </p:cNvSpPr>
            <p:nvPr/>
          </p:nvSpPr>
          <p:spPr bwMode="auto">
            <a:xfrm>
              <a:off x="553000" y="1350097"/>
              <a:ext cx="7752800" cy="2634074"/>
            </a:xfrm>
            <a:prstGeom prst="roundRect">
              <a:avLst>
                <a:gd name="adj" fmla="val 0"/>
              </a:avLst>
            </a:prstGeom>
            <a:noFill/>
            <a:ln w="19050">
              <a:solidFill>
                <a:schemeClr val="tx1"/>
              </a:solidFill>
              <a:round/>
              <a:headEnd/>
              <a:tailEnd/>
            </a:ln>
          </p:spPr>
          <p:txBody>
            <a:bodyPr wrap="none" anchor="ctr"/>
            <a:lstStyle/>
            <a:p>
              <a:pPr>
                <a:lnSpc>
                  <a:spcPct val="150000"/>
                </a:lnSpc>
              </a:pPr>
              <a:r>
                <a:rPr lang="en-US" sz="1600" dirty="0"/>
                <a:t>&lt;</a:t>
              </a:r>
              <a:r>
                <a:rPr lang="en-US" sz="1600" dirty="0" err="1"/>
                <a:t>servlet</a:t>
              </a:r>
              <a:r>
                <a:rPr lang="en-US" sz="1600" dirty="0"/>
                <a:t>&gt;</a:t>
              </a:r>
            </a:p>
            <a:p>
              <a:pPr>
                <a:lnSpc>
                  <a:spcPct val="150000"/>
                </a:lnSpc>
              </a:pPr>
              <a:r>
                <a:rPr lang="en-US" sz="1600" dirty="0"/>
                <a:t>    &lt;</a:t>
              </a:r>
              <a:r>
                <a:rPr lang="en-US" sz="1600" dirty="0" err="1"/>
                <a:t>servlet</a:t>
              </a:r>
              <a:r>
                <a:rPr lang="en-US" sz="1600" dirty="0"/>
                <a:t>-name&gt;</a:t>
              </a:r>
              <a:r>
                <a:rPr lang="en-US" sz="1600" dirty="0" err="1"/>
                <a:t>basicspring</a:t>
              </a:r>
              <a:r>
                <a:rPr lang="en-US" sz="1600" dirty="0"/>
                <a:t>&lt;/</a:t>
              </a:r>
              <a:r>
                <a:rPr lang="en-US" sz="1600" dirty="0" err="1"/>
                <a:t>servlet</a:t>
              </a:r>
              <a:r>
                <a:rPr lang="en-US" sz="1600" dirty="0"/>
                <a:t>-name&gt;</a:t>
              </a:r>
            </a:p>
            <a:p>
              <a:pPr>
                <a:lnSpc>
                  <a:spcPct val="150000"/>
                </a:lnSpc>
              </a:pPr>
              <a:r>
                <a:rPr lang="en-US" sz="1600" dirty="0"/>
                <a:t>    &lt;</a:t>
              </a:r>
              <a:r>
                <a:rPr lang="en-US" sz="1600" dirty="0" err="1"/>
                <a:t>servlet</a:t>
              </a:r>
              <a:r>
                <a:rPr lang="en-US" sz="1600" dirty="0"/>
                <a:t>-class&gt; </a:t>
              </a:r>
              <a:r>
                <a:rPr lang="en-US" sz="1600" dirty="0" err="1"/>
                <a:t>org.springframework.web.servlet.DispatcherServlet</a:t>
              </a:r>
              <a:endParaRPr lang="en-US" sz="1600" dirty="0"/>
            </a:p>
            <a:p>
              <a:pPr>
                <a:lnSpc>
                  <a:spcPct val="150000"/>
                </a:lnSpc>
              </a:pPr>
              <a:r>
                <a:rPr lang="en-US" sz="1600" dirty="0"/>
                <a:t>    &lt;/</a:t>
              </a:r>
              <a:r>
                <a:rPr lang="en-US" sz="1600" dirty="0" err="1"/>
                <a:t>servlet</a:t>
              </a:r>
              <a:r>
                <a:rPr lang="en-US" sz="1600" dirty="0"/>
                <a:t>-class&gt;</a:t>
              </a:r>
            </a:p>
            <a:p>
              <a:pPr>
                <a:lnSpc>
                  <a:spcPct val="150000"/>
                </a:lnSpc>
              </a:pPr>
              <a:r>
                <a:rPr lang="en-US" sz="1600" dirty="0"/>
                <a:t>&lt;/</a:t>
              </a:r>
              <a:r>
                <a:rPr lang="en-US" sz="1600" dirty="0" err="1"/>
                <a:t>servlet</a:t>
              </a:r>
              <a:r>
                <a:rPr lang="en-US" sz="1600" dirty="0"/>
                <a:t>&gt;</a:t>
              </a:r>
            </a:p>
            <a:p>
              <a:pPr>
                <a:lnSpc>
                  <a:spcPct val="150000"/>
                </a:lnSpc>
              </a:pPr>
              <a:endParaRPr lang="en-US" sz="1600" dirty="0"/>
            </a:p>
            <a:p>
              <a:pPr>
                <a:lnSpc>
                  <a:spcPct val="150000"/>
                </a:lnSpc>
              </a:pPr>
              <a:r>
                <a:rPr lang="en-US" sz="1600" dirty="0"/>
                <a:t>&lt;</a:t>
              </a:r>
              <a:r>
                <a:rPr lang="en-US" sz="1600" dirty="0" err="1"/>
                <a:t>servlet</a:t>
              </a:r>
              <a:r>
                <a:rPr lang="en-US" sz="1600" dirty="0"/>
                <a:t>-mapping&gt;</a:t>
              </a:r>
            </a:p>
            <a:p>
              <a:pPr>
                <a:lnSpc>
                  <a:spcPct val="150000"/>
                </a:lnSpc>
              </a:pPr>
              <a:r>
                <a:rPr lang="en-US" sz="1600" dirty="0"/>
                <a:t>    &lt;</a:t>
              </a:r>
              <a:r>
                <a:rPr lang="en-US" sz="1600" dirty="0" err="1"/>
                <a:t>servlet</a:t>
              </a:r>
              <a:r>
                <a:rPr lang="en-US" sz="1600" dirty="0"/>
                <a:t>-name&gt;</a:t>
              </a:r>
              <a:r>
                <a:rPr lang="en-US" sz="1600" dirty="0" err="1"/>
                <a:t>basicspring</a:t>
              </a:r>
              <a:r>
                <a:rPr lang="en-US" sz="1600" dirty="0"/>
                <a:t>&lt;/</a:t>
              </a:r>
              <a:r>
                <a:rPr lang="en-US" sz="1600" dirty="0" err="1"/>
                <a:t>servlet</a:t>
              </a:r>
              <a:r>
                <a:rPr lang="en-US" sz="1600" dirty="0"/>
                <a:t>-name&gt;</a:t>
              </a:r>
            </a:p>
            <a:p>
              <a:pPr>
                <a:lnSpc>
                  <a:spcPct val="150000"/>
                </a:lnSpc>
              </a:pPr>
              <a:r>
                <a:rPr lang="en-US" sz="1600" dirty="0"/>
                <a:t>    &lt;</a:t>
              </a:r>
              <a:r>
                <a:rPr lang="en-US" sz="1600" dirty="0" err="1"/>
                <a:t>url</a:t>
              </a:r>
              <a:r>
                <a:rPr lang="en-US" sz="1600" dirty="0"/>
                <a:t>-pattern&gt;*.obj&lt;/</a:t>
              </a:r>
              <a:r>
                <a:rPr lang="en-US" sz="1600" dirty="0" err="1"/>
                <a:t>url</a:t>
              </a:r>
              <a:r>
                <a:rPr lang="en-US" sz="1600" dirty="0"/>
                <a:t>-pattern&gt;</a:t>
              </a:r>
            </a:p>
            <a:p>
              <a:pPr>
                <a:lnSpc>
                  <a:spcPct val="150000"/>
                </a:lnSpc>
              </a:pPr>
              <a:r>
                <a:rPr lang="en-US" sz="1600" dirty="0"/>
                <a:t>  &lt;/</a:t>
              </a:r>
              <a:r>
                <a:rPr lang="en-US" sz="1600" dirty="0" err="1"/>
                <a:t>servlet</a:t>
              </a:r>
              <a:r>
                <a:rPr lang="en-US" sz="1600" dirty="0"/>
                <a:t>-mapping&gt;</a:t>
              </a:r>
            </a:p>
          </p:txBody>
        </p:sp>
        <p:sp>
          <p:nvSpPr>
            <p:cNvPr id="7172" name="AutoShape 11"/>
            <p:cNvSpPr>
              <a:spLocks/>
            </p:cNvSpPr>
            <p:nvPr/>
          </p:nvSpPr>
          <p:spPr bwMode="auto">
            <a:xfrm>
              <a:off x="5998029" y="2394857"/>
              <a:ext cx="1981200" cy="800100"/>
            </a:xfrm>
            <a:prstGeom prst="borderCallout1">
              <a:avLst>
                <a:gd name="adj1" fmla="val 36056"/>
                <a:gd name="adj2" fmla="val 2197"/>
                <a:gd name="adj3" fmla="val 103573"/>
                <a:gd name="adj4" fmla="val -137452"/>
              </a:avLst>
            </a:prstGeom>
            <a:solidFill>
              <a:srgbClr val="DDDDDD"/>
            </a:solidFill>
            <a:ln w="9525">
              <a:solidFill>
                <a:schemeClr val="tx1"/>
              </a:solidFill>
              <a:miter lim="800000"/>
              <a:headEnd/>
              <a:tailEnd/>
            </a:ln>
          </p:spPr>
          <p:txBody>
            <a:bodyPr/>
            <a:lstStyle/>
            <a:p>
              <a:r>
                <a:rPr lang="en-US" sz="1400" dirty="0"/>
                <a:t>The </a:t>
              </a:r>
              <a:r>
                <a:rPr lang="en-US" sz="1400" dirty="0" err="1"/>
                <a:t>servlet</a:t>
              </a:r>
              <a:r>
                <a:rPr lang="en-US" sz="1400" dirty="0"/>
                <a:t>-name given to the </a:t>
              </a:r>
              <a:r>
                <a:rPr lang="en-US" sz="1400" dirty="0" err="1"/>
                <a:t>servlet</a:t>
              </a:r>
              <a:r>
                <a:rPr lang="en-US" sz="1400" dirty="0"/>
                <a:t> is significant</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668226"/>
          </a:xfrm>
        </p:spPr>
        <p:txBody>
          <a:bodyPr>
            <a:normAutofit/>
          </a:bodyPr>
          <a:lstStyle/>
          <a:p>
            <a:r>
              <a:rPr lang="en-US" dirty="0"/>
              <a:t>3.1 : </a:t>
            </a:r>
            <a:r>
              <a:rPr lang="en-US" dirty="0" err="1"/>
              <a:t>WebApplicationContext</a:t>
            </a:r>
            <a:endParaRPr lang="en-US" dirty="0"/>
          </a:p>
        </p:txBody>
      </p:sp>
      <p:sp>
        <p:nvSpPr>
          <p:cNvPr id="8195" name="AutoShape 6"/>
          <p:cNvSpPr>
            <a:spLocks noChangeArrowheads="1"/>
          </p:cNvSpPr>
          <p:nvPr/>
        </p:nvSpPr>
        <p:spPr bwMode="auto">
          <a:xfrm>
            <a:off x="723900" y="3448825"/>
            <a:ext cx="7772400" cy="2653265"/>
          </a:xfrm>
          <a:prstGeom prst="roundRect">
            <a:avLst>
              <a:gd name="adj" fmla="val 0"/>
            </a:avLst>
          </a:prstGeom>
          <a:noFill/>
          <a:ln w="19050">
            <a:solidFill>
              <a:schemeClr val="tx1"/>
            </a:solidFill>
            <a:round/>
            <a:headEnd/>
            <a:tailEnd/>
          </a:ln>
        </p:spPr>
        <p:txBody>
          <a:bodyPr wrap="none" anchor="ctr"/>
          <a:lstStyle/>
          <a:p>
            <a:pPr>
              <a:lnSpc>
                <a:spcPct val="150000"/>
              </a:lnSpc>
            </a:pPr>
            <a:r>
              <a:rPr lang="en-US" sz="1600" dirty="0"/>
              <a:t>&lt;context-</a:t>
            </a:r>
            <a:r>
              <a:rPr lang="en-US" sz="1600" dirty="0" err="1"/>
              <a:t>param</a:t>
            </a:r>
            <a:r>
              <a:rPr lang="en-US" sz="1600" dirty="0"/>
              <a:t>&gt;</a:t>
            </a:r>
          </a:p>
          <a:p>
            <a:pPr>
              <a:lnSpc>
                <a:spcPct val="150000"/>
              </a:lnSpc>
            </a:pPr>
            <a:r>
              <a:rPr lang="en-US" sz="1600" dirty="0"/>
              <a:t>    &lt;</a:t>
            </a:r>
            <a:r>
              <a:rPr lang="en-US" sz="1600" dirty="0" err="1"/>
              <a:t>param</a:t>
            </a:r>
            <a:r>
              <a:rPr lang="en-US" sz="1600" dirty="0"/>
              <a:t>-name&gt;</a:t>
            </a:r>
            <a:r>
              <a:rPr lang="en-US" sz="1600" dirty="0" err="1"/>
              <a:t>contextConfigLocation</a:t>
            </a:r>
            <a:r>
              <a:rPr lang="en-US" sz="1600" dirty="0"/>
              <a:t>&lt;/</a:t>
            </a:r>
            <a:r>
              <a:rPr lang="en-US" sz="1600" dirty="0" err="1"/>
              <a:t>param</a:t>
            </a:r>
            <a:r>
              <a:rPr lang="en-US" sz="1600" dirty="0"/>
              <a:t>-name&gt;</a:t>
            </a:r>
          </a:p>
          <a:p>
            <a:pPr>
              <a:lnSpc>
                <a:spcPct val="150000"/>
              </a:lnSpc>
            </a:pPr>
            <a:r>
              <a:rPr lang="en-US" sz="1600" dirty="0"/>
              <a:t>    &lt;</a:t>
            </a:r>
            <a:r>
              <a:rPr lang="en-US" sz="1600" dirty="0" err="1"/>
              <a:t>param</a:t>
            </a:r>
            <a:r>
              <a:rPr lang="en-US" sz="1600" dirty="0"/>
              <a:t>-value&gt;</a:t>
            </a:r>
          </a:p>
          <a:p>
            <a:pPr>
              <a:lnSpc>
                <a:spcPct val="150000"/>
              </a:lnSpc>
            </a:pPr>
            <a:r>
              <a:rPr lang="en-US" sz="1600" dirty="0"/>
              <a:t>         /WEB-INF/basicspring-service.xml</a:t>
            </a:r>
          </a:p>
          <a:p>
            <a:pPr>
              <a:lnSpc>
                <a:spcPct val="150000"/>
              </a:lnSpc>
            </a:pPr>
            <a:r>
              <a:rPr lang="en-US" sz="1600" dirty="0"/>
              <a:t>        /WEB-INF/basicspring-data.xml</a:t>
            </a:r>
          </a:p>
          <a:p>
            <a:pPr>
              <a:lnSpc>
                <a:spcPct val="150000"/>
              </a:lnSpc>
            </a:pPr>
            <a:r>
              <a:rPr lang="en-US" sz="1600" dirty="0"/>
              <a:t>    &lt;/</a:t>
            </a:r>
            <a:r>
              <a:rPr lang="en-US" sz="1600" dirty="0" err="1"/>
              <a:t>param</a:t>
            </a:r>
            <a:r>
              <a:rPr lang="en-US" sz="1600" dirty="0"/>
              <a:t>-value&gt;</a:t>
            </a:r>
          </a:p>
          <a:p>
            <a:pPr>
              <a:lnSpc>
                <a:spcPct val="150000"/>
              </a:lnSpc>
            </a:pPr>
            <a:r>
              <a:rPr lang="en-US" sz="1600" dirty="0"/>
              <a:t>&lt;/context-</a:t>
            </a:r>
            <a:r>
              <a:rPr lang="en-US" sz="1600" dirty="0" err="1"/>
              <a:t>param</a:t>
            </a:r>
            <a:r>
              <a:rPr lang="en-US" sz="1600" dirty="0"/>
              <a:t>&gt;</a:t>
            </a:r>
          </a:p>
        </p:txBody>
      </p:sp>
      <p:sp>
        <p:nvSpPr>
          <p:cNvPr id="8194" name="AutoShape 4"/>
          <p:cNvSpPr>
            <a:spLocks noChangeArrowheads="1"/>
          </p:cNvSpPr>
          <p:nvPr/>
        </p:nvSpPr>
        <p:spPr bwMode="auto">
          <a:xfrm>
            <a:off x="723900" y="1086678"/>
            <a:ext cx="7696200" cy="1881084"/>
          </a:xfrm>
          <a:prstGeom prst="roundRect">
            <a:avLst>
              <a:gd name="adj" fmla="val 0"/>
            </a:avLst>
          </a:prstGeom>
          <a:noFill/>
          <a:ln w="19050">
            <a:solidFill>
              <a:schemeClr val="tx1"/>
            </a:solidFill>
            <a:round/>
            <a:headEnd/>
            <a:tailEnd/>
          </a:ln>
        </p:spPr>
        <p:txBody>
          <a:bodyPr wrap="none" anchor="ctr"/>
          <a:lstStyle/>
          <a:p>
            <a:pPr>
              <a:lnSpc>
                <a:spcPct val="150000"/>
              </a:lnSpc>
            </a:pPr>
            <a:r>
              <a:rPr lang="en-US" sz="1600" dirty="0"/>
              <a:t>&lt;listener&gt;</a:t>
            </a:r>
          </a:p>
          <a:p>
            <a:pPr>
              <a:lnSpc>
                <a:spcPct val="150000"/>
              </a:lnSpc>
            </a:pPr>
            <a:r>
              <a:rPr lang="en-US" sz="1600" dirty="0"/>
              <a:t>   &lt;listener-class&gt;</a:t>
            </a:r>
          </a:p>
          <a:p>
            <a:pPr>
              <a:lnSpc>
                <a:spcPct val="150000"/>
              </a:lnSpc>
            </a:pPr>
            <a:r>
              <a:rPr lang="en-US" sz="1600" dirty="0"/>
              <a:t>               </a:t>
            </a:r>
            <a:r>
              <a:rPr lang="en-US" sz="1600" dirty="0" err="1"/>
              <a:t>org.springframework.web.context.ContextLoaderListener</a:t>
            </a:r>
            <a:endParaRPr lang="en-US" sz="1600" dirty="0"/>
          </a:p>
          <a:p>
            <a:pPr>
              <a:lnSpc>
                <a:spcPct val="150000"/>
              </a:lnSpc>
            </a:pPr>
            <a:r>
              <a:rPr lang="en-US" sz="1600" dirty="0"/>
              <a:t>   &lt;/listener-class&gt;</a:t>
            </a:r>
          </a:p>
          <a:p>
            <a:pPr>
              <a:lnSpc>
                <a:spcPct val="150000"/>
              </a:lnSpc>
            </a:pPr>
            <a:r>
              <a:rPr lang="en-US" sz="1600" dirty="0"/>
              <a:t>&lt;/listener&gt;</a:t>
            </a:r>
          </a:p>
        </p:txBody>
      </p:sp>
    </p:spTree>
    <p:extLst>
      <p:ext uri="{BB962C8B-B14F-4D97-AF65-F5344CB8AC3E}">
        <p14:creationId xmlns:p14="http://schemas.microsoft.com/office/powerpoint/2010/main" val="28627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842010" y="1509424"/>
            <a:ext cx="7459980" cy="2782173"/>
          </a:xfrm>
          <a:prstGeom prst="roundRect">
            <a:avLst>
              <a:gd name="adj" fmla="val 0"/>
            </a:avLst>
          </a:prstGeom>
          <a:noFill/>
          <a:ln w="19050" algn="ctr">
            <a:solidFill>
              <a:schemeClr val="tx1"/>
            </a:solidFill>
            <a:round/>
            <a:headEnd/>
            <a:tailEnd/>
          </a:ln>
        </p:spPr>
        <p:txBody>
          <a:bodyPr wrap="none" anchor="ctr"/>
          <a:lstStyle/>
          <a:p>
            <a:pPr>
              <a:lnSpc>
                <a:spcPct val="150000"/>
              </a:lnSpc>
            </a:pPr>
            <a:r>
              <a:rPr lang="en-US" sz="2000" dirty="0"/>
              <a:t>@Controller</a:t>
            </a:r>
          </a:p>
          <a:p>
            <a:pPr>
              <a:lnSpc>
                <a:spcPct val="150000"/>
              </a:lnSpc>
            </a:pPr>
            <a:r>
              <a:rPr lang="en-US" sz="2000" dirty="0"/>
              <a:t>  public class </a:t>
            </a:r>
            <a:r>
              <a:rPr lang="en-US" sz="2000" dirty="0" err="1"/>
              <a:t>HelloController</a:t>
            </a:r>
            <a:r>
              <a:rPr lang="en-US" sz="2000" dirty="0"/>
              <a:t> {</a:t>
            </a:r>
          </a:p>
          <a:p>
            <a:pPr>
              <a:lnSpc>
                <a:spcPct val="150000"/>
              </a:lnSpc>
            </a:pPr>
            <a:r>
              <a:rPr lang="en-US" sz="2000" dirty="0"/>
              <a:t>      @RequestMapping("/</a:t>
            </a:r>
            <a:r>
              <a:rPr lang="en-US" sz="2000" dirty="0" err="1"/>
              <a:t>helloWorld</a:t>
            </a:r>
            <a:r>
              <a:rPr lang="en-US" sz="2000" dirty="0"/>
              <a:t>")</a:t>
            </a:r>
          </a:p>
          <a:p>
            <a:pPr>
              <a:lnSpc>
                <a:spcPct val="150000"/>
              </a:lnSpc>
            </a:pPr>
            <a:r>
              <a:rPr lang="en-US" sz="2000" dirty="0"/>
              <a:t>      public String </a:t>
            </a:r>
            <a:r>
              <a:rPr lang="en-US" sz="2000" dirty="0" err="1"/>
              <a:t>showMessage</a:t>
            </a:r>
            <a:r>
              <a:rPr lang="en-US" sz="2000" dirty="0"/>
              <a:t>() {</a:t>
            </a:r>
          </a:p>
          <a:p>
            <a:pPr>
              <a:lnSpc>
                <a:spcPct val="150000"/>
              </a:lnSpc>
            </a:pPr>
            <a:r>
              <a:rPr lang="en-US" sz="2000" dirty="0"/>
              <a:t>                     return "hello";  </a:t>
            </a:r>
          </a:p>
          <a:p>
            <a:pPr>
              <a:lnSpc>
                <a:spcPct val="150000"/>
              </a:lnSpc>
            </a:pPr>
            <a:r>
              <a:rPr lang="en-US" sz="2000" dirty="0"/>
              <a:t>}}</a:t>
            </a:r>
          </a:p>
        </p:txBody>
      </p:sp>
      <p:sp>
        <p:nvSpPr>
          <p:cNvPr id="4" name="Title 3"/>
          <p:cNvSpPr>
            <a:spLocks noGrp="1"/>
          </p:cNvSpPr>
          <p:nvPr>
            <p:ph type="title"/>
          </p:nvPr>
        </p:nvSpPr>
        <p:spPr>
          <a:xfrm>
            <a:off x="320687" y="189852"/>
            <a:ext cx="8312649" cy="833405"/>
          </a:xfrm>
        </p:spPr>
        <p:txBody>
          <a:bodyPr>
            <a:normAutofit/>
          </a:bodyPr>
          <a:lstStyle/>
          <a:p>
            <a:br>
              <a:rPr lang="en-US" sz="1800" b="1" dirty="0"/>
            </a:br>
            <a:r>
              <a:rPr lang="en-US" sz="1800" b="1" dirty="0"/>
              <a:t>3.2 Annotation-based configuration – Controller</a:t>
            </a:r>
            <a:br>
              <a:rPr lang="en-US" sz="1800" b="1" dirty="0"/>
            </a:br>
            <a:endParaRPr lang="en-US" sz="1800" b="1" dirty="0"/>
          </a:p>
        </p:txBody>
      </p:sp>
    </p:spTree>
    <p:extLst>
      <p:ext uri="{BB962C8B-B14F-4D97-AF65-F5344CB8AC3E}">
        <p14:creationId xmlns:p14="http://schemas.microsoft.com/office/powerpoint/2010/main" val="3036853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5675" y="135424"/>
            <a:ext cx="8312649" cy="681478"/>
          </a:xfrm>
        </p:spPr>
        <p:txBody>
          <a:bodyPr>
            <a:normAutofit/>
          </a:bodyPr>
          <a:lstStyle/>
          <a:p>
            <a:br>
              <a:rPr lang="en-US" sz="1800" b="1" dirty="0"/>
            </a:br>
            <a:r>
              <a:rPr lang="en-US" sz="1800" b="1" dirty="0"/>
              <a:t>3.2:Annotation-based controller configuration</a:t>
            </a:r>
          </a:p>
        </p:txBody>
      </p:sp>
      <p:sp>
        <p:nvSpPr>
          <p:cNvPr id="4" name="Content Placeholder 5">
            <a:extLst>
              <a:ext uri="{FF2B5EF4-FFF2-40B4-BE49-F238E27FC236}">
                <a16:creationId xmlns:a16="http://schemas.microsoft.com/office/drawing/2014/main" id="{E869CF58-1B26-4F1B-9F40-8E72AF92BD4D}"/>
              </a:ext>
            </a:extLst>
          </p:cNvPr>
          <p:cNvSpPr>
            <a:spLocks noGrp="1"/>
          </p:cNvSpPr>
          <p:nvPr>
            <p:ph idx="1"/>
          </p:nvPr>
        </p:nvSpPr>
        <p:spPr>
          <a:xfrm>
            <a:off x="298516" y="1338470"/>
            <a:ext cx="8695359" cy="4800047"/>
          </a:xfrm>
        </p:spPr>
        <p:txBody>
          <a:bodyPr/>
          <a:lstStyle/>
          <a:p>
            <a:pPr>
              <a:lnSpc>
                <a:spcPct val="200000"/>
              </a:lnSpc>
            </a:pPr>
            <a:r>
              <a:rPr lang="en-US" dirty="0"/>
              <a:t>@Controller</a:t>
            </a:r>
          </a:p>
          <a:p>
            <a:pPr>
              <a:lnSpc>
                <a:spcPct val="200000"/>
              </a:lnSpc>
            </a:pPr>
            <a:r>
              <a:rPr lang="en-US" dirty="0"/>
              <a:t>@</a:t>
            </a:r>
            <a:r>
              <a:rPr lang="en-US" dirty="0" err="1"/>
              <a:t>RequestMapping</a:t>
            </a:r>
            <a:endParaRPr lang="en-US" dirty="0"/>
          </a:p>
          <a:p>
            <a:pPr>
              <a:lnSpc>
                <a:spcPct val="200000"/>
              </a:lnSpc>
            </a:pPr>
            <a:r>
              <a:rPr lang="en-US" dirty="0"/>
              <a:t>@</a:t>
            </a:r>
            <a:r>
              <a:rPr lang="en-US" dirty="0" err="1"/>
              <a:t>RequestParam</a:t>
            </a:r>
            <a:endParaRPr lang="en-US" dirty="0"/>
          </a:p>
          <a:p>
            <a:pPr>
              <a:lnSpc>
                <a:spcPct val="200000"/>
              </a:lnSpc>
            </a:pPr>
            <a:r>
              <a:rPr lang="en-US" dirty="0"/>
              <a:t>@</a:t>
            </a:r>
            <a:r>
              <a:rPr lang="en-US" dirty="0" err="1"/>
              <a:t>ModelAttribute</a:t>
            </a:r>
            <a:endParaRPr lang="en-US" dirty="0"/>
          </a:p>
          <a:p>
            <a:pPr>
              <a:lnSpc>
                <a:spcPct val="200000"/>
              </a:lnSpc>
            </a:pPr>
            <a:endParaRPr lang="en-US" dirty="0"/>
          </a:p>
        </p:txBody>
      </p:sp>
    </p:spTree>
    <p:extLst>
      <p:ext uri="{BB962C8B-B14F-4D97-AF65-F5344CB8AC3E}">
        <p14:creationId xmlns:p14="http://schemas.microsoft.com/office/powerpoint/2010/main" val="77189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628470"/>
          </a:xfrm>
        </p:spPr>
        <p:txBody>
          <a:bodyPr>
            <a:normAutofit/>
          </a:bodyPr>
          <a:lstStyle/>
          <a:p>
            <a:br>
              <a:rPr lang="en-US" sz="1800" b="1" dirty="0"/>
            </a:br>
            <a:r>
              <a:rPr lang="en-US" sz="1800" b="1" dirty="0"/>
              <a:t>3.2.1 Handler Mapping</a:t>
            </a:r>
          </a:p>
        </p:txBody>
      </p:sp>
      <p:sp>
        <p:nvSpPr>
          <p:cNvPr id="6" name="Content Placeholder 5"/>
          <p:cNvSpPr>
            <a:spLocks noGrp="1"/>
          </p:cNvSpPr>
          <p:nvPr>
            <p:ph idx="1"/>
          </p:nvPr>
        </p:nvSpPr>
        <p:spPr>
          <a:xfrm>
            <a:off x="309801" y="1046922"/>
            <a:ext cx="8695359" cy="2580387"/>
          </a:xfrm>
        </p:spPr>
        <p:txBody>
          <a:bodyPr/>
          <a:lstStyle/>
          <a:p>
            <a:pPr>
              <a:lnSpc>
                <a:spcPct val="150000"/>
              </a:lnSpc>
            </a:pPr>
            <a:r>
              <a:rPr lang="en-US" dirty="0"/>
              <a:t>Handler mapping bean in the </a:t>
            </a:r>
            <a:r>
              <a:rPr lang="en-US" b="1" dirty="0" err="1"/>
              <a:t>WebApplicationContext</a:t>
            </a:r>
            <a:r>
              <a:rPr lang="en-US" dirty="0"/>
              <a:t> that implements the HandlerMapping interface.</a:t>
            </a:r>
          </a:p>
          <a:p>
            <a:pPr>
              <a:lnSpc>
                <a:spcPct val="150000"/>
              </a:lnSpc>
            </a:pPr>
            <a:r>
              <a:rPr lang="en-US" dirty="0"/>
              <a:t>Map a request to a handler according to the request’s URL. </a:t>
            </a:r>
          </a:p>
          <a:p>
            <a:pPr>
              <a:lnSpc>
                <a:spcPct val="150000"/>
              </a:lnSpc>
            </a:pPr>
            <a:r>
              <a:rPr lang="en-US" dirty="0"/>
              <a:t>Use </a:t>
            </a:r>
            <a:r>
              <a:rPr lang="en-US" b="1" dirty="0"/>
              <a:t>@</a:t>
            </a:r>
            <a:r>
              <a:rPr lang="en-US" b="1" dirty="0" err="1"/>
              <a:t>RequestMapping</a:t>
            </a:r>
            <a:r>
              <a:rPr lang="en-US" b="1" dirty="0"/>
              <a:t> </a:t>
            </a:r>
            <a:r>
              <a:rPr lang="en-US" dirty="0"/>
              <a:t>annotation to identify the services in controller.</a:t>
            </a:r>
          </a:p>
          <a:p>
            <a:pPr>
              <a:lnSpc>
                <a:spcPct val="150000"/>
              </a:lnSpc>
            </a:pPr>
            <a:endParaRPr lang="en-US" dirty="0"/>
          </a:p>
          <a:p>
            <a:pPr>
              <a:lnSpc>
                <a:spcPct val="150000"/>
              </a:lnSpc>
            </a:pPr>
            <a:endParaRPr lang="en-US" dirty="0"/>
          </a:p>
        </p:txBody>
      </p:sp>
      <p:sp>
        <p:nvSpPr>
          <p:cNvPr id="2" name="TextBox 1">
            <a:extLst>
              <a:ext uri="{FF2B5EF4-FFF2-40B4-BE49-F238E27FC236}">
                <a16:creationId xmlns:a16="http://schemas.microsoft.com/office/drawing/2014/main" id="{00BC02CA-D73E-4524-B7EF-C81864AD6B09}"/>
              </a:ext>
            </a:extLst>
          </p:cNvPr>
          <p:cNvSpPr txBox="1"/>
          <p:nvPr/>
        </p:nvSpPr>
        <p:spPr>
          <a:xfrm>
            <a:off x="444467" y="3627309"/>
            <a:ext cx="8426025" cy="2585323"/>
          </a:xfrm>
          <a:prstGeom prst="rect">
            <a:avLst/>
          </a:prstGeom>
          <a:solidFill>
            <a:schemeClr val="bg2">
              <a:lumMod val="75000"/>
            </a:schemeClr>
          </a:solidFill>
        </p:spPr>
        <p:txBody>
          <a:bodyPr wrap="none" rtlCol="0">
            <a:spAutoFit/>
          </a:bodyPr>
          <a:lstStyle/>
          <a:p>
            <a:r>
              <a:rPr lang="en-US" dirty="0"/>
              <a:t>@Controller</a:t>
            </a:r>
          </a:p>
          <a:p>
            <a:r>
              <a:rPr lang="en-US" dirty="0"/>
              <a:t>public class </a:t>
            </a:r>
            <a:r>
              <a:rPr lang="en-US" dirty="0" err="1"/>
              <a:t>MyController</a:t>
            </a:r>
            <a:r>
              <a:rPr lang="en-US" dirty="0"/>
              <a:t>{</a:t>
            </a:r>
          </a:p>
          <a:p>
            <a:endParaRPr lang="en-US" dirty="0"/>
          </a:p>
          <a:p>
            <a:r>
              <a:rPr lang="en-US" dirty="0"/>
              <a:t>	</a:t>
            </a:r>
            <a:r>
              <a:rPr lang="en-US" b="1" dirty="0"/>
              <a:t>@</a:t>
            </a:r>
            <a:r>
              <a:rPr lang="en-US" b="1" dirty="0" err="1"/>
              <a:t>RequestMapping</a:t>
            </a:r>
            <a:r>
              <a:rPr lang="en-US" b="1" dirty="0"/>
              <a:t>(“/”)</a:t>
            </a:r>
          </a:p>
          <a:p>
            <a:r>
              <a:rPr lang="en-US" dirty="0"/>
              <a:t>	public </a:t>
            </a:r>
            <a:r>
              <a:rPr lang="en-US" dirty="0" err="1"/>
              <a:t>ModelAndView</a:t>
            </a:r>
            <a:r>
              <a:rPr lang="en-US" dirty="0"/>
              <a:t> </a:t>
            </a:r>
            <a:r>
              <a:rPr lang="en-US" dirty="0" err="1"/>
              <a:t>sayHello</a:t>
            </a:r>
            <a:r>
              <a:rPr lang="en-US" dirty="0"/>
              <a:t>(){</a:t>
            </a:r>
          </a:p>
          <a:p>
            <a:r>
              <a:rPr lang="en-US" dirty="0"/>
              <a:t>		return new </a:t>
            </a:r>
            <a:r>
              <a:rPr lang="en-US" dirty="0" err="1"/>
              <a:t>ModelAndView</a:t>
            </a:r>
            <a:r>
              <a:rPr lang="en-US" dirty="0"/>
              <a:t>("</a:t>
            </a:r>
            <a:r>
              <a:rPr lang="en-US" dirty="0" err="1"/>
              <a:t>hello",’msg","Hello</a:t>
            </a:r>
            <a:r>
              <a:rPr lang="en-US" dirty="0"/>
              <a:t> World");</a:t>
            </a:r>
          </a:p>
          <a:p>
            <a:r>
              <a:rPr lang="en-US" dirty="0"/>
              <a:t>	}</a:t>
            </a:r>
          </a:p>
          <a:p>
            <a:endParaRPr lang="en-US" dirty="0"/>
          </a:p>
          <a:p>
            <a:r>
              <a:rPr lang="en-US" dirty="0"/>
              <a:t>}</a:t>
            </a:r>
          </a:p>
        </p:txBody>
      </p:sp>
    </p:spTree>
    <p:extLst>
      <p:ext uri="{BB962C8B-B14F-4D97-AF65-F5344CB8AC3E}">
        <p14:creationId xmlns:p14="http://schemas.microsoft.com/office/powerpoint/2010/main" val="13834005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Category xmlns="26bed2a0-a239-4228-bd8e-b46f54fc12da">Module Artifact</Category>
    <Material_x0020_Type xmlns="26bed2a0-a239-4228-bd8e-b46f54fc12da">Class book</Material_x0020_Type>
    <Level xmlns="26bed2a0-a239-4228-bd8e-b46f54fc12da">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purl.org/dc/elements/1.1/"/>
    <ds:schemaRef ds:uri="http://schemas.microsoft.com/sharepoint/v3/fields"/>
    <ds:schemaRef ds:uri="http://schemas.microsoft.com/office/infopath/2007/PartnerControls"/>
    <ds:schemaRef ds:uri="http://www.w3.org/XML/1998/namespace"/>
    <ds:schemaRef ds:uri="http://schemas.openxmlformats.org/package/2006/metadata/core-properties"/>
    <ds:schemaRef ds:uri="http://purl.org/dc/terms/"/>
    <ds:schemaRef ds:uri="http://schemas.microsoft.com/office/2006/documentManagement/types"/>
    <ds:schemaRef ds:uri="f9b258c7-9c72-463b-80f6-91d061ebb25d"/>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16135F27-223D-4963-A902-3402D2E35181}"/>
</file>

<file path=docProps/app.xml><?xml version="1.0" encoding="utf-8"?>
<Properties xmlns="http://schemas.openxmlformats.org/officeDocument/2006/extended-properties" xmlns:vt="http://schemas.openxmlformats.org/officeDocument/2006/docPropsVTypes">
  <Template/>
  <TotalTime>11979</TotalTime>
  <Words>3798</Words>
  <Application>Microsoft Office PowerPoint</Application>
  <PresentationFormat>On-screen Show (4:3)</PresentationFormat>
  <Paragraphs>374</Paragraphs>
  <Slides>27</Slides>
  <Notes>24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5" baseType="lpstr">
      <vt:lpstr>Arial</vt:lpstr>
      <vt:lpstr>Calibri</vt:lpstr>
      <vt:lpstr>Wingdings</vt:lpstr>
      <vt:lpstr>Verdana</vt:lpstr>
      <vt:lpstr>Candara</vt:lpstr>
      <vt:lpstr>2_Corporate Presentation Template (4x3 - Normal)</vt:lpstr>
      <vt:lpstr>Section slides</vt:lpstr>
      <vt:lpstr>think-cell Slide</vt:lpstr>
      <vt:lpstr> Basic Spring  5.0</vt:lpstr>
      <vt:lpstr>Lesson Objectives</vt:lpstr>
      <vt:lpstr> 3.1:Spring MVC introduction</vt:lpstr>
      <vt:lpstr> 3.1 : Spring MVC Architecture</vt:lpstr>
      <vt:lpstr> 3.1 : Configuring DispatcherServlet in web.xml</vt:lpstr>
      <vt:lpstr>3.1 : WebApplicationContext</vt:lpstr>
      <vt:lpstr> 3.2 Annotation-based configuration – Controller </vt:lpstr>
      <vt:lpstr> 3.2:Annotation-based controller configuration</vt:lpstr>
      <vt:lpstr> 3.2.1 Handler Mapping</vt:lpstr>
      <vt:lpstr>3.2.1 ModelAndView</vt:lpstr>
      <vt:lpstr>3.2.1 Building a basic Spring MVC application -                                                         ViewResolver</vt:lpstr>
      <vt:lpstr>3.2.1 Building a basic Spring MVC application -            Resolving Views: The ViewResolver</vt:lpstr>
      <vt:lpstr>Demo</vt:lpstr>
      <vt:lpstr>Demo</vt:lpstr>
      <vt:lpstr>3.2.2: Spring MVC annotations -Validating input with                 Bean Validation</vt:lpstr>
      <vt:lpstr>3.2.2: Spring MVC annotations -Validating input :                                          declaring validation rules </vt:lpstr>
      <vt:lpstr>3.2.2 : Spring MVC annotations -Processing forms :                            The JSP</vt:lpstr>
      <vt:lpstr>3.2.2 : Spring MVC annotations    - Displaying validation  errors </vt:lpstr>
      <vt:lpstr>3.2.2 : Spring MVC annotations - Processing forms :           The controller class</vt:lpstr>
      <vt:lpstr> 3.2.3 Dispatcher Servlet Java Based Configuration</vt:lpstr>
      <vt:lpstr> 3.2.3 Dispatcher Servlet Java Based Configuration</vt:lpstr>
      <vt:lpstr> 3.2.3 Dispatcher Servlet Java Based Configuration</vt:lpstr>
      <vt:lpstr>3.2.4 Spring 5 MVC Annotations</vt:lpstr>
      <vt:lpstr>Demo</vt:lpstr>
      <vt:lpstr>Demo</vt:lpstr>
      <vt:lpstr>Summary</vt:lpstr>
      <vt:lpstr>Review Questions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David, Vijayalakshmi</cp:lastModifiedBy>
  <cp:revision>423</cp:revision>
  <dcterms:created xsi:type="dcterms:W3CDTF">2012-05-18T02:59:15Z</dcterms:created>
  <dcterms:modified xsi:type="dcterms:W3CDTF">2019-03-04T05:01:20Z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