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1"/>
  </p:notesMasterIdLst>
  <p:handoutMasterIdLst>
    <p:handoutMasterId r:id="rId32"/>
  </p:handoutMasterIdLst>
  <p:sldIdLst>
    <p:sldId id="327" r:id="rId5"/>
    <p:sldId id="315" r:id="rId6"/>
    <p:sldId id="317" r:id="rId7"/>
    <p:sldId id="319" r:id="rId8"/>
    <p:sldId id="309" r:id="rId9"/>
    <p:sldId id="310" r:id="rId10"/>
    <p:sldId id="331" r:id="rId11"/>
    <p:sldId id="333" r:id="rId12"/>
    <p:sldId id="334" r:id="rId13"/>
    <p:sldId id="335" r:id="rId14"/>
    <p:sldId id="313" r:id="rId15"/>
    <p:sldId id="332" r:id="rId16"/>
    <p:sldId id="336" r:id="rId17"/>
    <p:sldId id="326" r:id="rId18"/>
    <p:sldId id="322" r:id="rId19"/>
    <p:sldId id="329" r:id="rId20"/>
    <p:sldId id="330" r:id="rId21"/>
    <p:sldId id="324" r:id="rId22"/>
    <p:sldId id="325" r:id="rId23"/>
    <p:sldId id="337" r:id="rId24"/>
    <p:sldId id="328" r:id="rId25"/>
    <p:sldId id="314" r:id="rId26"/>
    <p:sldId id="316" r:id="rId27"/>
    <p:sldId id="305" r:id="rId28"/>
    <p:sldId id="295"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autoAdjust="0"/>
    <p:restoredTop sz="89816" autoAdjust="0"/>
  </p:normalViewPr>
  <p:slideViewPr>
    <p:cSldViewPr snapToGrid="0" showGuides="1">
      <p:cViewPr>
        <p:scale>
          <a:sx n="75" d="100"/>
          <a:sy n="75" d="100"/>
        </p:scale>
        <p:origin x="730" y="-569"/>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3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07-</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702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625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403118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380728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100530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425319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710911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83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 id="2147483748" r:id="rId13"/>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234690" y="1640509"/>
            <a:ext cx="5546170" cy="563563"/>
          </a:xfrm>
        </p:spPr>
        <p:txBody>
          <a:bodyPr>
            <a:noAutofit/>
          </a:bodyPr>
          <a:lstStyle/>
          <a:p>
            <a:r>
              <a:rPr lang="en-US" sz="2400" dirty="0"/>
              <a:t>Spring </a:t>
            </a:r>
            <a:r>
              <a:rPr lang="en-US" sz="2400" dirty="0" err="1"/>
              <a:t>RESTFul</a:t>
            </a:r>
            <a:r>
              <a:rPr lang="en-US" sz="2400" dirty="0"/>
              <a:t> Web Services </a:t>
            </a:r>
            <a:endParaRPr lang="en-US" sz="2400" dirty="0">
              <a:latin typeface="+mj-lt"/>
              <a:ea typeface="+mj-ea"/>
              <a:cs typeface="+mj-cs"/>
            </a:endParaRPr>
          </a:p>
        </p:txBody>
      </p:sp>
      <p:sp>
        <p:nvSpPr>
          <p:cNvPr id="11" name="Title 10"/>
          <p:cNvSpPr>
            <a:spLocks noGrp="1"/>
          </p:cNvSpPr>
          <p:nvPr>
            <p:ph type="ctrTitle" idx="4294967295"/>
          </p:nvPr>
        </p:nvSpPr>
        <p:spPr>
          <a:xfrm>
            <a:off x="223520" y="3166110"/>
            <a:ext cx="4578350" cy="563563"/>
          </a:xfrm>
        </p:spPr>
        <p:txBody>
          <a:bodyPr>
            <a:normAutofit/>
          </a:bodyPr>
          <a:lstStyle/>
          <a:p>
            <a:r>
              <a:rPr lang="en-US" b="0" dirty="0"/>
              <a:t>Basic Spring 5.0</a:t>
            </a:r>
          </a:p>
        </p:txBody>
      </p:sp>
    </p:spTree>
    <p:extLst>
      <p:ext uri="{BB962C8B-B14F-4D97-AF65-F5344CB8AC3E}">
        <p14:creationId xmlns:p14="http://schemas.microsoft.com/office/powerpoint/2010/main" val="29200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D3746-0AA5-4E7C-AFD9-72E61E475B4B}"/>
              </a:ext>
            </a:extLst>
          </p:cNvPr>
          <p:cNvSpPr>
            <a:spLocks noGrp="1"/>
          </p:cNvSpPr>
          <p:nvPr>
            <p:ph idx="1"/>
          </p:nvPr>
        </p:nvSpPr>
        <p:spPr>
          <a:xfrm>
            <a:off x="675887" y="972252"/>
            <a:ext cx="7081998" cy="4643751"/>
          </a:xfrm>
        </p:spPr>
        <p:txBody>
          <a:bodyPr>
            <a:normAutofit/>
          </a:bodyPr>
          <a:lstStyle/>
          <a:p>
            <a:pPr>
              <a:lnSpc>
                <a:spcPct val="150000"/>
              </a:lnSpc>
            </a:pPr>
            <a:r>
              <a:rPr lang="en-US" sz="1600" dirty="0"/>
              <a:t>@</a:t>
            </a:r>
            <a:r>
              <a:rPr lang="en-US" sz="1600" dirty="0" err="1"/>
              <a:t>RequestMapping</a:t>
            </a:r>
            <a:endParaRPr lang="en-US" sz="1600" dirty="0"/>
          </a:p>
          <a:p>
            <a:pPr>
              <a:lnSpc>
                <a:spcPct val="150000"/>
              </a:lnSpc>
            </a:pPr>
            <a:r>
              <a:rPr lang="en-US" sz="1600" dirty="0"/>
              <a:t>@</a:t>
            </a:r>
            <a:r>
              <a:rPr lang="en-US" sz="1600" dirty="0" err="1"/>
              <a:t>GetMapping</a:t>
            </a:r>
            <a:endParaRPr lang="en-US" sz="1600" dirty="0"/>
          </a:p>
          <a:p>
            <a:pPr>
              <a:lnSpc>
                <a:spcPct val="150000"/>
              </a:lnSpc>
            </a:pPr>
            <a:r>
              <a:rPr lang="en-US" sz="1600" dirty="0"/>
              <a:t>@</a:t>
            </a:r>
            <a:r>
              <a:rPr lang="en-US" sz="1600" dirty="0" err="1"/>
              <a:t>PostMapping</a:t>
            </a:r>
            <a:endParaRPr lang="en-US" sz="1600" dirty="0"/>
          </a:p>
          <a:p>
            <a:pPr>
              <a:lnSpc>
                <a:spcPct val="150000"/>
              </a:lnSpc>
            </a:pPr>
            <a:r>
              <a:rPr lang="en-US" sz="1600" dirty="0"/>
              <a:t>@</a:t>
            </a:r>
            <a:r>
              <a:rPr lang="en-US" sz="1600" dirty="0" err="1"/>
              <a:t>PutMapping</a:t>
            </a:r>
            <a:endParaRPr lang="en-US" sz="1600" dirty="0"/>
          </a:p>
          <a:p>
            <a:pPr>
              <a:lnSpc>
                <a:spcPct val="150000"/>
              </a:lnSpc>
            </a:pPr>
            <a:r>
              <a:rPr lang="en-US" sz="1600" dirty="0"/>
              <a:t>@</a:t>
            </a:r>
            <a:r>
              <a:rPr lang="en-US" sz="1600" dirty="0" err="1"/>
              <a:t>DeleteMapping</a:t>
            </a:r>
            <a:endParaRPr lang="en-US" sz="1600" dirty="0"/>
          </a:p>
          <a:p>
            <a:pPr>
              <a:lnSpc>
                <a:spcPct val="150000"/>
              </a:lnSpc>
            </a:pPr>
            <a:r>
              <a:rPr lang="en-US" sz="1600" dirty="0"/>
              <a:t>@</a:t>
            </a:r>
            <a:r>
              <a:rPr lang="en-US" sz="1600" dirty="0" err="1"/>
              <a:t>PatchMapping</a:t>
            </a:r>
            <a:endParaRPr lang="en-US" sz="1600" dirty="0"/>
          </a:p>
        </p:txBody>
      </p:sp>
      <p:sp>
        <p:nvSpPr>
          <p:cNvPr id="4" name="Title 1">
            <a:extLst>
              <a:ext uri="{FF2B5EF4-FFF2-40B4-BE49-F238E27FC236}">
                <a16:creationId xmlns:a16="http://schemas.microsoft.com/office/drawing/2014/main" id="{CAA28EF4-1F64-4AD4-9126-C7CEE572EEBD}"/>
              </a:ext>
            </a:extLst>
          </p:cNvPr>
          <p:cNvSpPr>
            <a:spLocks noGrp="1"/>
          </p:cNvSpPr>
          <p:nvPr>
            <p:ph type="title"/>
          </p:nvPr>
        </p:nvSpPr>
        <p:spPr>
          <a:xfrm>
            <a:off x="298516" y="158869"/>
            <a:ext cx="8312150" cy="560614"/>
          </a:xfrm>
        </p:spPr>
        <p:txBody>
          <a:bodyPr>
            <a:normAutofit/>
          </a:bodyPr>
          <a:lstStyle/>
          <a:p>
            <a:br>
              <a:rPr lang="en-US" sz="1800" b="1" dirty="0"/>
            </a:br>
            <a:r>
              <a:rPr lang="en-US" sz="1800" b="1" dirty="0"/>
              <a:t>6.7 HTTP request mapping</a:t>
            </a:r>
            <a:endParaRPr lang="en-US" sz="1800" dirty="0"/>
          </a:p>
        </p:txBody>
      </p:sp>
    </p:spTree>
    <p:extLst>
      <p:ext uri="{BB962C8B-B14F-4D97-AF65-F5344CB8AC3E}">
        <p14:creationId xmlns:p14="http://schemas.microsoft.com/office/powerpoint/2010/main" val="410929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1890239" y="1884186"/>
            <a:ext cx="6929446" cy="3784317"/>
            <a:chOff x="1827" y="1247"/>
            <a:chExt cx="4365" cy="1791"/>
          </a:xfrm>
        </p:grpSpPr>
        <p:sp>
          <p:nvSpPr>
            <p:cNvPr id="580632" name="Text Box 24"/>
            <p:cNvSpPr txBox="1">
              <a:spLocks noChangeArrowheads="1"/>
            </p:cNvSpPr>
            <p:nvPr/>
          </p:nvSpPr>
          <p:spPr bwMode="auto">
            <a:xfrm>
              <a:off x="1865" y="1257"/>
              <a:ext cx="323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a:t>
              </a:r>
            </a:p>
          </p:txBody>
        </p:sp>
        <p:sp>
          <p:nvSpPr>
            <p:cNvPr id="580633" name="Text Box 25"/>
            <p:cNvSpPr txBox="1">
              <a:spLocks noChangeArrowheads="1"/>
            </p:cNvSpPr>
            <p:nvPr/>
          </p:nvSpPr>
          <p:spPr bwMode="auto">
            <a:xfrm>
              <a:off x="1827" y="1892"/>
              <a:ext cx="336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dirty="0"/>
                <a:t>http://localhost:9090/SpringRESTWebServices/rest/countries/new</a:t>
              </a:r>
            </a:p>
          </p:txBody>
        </p:sp>
        <p:sp>
          <p:nvSpPr>
            <p:cNvPr id="580634" name="Text Box 26"/>
            <p:cNvSpPr txBox="1">
              <a:spLocks noChangeArrowheads="1"/>
            </p:cNvSpPr>
            <p:nvPr/>
          </p:nvSpPr>
          <p:spPr bwMode="auto">
            <a:xfrm>
              <a:off x="1889" y="2576"/>
              <a:ext cx="355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http://localhost:9090/SpringRESTWebServices/rest/countries/newDel</a:t>
              </a:r>
            </a:p>
          </p:txBody>
        </p:sp>
        <p:sp>
          <p:nvSpPr>
            <p:cNvPr id="580636" name="Text Box 28"/>
            <p:cNvSpPr txBox="1">
              <a:spLocks noChangeArrowheads="1"/>
            </p:cNvSpPr>
            <p:nvPr/>
          </p:nvSpPr>
          <p:spPr bwMode="auto">
            <a:xfrm>
              <a:off x="5099" y="124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347" y="1909"/>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cxnSpLocks/>
            <a:endCxn id="580638" idx="1"/>
          </p:cNvCxnSpPr>
          <p:nvPr/>
        </p:nvCxnSpPr>
        <p:spPr>
          <a:xfrm>
            <a:off x="1790226" y="3693940"/>
            <a:ext cx="5688019" cy="19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cxnSpLocks/>
            <a:endCxn id="580640" idx="1"/>
          </p:cNvCxnSpPr>
          <p:nvPr/>
        </p:nvCxnSpPr>
        <p:spPr>
          <a:xfrm flipV="1">
            <a:off x="1837852" y="5115962"/>
            <a:ext cx="5900744" cy="190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cxnSpLocks/>
            <a:stCxn id="26" idx="3"/>
            <a:endCxn id="580636" idx="1"/>
          </p:cNvCxnSpPr>
          <p:nvPr/>
        </p:nvCxnSpPr>
        <p:spPr>
          <a:xfrm flipV="1">
            <a:off x="1772195" y="2191621"/>
            <a:ext cx="5312350" cy="443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a:xfrm>
            <a:off x="309801" y="418452"/>
            <a:ext cx="8312649" cy="592568"/>
          </a:xfrm>
        </p:spPr>
        <p:txBody>
          <a:bodyPr>
            <a:normAutofit/>
          </a:bodyPr>
          <a:lstStyle/>
          <a:p>
            <a:r>
              <a:rPr lang="en-US" sz="1800" b="1" dirty="0"/>
              <a:t>6.8 RESTful URLs – HTTP methods</a:t>
            </a:r>
          </a:p>
        </p:txBody>
      </p:sp>
      <p:sp>
        <p:nvSpPr>
          <p:cNvPr id="2" name="Flowchart: Multidocument 1">
            <a:extLst>
              <a:ext uri="{FF2B5EF4-FFF2-40B4-BE49-F238E27FC236}">
                <a16:creationId xmlns:a16="http://schemas.microsoft.com/office/drawing/2014/main" id="{65DBC455-316B-4EC0-A3DB-400B81A68C3D}"/>
              </a:ext>
            </a:extLst>
          </p:cNvPr>
          <p:cNvSpPr/>
          <p:nvPr/>
        </p:nvSpPr>
        <p:spPr>
          <a:xfrm>
            <a:off x="422955" y="4607251"/>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4" name="Flowchart: Multidocument 23">
            <a:extLst>
              <a:ext uri="{FF2B5EF4-FFF2-40B4-BE49-F238E27FC236}">
                <a16:creationId xmlns:a16="http://schemas.microsoft.com/office/drawing/2014/main" id="{5B8C3106-895F-48A7-BBA8-7D6A3612A444}"/>
              </a:ext>
            </a:extLst>
          </p:cNvPr>
          <p:cNvSpPr/>
          <p:nvPr/>
        </p:nvSpPr>
        <p:spPr>
          <a:xfrm>
            <a:off x="345246" y="3163495"/>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6" name="Flowchart: Multidocument 25">
            <a:extLst>
              <a:ext uri="{FF2B5EF4-FFF2-40B4-BE49-F238E27FC236}">
                <a16:creationId xmlns:a16="http://schemas.microsoft.com/office/drawing/2014/main" id="{79E95C2C-FF64-4E4F-A9EF-3F965681A740}"/>
              </a:ext>
            </a:extLst>
          </p:cNvPr>
          <p:cNvSpPr/>
          <p:nvPr/>
        </p:nvSpPr>
        <p:spPr>
          <a:xfrm>
            <a:off x="324315" y="1683454"/>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91E7-D132-4CA8-B6C4-F7C5F21AD1A5}"/>
              </a:ext>
            </a:extLst>
          </p:cNvPr>
          <p:cNvSpPr>
            <a:spLocks noGrp="1"/>
          </p:cNvSpPr>
          <p:nvPr>
            <p:ph type="title"/>
          </p:nvPr>
        </p:nvSpPr>
        <p:spPr>
          <a:xfrm>
            <a:off x="309801" y="266052"/>
            <a:ext cx="8312649" cy="597548"/>
          </a:xfrm>
        </p:spPr>
        <p:txBody>
          <a:bodyPr/>
          <a:lstStyle/>
          <a:p>
            <a:br>
              <a:rPr lang="en-US" b="1" dirty="0"/>
            </a:br>
            <a:r>
              <a:rPr lang="en-US" b="1" dirty="0"/>
              <a:t>6.9 @</a:t>
            </a:r>
            <a:r>
              <a:rPr lang="en-US" b="1" dirty="0" err="1"/>
              <a:t>PathVariable</a:t>
            </a:r>
            <a:r>
              <a:rPr lang="en-US" b="1" dirty="0"/>
              <a:t> Annotation</a:t>
            </a:r>
            <a:endParaRPr lang="en-US" dirty="0"/>
          </a:p>
        </p:txBody>
      </p:sp>
      <p:pic>
        <p:nvPicPr>
          <p:cNvPr id="34818" name="Picture 2" descr="https://java2blog.com/wp-content/uploads/2015/09/Screen2BShot2B2015-09-132Bat2B6.04.032Bpm-1.png">
            <a:extLst>
              <a:ext uri="{FF2B5EF4-FFF2-40B4-BE49-F238E27FC236}">
                <a16:creationId xmlns:a16="http://schemas.microsoft.com/office/drawing/2014/main" id="{FC52CF0E-928C-4379-A7E9-1CA65C6EF4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9117" y="1522968"/>
            <a:ext cx="4604883" cy="259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906EEA-ABFA-45B4-AE2E-5A0CAB0C0B75}"/>
              </a:ext>
            </a:extLst>
          </p:cNvPr>
          <p:cNvSpPr txBox="1"/>
          <p:nvPr/>
        </p:nvSpPr>
        <p:spPr>
          <a:xfrm>
            <a:off x="309801" y="1597303"/>
            <a:ext cx="3818764" cy="2597249"/>
          </a:xfrm>
          <a:prstGeom prst="rect">
            <a:avLst/>
          </a:prstGeom>
          <a:solidFill>
            <a:schemeClr val="bg1">
              <a:lumMod val="75000"/>
            </a:schemeClr>
          </a:solidFill>
        </p:spPr>
        <p:txBody>
          <a:bodyPr wrap="square" rtlCol="0">
            <a:spAutoFit/>
          </a:bodyPr>
          <a:lstStyle/>
          <a:p>
            <a:pPr>
              <a:lnSpc>
                <a:spcPct val="150000"/>
              </a:lnSpc>
            </a:pPr>
            <a:r>
              <a:rPr lang="en-US" sz="1100" dirty="0"/>
              <a:t>@</a:t>
            </a:r>
            <a:r>
              <a:rPr lang="en-US" sz="1100" dirty="0" err="1"/>
              <a:t>RestController</a:t>
            </a:r>
            <a:endParaRPr lang="en-US" sz="1100" dirty="0"/>
          </a:p>
          <a:p>
            <a:pPr>
              <a:lnSpc>
                <a:spcPct val="150000"/>
              </a:lnSpc>
            </a:pPr>
            <a:r>
              <a:rPr lang="en-US" sz="1100" dirty="0"/>
              <a:t>@</a:t>
            </a:r>
            <a:r>
              <a:rPr lang="en-US" sz="1100" dirty="0" err="1"/>
              <a:t>RequestMapping</a:t>
            </a:r>
            <a:r>
              <a:rPr lang="en-US" sz="1100" dirty="0"/>
              <a:t>("/hello")</a:t>
            </a:r>
          </a:p>
          <a:p>
            <a:pPr>
              <a:lnSpc>
                <a:spcPct val="150000"/>
              </a:lnSpc>
            </a:pPr>
            <a:r>
              <a:rPr lang="en-US" sz="1100" dirty="0"/>
              <a:t>public class </a:t>
            </a:r>
            <a:r>
              <a:rPr lang="en-US" sz="1100" dirty="0" err="1"/>
              <a:t>SpringRestController</a:t>
            </a:r>
            <a:r>
              <a:rPr lang="en-US" sz="1100" dirty="0"/>
              <a:t> {</a:t>
            </a:r>
          </a:p>
          <a:p>
            <a:pPr>
              <a:lnSpc>
                <a:spcPct val="150000"/>
              </a:lnSpc>
            </a:pPr>
            <a:r>
              <a:rPr lang="en-US" sz="1100" dirty="0"/>
              <a:t>@</a:t>
            </a:r>
            <a:r>
              <a:rPr lang="en-US" sz="1100" dirty="0" err="1"/>
              <a:t>RequestMapping</a:t>
            </a:r>
            <a:r>
              <a:rPr lang="en-US" sz="1100" dirty="0"/>
              <a:t>(value = "/{name}", </a:t>
            </a:r>
          </a:p>
          <a:p>
            <a:pPr>
              <a:lnSpc>
                <a:spcPct val="150000"/>
              </a:lnSpc>
            </a:pPr>
            <a:r>
              <a:rPr lang="en-US" sz="1100" dirty="0"/>
              <a:t>	method = </a:t>
            </a:r>
            <a:r>
              <a:rPr lang="en-US" sz="1100" dirty="0" err="1"/>
              <a:t>RequestMethod.GET</a:t>
            </a:r>
            <a:r>
              <a:rPr lang="en-US" sz="1100" dirty="0"/>
              <a:t>)</a:t>
            </a:r>
          </a:p>
          <a:p>
            <a:pPr>
              <a:lnSpc>
                <a:spcPct val="150000"/>
              </a:lnSpc>
            </a:pPr>
            <a:r>
              <a:rPr lang="en-US" sz="1100" dirty="0"/>
              <a:t>public String hello(@</a:t>
            </a:r>
            <a:r>
              <a:rPr lang="en-US" sz="1100" dirty="0" err="1"/>
              <a:t>PathVariable</a:t>
            </a:r>
            <a:r>
              <a:rPr lang="en-US" sz="1100" dirty="0"/>
              <a:t> String name) {</a:t>
            </a:r>
          </a:p>
          <a:p>
            <a:pPr>
              <a:lnSpc>
                <a:spcPct val="150000"/>
              </a:lnSpc>
            </a:pPr>
            <a:r>
              <a:rPr lang="en-US" sz="1100" dirty="0"/>
              <a:t>	String result="Hello "+name; </a:t>
            </a:r>
          </a:p>
          <a:p>
            <a:pPr>
              <a:lnSpc>
                <a:spcPct val="150000"/>
              </a:lnSpc>
            </a:pPr>
            <a:r>
              <a:rPr lang="en-US" sz="1100" dirty="0"/>
              <a:t>	return result;</a:t>
            </a:r>
          </a:p>
          <a:p>
            <a:pPr>
              <a:lnSpc>
                <a:spcPct val="150000"/>
              </a:lnSpc>
            </a:pPr>
            <a:r>
              <a:rPr lang="en-US" sz="1100" dirty="0"/>
              <a:t>}</a:t>
            </a:r>
          </a:p>
          <a:p>
            <a:pPr>
              <a:lnSpc>
                <a:spcPct val="150000"/>
              </a:lnSpc>
            </a:pPr>
            <a:r>
              <a:rPr lang="en-US" sz="1100" dirty="0"/>
              <a:t>}</a:t>
            </a:r>
          </a:p>
        </p:txBody>
      </p:sp>
      <p:sp>
        <p:nvSpPr>
          <p:cNvPr id="5" name="TextBox 4">
            <a:extLst>
              <a:ext uri="{FF2B5EF4-FFF2-40B4-BE49-F238E27FC236}">
                <a16:creationId xmlns:a16="http://schemas.microsoft.com/office/drawing/2014/main" id="{037783FF-B4B7-4B72-90AB-817622899E94}"/>
              </a:ext>
            </a:extLst>
          </p:cNvPr>
          <p:cNvSpPr txBox="1"/>
          <p:nvPr/>
        </p:nvSpPr>
        <p:spPr>
          <a:xfrm>
            <a:off x="338777" y="1017617"/>
            <a:ext cx="8254696" cy="276999"/>
          </a:xfrm>
          <a:prstGeom prst="rect">
            <a:avLst/>
          </a:prstGeom>
          <a:noFill/>
        </p:spPr>
        <p:txBody>
          <a:bodyPr wrap="none" rtlCol="0">
            <a:spAutoFit/>
          </a:bodyPr>
          <a:lstStyle/>
          <a:p>
            <a:r>
              <a:rPr lang="en-US" sz="1200" dirty="0"/>
              <a:t>Used to inject values from the URL into a method parameter. This way you inject name in hello method .</a:t>
            </a:r>
          </a:p>
        </p:txBody>
      </p:sp>
    </p:spTree>
    <p:extLst>
      <p:ext uri="{BB962C8B-B14F-4D97-AF65-F5344CB8AC3E}">
        <p14:creationId xmlns:p14="http://schemas.microsoft.com/office/powerpoint/2010/main" val="120519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8ADA-1EF7-49BE-B9DB-4A402148AD81}"/>
              </a:ext>
            </a:extLst>
          </p:cNvPr>
          <p:cNvSpPr>
            <a:spLocks noGrp="1"/>
          </p:cNvSpPr>
          <p:nvPr>
            <p:ph type="title"/>
          </p:nvPr>
        </p:nvSpPr>
        <p:spPr>
          <a:xfrm>
            <a:off x="309801" y="418452"/>
            <a:ext cx="8312649" cy="564528"/>
          </a:xfrm>
        </p:spPr>
        <p:txBody>
          <a:bodyPr>
            <a:normAutofit/>
          </a:bodyPr>
          <a:lstStyle/>
          <a:p>
            <a:r>
              <a:rPr lang="en-US" sz="1800" b="1" dirty="0"/>
              <a:t>6.9 </a:t>
            </a:r>
            <a:r>
              <a:rPr lang="en-US" sz="1800" b="1" dirty="0" err="1"/>
              <a:t>ResponseEntity</a:t>
            </a:r>
            <a:r>
              <a:rPr lang="en-US" sz="1800" b="1" dirty="0"/>
              <a:t> Object</a:t>
            </a:r>
          </a:p>
        </p:txBody>
      </p:sp>
      <p:sp>
        <p:nvSpPr>
          <p:cNvPr id="3" name="Content Placeholder 2">
            <a:extLst>
              <a:ext uri="{FF2B5EF4-FFF2-40B4-BE49-F238E27FC236}">
                <a16:creationId xmlns:a16="http://schemas.microsoft.com/office/drawing/2014/main" id="{372D6955-687F-4A17-9AF3-203A382C01C7}"/>
              </a:ext>
            </a:extLst>
          </p:cNvPr>
          <p:cNvSpPr>
            <a:spLocks noGrp="1"/>
          </p:cNvSpPr>
          <p:nvPr>
            <p:ph idx="1"/>
          </p:nvPr>
        </p:nvSpPr>
        <p:spPr/>
        <p:txBody>
          <a:bodyPr>
            <a:normAutofit fontScale="85000" lnSpcReduction="10000"/>
          </a:bodyPr>
          <a:lstStyle/>
          <a:p>
            <a:pPr marL="460772" lvl="1" indent="-285750">
              <a:lnSpc>
                <a:spcPct val="200000"/>
              </a:lnSpc>
            </a:pPr>
            <a:r>
              <a:rPr lang="en-US" sz="1600" dirty="0" err="1"/>
              <a:t>ResponseEntity</a:t>
            </a:r>
            <a:r>
              <a:rPr lang="en-US" sz="1600" dirty="0"/>
              <a:t> is a </a:t>
            </a:r>
            <a:r>
              <a:rPr lang="en-US" sz="1600" b="1" dirty="0"/>
              <a:t>generic type</a:t>
            </a:r>
          </a:p>
          <a:p>
            <a:pPr marL="460772" lvl="1" indent="-285750">
              <a:lnSpc>
                <a:spcPct val="200000"/>
              </a:lnSpc>
            </a:pPr>
            <a:r>
              <a:rPr lang="en-US" sz="1600" dirty="0"/>
              <a:t>Used to </a:t>
            </a:r>
            <a:r>
              <a:rPr lang="en-US" sz="1600" b="1" dirty="0"/>
              <a:t>Manipulate</a:t>
            </a:r>
            <a:r>
              <a:rPr lang="en-US" sz="1600" dirty="0"/>
              <a:t> the HTTP Response</a:t>
            </a:r>
          </a:p>
          <a:p>
            <a:pPr marL="460772" lvl="1" indent="-285750">
              <a:lnSpc>
                <a:spcPct val="200000"/>
              </a:lnSpc>
            </a:pPr>
            <a:r>
              <a:rPr lang="en-US" sz="1600" dirty="0"/>
              <a:t>Represents the whole HTTP response: </a:t>
            </a:r>
            <a:r>
              <a:rPr lang="en-US" sz="1600" b="1" dirty="0"/>
              <a:t>status code, headers, and body</a:t>
            </a:r>
          </a:p>
          <a:p>
            <a:pPr marL="460772" lvl="1" indent="-285750">
              <a:lnSpc>
                <a:spcPct val="200000"/>
              </a:lnSpc>
            </a:pPr>
            <a:r>
              <a:rPr lang="en-US" sz="1600" dirty="0"/>
              <a:t>provides two nested builder interfaces: </a:t>
            </a:r>
            <a:r>
              <a:rPr lang="en-US" sz="1600" b="1" dirty="0" err="1"/>
              <a:t>HeadersBuilder</a:t>
            </a:r>
            <a:r>
              <a:rPr lang="en-US" sz="1600" dirty="0"/>
              <a:t> and its </a:t>
            </a:r>
            <a:r>
              <a:rPr lang="en-US" sz="1600" dirty="0" err="1"/>
              <a:t>subinterface</a:t>
            </a:r>
            <a:r>
              <a:rPr lang="en-US" sz="1600" dirty="0"/>
              <a:t>, </a:t>
            </a:r>
            <a:r>
              <a:rPr lang="en-US" sz="1600" b="1" dirty="0" err="1"/>
              <a:t>BodyBuilder</a:t>
            </a:r>
            <a:endParaRPr lang="en-US" sz="1600" b="1" dirty="0"/>
          </a:p>
          <a:p>
            <a:pPr marL="460772" lvl="1" indent="-285750">
              <a:lnSpc>
                <a:spcPct val="200000"/>
              </a:lnSpc>
            </a:pPr>
            <a:r>
              <a:rPr lang="en-US" sz="1600" b="1" dirty="0"/>
              <a:t>Alternate</a:t>
            </a:r>
            <a:r>
              <a:rPr lang="en-US" sz="1600" dirty="0"/>
              <a:t> for </a:t>
            </a:r>
            <a:r>
              <a:rPr lang="en-US" sz="1600" dirty="0" err="1"/>
              <a:t>ResponeEntity</a:t>
            </a:r>
            <a:r>
              <a:rPr lang="en-US" sz="1600" dirty="0"/>
              <a:t> - @</a:t>
            </a:r>
            <a:r>
              <a:rPr lang="en-US" sz="1600" dirty="0" err="1"/>
              <a:t>ResponseBody</a:t>
            </a:r>
            <a:r>
              <a:rPr lang="en-US" sz="1600" dirty="0"/>
              <a:t>, @</a:t>
            </a:r>
            <a:r>
              <a:rPr lang="en-US" sz="1600" dirty="0" err="1"/>
              <a:t>ResponseStatus</a:t>
            </a:r>
            <a:r>
              <a:rPr lang="en-US" sz="1600" dirty="0"/>
              <a:t> and </a:t>
            </a:r>
            <a:r>
              <a:rPr lang="en-US" sz="1600" dirty="0" err="1"/>
              <a:t>HttpServletResponse</a:t>
            </a:r>
            <a:r>
              <a:rPr lang="en-US" sz="1600" dirty="0"/>
              <a:t> </a:t>
            </a:r>
          </a:p>
          <a:p>
            <a:pPr marL="285750" indent="-285750">
              <a:lnSpc>
                <a:spcPct val="200000"/>
              </a:lnSpc>
              <a:buFont typeface="Arial" panose="020B0604020202020204" pitchFamily="34" charset="0"/>
              <a:buChar char="•"/>
            </a:pPr>
            <a:endParaRPr lang="en-US" sz="1600" dirty="0"/>
          </a:p>
          <a:p>
            <a:pPr marL="171450" lvl="2" indent="0">
              <a:lnSpc>
                <a:spcPct val="200000"/>
              </a:lnSpc>
              <a:buNone/>
            </a:pPr>
            <a:r>
              <a:rPr lang="en-US" sz="1400" dirty="0"/>
              <a:t>@</a:t>
            </a:r>
            <a:r>
              <a:rPr lang="en-US" sz="1400" dirty="0" err="1"/>
              <a:t>GetMapping</a:t>
            </a:r>
            <a:r>
              <a:rPr lang="en-US" sz="1400" dirty="0"/>
              <a:t>("/hello")</a:t>
            </a:r>
          </a:p>
          <a:p>
            <a:pPr marL="171450" lvl="2" indent="0">
              <a:lnSpc>
                <a:spcPct val="200000"/>
              </a:lnSpc>
              <a:buNone/>
            </a:pPr>
            <a:r>
              <a:rPr lang="en-US" sz="1400" dirty="0" err="1"/>
              <a:t>ResponseEntity</a:t>
            </a:r>
            <a:r>
              <a:rPr lang="en-US" sz="1400" dirty="0"/>
              <a:t>&lt;String&gt; hello() {</a:t>
            </a:r>
          </a:p>
          <a:p>
            <a:pPr marL="171450" lvl="2" indent="0">
              <a:lnSpc>
                <a:spcPct val="200000"/>
              </a:lnSpc>
              <a:buNone/>
            </a:pPr>
            <a:r>
              <a:rPr lang="en-US" sz="1400" dirty="0"/>
              <a:t>    return new </a:t>
            </a:r>
            <a:r>
              <a:rPr lang="en-US" sz="1400" dirty="0" err="1"/>
              <a:t>ResponseEntity</a:t>
            </a:r>
            <a:r>
              <a:rPr lang="en-US" sz="1400" dirty="0"/>
              <a:t>&lt;&gt;("Hello World!", </a:t>
            </a:r>
            <a:r>
              <a:rPr lang="en-US" sz="1400" dirty="0" err="1"/>
              <a:t>HttpStatus.OK</a:t>
            </a:r>
            <a:r>
              <a:rPr lang="en-US" sz="1400" dirty="0"/>
              <a:t>);</a:t>
            </a:r>
          </a:p>
          <a:p>
            <a:pPr marL="171450" lvl="2" indent="0">
              <a:lnSpc>
                <a:spcPct val="200000"/>
              </a:lnSpc>
              <a:buNone/>
            </a:pPr>
            <a:r>
              <a:rPr lang="en-US" sz="1400" dirty="0"/>
              <a:t>}</a:t>
            </a:r>
          </a:p>
          <a:p>
            <a:pPr>
              <a:lnSpc>
                <a:spcPct val="200000"/>
              </a:lnSpc>
            </a:pPr>
            <a:endParaRPr lang="en-US" sz="1600" dirty="0"/>
          </a:p>
          <a:p>
            <a:pPr marL="285750" indent="-285750">
              <a:lnSpc>
                <a:spcPct val="200000"/>
              </a:lnSpc>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9780E342-F441-4460-A2E3-34E0C9DC2AF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4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a:t>6.9 @</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414338" y="945222"/>
            <a:ext cx="8419862" cy="1697965"/>
          </a:xfrm>
        </p:spPr>
        <p:txBody>
          <a:bodyPr>
            <a:normAutofit fontScale="92500"/>
          </a:bodyPr>
          <a:lstStyle/>
          <a:p>
            <a:pPr marL="285750" indent="-285750">
              <a:lnSpc>
                <a:spcPct val="150000"/>
              </a:lnSpc>
              <a:buFont typeface="Arial" panose="020B0604020202020204" pitchFamily="34" charset="0"/>
              <a:buChar char="•"/>
            </a:pPr>
            <a:r>
              <a:rPr lang="en-US" sz="1400" dirty="0"/>
              <a:t>If a method parameter is annotated with @</a:t>
            </a:r>
            <a:r>
              <a:rPr lang="en-US" sz="1400" dirty="0" err="1"/>
              <a:t>RequestBody</a:t>
            </a:r>
            <a:r>
              <a:rPr lang="en-US" sz="1400" dirty="0"/>
              <a:t>, Spring will bind the incoming HTTP request body(for the URL mentioned in @</a:t>
            </a:r>
            <a:r>
              <a:rPr lang="en-US" sz="1400" dirty="0" err="1"/>
              <a:t>RequestMapping</a:t>
            </a:r>
            <a:r>
              <a:rPr lang="en-US" sz="1400" dirty="0"/>
              <a:t> for that method) to that parameter. </a:t>
            </a:r>
          </a:p>
          <a:p>
            <a:pPr marL="285750" indent="-285750">
              <a:lnSpc>
                <a:spcPct val="150000"/>
              </a:lnSpc>
              <a:buFont typeface="Arial" panose="020B0604020202020204" pitchFamily="34" charset="0"/>
              <a:buChar char="•"/>
            </a:pPr>
            <a:r>
              <a:rPr lang="en-US" sz="1400" dirty="0"/>
              <a:t>While doing that, Spring will use HTTP Message converters to convert the HTTP request body into domain object </a:t>
            </a:r>
            <a:r>
              <a:rPr lang="en-US" sz="1400" b="1" dirty="0"/>
              <a:t>[deserialize request body to domain object]</a:t>
            </a:r>
            <a:r>
              <a:rPr lang="en-US" sz="1400" dirty="0"/>
              <a:t>, based on </a:t>
            </a:r>
            <a:r>
              <a:rPr lang="en-US" sz="1400" b="1" dirty="0"/>
              <a:t>Accept</a:t>
            </a:r>
            <a:r>
              <a:rPr lang="en-US" sz="1400" dirty="0"/>
              <a:t> header present in request.</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645941" y="3035948"/>
            <a:ext cx="8188259" cy="3429000"/>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EmployeeController</a:t>
            </a:r>
            <a:r>
              <a:rPr lang="en-US" sz="1200" dirty="0"/>
              <a:t> {</a:t>
            </a:r>
          </a:p>
          <a:p>
            <a:pPr>
              <a:lnSpc>
                <a:spcPct val="150000"/>
              </a:lnSpc>
            </a:pPr>
            <a:r>
              <a:rPr lang="en-US" sz="1200" dirty="0"/>
              <a:t>@</a:t>
            </a:r>
            <a:r>
              <a:rPr lang="en-US" sz="1200" dirty="0" err="1"/>
              <a:t>Autowired</a:t>
            </a:r>
            <a:endParaRPr lang="en-US" sz="1200" dirty="0"/>
          </a:p>
          <a:p>
            <a:pPr>
              <a:lnSpc>
                <a:spcPct val="150000"/>
              </a:lnSpc>
            </a:pPr>
            <a:r>
              <a:rPr lang="en-US" sz="1200" dirty="0" err="1"/>
              <a:t>IEmployeeService</a:t>
            </a:r>
            <a:r>
              <a:rPr lang="en-US" sz="1200" dirty="0"/>
              <a:t> </a:t>
            </a:r>
            <a:r>
              <a:rPr lang="en-US" sz="1200" dirty="0" err="1"/>
              <a:t>empservice</a:t>
            </a:r>
            <a:r>
              <a:rPr lang="en-US" sz="1200" dirty="0"/>
              <a:t>;</a:t>
            </a:r>
          </a:p>
          <a:p>
            <a:pPr>
              <a:lnSpc>
                <a:spcPct val="150000"/>
              </a:lnSpc>
            </a:pPr>
            <a:r>
              <a:rPr lang="en-US" sz="1200" dirty="0"/>
              <a:t>@</a:t>
            </a:r>
            <a:r>
              <a:rPr lang="en-US" sz="1200" dirty="0" err="1"/>
              <a:t>RequestMapping</a:t>
            </a:r>
            <a:r>
              <a:rPr lang="en-US" sz="1200" dirty="0"/>
              <a:t>(value ="/employee/create/", consumes = </a:t>
            </a:r>
            <a:r>
              <a:rPr lang="en-US" sz="1200" dirty="0" err="1"/>
              <a:t>MediaType.APPLICATION_JSON_VALUE</a:t>
            </a:r>
            <a:r>
              <a:rPr lang="en-US" sz="1200" dirty="0"/>
              <a:t>, headers="Accept=application/</a:t>
            </a:r>
            <a:r>
              <a:rPr lang="en-US" sz="1200" dirty="0" err="1"/>
              <a:t>json</a:t>
            </a:r>
            <a:r>
              <a:rPr lang="en-US" sz="1200" dirty="0"/>
              <a:t>",method = </a:t>
            </a:r>
            <a:r>
              <a:rPr lang="en-US" sz="1200" dirty="0" err="1"/>
              <a:t>RequestMethod.POST</a:t>
            </a:r>
            <a:r>
              <a:rPr lang="en-US" sz="1200" dirty="0"/>
              <a:t>)</a:t>
            </a:r>
          </a:p>
          <a:p>
            <a:pPr>
              <a:lnSpc>
                <a:spcPct val="150000"/>
              </a:lnSpc>
            </a:pPr>
            <a:r>
              <a:rPr lang="en-US" sz="1200" dirty="0"/>
              <a:t>public List&lt;Employee&gt; </a:t>
            </a:r>
            <a:r>
              <a:rPr lang="en-US" sz="1200" dirty="0" err="1"/>
              <a:t>createEmployee</a:t>
            </a:r>
            <a:r>
              <a:rPr lang="en-US" sz="1200" dirty="0"/>
              <a:t>(@</a:t>
            </a:r>
            <a:r>
              <a:rPr lang="en-US" sz="1200" dirty="0" err="1"/>
              <a:t>RequestBody</a:t>
            </a:r>
            <a:r>
              <a:rPr lang="en-US" sz="1200" dirty="0"/>
              <a:t> Employee </a:t>
            </a:r>
            <a:r>
              <a:rPr lang="en-US" sz="1200" dirty="0" err="1"/>
              <a:t>emp</a:t>
            </a:r>
            <a:r>
              <a:rPr lang="en-US" sz="1200" dirty="0"/>
              <a:t>) {</a:t>
            </a:r>
          </a:p>
          <a:p>
            <a:pPr>
              <a:lnSpc>
                <a:spcPct val="150000"/>
              </a:lnSpc>
            </a:pPr>
            <a:r>
              <a:rPr lang="en-US" sz="1200" dirty="0"/>
              <a:t>		</a:t>
            </a:r>
          </a:p>
          <a:p>
            <a:pPr>
              <a:lnSpc>
                <a:spcPct val="150000"/>
              </a:lnSpc>
            </a:pPr>
            <a:r>
              <a:rPr lang="en-US" sz="1200" dirty="0"/>
              <a:t>	</a:t>
            </a:r>
            <a:r>
              <a:rPr lang="en-US" sz="1200" dirty="0" err="1"/>
              <a:t>empservive.addEmployee</a:t>
            </a:r>
            <a:r>
              <a:rPr lang="en-US" sz="1200" dirty="0"/>
              <a:t>(</a:t>
            </a:r>
            <a:r>
              <a:rPr lang="en-US" sz="1200" dirty="0" err="1"/>
              <a:t>emp</a:t>
            </a:r>
            <a:r>
              <a:rPr lang="en-US" sz="1200" dirty="0"/>
              <a:t>);</a:t>
            </a:r>
          </a:p>
          <a:p>
            <a:pPr>
              <a:lnSpc>
                <a:spcPct val="150000"/>
              </a:lnSpc>
            </a:pPr>
            <a:r>
              <a:rPr lang="en-US" sz="1200" dirty="0"/>
              <a:t>	return </a:t>
            </a:r>
            <a:r>
              <a:rPr lang="en-US" sz="1200" dirty="0" err="1"/>
              <a:t>empservice.getAllEmployee</a:t>
            </a:r>
            <a:r>
              <a:rPr lang="en-US" sz="1200" dirty="0"/>
              <a:t>();</a:t>
            </a:r>
          </a:p>
          <a:p>
            <a:pPr>
              <a:lnSpc>
                <a:spcPct val="150000"/>
              </a:lnSpc>
            </a:pPr>
            <a:r>
              <a:rPr lang="en-US" sz="1200" dirty="0"/>
              <a:t>} }</a:t>
            </a:r>
            <a:endParaRPr lang="en-US" sz="1200"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6.10 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845484" cy="5505711"/>
          </a:xfrm>
        </p:spPr>
        <p:txBody>
          <a:bodyPr>
            <a:normAutofit/>
          </a:bodyPr>
          <a:lstStyle/>
          <a:p>
            <a:pPr marL="285750" indent="-285750" algn="just">
              <a:lnSpc>
                <a:spcPct val="150000"/>
              </a:lnSpc>
              <a:buFont typeface="Arial" panose="020B0604020202020204" pitchFamily="34" charset="0"/>
              <a:buChar char="•"/>
            </a:pPr>
            <a:r>
              <a:rPr lang="en-US" sz="1600" b="1" dirty="0"/>
              <a:t>CORS</a:t>
            </a:r>
            <a:r>
              <a:rPr lang="en-US" sz="1600" dirty="0"/>
              <a:t> (Cross-origin resource sharing) allows a webpage to request additional resources into browser from </a:t>
            </a:r>
            <a:r>
              <a:rPr lang="en-US" sz="1600" b="1" dirty="0"/>
              <a:t>other domains </a:t>
            </a:r>
            <a:r>
              <a:rPr lang="en-US" sz="1600" dirty="0"/>
              <a:t>e.g. fonts, CSS or static images from CDNs.</a:t>
            </a:r>
          </a:p>
          <a:p>
            <a:pPr marL="285750" indent="-285750" algn="just">
              <a:lnSpc>
                <a:spcPct val="150000"/>
              </a:lnSpc>
              <a:buFont typeface="Arial" panose="020B0604020202020204" pitchFamily="34" charset="0"/>
              <a:buChar char="•"/>
            </a:pPr>
            <a:r>
              <a:rPr lang="en-US" sz="1600" dirty="0"/>
              <a:t>Helps in serving web content from multiple domains into browsers who usually have the same-origin security policy.</a:t>
            </a:r>
          </a:p>
          <a:p>
            <a:pPr marL="285750" indent="-285750" algn="just">
              <a:lnSpc>
                <a:spcPct val="150000"/>
              </a:lnSpc>
              <a:buFont typeface="Arial" panose="020B0604020202020204" pitchFamily="34" charset="0"/>
              <a:buChar char="•"/>
            </a:pPr>
            <a:r>
              <a:rPr lang="en-US" sz="1600" b="1" dirty="0"/>
              <a:t>Spring CORS</a:t>
            </a:r>
            <a:r>
              <a:rPr lang="en-US" sz="1600" dirty="0"/>
              <a:t> support in Spring MVC application at method level and global level.</a:t>
            </a:r>
          </a:p>
          <a:p>
            <a:pPr marL="285750" indent="-285750" algn="just">
              <a:lnSpc>
                <a:spcPct val="150000"/>
              </a:lnSpc>
              <a:buFont typeface="Arial" panose="020B0604020202020204" pitchFamily="34" charset="0"/>
              <a:buChar char="•"/>
            </a:pPr>
            <a:r>
              <a:rPr lang="en-US" altLang="en-US" sz="1600" b="1" dirty="0"/>
              <a:t>@</a:t>
            </a:r>
            <a:r>
              <a:rPr lang="en-US" altLang="en-US" sz="1600" b="1" dirty="0" err="1"/>
              <a:t>CrossOrigin</a:t>
            </a:r>
            <a:r>
              <a:rPr lang="en-US" altLang="en-US" sz="1600" dirty="0"/>
              <a:t> allows all origins, all headers, the HTTP methods specified in the </a:t>
            </a:r>
            <a:r>
              <a:rPr lang="en-US" altLang="en-US" sz="1600" b="1" dirty="0"/>
              <a:t>@</a:t>
            </a:r>
            <a:r>
              <a:rPr lang="en-US" altLang="en-US" sz="1600" b="1" dirty="0" err="1"/>
              <a:t>RequestMapping</a:t>
            </a:r>
            <a:r>
              <a:rPr lang="en-US" altLang="en-US" sz="1600" dirty="0"/>
              <a:t> annotation and a </a:t>
            </a:r>
            <a:r>
              <a:rPr lang="en-US" altLang="en-US" sz="1600" b="1" dirty="0" err="1"/>
              <a:t>maxAge</a:t>
            </a:r>
            <a:r>
              <a:rPr lang="en-US" altLang="en-US" sz="1600" b="1" dirty="0"/>
              <a:t> of 30 minutes</a:t>
            </a:r>
            <a:r>
              <a:rPr lang="en-US" altLang="en-US" sz="1600" dirty="0"/>
              <a:t>. </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66336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6.10 @</a:t>
            </a:r>
            <a:r>
              <a:rPr lang="en-US" sz="2000" b="1" dirty="0" err="1"/>
              <a:t>CrossOrigin</a:t>
            </a:r>
            <a:r>
              <a:rPr lang="en-US" sz="2000" b="1" dirty="0"/>
              <a:t> Annotation Attributes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762513" cy="5505711"/>
          </a:xfrm>
        </p:spPr>
        <p:txBody>
          <a:bodyPr>
            <a:normAutofit/>
          </a:bodyPr>
          <a:lstStyle/>
          <a:p>
            <a:pPr marL="285750" indent="-285750" algn="just">
              <a:lnSpc>
                <a:spcPct val="150000"/>
              </a:lnSpc>
              <a:buFont typeface="Arial" panose="020B0604020202020204" pitchFamily="34" charset="0"/>
              <a:buChar char="•"/>
            </a:pPr>
            <a:r>
              <a:rPr lang="en-US" b="1" dirty="0"/>
              <a:t>Origins</a:t>
            </a:r>
            <a:r>
              <a:rPr lang="en-US" dirty="0"/>
              <a:t> - List of allowed origins. It’s value is placed in the Access-Control-Allow-Origin header of both the pre-flight response and the actual response.</a:t>
            </a:r>
          </a:p>
          <a:p>
            <a:pPr algn="just">
              <a:lnSpc>
                <a:spcPct val="150000"/>
              </a:lnSpc>
            </a:pPr>
            <a:r>
              <a:rPr lang="en-US" dirty="0"/>
              <a:t>		– * – means that all origins are allowed.</a:t>
            </a:r>
          </a:p>
          <a:p>
            <a:pPr algn="just">
              <a:lnSpc>
                <a:spcPct val="150000"/>
              </a:lnSpc>
            </a:pPr>
            <a:r>
              <a:rPr lang="en-US" dirty="0"/>
              <a:t>		– If undefined, all origins are allowed.</a:t>
            </a:r>
          </a:p>
          <a:p>
            <a:pPr marL="285750" indent="-285750" algn="just">
              <a:lnSpc>
                <a:spcPct val="150000"/>
              </a:lnSpc>
              <a:buFont typeface="Arial" panose="020B0604020202020204" pitchFamily="34" charset="0"/>
              <a:buChar char="•"/>
            </a:pPr>
            <a:r>
              <a:rPr lang="en-US" b="1" dirty="0" err="1"/>
              <a:t>allowedHeaders</a:t>
            </a:r>
            <a:r>
              <a:rPr lang="en-US" dirty="0"/>
              <a:t> - List of request headers that can be used during the actual request. Value is used in </a:t>
            </a:r>
            <a:r>
              <a:rPr lang="en-US" dirty="0" err="1"/>
              <a:t>preflight’s</a:t>
            </a:r>
            <a:r>
              <a:rPr lang="en-US" dirty="0"/>
              <a:t> response header Access-Control-Allow-Headers.</a:t>
            </a:r>
          </a:p>
          <a:p>
            <a:pPr lvl="1" indent="0" algn="just">
              <a:lnSpc>
                <a:spcPct val="150000"/>
              </a:lnSpc>
              <a:buNone/>
            </a:pPr>
            <a:r>
              <a:rPr lang="en-US" sz="1350" dirty="0"/>
              <a:t>	– * – means that all headers requested by the client are allowed.</a:t>
            </a:r>
          </a:p>
          <a:p>
            <a:pPr algn="just">
              <a:lnSpc>
                <a:spcPct val="150000"/>
              </a:lnSpc>
            </a:pPr>
            <a:r>
              <a:rPr lang="en-US" dirty="0"/>
              <a:t>	– If undefined, all requested headers are allowed.</a:t>
            </a:r>
          </a:p>
          <a:p>
            <a:pPr marL="285750" indent="-285750" algn="just">
              <a:lnSpc>
                <a:spcPct val="150000"/>
              </a:lnSpc>
              <a:buFont typeface="Arial" panose="020B0604020202020204" pitchFamily="34" charset="0"/>
              <a:buChar char="•"/>
            </a:pPr>
            <a:r>
              <a:rPr lang="en-US" b="1" dirty="0"/>
              <a:t>methods</a:t>
            </a:r>
            <a:r>
              <a:rPr lang="en-US" dirty="0"/>
              <a:t> - List of supported HTTP request methods. If undefined, methods defined by </a:t>
            </a:r>
            <a:r>
              <a:rPr lang="en-US" dirty="0" err="1"/>
              <a:t>RequestMapping</a:t>
            </a:r>
            <a:r>
              <a:rPr lang="en-US" dirty="0"/>
              <a:t> annotation are used.</a:t>
            </a:r>
          </a:p>
          <a:p>
            <a:pPr marL="285750" indent="-285750" algn="just">
              <a:lnSpc>
                <a:spcPct val="150000"/>
              </a:lnSpc>
              <a:buFont typeface="Arial" panose="020B0604020202020204" pitchFamily="34" charset="0"/>
              <a:buChar char="•"/>
            </a:pPr>
            <a:r>
              <a:rPr lang="en-US" b="1" dirty="0" err="1"/>
              <a:t>exposedHeaders</a:t>
            </a:r>
            <a:r>
              <a:rPr lang="en-US" dirty="0"/>
              <a:t> - List of response headers that the browser will allow the client to access. Value is set in actual response header Access-Control-Expose-Headers.</a:t>
            </a:r>
          </a:p>
          <a:p>
            <a:pPr algn="just">
              <a:lnSpc>
                <a:spcPct val="150000"/>
              </a:lnSpc>
            </a:pPr>
            <a:r>
              <a:rPr lang="en-US" dirty="0"/>
              <a:t>	– If undefined, an empty exposed header list is used.</a:t>
            </a:r>
          </a:p>
        </p:txBody>
      </p:sp>
    </p:spTree>
    <p:extLst>
      <p:ext uri="{BB962C8B-B14F-4D97-AF65-F5344CB8AC3E}">
        <p14:creationId xmlns:p14="http://schemas.microsoft.com/office/powerpoint/2010/main" val="295442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6.10 @</a:t>
            </a:r>
            <a:r>
              <a:rPr lang="en-US" sz="2000" b="1" dirty="0" err="1"/>
              <a:t>CrossOrigin</a:t>
            </a:r>
            <a:r>
              <a:rPr lang="en-US" sz="2000" b="1" dirty="0"/>
              <a:t> Annotation Attributes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762513" cy="5505711"/>
          </a:xfrm>
        </p:spPr>
        <p:txBody>
          <a:bodyPr>
            <a:normAutofit/>
          </a:bodyPr>
          <a:lstStyle/>
          <a:p>
            <a:pPr marL="285750" indent="-285750" algn="just">
              <a:lnSpc>
                <a:spcPct val="150000"/>
              </a:lnSpc>
              <a:buFont typeface="Arial" panose="020B0604020202020204" pitchFamily="34" charset="0"/>
              <a:buChar char="•"/>
            </a:pPr>
            <a:r>
              <a:rPr lang="en-US" b="1" dirty="0" err="1"/>
              <a:t>allowCredentials</a:t>
            </a:r>
            <a:r>
              <a:rPr lang="en-US" dirty="0"/>
              <a:t> - It determine whether browser should include any cookies associated with the request.</a:t>
            </a:r>
          </a:p>
          <a:p>
            <a:pPr algn="just">
              <a:lnSpc>
                <a:spcPct val="150000"/>
              </a:lnSpc>
            </a:pPr>
            <a:r>
              <a:rPr lang="en-US" dirty="0"/>
              <a:t>	– false – cookies should not included.</a:t>
            </a:r>
          </a:p>
          <a:p>
            <a:pPr algn="just">
              <a:lnSpc>
                <a:spcPct val="150000"/>
              </a:lnSpc>
            </a:pPr>
            <a:r>
              <a:rPr lang="en-US" dirty="0"/>
              <a:t>	– "" (empty string) – means undefined.</a:t>
            </a:r>
          </a:p>
          <a:p>
            <a:pPr algn="just">
              <a:lnSpc>
                <a:spcPct val="150000"/>
              </a:lnSpc>
            </a:pPr>
            <a:r>
              <a:rPr lang="en-US" dirty="0"/>
              <a:t>	– true – pre-flight response will include the header Access-Control-Allow-Credentials with value set to true.</a:t>
            </a:r>
          </a:p>
          <a:p>
            <a:pPr algn="just">
              <a:lnSpc>
                <a:spcPct val="150000"/>
              </a:lnSpc>
            </a:pPr>
            <a:r>
              <a:rPr lang="en-US" dirty="0"/>
              <a:t>	– If undefined, credentials are allowed.</a:t>
            </a:r>
          </a:p>
          <a:p>
            <a:pPr algn="just">
              <a:lnSpc>
                <a:spcPct val="150000"/>
              </a:lnSpc>
            </a:pPr>
            <a:endParaRPr lang="en-US" dirty="0"/>
          </a:p>
          <a:p>
            <a:pPr marL="285750" indent="-285750" algn="just">
              <a:lnSpc>
                <a:spcPct val="150000"/>
              </a:lnSpc>
              <a:buFont typeface="Arial" panose="020B0604020202020204" pitchFamily="34" charset="0"/>
              <a:buChar char="•"/>
            </a:pPr>
            <a:r>
              <a:rPr lang="en-US" b="1" dirty="0" err="1"/>
              <a:t>maxAge</a:t>
            </a:r>
            <a:r>
              <a:rPr lang="en-US" dirty="0"/>
              <a:t> - maximum age (in seconds) of the cache duration for pre-flight responses. Value is set in header Access-Control-Max-Age.</a:t>
            </a:r>
          </a:p>
          <a:p>
            <a:pPr algn="just">
              <a:lnSpc>
                <a:spcPct val="150000"/>
              </a:lnSpc>
            </a:pPr>
            <a:r>
              <a:rPr lang="en-US" dirty="0"/>
              <a:t>	– If undefined, max age is set to 1800 seconds (30 minutes).</a:t>
            </a:r>
          </a:p>
        </p:txBody>
      </p:sp>
    </p:spTree>
    <p:extLst>
      <p:ext uri="{BB962C8B-B14F-4D97-AF65-F5344CB8AC3E}">
        <p14:creationId xmlns:p14="http://schemas.microsoft.com/office/powerpoint/2010/main" val="142367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Cross-Origin Resource Sharing (CORS)</a:t>
            </a:r>
          </a:p>
        </p:txBody>
      </p:sp>
      <p:pic>
        <p:nvPicPr>
          <p:cNvPr id="31747" name="Picture 3" descr="Related image">
            <a:extLst>
              <a:ext uri="{FF2B5EF4-FFF2-40B4-BE49-F238E27FC236}">
                <a16:creationId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43" y="1300822"/>
            <a:ext cx="5201057" cy="361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1800" b="1" dirty="0"/>
              <a:t>Cross-Origin Resource Sharing (CORS)</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526673" y="1387908"/>
            <a:ext cx="6824813" cy="4533921"/>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RestController</a:t>
            </a:r>
            <a:endParaRPr lang="en-US" sz="1400" dirty="0"/>
          </a:p>
          <a:p>
            <a:pPr>
              <a:lnSpc>
                <a:spcPct val="150000"/>
              </a:lnSpc>
            </a:pPr>
            <a:r>
              <a:rPr lang="en-US" sz="1400" b="1" dirty="0"/>
              <a:t>public class </a:t>
            </a:r>
            <a:r>
              <a:rPr lang="en-US" sz="1400" b="1" dirty="0" err="1"/>
              <a:t>CountryController</a:t>
            </a:r>
            <a:r>
              <a:rPr lang="en-US" sz="1400" b="1" dirty="0"/>
              <a:t> {</a:t>
            </a:r>
          </a:p>
          <a:p>
            <a:pPr>
              <a:lnSpc>
                <a:spcPct val="150000"/>
              </a:lnSpc>
            </a:pPr>
            <a:r>
              <a:rPr lang="en-US" sz="1400" dirty="0"/>
              <a:t>@</a:t>
            </a:r>
            <a:r>
              <a:rPr lang="en-US" sz="1400" dirty="0" err="1"/>
              <a:t>Autowired</a:t>
            </a:r>
            <a:endParaRPr lang="en-US" sz="1400" dirty="0"/>
          </a:p>
          <a:p>
            <a:pPr>
              <a:lnSpc>
                <a:spcPct val="150000"/>
              </a:lnSpc>
            </a:pPr>
            <a:r>
              <a:rPr lang="en-US" sz="1400" dirty="0"/>
              <a:t>private </a:t>
            </a:r>
            <a:r>
              <a:rPr lang="en-US" sz="1400" dirty="0" err="1"/>
              <a:t>ICountryService</a:t>
            </a:r>
            <a:r>
              <a:rPr lang="en-US" sz="1400" dirty="0"/>
              <a:t> service;</a:t>
            </a:r>
          </a:p>
          <a:p>
            <a:pPr>
              <a:lnSpc>
                <a:spcPct val="150000"/>
              </a:lnSpc>
            </a:pPr>
            <a:endParaRPr lang="en-US" sz="1400" dirty="0"/>
          </a:p>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RequestMapping</a:t>
            </a:r>
            <a:r>
              <a:rPr lang="en-US" sz="1400" dirty="0"/>
              <a:t>(value = "/countries/search/{id}",method = </a:t>
            </a:r>
            <a:r>
              <a:rPr lang="en-US" sz="1400" dirty="0" err="1"/>
              <a:t>RequestMethod.</a:t>
            </a:r>
            <a:r>
              <a:rPr lang="en-US" sz="1400" b="1" i="1" dirty="0" err="1"/>
              <a:t>GET,headers</a:t>
            </a:r>
            <a:r>
              <a:rPr lang="en-US" sz="1400" b="1" i="1" dirty="0"/>
              <a:t>="Accept=application/</a:t>
            </a:r>
            <a:r>
              <a:rPr lang="en-US" sz="1400" b="1" i="1" dirty="0" err="1"/>
              <a:t>json</a:t>
            </a:r>
            <a:r>
              <a:rPr lang="en-US" sz="1400" b="1" i="1" dirty="0"/>
              <a:t>")</a:t>
            </a:r>
          </a:p>
          <a:p>
            <a:pPr>
              <a:lnSpc>
                <a:spcPct val="150000"/>
              </a:lnSpc>
            </a:pPr>
            <a:r>
              <a:rPr lang="en-US" sz="1400" b="1" dirty="0"/>
              <a:t>public Country </a:t>
            </a:r>
            <a:r>
              <a:rPr lang="en-US" sz="1400" b="1" dirty="0" err="1"/>
              <a:t>getCounty</a:t>
            </a:r>
            <a:r>
              <a:rPr lang="en-US" sz="1400" b="1" dirty="0"/>
              <a:t>(@</a:t>
            </a:r>
            <a:r>
              <a:rPr lang="en-US" sz="1400" b="1" dirty="0" err="1"/>
              <a:t>PathVariable</a:t>
            </a:r>
            <a:r>
              <a:rPr lang="en-US" sz="1400" b="1" dirty="0"/>
              <a:t> </a:t>
            </a:r>
            <a:r>
              <a:rPr lang="en-US" sz="1400" b="1" dirty="0" err="1"/>
              <a:t>int</a:t>
            </a:r>
            <a:r>
              <a:rPr lang="en-US" sz="1400" b="1" dirty="0"/>
              <a:t> id) {</a:t>
            </a:r>
          </a:p>
          <a:p>
            <a:pPr>
              <a:lnSpc>
                <a:spcPct val="150000"/>
              </a:lnSpc>
            </a:pPr>
            <a:r>
              <a:rPr lang="en-US" sz="1400" b="1" dirty="0"/>
              <a:t>return </a:t>
            </a:r>
            <a:r>
              <a:rPr lang="en-US" sz="1400" b="1" dirty="0" err="1"/>
              <a:t>service.searchCountry</a:t>
            </a:r>
            <a:r>
              <a:rPr lang="en-US" sz="1400" b="1" dirty="0"/>
              <a:t>(id);</a:t>
            </a:r>
          </a:p>
          <a:p>
            <a:pPr>
              <a:lnSpc>
                <a:spcPct val="150000"/>
              </a:lnSpc>
            </a:pPr>
            <a:r>
              <a:rPr lang="en-US" sz="1400" dirty="0"/>
              <a:t>} </a:t>
            </a:r>
          </a:p>
          <a:p>
            <a:pPr>
              <a:lnSpc>
                <a:spcPct val="150000"/>
              </a:lnSpc>
            </a:pPr>
            <a:r>
              <a:rPr lang="en-US" sz="1400" dirty="0"/>
              <a:t>}</a:t>
            </a:r>
            <a:endParaRPr lang="en-US" sz="14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normAutofit fontScale="700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br>
              <a:rPr lang="en-US" sz="1800" b="1" dirty="0"/>
            </a:br>
            <a:endParaRPr lang="en-US" sz="1800" dirty="0"/>
          </a:p>
          <a:p>
            <a:pPr marL="3572" lvl="1" indent="0">
              <a:lnSpc>
                <a:spcPct val="150000"/>
              </a:lnSpc>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2006-8F9D-4DAC-A3E9-3E281A6F0597}"/>
              </a:ext>
            </a:extLst>
          </p:cNvPr>
          <p:cNvSpPr>
            <a:spLocks noGrp="1"/>
          </p:cNvSpPr>
          <p:nvPr>
            <p:ph type="title"/>
          </p:nvPr>
        </p:nvSpPr>
        <p:spPr/>
        <p:txBody>
          <a:bodyPr>
            <a:normAutofit/>
          </a:bodyPr>
          <a:lstStyle/>
          <a:p>
            <a:r>
              <a:rPr lang="en-US" sz="1800" b="1" dirty="0"/>
              <a:t>6.11 REST Testing</a:t>
            </a:r>
          </a:p>
        </p:txBody>
      </p:sp>
      <p:sp>
        <p:nvSpPr>
          <p:cNvPr id="3" name="Content Placeholder 2">
            <a:extLst>
              <a:ext uri="{FF2B5EF4-FFF2-40B4-BE49-F238E27FC236}">
                <a16:creationId xmlns:a16="http://schemas.microsoft.com/office/drawing/2014/main" id="{76EAA6E1-1E03-46CA-AEF7-84CF90A1AA0A}"/>
              </a:ext>
            </a:extLst>
          </p:cNvPr>
          <p:cNvSpPr>
            <a:spLocks noGrp="1"/>
          </p:cNvSpPr>
          <p:nvPr>
            <p:ph idx="1"/>
          </p:nvPr>
        </p:nvSpPr>
        <p:spPr>
          <a:xfrm>
            <a:off x="257955" y="1030308"/>
            <a:ext cx="8845484" cy="4643751"/>
          </a:xfrm>
        </p:spPr>
        <p:txBody>
          <a:bodyPr>
            <a:normAutofit/>
          </a:bodyPr>
          <a:lstStyle/>
          <a:p>
            <a:pPr>
              <a:lnSpc>
                <a:spcPct val="150000"/>
              </a:lnSpc>
            </a:pPr>
            <a:r>
              <a:rPr lang="en-US" sz="1600" b="1" dirty="0"/>
              <a:t>Spring </a:t>
            </a:r>
            <a:r>
              <a:rPr lang="en-US" sz="1600" b="1" dirty="0" err="1"/>
              <a:t>RestTemplate</a:t>
            </a:r>
            <a:endParaRPr lang="en-US" sz="1600" b="1" dirty="0"/>
          </a:p>
          <a:p>
            <a:pPr lvl="1">
              <a:lnSpc>
                <a:spcPct val="150000"/>
              </a:lnSpc>
            </a:pPr>
            <a:r>
              <a:rPr lang="en-US" sz="1600" dirty="0"/>
              <a:t>Spring </a:t>
            </a:r>
            <a:r>
              <a:rPr lang="en-US" sz="1600" dirty="0" err="1"/>
              <a:t>RestTemplate</a:t>
            </a:r>
            <a:r>
              <a:rPr lang="en-US" sz="1600" dirty="0"/>
              <a:t> class is part of spring-web, introduced in Spring 3.</a:t>
            </a:r>
          </a:p>
          <a:p>
            <a:pPr lvl="1">
              <a:lnSpc>
                <a:spcPct val="150000"/>
              </a:lnSpc>
            </a:pPr>
            <a:r>
              <a:rPr lang="en-US" sz="1600" dirty="0"/>
              <a:t>We can use </a:t>
            </a:r>
            <a:r>
              <a:rPr lang="en-US" sz="1600" b="1" dirty="0" err="1"/>
              <a:t>RestTemplate</a:t>
            </a:r>
            <a:r>
              <a:rPr lang="en-US" sz="1600" b="1" dirty="0"/>
              <a:t> to test HTTP based restful web services</a:t>
            </a:r>
            <a:r>
              <a:rPr lang="en-US" sz="1600" dirty="0"/>
              <a:t>, it doesn’t support HTTPS protocol.</a:t>
            </a:r>
          </a:p>
          <a:p>
            <a:pPr lvl="1">
              <a:lnSpc>
                <a:spcPct val="150000"/>
              </a:lnSpc>
            </a:pPr>
            <a:r>
              <a:rPr lang="en-US" sz="1600" dirty="0" err="1"/>
              <a:t>RestTemplate</a:t>
            </a:r>
            <a:r>
              <a:rPr lang="en-US" sz="1600" dirty="0"/>
              <a:t> class provides overloaded methods for different HTTP methods, such as GET, POST, PUT, DELETE etc.</a:t>
            </a:r>
          </a:p>
          <a:p>
            <a:pPr lvl="1">
              <a:lnSpc>
                <a:spcPct val="150000"/>
              </a:lnSpc>
            </a:pPr>
            <a:endParaRPr lang="en-US" sz="1600" dirty="0"/>
          </a:p>
        </p:txBody>
      </p:sp>
      <p:graphicFrame>
        <p:nvGraphicFramePr>
          <p:cNvPr id="5" name="Table 4">
            <a:extLst>
              <a:ext uri="{FF2B5EF4-FFF2-40B4-BE49-F238E27FC236}">
                <a16:creationId xmlns:a16="http://schemas.microsoft.com/office/drawing/2014/main" id="{7047CA7E-B574-498B-962E-2FC39CD20E9E}"/>
              </a:ext>
            </a:extLst>
          </p:cNvPr>
          <p:cNvGraphicFramePr>
            <a:graphicFrameLocks noGrp="1"/>
          </p:cNvGraphicFramePr>
          <p:nvPr>
            <p:extLst>
              <p:ext uri="{D42A27DB-BD31-4B8C-83A1-F6EECF244321}">
                <p14:modId xmlns:p14="http://schemas.microsoft.com/office/powerpoint/2010/main" val="2457468497"/>
              </p:ext>
            </p:extLst>
          </p:nvPr>
        </p:nvGraphicFramePr>
        <p:xfrm>
          <a:off x="2119086" y="3429000"/>
          <a:ext cx="5450115" cy="3355988"/>
        </p:xfrm>
        <a:graphic>
          <a:graphicData uri="http://schemas.openxmlformats.org/drawingml/2006/table">
            <a:tbl>
              <a:tblPr firstRow="1" bandRow="1">
                <a:tableStyleId>{5C22544A-7EE6-4342-B048-85BDC9FD1C3A}</a:tableStyleId>
              </a:tblPr>
              <a:tblGrid>
                <a:gridCol w="2090057">
                  <a:extLst>
                    <a:ext uri="{9D8B030D-6E8A-4147-A177-3AD203B41FA5}">
                      <a16:colId xmlns:a16="http://schemas.microsoft.com/office/drawing/2014/main" val="3440271413"/>
                    </a:ext>
                  </a:extLst>
                </a:gridCol>
                <a:gridCol w="1124857">
                  <a:extLst>
                    <a:ext uri="{9D8B030D-6E8A-4147-A177-3AD203B41FA5}">
                      <a16:colId xmlns:a16="http://schemas.microsoft.com/office/drawing/2014/main" val="380608013"/>
                    </a:ext>
                  </a:extLst>
                </a:gridCol>
                <a:gridCol w="2235201">
                  <a:extLst>
                    <a:ext uri="{9D8B030D-6E8A-4147-A177-3AD203B41FA5}">
                      <a16:colId xmlns:a16="http://schemas.microsoft.com/office/drawing/2014/main" val="2561302621"/>
                    </a:ext>
                  </a:extLst>
                </a:gridCol>
              </a:tblGrid>
              <a:tr h="460687">
                <a:tc>
                  <a:txBody>
                    <a:bodyPr/>
                    <a:lstStyle/>
                    <a:p>
                      <a:pPr algn="ctr" fontAlgn="t" latinLnBrk="0"/>
                      <a:r>
                        <a:rPr lang="en-US" b="0" cap="all" dirty="0">
                          <a:solidFill>
                            <a:srgbClr val="FFFFFF"/>
                          </a:solidFill>
                          <a:effectLst/>
                          <a:latin typeface="Arial" panose="020B0604020202020204" pitchFamily="34" charset="0"/>
                        </a:rPr>
                        <a:t>URI</a:t>
                      </a:r>
                    </a:p>
                  </a:txBody>
                  <a:tcPr marL="27214" marR="27214" marT="54429" marB="54429"/>
                </a:tc>
                <a:tc>
                  <a:txBody>
                    <a:bodyPr/>
                    <a:lstStyle/>
                    <a:p>
                      <a:pPr algn="ctr" fontAlgn="t" latinLnBrk="0"/>
                      <a:r>
                        <a:rPr lang="en-US" b="0" cap="all">
                          <a:solidFill>
                            <a:srgbClr val="FFFFFF"/>
                          </a:solidFill>
                          <a:effectLst/>
                          <a:latin typeface="Arial" panose="020B0604020202020204" pitchFamily="34" charset="0"/>
                        </a:rPr>
                        <a:t>HTTP METHOD</a:t>
                      </a:r>
                    </a:p>
                  </a:txBody>
                  <a:tcPr marL="27214" marR="27214" marT="54429" marB="54429"/>
                </a:tc>
                <a:tc>
                  <a:txBody>
                    <a:bodyPr/>
                    <a:lstStyle/>
                    <a:p>
                      <a:pPr algn="l" fontAlgn="t" latinLnBrk="0"/>
                      <a:r>
                        <a:rPr lang="en-US" b="0" cap="all">
                          <a:solidFill>
                            <a:srgbClr val="FFFFFF"/>
                          </a:solidFill>
                          <a:effectLst/>
                          <a:latin typeface="Arial" panose="020B0604020202020204" pitchFamily="34" charset="0"/>
                        </a:rPr>
                        <a:t>DESCRIPTION</a:t>
                      </a:r>
                    </a:p>
                  </a:txBody>
                  <a:tcPr marL="27214" marR="27214" marT="54429" marB="54429"/>
                </a:tc>
                <a:extLst>
                  <a:ext uri="{0D108BD9-81ED-4DB2-BD59-A6C34878D82A}">
                    <a16:rowId xmlns:a16="http://schemas.microsoft.com/office/drawing/2014/main" val="592252215"/>
                  </a:ext>
                </a:extLst>
              </a:tr>
              <a:tr h="460687">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 all persons from database</a:t>
                      </a:r>
                    </a:p>
                  </a:txBody>
                  <a:tcPr marL="27214" marR="27214" marT="54429" marB="54429"/>
                </a:tc>
                <a:extLst>
                  <a:ext uri="{0D108BD9-81ED-4DB2-BD59-A6C34878D82A}">
                    <a16:rowId xmlns:a16="http://schemas.microsoft.com/office/drawing/2014/main" val="1116229993"/>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 person by id</a:t>
                      </a:r>
                    </a:p>
                  </a:txBody>
                  <a:tcPr marL="27214" marR="27214" marT="54429" marB="54429"/>
                </a:tc>
                <a:extLst>
                  <a:ext uri="{0D108BD9-81ED-4DB2-BD59-A6C34878D82A}">
                    <a16:rowId xmlns:a16="http://schemas.microsoft.com/office/drawing/2014/main" val="3835372505"/>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POST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Add person to database</a:t>
                      </a:r>
                    </a:p>
                  </a:txBody>
                  <a:tcPr marL="27214" marR="27214" marT="54429" marB="54429"/>
                </a:tc>
                <a:extLst>
                  <a:ext uri="{0D108BD9-81ED-4DB2-BD59-A6C34878D82A}">
                    <a16:rowId xmlns:a16="http://schemas.microsoft.com/office/drawing/2014/main" val="2771490637"/>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PUT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Update person</a:t>
                      </a:r>
                    </a:p>
                  </a:txBody>
                  <a:tcPr marL="27214" marR="27214" marT="54429" marB="54429"/>
                </a:tc>
                <a:extLst>
                  <a:ext uri="{0D108BD9-81ED-4DB2-BD59-A6C34878D82A}">
                    <a16:rowId xmlns:a16="http://schemas.microsoft.com/office/drawing/2014/main" val="2988430720"/>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 person by id</a:t>
                      </a:r>
                    </a:p>
                  </a:txBody>
                  <a:tcPr marL="27214" marR="27214" marT="54429" marB="54429"/>
                </a:tc>
                <a:extLst>
                  <a:ext uri="{0D108BD9-81ED-4DB2-BD59-A6C34878D82A}">
                    <a16:rowId xmlns:a16="http://schemas.microsoft.com/office/drawing/2014/main" val="1536527402"/>
                  </a:ext>
                </a:extLst>
              </a:tr>
            </a:tbl>
          </a:graphicData>
        </a:graphic>
      </p:graphicFrame>
    </p:spTree>
    <p:extLst>
      <p:ext uri="{BB962C8B-B14F-4D97-AF65-F5344CB8AC3E}">
        <p14:creationId xmlns:p14="http://schemas.microsoft.com/office/powerpoint/2010/main" val="263405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CF86-6392-439C-8258-97ED493751C5}"/>
              </a:ext>
            </a:extLst>
          </p:cNvPr>
          <p:cNvSpPr>
            <a:spLocks noGrp="1"/>
          </p:cNvSpPr>
          <p:nvPr>
            <p:ph type="title"/>
          </p:nvPr>
        </p:nvSpPr>
        <p:spPr/>
        <p:txBody>
          <a:bodyPr>
            <a:normAutofit/>
          </a:bodyPr>
          <a:lstStyle/>
          <a:p>
            <a:br>
              <a:rPr lang="en-US" sz="1800" b="1" dirty="0"/>
            </a:br>
            <a:r>
              <a:rPr lang="en-US" sz="1800" b="1" dirty="0"/>
              <a:t>6.12 Spring </a:t>
            </a:r>
            <a:r>
              <a:rPr lang="en-US" sz="1800" b="1" dirty="0" err="1"/>
              <a:t>RestTemplate</a:t>
            </a:r>
            <a:r>
              <a:rPr lang="en-US" sz="1800" b="1" dirty="0"/>
              <a:t> Methods</a:t>
            </a:r>
          </a:p>
        </p:txBody>
      </p:sp>
      <p:sp>
        <p:nvSpPr>
          <p:cNvPr id="6" name="Content Placeholder 5">
            <a:extLst>
              <a:ext uri="{FF2B5EF4-FFF2-40B4-BE49-F238E27FC236}">
                <a16:creationId xmlns:a16="http://schemas.microsoft.com/office/drawing/2014/main" id="{DF520CC3-4FA8-488A-9030-14814C95F03C}"/>
              </a:ext>
            </a:extLst>
          </p:cNvPr>
          <p:cNvSpPr>
            <a:spLocks noGrp="1"/>
          </p:cNvSpPr>
          <p:nvPr>
            <p:ph idx="1"/>
          </p:nvPr>
        </p:nvSpPr>
        <p:spPr>
          <a:xfrm>
            <a:off x="149258" y="1017270"/>
            <a:ext cx="8845484" cy="5692140"/>
          </a:xfrm>
        </p:spPr>
        <p:txBody>
          <a:bodyPr>
            <a:normAutofit lnSpcReduction="10000"/>
          </a:bodyPr>
          <a:lstStyle/>
          <a:p>
            <a:pPr>
              <a:lnSpc>
                <a:spcPct val="150000"/>
              </a:lnSpc>
            </a:pPr>
            <a:r>
              <a:rPr lang="en-US" sz="1800" b="1" dirty="0"/>
              <a:t>Get</a:t>
            </a:r>
            <a:r>
              <a:rPr lang="en-US" sz="1800" dirty="0"/>
              <a:t>:</a:t>
            </a:r>
          </a:p>
          <a:p>
            <a:pPr>
              <a:lnSpc>
                <a:spcPct val="150000"/>
              </a:lnSpc>
            </a:pPr>
            <a:r>
              <a:rPr lang="en-US" sz="1800" dirty="0"/>
              <a:t>	</a:t>
            </a:r>
            <a:r>
              <a:rPr lang="en-US" sz="1700" dirty="0" err="1"/>
              <a:t>getForObject</a:t>
            </a:r>
            <a:r>
              <a:rPr lang="en-US" sz="1700" dirty="0"/>
              <a:t>, </a:t>
            </a:r>
            <a:r>
              <a:rPr lang="en-US" sz="1700" dirty="0" err="1"/>
              <a:t>getForEntity</a:t>
            </a:r>
            <a:endParaRPr lang="en-US" sz="1700" dirty="0"/>
          </a:p>
          <a:p>
            <a:pPr>
              <a:lnSpc>
                <a:spcPct val="150000"/>
              </a:lnSpc>
            </a:pPr>
            <a:r>
              <a:rPr lang="en-US" sz="1800" b="1" dirty="0"/>
              <a:t>Post</a:t>
            </a:r>
            <a:r>
              <a:rPr lang="en-US" sz="1800" dirty="0"/>
              <a:t>: </a:t>
            </a:r>
          </a:p>
          <a:p>
            <a:pPr>
              <a:lnSpc>
                <a:spcPct val="150000"/>
              </a:lnSpc>
            </a:pPr>
            <a:r>
              <a:rPr lang="en-US" sz="1800" dirty="0"/>
              <a:t>	</a:t>
            </a:r>
            <a:r>
              <a:rPr lang="en-US" sz="1700" dirty="0" err="1"/>
              <a:t>postForObject</a:t>
            </a:r>
            <a:r>
              <a:rPr lang="en-US" sz="1700" dirty="0"/>
              <a:t>(String </a:t>
            </a:r>
            <a:r>
              <a:rPr lang="en-US" sz="1700" dirty="0" err="1"/>
              <a:t>url</a:t>
            </a:r>
            <a:r>
              <a:rPr lang="en-US" sz="1700" dirty="0"/>
              <a:t>, Object request, Class </a:t>
            </a:r>
            <a:r>
              <a:rPr lang="en-US" sz="1700" dirty="0" err="1"/>
              <a:t>responseType</a:t>
            </a:r>
            <a:r>
              <a:rPr lang="en-US" sz="1700" dirty="0"/>
              <a:t>, String…​ </a:t>
            </a:r>
            <a:r>
              <a:rPr lang="en-US" sz="1700" dirty="0" err="1"/>
              <a:t>uriVariables</a:t>
            </a:r>
            <a:r>
              <a:rPr lang="en-US" sz="1700" dirty="0"/>
              <a:t>) </a:t>
            </a:r>
            <a:r>
              <a:rPr lang="en-US" sz="1700" dirty="0" err="1"/>
              <a:t>postForLocation</a:t>
            </a:r>
            <a:r>
              <a:rPr lang="en-US" sz="1700" dirty="0"/>
              <a:t>(String </a:t>
            </a:r>
            <a:r>
              <a:rPr lang="en-US" sz="1700" dirty="0" err="1"/>
              <a:t>url</a:t>
            </a:r>
            <a:r>
              <a:rPr lang="en-US" sz="1700" dirty="0"/>
              <a:t>, Object request, String…​ </a:t>
            </a:r>
            <a:r>
              <a:rPr lang="en-US" sz="1700" dirty="0" err="1"/>
              <a:t>urlVariables</a:t>
            </a:r>
            <a:r>
              <a:rPr lang="en-US" sz="1700" dirty="0"/>
              <a:t>),</a:t>
            </a:r>
          </a:p>
          <a:p>
            <a:pPr>
              <a:lnSpc>
                <a:spcPct val="150000"/>
              </a:lnSpc>
            </a:pPr>
            <a:r>
              <a:rPr lang="en-US" sz="1800" b="1" dirty="0"/>
              <a:t>Put</a:t>
            </a:r>
            <a:r>
              <a:rPr lang="en-US" sz="1800" dirty="0"/>
              <a:t>:</a:t>
            </a:r>
          </a:p>
          <a:p>
            <a:pPr>
              <a:lnSpc>
                <a:spcPct val="150000"/>
              </a:lnSpc>
            </a:pPr>
            <a:r>
              <a:rPr lang="en-US" sz="1800" dirty="0"/>
              <a:t>	</a:t>
            </a:r>
            <a:r>
              <a:rPr lang="en-US" sz="1600" dirty="0"/>
              <a:t>put(String </a:t>
            </a:r>
            <a:r>
              <a:rPr lang="en-US" sz="1600" dirty="0" err="1"/>
              <a:t>url</a:t>
            </a:r>
            <a:r>
              <a:rPr lang="en-US" sz="1600" dirty="0"/>
              <a:t>, Object request, String…​</a:t>
            </a:r>
            <a:r>
              <a:rPr lang="en-US" sz="1600" dirty="0" err="1"/>
              <a:t>urlVariables</a:t>
            </a:r>
            <a:r>
              <a:rPr lang="en-US" sz="1600" dirty="0"/>
              <a:t>)</a:t>
            </a:r>
          </a:p>
          <a:p>
            <a:pPr>
              <a:lnSpc>
                <a:spcPct val="150000"/>
              </a:lnSpc>
            </a:pPr>
            <a:r>
              <a:rPr lang="en-US" sz="1800" b="1" dirty="0"/>
              <a:t>Delete</a:t>
            </a:r>
            <a:r>
              <a:rPr lang="en-US" sz="1800" dirty="0"/>
              <a:t>: </a:t>
            </a:r>
          </a:p>
          <a:p>
            <a:pPr>
              <a:lnSpc>
                <a:spcPct val="150000"/>
              </a:lnSpc>
            </a:pPr>
            <a:r>
              <a:rPr lang="en-US" sz="1800" dirty="0"/>
              <a:t>	delete()</a:t>
            </a:r>
            <a:endParaRPr lang="en-US" sz="1600" dirty="0"/>
          </a:p>
          <a:p>
            <a:pPr>
              <a:lnSpc>
                <a:spcPct val="150000"/>
              </a:lnSpc>
            </a:pPr>
            <a:r>
              <a:rPr lang="en-US" sz="1800" b="1" dirty="0"/>
              <a:t>Head</a:t>
            </a:r>
            <a:r>
              <a:rPr lang="en-US" sz="1800" dirty="0"/>
              <a:t>:</a:t>
            </a:r>
          </a:p>
          <a:p>
            <a:pPr>
              <a:lnSpc>
                <a:spcPct val="150000"/>
              </a:lnSpc>
            </a:pPr>
            <a:r>
              <a:rPr lang="en-US" sz="1800" dirty="0"/>
              <a:t>	</a:t>
            </a:r>
            <a:r>
              <a:rPr lang="en-US" sz="1700" dirty="0" err="1"/>
              <a:t>headForHeaders</a:t>
            </a:r>
            <a:r>
              <a:rPr lang="en-US" sz="1700" dirty="0"/>
              <a:t>(String </a:t>
            </a:r>
            <a:r>
              <a:rPr lang="en-US" sz="1700" dirty="0" err="1"/>
              <a:t>url</a:t>
            </a:r>
            <a:r>
              <a:rPr lang="en-US" sz="1700" dirty="0"/>
              <a:t>, String…​ </a:t>
            </a:r>
            <a:r>
              <a:rPr lang="en-US" sz="1700" dirty="0" err="1"/>
              <a:t>urlVariables</a:t>
            </a:r>
            <a:r>
              <a:rPr lang="en-US" sz="1700" dirty="0"/>
              <a:t>)</a:t>
            </a:r>
          </a:p>
          <a:p>
            <a:pPr>
              <a:lnSpc>
                <a:spcPct val="150000"/>
              </a:lnSpc>
            </a:pPr>
            <a:r>
              <a:rPr lang="en-US" sz="1800" b="1" dirty="0"/>
              <a:t>Options</a:t>
            </a:r>
            <a:r>
              <a:rPr lang="en-US" sz="1800" dirty="0"/>
              <a:t>:</a:t>
            </a:r>
          </a:p>
          <a:p>
            <a:pPr>
              <a:lnSpc>
                <a:spcPct val="150000"/>
              </a:lnSpc>
            </a:pPr>
            <a:r>
              <a:rPr lang="en-US" sz="1800" dirty="0"/>
              <a:t>	</a:t>
            </a:r>
            <a:r>
              <a:rPr lang="en-US" sz="1700" dirty="0" err="1"/>
              <a:t>optionsForAllow</a:t>
            </a:r>
            <a:r>
              <a:rPr lang="en-US" sz="1700" dirty="0"/>
              <a:t>(String </a:t>
            </a:r>
            <a:r>
              <a:rPr lang="en-US" sz="1700" dirty="0" err="1"/>
              <a:t>url</a:t>
            </a:r>
            <a:r>
              <a:rPr lang="en-US" sz="1700" dirty="0"/>
              <a:t>, String…​ </a:t>
            </a:r>
            <a:r>
              <a:rPr lang="en-US" sz="1700" dirty="0" err="1"/>
              <a:t>urlVariables</a:t>
            </a:r>
            <a:r>
              <a:rPr lang="en-US" sz="1700" dirty="0"/>
              <a:t>)</a:t>
            </a:r>
          </a:p>
        </p:txBody>
      </p:sp>
    </p:spTree>
    <p:extLst>
      <p:ext uri="{BB962C8B-B14F-4D97-AF65-F5344CB8AC3E}">
        <p14:creationId xmlns:p14="http://schemas.microsoft.com/office/powerpoint/2010/main" val="138532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err="1"/>
              <a:t>SpringRESTDemo</a:t>
            </a:r>
            <a:endParaRPr lang="en-US" dirty="0"/>
          </a:p>
        </p:txBody>
      </p:sp>
    </p:spTree>
    <p:extLst>
      <p:ext uri="{BB962C8B-B14F-4D97-AF65-F5344CB8AC3E}">
        <p14:creationId xmlns:p14="http://schemas.microsoft.com/office/powerpoint/2010/main" val="268814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fontScale="850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br>
              <a:rPr lang="en-US" sz="1800" b="1" dirty="0"/>
            </a:br>
            <a:endParaRPr lang="en-US" sz="1800" dirty="0"/>
          </a:p>
          <a:p>
            <a:pPr marL="3572" lvl="1" indent="0">
              <a:lnSpc>
                <a:spcPct val="150000"/>
              </a:lnSpc>
              <a:buNone/>
            </a:pPr>
            <a:endParaRPr lang="en-US" sz="1800" dirty="0"/>
          </a:p>
        </p:txBody>
      </p:sp>
    </p:spTree>
    <p:extLst>
      <p:ext uri="{BB962C8B-B14F-4D97-AF65-F5344CB8AC3E}">
        <p14:creationId xmlns:p14="http://schemas.microsoft.com/office/powerpoint/2010/main" val="377840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br>
              <a:rPr lang="en-US" dirty="0"/>
            </a:br>
            <a:r>
              <a:rPr lang="en-US" dirty="0"/>
              <a:t>Lab</a:t>
            </a:r>
            <a:endParaRPr lang="en-US" sz="2400" dirty="0"/>
          </a:p>
        </p:txBody>
      </p:sp>
      <p:sp>
        <p:nvSpPr>
          <p:cNvPr id="2" name="Content Placeholder 1"/>
          <p:cNvSpPr>
            <a:spLocks noGrp="1"/>
          </p:cNvSpPr>
          <p:nvPr>
            <p:ph idx="1"/>
          </p:nvPr>
        </p:nvSpPr>
        <p:spPr/>
        <p:txBody>
          <a:bodyPr/>
          <a:lstStyle/>
          <a:p>
            <a:r>
              <a:rPr lang="en-US" dirty="0"/>
              <a:t>Lab 2</a:t>
            </a:r>
          </a:p>
        </p:txBody>
      </p:sp>
    </p:spTree>
    <p:extLst>
      <p:ext uri="{BB962C8B-B14F-4D97-AF65-F5344CB8AC3E}">
        <p14:creationId xmlns:p14="http://schemas.microsoft.com/office/powerpoint/2010/main" val="212225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How to access URI parameters in Spring REST?</a:t>
            </a:r>
          </a:p>
          <a:p>
            <a:pPr marL="346075" lvl="1"/>
            <a:r>
              <a:rPr lang="en-US" dirty="0"/>
              <a:t>@</a:t>
            </a:r>
            <a:r>
              <a:rPr lang="en-US" dirty="0" err="1"/>
              <a:t>RequestParam</a:t>
            </a:r>
            <a:endParaRPr lang="en-US" dirty="0"/>
          </a:p>
          <a:p>
            <a:pPr marL="346075" lvl="1"/>
            <a:r>
              <a:rPr lang="en-US" dirty="0"/>
              <a:t>@</a:t>
            </a:r>
            <a:r>
              <a:rPr lang="en-US" dirty="0" err="1"/>
              <a:t>QueryParam</a:t>
            </a:r>
            <a:endParaRPr lang="en-US" dirty="0"/>
          </a:p>
          <a:p>
            <a:pPr marL="346075" lvl="1"/>
            <a:r>
              <a:rPr lang="en-US" dirty="0"/>
              <a:t>@</a:t>
            </a:r>
            <a:r>
              <a:rPr lang="en-US" dirty="0" err="1"/>
              <a:t>PathVariable</a:t>
            </a:r>
            <a:endParaRPr lang="en-US" dirty="0"/>
          </a:p>
          <a:p>
            <a:pPr marL="346075" lvl="1"/>
            <a:r>
              <a:rPr lang="en-US" dirty="0"/>
              <a:t>@</a:t>
            </a:r>
            <a:r>
              <a:rPr lang="en-US" dirty="0" err="1"/>
              <a:t>ResponseParam</a:t>
            </a:r>
            <a:endParaRPr lang="en-US" dirty="0"/>
          </a:p>
          <a:p>
            <a:pPr marL="174625" lvl="1" indent="0">
              <a:buNone/>
            </a:pPr>
            <a:endParaRPr lang="en-US" dirty="0"/>
          </a:p>
          <a:p>
            <a:r>
              <a:rPr lang="en-US" dirty="0"/>
              <a:t>Question 2: ___________ is used to test RESTful API in Spring framework?</a:t>
            </a:r>
          </a:p>
          <a:p>
            <a:pPr lvl="1"/>
            <a:r>
              <a:rPr lang="en-US" dirty="0" err="1"/>
              <a:t>RestTemplate</a:t>
            </a:r>
            <a:endParaRPr lang="en-US" dirty="0"/>
          </a:p>
          <a:p>
            <a:pPr lvl="1"/>
            <a:r>
              <a:rPr lang="en-US" dirty="0" err="1"/>
              <a:t>RestAPITemplate</a:t>
            </a:r>
            <a:endParaRPr lang="en-US" dirty="0"/>
          </a:p>
          <a:p>
            <a:pPr lvl="1"/>
            <a:r>
              <a:rPr lang="en-US" dirty="0"/>
              <a:t>Junit</a:t>
            </a:r>
          </a:p>
          <a:p>
            <a:pPr lvl="1"/>
            <a:r>
              <a:rPr lang="en-US" dirty="0" err="1"/>
              <a:t>JQuery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23B1-81D5-48FA-BE92-D7B36BE48706}"/>
              </a:ext>
            </a:extLst>
          </p:cNvPr>
          <p:cNvSpPr>
            <a:spLocks noGrp="1"/>
          </p:cNvSpPr>
          <p:nvPr>
            <p:ph type="title"/>
          </p:nvPr>
        </p:nvSpPr>
        <p:spPr>
          <a:xfrm>
            <a:off x="397428" y="673059"/>
            <a:ext cx="8312649" cy="458658"/>
          </a:xfrm>
        </p:spPr>
        <p:txBody>
          <a:bodyPr>
            <a:normAutofit/>
          </a:bodyPr>
          <a:lstStyle/>
          <a:p>
            <a:r>
              <a:rPr lang="en-US" sz="1800" b="1" dirty="0"/>
              <a:t>6.1 Spring MVC REST Workflow</a:t>
            </a:r>
          </a:p>
        </p:txBody>
      </p:sp>
      <p:grpSp>
        <p:nvGrpSpPr>
          <p:cNvPr id="20" name="Group 19">
            <a:extLst>
              <a:ext uri="{FF2B5EF4-FFF2-40B4-BE49-F238E27FC236}">
                <a16:creationId xmlns:a16="http://schemas.microsoft.com/office/drawing/2014/main" id="{3D3A86F1-D131-414F-A399-7B9F1B9D7D6A}"/>
              </a:ext>
            </a:extLst>
          </p:cNvPr>
          <p:cNvGrpSpPr/>
          <p:nvPr/>
        </p:nvGrpSpPr>
        <p:grpSpPr>
          <a:xfrm>
            <a:off x="1095476" y="1618855"/>
            <a:ext cx="6048691" cy="2616200"/>
            <a:chOff x="1095476" y="1618855"/>
            <a:chExt cx="6048691" cy="2616200"/>
          </a:xfrm>
        </p:grpSpPr>
        <p:sp>
          <p:nvSpPr>
            <p:cNvPr id="38" name="Rectangle 37">
              <a:extLst>
                <a:ext uri="{FF2B5EF4-FFF2-40B4-BE49-F238E27FC236}">
                  <a16:creationId xmlns:a16="http://schemas.microsoft.com/office/drawing/2014/main" id="{B5FDC895-AD2E-4BED-B8D8-D67402E43D49}"/>
                </a:ext>
              </a:extLst>
            </p:cNvPr>
            <p:cNvSpPr/>
            <p:nvPr/>
          </p:nvSpPr>
          <p:spPr>
            <a:xfrm>
              <a:off x="3749042" y="1618855"/>
              <a:ext cx="3395125"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DFC75E-CE00-468D-A2B1-18BADE3E7277}"/>
                </a:ext>
              </a:extLst>
            </p:cNvPr>
            <p:cNvSpPr/>
            <p:nvPr/>
          </p:nvSpPr>
          <p:spPr>
            <a:xfrm>
              <a:off x="4443420" y="1771255"/>
              <a:ext cx="1134414"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Dispatcher Servlet</a:t>
              </a:r>
            </a:p>
          </p:txBody>
        </p:sp>
        <p:sp>
          <p:nvSpPr>
            <p:cNvPr id="40" name="Rectangle 39">
              <a:extLst>
                <a:ext uri="{FF2B5EF4-FFF2-40B4-BE49-F238E27FC236}">
                  <a16:creationId xmlns:a16="http://schemas.microsoft.com/office/drawing/2014/main" id="{6B03A4DD-40DF-4F5F-99E6-3C8EE10AB2E8}"/>
                </a:ext>
              </a:extLst>
            </p:cNvPr>
            <p:cNvSpPr/>
            <p:nvPr/>
          </p:nvSpPr>
          <p:spPr>
            <a:xfrm>
              <a:off x="6068901" y="1910283"/>
              <a:ext cx="829733" cy="674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Handler Mapping</a:t>
              </a:r>
            </a:p>
          </p:txBody>
        </p:sp>
        <p:sp>
          <p:nvSpPr>
            <p:cNvPr id="41" name="Rectangle 40">
              <a:extLst>
                <a:ext uri="{FF2B5EF4-FFF2-40B4-BE49-F238E27FC236}">
                  <a16:creationId xmlns:a16="http://schemas.microsoft.com/office/drawing/2014/main" id="{9C7EF2B3-F6E4-4098-9354-F1428E257081}"/>
                </a:ext>
              </a:extLst>
            </p:cNvPr>
            <p:cNvSpPr/>
            <p:nvPr/>
          </p:nvSpPr>
          <p:spPr>
            <a:xfrm>
              <a:off x="5452110" y="3049721"/>
              <a:ext cx="1446524" cy="3792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RestController</a:t>
              </a:r>
              <a:endParaRPr lang="en-US" sz="1050" b="1" dirty="0">
                <a:solidFill>
                  <a:schemeClr val="tx1"/>
                </a:solidFill>
              </a:endParaRPr>
            </a:p>
          </p:txBody>
        </p:sp>
        <p:cxnSp>
          <p:nvCxnSpPr>
            <p:cNvPr id="43" name="Straight Arrow Connector 42">
              <a:extLst>
                <a:ext uri="{FF2B5EF4-FFF2-40B4-BE49-F238E27FC236}">
                  <a16:creationId xmlns:a16="http://schemas.microsoft.com/office/drawing/2014/main" id="{2C136F95-AFB3-4BBC-84C8-9E8941CCEBB4}"/>
                </a:ext>
              </a:extLst>
            </p:cNvPr>
            <p:cNvCxnSpPr>
              <a:cxnSpLocks/>
              <a:endCxn id="40" idx="1"/>
            </p:cNvCxnSpPr>
            <p:nvPr/>
          </p:nvCxnSpPr>
          <p:spPr>
            <a:xfrm>
              <a:off x="5577834" y="2241634"/>
              <a:ext cx="491067" cy="6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574CD9-274C-4160-9480-D11CD173F1B5}"/>
                </a:ext>
              </a:extLst>
            </p:cNvPr>
            <p:cNvCxnSpPr>
              <a:cxnSpLocks/>
            </p:cNvCxnSpPr>
            <p:nvPr/>
          </p:nvCxnSpPr>
          <p:spPr>
            <a:xfrm flipH="1">
              <a:off x="2123561" y="3257551"/>
              <a:ext cx="3317119" cy="10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2532F-DB26-4534-8D67-FFA93C74D290}"/>
                </a:ext>
              </a:extLst>
            </p:cNvPr>
            <p:cNvCxnSpPr>
              <a:cxnSpLocks/>
              <a:stCxn id="40" idx="2"/>
            </p:cNvCxnSpPr>
            <p:nvPr/>
          </p:nvCxnSpPr>
          <p:spPr>
            <a:xfrm>
              <a:off x="6483768" y="2585048"/>
              <a:ext cx="0" cy="603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68D0A6-A246-4933-BA12-25F0BFD4D3AD}"/>
                </a:ext>
              </a:extLst>
            </p:cNvPr>
            <p:cNvSpPr/>
            <p:nvPr/>
          </p:nvSpPr>
          <p:spPr>
            <a:xfrm>
              <a:off x="1095476" y="1771255"/>
              <a:ext cx="1028085"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Client</a:t>
              </a:r>
            </a:p>
          </p:txBody>
        </p:sp>
        <p:cxnSp>
          <p:nvCxnSpPr>
            <p:cNvPr id="48" name="Straight Arrow Connector 47">
              <a:extLst>
                <a:ext uri="{FF2B5EF4-FFF2-40B4-BE49-F238E27FC236}">
                  <a16:creationId xmlns:a16="http://schemas.microsoft.com/office/drawing/2014/main" id="{732A83BF-8EBE-4E71-93F5-D78CB89192E7}"/>
                </a:ext>
              </a:extLst>
            </p:cNvPr>
            <p:cNvCxnSpPr>
              <a:cxnSpLocks/>
            </p:cNvCxnSpPr>
            <p:nvPr/>
          </p:nvCxnSpPr>
          <p:spPr>
            <a:xfrm>
              <a:off x="2123561" y="2169188"/>
              <a:ext cx="2319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329F4E7-6995-4F44-AEE3-47DEABEC9F1B}"/>
                </a:ext>
              </a:extLst>
            </p:cNvPr>
            <p:cNvSpPr txBox="1"/>
            <p:nvPr/>
          </p:nvSpPr>
          <p:spPr>
            <a:xfrm>
              <a:off x="3804082" y="3052421"/>
              <a:ext cx="1356462" cy="230832"/>
            </a:xfrm>
            <a:prstGeom prst="rect">
              <a:avLst/>
            </a:prstGeom>
            <a:noFill/>
          </p:spPr>
          <p:txBody>
            <a:bodyPr wrap="square" rtlCol="0">
              <a:spAutoFit/>
            </a:bodyPr>
            <a:lstStyle/>
            <a:p>
              <a:r>
                <a:rPr lang="en-US" sz="900" dirty="0" err="1"/>
                <a:t>ResponseEntity</a:t>
              </a:r>
              <a:endParaRPr lang="en-US" sz="900" dirty="0"/>
            </a:p>
          </p:txBody>
        </p:sp>
        <p:sp>
          <p:nvSpPr>
            <p:cNvPr id="61" name="TextBox 60">
              <a:extLst>
                <a:ext uri="{FF2B5EF4-FFF2-40B4-BE49-F238E27FC236}">
                  <a16:creationId xmlns:a16="http://schemas.microsoft.com/office/drawing/2014/main" id="{3A238393-9A11-46C1-944B-23227C0734A5}"/>
                </a:ext>
              </a:extLst>
            </p:cNvPr>
            <p:cNvSpPr txBox="1"/>
            <p:nvPr/>
          </p:nvSpPr>
          <p:spPr>
            <a:xfrm>
              <a:off x="2475422" y="1896833"/>
              <a:ext cx="1028085" cy="261610"/>
            </a:xfrm>
            <a:prstGeom prst="rect">
              <a:avLst/>
            </a:prstGeom>
            <a:noFill/>
          </p:spPr>
          <p:txBody>
            <a:bodyPr wrap="square" rtlCol="0">
              <a:spAutoFit/>
            </a:bodyPr>
            <a:lstStyle/>
            <a:p>
              <a:r>
                <a:rPr lang="en-US" sz="1100" b="1" dirty="0"/>
                <a:t>Request</a:t>
              </a:r>
            </a:p>
          </p:txBody>
        </p:sp>
        <p:sp>
          <p:nvSpPr>
            <p:cNvPr id="63" name="TextBox 62">
              <a:extLst>
                <a:ext uri="{FF2B5EF4-FFF2-40B4-BE49-F238E27FC236}">
                  <a16:creationId xmlns:a16="http://schemas.microsoft.com/office/drawing/2014/main" id="{6506990E-78A0-4FE1-AFFF-F0AD260ED43A}"/>
                </a:ext>
              </a:extLst>
            </p:cNvPr>
            <p:cNvSpPr txBox="1"/>
            <p:nvPr/>
          </p:nvSpPr>
          <p:spPr>
            <a:xfrm>
              <a:off x="2442413" y="2934305"/>
              <a:ext cx="1061093" cy="253916"/>
            </a:xfrm>
            <a:prstGeom prst="rect">
              <a:avLst/>
            </a:prstGeom>
            <a:noFill/>
          </p:spPr>
          <p:txBody>
            <a:bodyPr wrap="square" rtlCol="0">
              <a:spAutoFit/>
            </a:bodyPr>
            <a:lstStyle/>
            <a:p>
              <a:r>
                <a:rPr lang="en-US" sz="1050" b="1" dirty="0"/>
                <a:t>Response</a:t>
              </a:r>
            </a:p>
          </p:txBody>
        </p:sp>
      </p:grpSp>
      <p:sp>
        <p:nvSpPr>
          <p:cNvPr id="68" name="TextBox 67">
            <a:extLst>
              <a:ext uri="{FF2B5EF4-FFF2-40B4-BE49-F238E27FC236}">
                <a16:creationId xmlns:a16="http://schemas.microsoft.com/office/drawing/2014/main" id="{8ADF2976-24FF-480C-9797-EE1E8957C3E5}"/>
              </a:ext>
            </a:extLst>
          </p:cNvPr>
          <p:cNvSpPr txBox="1"/>
          <p:nvPr/>
        </p:nvSpPr>
        <p:spPr>
          <a:xfrm>
            <a:off x="2123561" y="4711247"/>
            <a:ext cx="4560197" cy="369332"/>
          </a:xfrm>
          <a:prstGeom prst="rect">
            <a:avLst/>
          </a:prstGeom>
          <a:noFill/>
        </p:spPr>
        <p:txBody>
          <a:bodyPr wrap="square" rtlCol="0">
            <a:spAutoFit/>
          </a:bodyPr>
          <a:lstStyle/>
          <a:p>
            <a:r>
              <a:rPr lang="en-US" b="1" dirty="0"/>
              <a:t>Spring5 MVC REST Workflow</a:t>
            </a:r>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4C3-4594-4859-B91F-F9BDB1A2858A}"/>
              </a:ext>
            </a:extLst>
          </p:cNvPr>
          <p:cNvSpPr>
            <a:spLocks noGrp="1"/>
          </p:cNvSpPr>
          <p:nvPr>
            <p:ph type="title"/>
          </p:nvPr>
        </p:nvSpPr>
        <p:spPr/>
        <p:txBody>
          <a:bodyPr/>
          <a:lstStyle/>
          <a:p>
            <a:r>
              <a:rPr lang="en-US" b="1" dirty="0"/>
              <a:t>6.2 Spring REST Introduction</a:t>
            </a:r>
            <a:endParaRPr lang="en-US" dirty="0"/>
          </a:p>
        </p:txBody>
      </p:sp>
      <p:sp>
        <p:nvSpPr>
          <p:cNvPr id="3" name="Content Placeholder 2">
            <a:extLst>
              <a:ext uri="{FF2B5EF4-FFF2-40B4-BE49-F238E27FC236}">
                <a16:creationId xmlns:a16="http://schemas.microsoft.com/office/drawing/2014/main" id="{1CC015F0-F892-4CC9-AA86-CC13C8F0FB24}"/>
              </a:ext>
            </a:extLst>
          </p:cNvPr>
          <p:cNvSpPr>
            <a:spLocks noGrp="1"/>
          </p:cNvSpPr>
          <p:nvPr>
            <p:ph idx="1"/>
          </p:nvPr>
        </p:nvSpPr>
        <p:spPr>
          <a:xfrm>
            <a:off x="149258" y="1030514"/>
            <a:ext cx="8845484" cy="1509486"/>
          </a:xfrm>
        </p:spPr>
        <p:txBody>
          <a:bodyPr>
            <a:normAutofit fontScale="92500" lnSpcReduction="20000"/>
          </a:bodyPr>
          <a:lstStyle/>
          <a:p>
            <a:pPr>
              <a:lnSpc>
                <a:spcPct val="150000"/>
              </a:lnSpc>
            </a:pPr>
            <a:r>
              <a:rPr lang="en-US" sz="1600" dirty="0"/>
              <a:t>	</a:t>
            </a:r>
            <a:r>
              <a:rPr lang="en-US" sz="1600" b="1" dirty="0"/>
              <a:t>@</a:t>
            </a:r>
            <a:r>
              <a:rPr lang="en-US" sz="1600" b="1" dirty="0" err="1"/>
              <a:t>RestController</a:t>
            </a:r>
            <a:r>
              <a:rPr lang="en-US" sz="1600" b="1" dirty="0"/>
              <a:t> = @Controller + @</a:t>
            </a:r>
            <a:r>
              <a:rPr lang="en-US" sz="1600" b="1" dirty="0" err="1"/>
              <a:t>ResponseBody</a:t>
            </a:r>
            <a:endParaRPr lang="en-US" sz="1600" b="1" dirty="0"/>
          </a:p>
          <a:p>
            <a:pPr marL="342900" indent="-342900">
              <a:lnSpc>
                <a:spcPct val="150000"/>
              </a:lnSpc>
              <a:buFont typeface="Arial" panose="020B0604020202020204" pitchFamily="34" charset="0"/>
              <a:buChar char="•"/>
            </a:pPr>
            <a:r>
              <a:rPr lang="en-US" sz="1600" dirty="0" err="1"/>
              <a:t>RestController</a:t>
            </a:r>
            <a:r>
              <a:rPr lang="en-US" sz="1600" dirty="0"/>
              <a:t> class should be annotated as @</a:t>
            </a:r>
            <a:r>
              <a:rPr lang="en-US" sz="1600" dirty="0" err="1"/>
              <a:t>RestController</a:t>
            </a:r>
            <a:endParaRPr lang="en-US" sz="1600" dirty="0"/>
          </a:p>
          <a:p>
            <a:pPr marL="342900" indent="-342900">
              <a:lnSpc>
                <a:spcPct val="150000"/>
              </a:lnSpc>
              <a:buFont typeface="Arial" panose="020B0604020202020204" pitchFamily="34" charset="0"/>
              <a:buChar char="•"/>
            </a:pPr>
            <a:r>
              <a:rPr lang="en-US" sz="1600" dirty="0"/>
              <a:t>Returns</a:t>
            </a:r>
            <a:r>
              <a:rPr lang="en-US" sz="1600" b="1" dirty="0"/>
              <a:t> </a:t>
            </a:r>
            <a:r>
              <a:rPr lang="en-US" sz="1600" b="1" dirty="0" err="1"/>
              <a:t>JSON,XML,html,text,etc</a:t>
            </a:r>
            <a:r>
              <a:rPr lang="en-US" sz="1600" b="1" dirty="0"/>
              <a:t>.,</a:t>
            </a:r>
            <a:r>
              <a:rPr lang="en-US" sz="1600" dirty="0"/>
              <a:t> from controller</a:t>
            </a:r>
          </a:p>
          <a:p>
            <a:pPr marL="342900" indent="-342900">
              <a:lnSpc>
                <a:spcPct val="150000"/>
              </a:lnSpc>
              <a:buFont typeface="Arial" panose="020B0604020202020204" pitchFamily="34" charset="0"/>
              <a:buChar char="•"/>
            </a:pPr>
            <a:r>
              <a:rPr lang="en-US" sz="1600" dirty="0"/>
              <a:t>By default it returns JSON</a:t>
            </a:r>
          </a:p>
          <a:p>
            <a:pPr>
              <a:lnSpc>
                <a:spcPct val="150000"/>
              </a:lnSpc>
            </a:pPr>
            <a:endParaRPr lang="en-US" sz="1600" dirty="0"/>
          </a:p>
          <a:p>
            <a:pPr>
              <a:lnSpc>
                <a:spcPct val="150000"/>
              </a:lnSpc>
            </a:pPr>
            <a:endParaRPr lang="en-US" sz="1600" b="1" dirty="0"/>
          </a:p>
          <a:p>
            <a:pPr>
              <a:lnSpc>
                <a:spcPct val="150000"/>
              </a:lnSpc>
            </a:pPr>
            <a:endParaRPr lang="en-US" sz="1600" b="1" dirty="0"/>
          </a:p>
          <a:p>
            <a:pPr>
              <a:lnSpc>
                <a:spcPct val="150000"/>
              </a:lnSpc>
            </a:pPr>
            <a:endParaRPr lang="en-US" sz="1600" dirty="0"/>
          </a:p>
        </p:txBody>
      </p:sp>
      <p:sp>
        <p:nvSpPr>
          <p:cNvPr id="4" name="TextBox 3">
            <a:extLst>
              <a:ext uri="{FF2B5EF4-FFF2-40B4-BE49-F238E27FC236}">
                <a16:creationId xmlns:a16="http://schemas.microsoft.com/office/drawing/2014/main" id="{A791E0A4-7435-4D50-9779-1AD3EF6D7FE4}"/>
              </a:ext>
            </a:extLst>
          </p:cNvPr>
          <p:cNvSpPr txBox="1"/>
          <p:nvPr/>
        </p:nvSpPr>
        <p:spPr>
          <a:xfrm>
            <a:off x="996285" y="2656007"/>
            <a:ext cx="6376971" cy="3323987"/>
          </a:xfrm>
          <a:prstGeom prst="rect">
            <a:avLst/>
          </a:prstGeom>
          <a:solidFill>
            <a:schemeClr val="bg1">
              <a:lumMod val="75000"/>
            </a:schemeClr>
          </a:solidFill>
        </p:spPr>
        <p:txBody>
          <a:bodyPr wrap="square" rtlCol="0">
            <a:spAutoFit/>
          </a:bodyP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CountryController</a:t>
            </a:r>
            <a:r>
              <a:rPr lang="en-US" sz="1200" dirty="0"/>
              <a:t> {</a:t>
            </a:r>
          </a:p>
          <a:p>
            <a:pPr>
              <a:lnSpc>
                <a:spcPct val="150000"/>
              </a:lnSpc>
            </a:pPr>
            <a:r>
              <a:rPr lang="en-US" sz="1200" dirty="0"/>
              <a:t> </a:t>
            </a:r>
          </a:p>
          <a:p>
            <a:pPr>
              <a:lnSpc>
                <a:spcPct val="150000"/>
              </a:lnSpc>
            </a:pPr>
            <a:r>
              <a:rPr lang="en-US" sz="1200" dirty="0"/>
              <a:t> @</a:t>
            </a:r>
            <a:r>
              <a:rPr lang="en-US" sz="1200" dirty="0" err="1"/>
              <a:t>RequestMapping</a:t>
            </a:r>
            <a:r>
              <a:rPr lang="en-US" sz="1200" dirty="0"/>
              <a:t>(value = "/countries", method = </a:t>
            </a:r>
            <a:r>
              <a:rPr lang="en-US" sz="1200" dirty="0" err="1"/>
              <a:t>RequestMethod.GET,headers</a:t>
            </a:r>
            <a:r>
              <a:rPr lang="en-US" sz="1200" dirty="0"/>
              <a:t>="Accept=application/json")</a:t>
            </a:r>
          </a:p>
          <a:p>
            <a:pPr>
              <a:lnSpc>
                <a:spcPct val="150000"/>
              </a:lnSpc>
            </a:pPr>
            <a:r>
              <a:rPr lang="en-US" sz="1200" dirty="0"/>
              <a:t> public List </a:t>
            </a:r>
            <a:r>
              <a:rPr lang="en-US" sz="1200" dirty="0" err="1"/>
              <a:t>getCountries</a:t>
            </a:r>
            <a:r>
              <a:rPr lang="en-US" sz="1200" dirty="0"/>
              <a:t>()</a:t>
            </a:r>
          </a:p>
          <a:p>
            <a:pPr>
              <a:lnSpc>
                <a:spcPct val="150000"/>
              </a:lnSpc>
            </a:pPr>
            <a:r>
              <a:rPr lang="en-US" sz="1200" dirty="0"/>
              <a:t> {</a:t>
            </a:r>
          </a:p>
          <a:p>
            <a:pPr>
              <a:lnSpc>
                <a:spcPct val="150000"/>
              </a:lnSpc>
            </a:pPr>
            <a:r>
              <a:rPr lang="en-US" sz="1200" dirty="0"/>
              <a:t>  List </a:t>
            </a:r>
            <a:r>
              <a:rPr lang="en-US" sz="1200" dirty="0" err="1"/>
              <a:t>listOfCountries</a:t>
            </a:r>
            <a:r>
              <a:rPr lang="en-US" sz="1200" dirty="0"/>
              <a:t> = new </a:t>
            </a:r>
            <a:r>
              <a:rPr lang="en-US" sz="1200" dirty="0" err="1"/>
              <a:t>ArrayList</a:t>
            </a:r>
            <a:r>
              <a:rPr lang="en-US" sz="1200" dirty="0"/>
              <a:t>();</a:t>
            </a:r>
          </a:p>
          <a:p>
            <a:pPr>
              <a:lnSpc>
                <a:spcPct val="150000"/>
              </a:lnSpc>
            </a:pPr>
            <a:r>
              <a:rPr lang="en-US" sz="1200" dirty="0"/>
              <a:t>  </a:t>
            </a:r>
            <a:r>
              <a:rPr lang="en-US" sz="1200" dirty="0" err="1"/>
              <a:t>listOfCountries</a:t>
            </a:r>
            <a:r>
              <a:rPr lang="en-US" sz="1200" dirty="0"/>
              <a:t>=</a:t>
            </a:r>
            <a:r>
              <a:rPr lang="en-US" sz="1200" dirty="0" err="1"/>
              <a:t>createCountryList</a:t>
            </a:r>
            <a:r>
              <a:rPr lang="en-US" sz="1200" dirty="0"/>
              <a:t>();</a:t>
            </a:r>
          </a:p>
          <a:p>
            <a:pPr>
              <a:lnSpc>
                <a:spcPct val="150000"/>
              </a:lnSpc>
            </a:pPr>
            <a:r>
              <a:rPr lang="en-US" sz="1200" dirty="0"/>
              <a:t>  return </a:t>
            </a:r>
            <a:r>
              <a:rPr lang="en-US" sz="1200" dirty="0" err="1"/>
              <a:t>listOfCountries</a:t>
            </a:r>
            <a:r>
              <a:rPr lang="en-US" sz="1200" dirty="0"/>
              <a:t>;</a:t>
            </a:r>
          </a:p>
          <a:p>
            <a:pPr>
              <a:lnSpc>
                <a:spcPct val="150000"/>
              </a:lnSpc>
            </a:pPr>
            <a:r>
              <a:rPr lang="en-US" sz="1200" dirty="0"/>
              <a:t> }</a:t>
            </a:r>
          </a:p>
          <a:p>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788" y="131096"/>
            <a:ext cx="8312649" cy="859536"/>
          </a:xfrm>
        </p:spPr>
        <p:txBody>
          <a:bodyPr>
            <a:normAutofit/>
          </a:bodyPr>
          <a:lstStyle/>
          <a:p>
            <a:r>
              <a:rPr lang="en-US" sz="1800" b="1" dirty="0"/>
              <a:t> </a:t>
            </a:r>
            <a:br>
              <a:rPr lang="en-US" sz="1800" b="1" dirty="0"/>
            </a:br>
            <a:r>
              <a:rPr lang="en-US" sz="1800" b="1" dirty="0"/>
              <a:t>6.3 Life cycle of a Request in Spring MVC Restful</a:t>
            </a:r>
          </a:p>
        </p:txBody>
      </p:sp>
      <p:grpSp>
        <p:nvGrpSpPr>
          <p:cNvPr id="9" name="Group 8">
            <a:extLst>
              <a:ext uri="{FF2B5EF4-FFF2-40B4-BE49-F238E27FC236}">
                <a16:creationId xmlns:a16="http://schemas.microsoft.com/office/drawing/2014/main" id="{E538EFD6-6385-45E2-930E-ED1AC9EA09E3}"/>
              </a:ext>
            </a:extLst>
          </p:cNvPr>
          <p:cNvGrpSpPr/>
          <p:nvPr/>
        </p:nvGrpSpPr>
        <p:grpSpPr>
          <a:xfrm>
            <a:off x="1009900" y="863159"/>
            <a:ext cx="6822423" cy="3941192"/>
            <a:chOff x="943428" y="1436473"/>
            <a:chExt cx="6822423" cy="3941192"/>
          </a:xfrm>
        </p:grpSpPr>
        <p:cxnSp>
          <p:nvCxnSpPr>
            <p:cNvPr id="23" name="Straight Connector 22"/>
            <p:cNvCxnSpPr>
              <a:cxnSpLocks/>
            </p:cNvCxnSpPr>
            <p:nvPr/>
          </p:nvCxnSpPr>
          <p:spPr>
            <a:xfrm>
              <a:off x="2402115" y="1436473"/>
              <a:ext cx="0" cy="566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43428" y="1487714"/>
              <a:ext cx="6822423" cy="3889951"/>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1"/>
                <a:ext cx="2032000" cy="354851"/>
              </a:xfrm>
              <a:prstGeom prst="rect">
                <a:avLst/>
              </a:prstGeom>
              <a:noFill/>
            </p:spPr>
            <p:txBody>
              <a:bodyPr wrap="square" rtlCol="0">
                <a:spAutoFit/>
              </a:bodyPr>
              <a:lstStyle/>
              <a:p>
                <a:r>
                  <a:rPr lang="en-US" sz="1400" dirty="0" err="1"/>
                  <a:t>HttpRequest</a:t>
                </a:r>
                <a:endParaRPr lang="en-US" sz="1400"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54851"/>
              </a:xfrm>
              <a:prstGeom prst="rect">
                <a:avLst/>
              </a:prstGeom>
              <a:noFill/>
            </p:spPr>
            <p:txBody>
              <a:bodyPr wrap="square" rtlCol="0">
                <a:spAutoFit/>
              </a:bodyPr>
              <a:lstStyle/>
              <a:p>
                <a:r>
                  <a:rPr lang="en-US" sz="1400" dirty="0" err="1"/>
                  <a:t>HttpResponse</a:t>
                </a:r>
                <a:endParaRPr lang="en-US" sz="1400"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DispatcherServlet</a:t>
                </a:r>
                <a:endParaRPr lang="en-US" sz="12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RestController</a:t>
                </a:r>
                <a:endParaRPr lang="en-US" sz="12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HandlerMapping</a:t>
                </a:r>
                <a:endParaRPr lang="en-US" sz="1200" b="1" dirty="0"/>
              </a:p>
              <a:p>
                <a:pPr algn="ctr"/>
                <a:r>
                  <a:rPr lang="en-US" sz="1200" b="1" dirty="0"/>
                  <a:t>(@</a:t>
                </a:r>
                <a:r>
                  <a:rPr lang="en-US" sz="1200" b="1" dirty="0" err="1"/>
                  <a:t>RequestMapping</a:t>
                </a:r>
                <a:r>
                  <a:rPr lang="en-US" sz="12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cxnSpLocks/>
            </p:cNvCxnSpPr>
            <p:nvPr/>
          </p:nvCxnSpPr>
          <p:spPr>
            <a:xfrm>
              <a:off x="5338288" y="2087609"/>
              <a:ext cx="392141"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570763"/>
          </a:xfrm>
        </p:spPr>
        <p:txBody>
          <a:bodyPr>
            <a:normAutofit/>
          </a:bodyPr>
          <a:lstStyle/>
          <a:p>
            <a:r>
              <a:rPr lang="en-US" sz="1800" b="1" dirty="0"/>
              <a:t>6.4 Why REST Controller ?</a:t>
            </a:r>
          </a:p>
        </p:txBody>
      </p:sp>
      <p:sp>
        <p:nvSpPr>
          <p:cNvPr id="6" name="Content Placeholder 5"/>
          <p:cNvSpPr>
            <a:spLocks noGrp="1"/>
          </p:cNvSpPr>
          <p:nvPr>
            <p:ph idx="1"/>
          </p:nvPr>
        </p:nvSpPr>
        <p:spPr>
          <a:xfrm>
            <a:off x="298516" y="848220"/>
            <a:ext cx="8845484" cy="5693896"/>
          </a:xfrm>
        </p:spPr>
        <p:txBody>
          <a:bodyPr>
            <a:normAutofit/>
          </a:bodyPr>
          <a:lstStyle/>
          <a:p>
            <a:pPr marL="285750" indent="-285750">
              <a:lnSpc>
                <a:spcPct val="200000"/>
              </a:lnSpc>
              <a:buFont typeface="Arial" panose="020B0604020202020204" pitchFamily="34" charset="0"/>
              <a:buChar char="•"/>
            </a:pPr>
            <a:r>
              <a:rPr lang="en-US" sz="1600" dirty="0"/>
              <a:t>Server should deal with only data.</a:t>
            </a:r>
          </a:p>
          <a:p>
            <a:pPr marL="285750" indent="-285750">
              <a:lnSpc>
                <a:spcPct val="200000"/>
              </a:lnSpc>
              <a:buFont typeface="Arial" panose="020B0604020202020204" pitchFamily="34" charset="0"/>
              <a:buChar char="•"/>
            </a:pPr>
            <a:r>
              <a:rPr lang="en-US" sz="1600" dirty="0"/>
              <a:t>Popular front-end frameworks like Angular, </a:t>
            </a:r>
            <a:r>
              <a:rPr lang="en-US" sz="1600" dirty="0" err="1"/>
              <a:t>EmberJs</a:t>
            </a:r>
            <a:r>
              <a:rPr lang="en-US" sz="1600" dirty="0"/>
              <a:t>, </a:t>
            </a:r>
            <a:r>
              <a:rPr lang="en-US" sz="1600" dirty="0" err="1"/>
              <a:t>ReactJs</a:t>
            </a:r>
            <a:r>
              <a:rPr lang="en-US" sz="1600" dirty="0"/>
              <a:t> etc.,</a:t>
            </a:r>
          </a:p>
          <a:p>
            <a:pPr marL="285750" indent="-285750">
              <a:lnSpc>
                <a:spcPct val="200000"/>
              </a:lnSpc>
              <a:buFont typeface="Arial" panose="020B0604020202020204" pitchFamily="34" charset="0"/>
              <a:buChar char="•"/>
            </a:pPr>
            <a:r>
              <a:rPr lang="en-US" sz="1600" dirty="0"/>
              <a:t>Expose the data as JSON/XML/HTML/plain text.</a:t>
            </a:r>
          </a:p>
          <a:p>
            <a:pPr marL="285750" indent="-285750">
              <a:lnSpc>
                <a:spcPct val="200000"/>
              </a:lnSpc>
              <a:buFont typeface="Arial" panose="020B0604020202020204" pitchFamily="34" charset="0"/>
              <a:buChar char="•"/>
            </a:pPr>
            <a:r>
              <a:rPr lang="en-US" sz="1600" dirty="0"/>
              <a:t>Server can process business logic quickly</a:t>
            </a:r>
          </a:p>
          <a:p>
            <a:pPr marL="285750" indent="-285750">
              <a:lnSpc>
                <a:spcPct val="200000"/>
              </a:lnSpc>
              <a:buFont typeface="Arial" panose="020B0604020202020204" pitchFamily="34" charset="0"/>
              <a:buChar char="•"/>
            </a:pPr>
            <a:r>
              <a:rPr lang="en-US" sz="1600" dirty="0"/>
              <a:t>Server no need to produce presentation tier.</a:t>
            </a:r>
          </a:p>
          <a:p>
            <a:pPr marL="285750" indent="-285750">
              <a:lnSpc>
                <a:spcPct val="200000"/>
              </a:lnSpc>
              <a:buFont typeface="Arial" panose="020B0604020202020204" pitchFamily="34" charset="0"/>
              <a:buChar char="•"/>
            </a:pPr>
            <a:r>
              <a:rPr lang="en-US" sz="1600" dirty="0"/>
              <a:t>Elimination of JSP from current Architecture.</a:t>
            </a:r>
          </a:p>
          <a:p>
            <a:pPr marL="285750" indent="-285750">
              <a:lnSpc>
                <a:spcPct val="200000"/>
              </a:lnSpc>
              <a:buFont typeface="Arial" panose="020B0604020202020204" pitchFamily="34" charset="0"/>
              <a:buChar char="•"/>
            </a:pPr>
            <a:r>
              <a:rPr lang="en-US" sz="1600" dirty="0"/>
              <a:t>Leads API-led connectivity Architecture</a:t>
            </a:r>
          </a:p>
          <a:p>
            <a:pPr marL="285750" indent="-285750">
              <a:lnSpc>
                <a:spcPct val="200000"/>
              </a:lnSpc>
              <a:buFont typeface="Arial" panose="020B0604020202020204" pitchFamily="34" charset="0"/>
              <a:buChar char="•"/>
            </a:pPr>
            <a:r>
              <a:rPr lang="en-US" sz="1600" dirty="0"/>
              <a:t>Encourage microservices kind of application in enterprise architecture.</a:t>
            </a:r>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80773" y="215252"/>
            <a:ext cx="8312649" cy="859536"/>
          </a:xfrm>
        </p:spPr>
        <p:txBody>
          <a:bodyPr/>
          <a:lstStyle/>
          <a:p>
            <a:br>
              <a:rPr lang="en-US" b="1" dirty="0"/>
            </a:br>
            <a:r>
              <a:rPr lang="en-US" b="1" dirty="0"/>
              <a:t>6.5 HTTP methods in REST</a:t>
            </a:r>
            <a:endParaRPr lang="en-US" dirty="0"/>
          </a:p>
        </p:txBody>
      </p:sp>
      <p:graphicFrame>
        <p:nvGraphicFramePr>
          <p:cNvPr id="5" name="Table 4">
            <a:extLst>
              <a:ext uri="{FF2B5EF4-FFF2-40B4-BE49-F238E27FC236}">
                <a16:creationId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3206101232"/>
              </p:ext>
            </p:extLst>
          </p:nvPr>
        </p:nvGraphicFramePr>
        <p:xfrm>
          <a:off x="834571" y="1397000"/>
          <a:ext cx="6785430" cy="3407230"/>
        </p:xfrm>
        <a:graphic>
          <a:graphicData uri="http://schemas.openxmlformats.org/drawingml/2006/table">
            <a:tbl>
              <a:tblPr firstRow="1" bandRow="1">
                <a:tableStyleId>{5C22544A-7EE6-4342-B048-85BDC9FD1C3A}</a:tableStyleId>
              </a:tblPr>
              <a:tblGrid>
                <a:gridCol w="1255486">
                  <a:extLst>
                    <a:ext uri="{9D8B030D-6E8A-4147-A177-3AD203B41FA5}">
                      <a16:colId xmlns:a16="http://schemas.microsoft.com/office/drawing/2014/main" val="1169660290"/>
                    </a:ext>
                  </a:extLst>
                </a:gridCol>
                <a:gridCol w="2133600">
                  <a:extLst>
                    <a:ext uri="{9D8B030D-6E8A-4147-A177-3AD203B41FA5}">
                      <a16:colId xmlns:a16="http://schemas.microsoft.com/office/drawing/2014/main" val="2812619578"/>
                    </a:ext>
                  </a:extLst>
                </a:gridCol>
                <a:gridCol w="3396344">
                  <a:extLst>
                    <a:ext uri="{9D8B030D-6E8A-4147-A177-3AD203B41FA5}">
                      <a16:colId xmlns:a16="http://schemas.microsoft.com/office/drawing/2014/main" val="2219963717"/>
                    </a:ext>
                  </a:extLst>
                </a:gridCol>
              </a:tblGrid>
              <a:tr h="370676">
                <a:tc>
                  <a:txBody>
                    <a:bodyPr/>
                    <a:lstStyle/>
                    <a:p>
                      <a:pPr fontAlgn="base">
                        <a:lnSpc>
                          <a:spcPct val="150000"/>
                        </a:lnSpc>
                      </a:pPr>
                      <a:r>
                        <a:rPr lang="en-US" sz="1100" b="1" dirty="0">
                          <a:solidFill>
                            <a:schemeClr val="bg1"/>
                          </a:solidFill>
                          <a:effectLst/>
                        </a:rPr>
                        <a:t>HTTP Method</a:t>
                      </a:r>
                      <a:endParaRPr lang="en-US" sz="1100" b="0" dirty="0">
                        <a:solidFill>
                          <a:schemeClr val="bg1"/>
                        </a:solidFill>
                        <a:effectLst/>
                      </a:endParaRPr>
                    </a:p>
                  </a:txBody>
                  <a:tcPr marL="52330" marR="52330" marT="52330" marB="52330" anchor="ctr"/>
                </a:tc>
                <a:tc>
                  <a:txBody>
                    <a:bodyPr/>
                    <a:lstStyle/>
                    <a:p>
                      <a:pPr fontAlgn="base">
                        <a:lnSpc>
                          <a:spcPct val="150000"/>
                        </a:lnSpc>
                      </a:pPr>
                      <a:r>
                        <a:rPr lang="en-US" sz="1100" b="0">
                          <a:solidFill>
                            <a:schemeClr val="bg1"/>
                          </a:solidFill>
                          <a:effectLst/>
                        </a:rPr>
                        <a:t>  </a:t>
                      </a:r>
                      <a:r>
                        <a:rPr lang="en-US" sz="1100" b="1">
                          <a:solidFill>
                            <a:schemeClr val="bg1"/>
                          </a:solidFill>
                          <a:effectLst/>
                        </a:rPr>
                        <a:t>Operation</a:t>
                      </a:r>
                      <a:endParaRPr lang="en-US" sz="1100" b="0">
                        <a:solidFill>
                          <a:schemeClr val="bg1"/>
                        </a:solidFill>
                        <a:effectLst/>
                      </a:endParaRPr>
                    </a:p>
                  </a:txBody>
                  <a:tcPr marL="52330" marR="52330" marT="52330" marB="52330" anchor="ctr"/>
                </a:tc>
                <a:tc>
                  <a:txBody>
                    <a:bodyPr/>
                    <a:lstStyle/>
                    <a:p>
                      <a:pPr fontAlgn="base">
                        <a:lnSpc>
                          <a:spcPct val="150000"/>
                        </a:lnSpc>
                      </a:pPr>
                      <a:r>
                        <a:rPr lang="en-US" sz="1100" b="0" dirty="0">
                          <a:solidFill>
                            <a:schemeClr val="bg1"/>
                          </a:solidFill>
                          <a:effectLst/>
                        </a:rPr>
                        <a:t> </a:t>
                      </a:r>
                      <a:r>
                        <a:rPr lang="en-US" sz="1100" b="1" dirty="0">
                          <a:solidFill>
                            <a:schemeClr val="bg1"/>
                          </a:solidFill>
                          <a:effectLst/>
                        </a:rPr>
                        <a:t>Comment</a:t>
                      </a:r>
                      <a:endParaRPr lang="en-US" sz="1100" b="0" dirty="0">
                        <a:solidFill>
                          <a:schemeClr val="bg1"/>
                        </a:solidFill>
                        <a:effectLst/>
                      </a:endParaRPr>
                    </a:p>
                  </a:txBody>
                  <a:tcPr marL="52330" marR="52330" marT="52330" marB="52330" anchor="ctr"/>
                </a:tc>
                <a:extLst>
                  <a:ext uri="{0D108BD9-81ED-4DB2-BD59-A6C34878D82A}">
                    <a16:rowId xmlns:a16="http://schemas.microsoft.com/office/drawing/2014/main" val="2585587713"/>
                  </a:ext>
                </a:extLst>
              </a:tr>
              <a:tr h="607311">
                <a:tc>
                  <a:txBody>
                    <a:bodyPr/>
                    <a:lstStyle/>
                    <a:p>
                      <a:pPr fontAlgn="base">
                        <a:lnSpc>
                          <a:spcPct val="150000"/>
                        </a:lnSpc>
                      </a:pPr>
                      <a:r>
                        <a:rPr lang="en-US" sz="1100" b="0" dirty="0">
                          <a:solidFill>
                            <a:srgbClr val="666666"/>
                          </a:solidFill>
                          <a:effectLst/>
                        </a:rPr>
                        <a:t>GET</a:t>
                      </a:r>
                    </a:p>
                  </a:txBody>
                  <a:tcPr marL="52330" marR="52330" marT="52330" marB="52330" anchor="ctr"/>
                </a:tc>
                <a:tc>
                  <a:txBody>
                    <a:bodyPr/>
                    <a:lstStyle/>
                    <a:p>
                      <a:pPr fontAlgn="base">
                        <a:lnSpc>
                          <a:spcPct val="150000"/>
                        </a:lnSpc>
                      </a:pPr>
                      <a:r>
                        <a:rPr lang="en-US" sz="1100" b="0" dirty="0">
                          <a:solidFill>
                            <a:srgbClr val="666666"/>
                          </a:solidFill>
                          <a:effectLst/>
                        </a:rPr>
                        <a:t> Read Operation only</a:t>
                      </a:r>
                    </a:p>
                  </a:txBody>
                  <a:tcPr marL="52330" marR="52330" marT="52330" marB="52330" anchor="ctr"/>
                </a:tc>
                <a:tc>
                  <a:txBody>
                    <a:bodyPr/>
                    <a:lstStyle/>
                    <a:p>
                      <a:pPr fontAlgn="base">
                        <a:lnSpc>
                          <a:spcPct val="150000"/>
                        </a:lnSpc>
                      </a:pPr>
                      <a:r>
                        <a:rPr lang="en-US" sz="1100" b="0">
                          <a:solidFill>
                            <a:srgbClr val="666666"/>
                          </a:solidFill>
                          <a:effectLst/>
                        </a:rPr>
                        <a:t> Uses only for the read operation.GET should be idempotent</a:t>
                      </a:r>
                    </a:p>
                  </a:txBody>
                  <a:tcPr marL="52330" marR="52330" marT="52330" marB="52330" anchor="ctr"/>
                </a:tc>
                <a:extLst>
                  <a:ext uri="{0D108BD9-81ED-4DB2-BD59-A6C34878D82A}">
                    <a16:rowId xmlns:a16="http://schemas.microsoft.com/office/drawing/2014/main" val="3465998387"/>
                  </a:ext>
                </a:extLst>
              </a:tr>
              <a:tr h="439745">
                <a:tc>
                  <a:txBody>
                    <a:bodyPr/>
                    <a:lstStyle/>
                    <a:p>
                      <a:pPr fontAlgn="base">
                        <a:lnSpc>
                          <a:spcPct val="150000"/>
                        </a:lnSpc>
                      </a:pPr>
                      <a:r>
                        <a:rPr lang="en-US" sz="1100" b="0" dirty="0">
                          <a:solidFill>
                            <a:srgbClr val="666666"/>
                          </a:solidFill>
                          <a:effectLst/>
                        </a:rPr>
                        <a:t>POST</a:t>
                      </a:r>
                    </a:p>
                  </a:txBody>
                  <a:tcPr marL="52330" marR="52330" marT="52330" marB="52330" anchor="ctr"/>
                </a:tc>
                <a:tc>
                  <a:txBody>
                    <a:bodyPr/>
                    <a:lstStyle/>
                    <a:p>
                      <a:pPr fontAlgn="base">
                        <a:lnSpc>
                          <a:spcPct val="150000"/>
                        </a:lnSpc>
                      </a:pPr>
                      <a:r>
                        <a:rPr lang="en-US" sz="1100" b="0" dirty="0">
                          <a:solidFill>
                            <a:srgbClr val="666666"/>
                          </a:solidFill>
                          <a:effectLst/>
                        </a:rPr>
                        <a:t>Create new resource</a:t>
                      </a:r>
                    </a:p>
                  </a:txBody>
                  <a:tcPr marL="52330" marR="52330" marT="52330" marB="52330" anchor="ctr"/>
                </a:tc>
                <a:tc>
                  <a:txBody>
                    <a:bodyPr/>
                    <a:lstStyle/>
                    <a:p>
                      <a:pPr fontAlgn="base">
                        <a:lnSpc>
                          <a:spcPct val="150000"/>
                        </a:lnSpc>
                      </a:pPr>
                      <a:r>
                        <a:rPr lang="en-US" sz="1100" b="0" dirty="0">
                          <a:solidFill>
                            <a:srgbClr val="666666"/>
                          </a:solidFill>
                          <a:effectLst/>
                        </a:rPr>
                        <a:t> Should only be used to create a new resource</a:t>
                      </a:r>
                    </a:p>
                  </a:txBody>
                  <a:tcPr marL="52330" marR="52330" marT="52330" marB="52330" anchor="ctr"/>
                </a:tc>
                <a:extLst>
                  <a:ext uri="{0D108BD9-81ED-4DB2-BD59-A6C34878D82A}">
                    <a16:rowId xmlns:a16="http://schemas.microsoft.com/office/drawing/2014/main" val="3964718662"/>
                  </a:ext>
                </a:extLst>
              </a:tr>
              <a:tr h="774876">
                <a:tc>
                  <a:txBody>
                    <a:bodyPr/>
                    <a:lstStyle/>
                    <a:p>
                      <a:pPr fontAlgn="base">
                        <a:lnSpc>
                          <a:spcPct val="150000"/>
                        </a:lnSpc>
                      </a:pPr>
                      <a:r>
                        <a:rPr lang="en-US" sz="1100" b="0">
                          <a:solidFill>
                            <a:srgbClr val="666666"/>
                          </a:solidFill>
                          <a:effectLst/>
                        </a:rPr>
                        <a:t>PUT</a:t>
                      </a:r>
                    </a:p>
                  </a:txBody>
                  <a:tcPr marL="52330" marR="52330" marT="52330" marB="52330" anchor="ctr"/>
                </a:tc>
                <a:tc>
                  <a:txBody>
                    <a:bodyPr/>
                    <a:lstStyle/>
                    <a:p>
                      <a:pPr fontAlgn="base">
                        <a:lnSpc>
                          <a:spcPct val="150000"/>
                        </a:lnSpc>
                      </a:pPr>
                      <a:r>
                        <a:rPr lang="en-US" sz="1100" b="0">
                          <a:solidFill>
                            <a:srgbClr val="666666"/>
                          </a:solidFill>
                          <a:effectLst/>
                        </a:rPr>
                        <a:t>Update / Replace Resource</a:t>
                      </a:r>
                    </a:p>
                  </a:txBody>
                  <a:tcPr marL="52330" marR="52330" marT="52330" marB="52330" anchor="ctr"/>
                </a:tc>
                <a:tc>
                  <a:txBody>
                    <a:bodyPr/>
                    <a:lstStyle/>
                    <a:p>
                      <a:pPr fontAlgn="base">
                        <a:lnSpc>
                          <a:spcPct val="150000"/>
                        </a:lnSpc>
                      </a:pPr>
                      <a:r>
                        <a:rPr lang="en-US" sz="1100" b="0" dirty="0">
                          <a:solidFill>
                            <a:srgbClr val="666666"/>
                          </a:solidFill>
                          <a:effectLst/>
                        </a:rPr>
                        <a:t>Update an existing </a:t>
                      </a:r>
                      <a:r>
                        <a:rPr lang="en-US" sz="1100" b="0" dirty="0" err="1">
                          <a:solidFill>
                            <a:srgbClr val="666666"/>
                          </a:solidFill>
                          <a:effectLst/>
                        </a:rPr>
                        <a:t>resource.Think</a:t>
                      </a:r>
                      <a:r>
                        <a:rPr lang="en-US" sz="1100" b="0" dirty="0">
                          <a:solidFill>
                            <a:srgbClr val="666666"/>
                          </a:solidFill>
                          <a:effectLst/>
                        </a:rPr>
                        <a:t> of PUT method as putting a resource</a:t>
                      </a:r>
                    </a:p>
                  </a:txBody>
                  <a:tcPr marL="52330" marR="52330" marT="52330" marB="52330" anchor="ctr"/>
                </a:tc>
                <a:extLst>
                  <a:ext uri="{0D108BD9-81ED-4DB2-BD59-A6C34878D82A}">
                    <a16:rowId xmlns:a16="http://schemas.microsoft.com/office/drawing/2014/main" val="3411360532"/>
                  </a:ext>
                </a:extLst>
              </a:tr>
              <a:tr h="607311">
                <a:tc>
                  <a:txBody>
                    <a:bodyPr/>
                    <a:lstStyle/>
                    <a:p>
                      <a:pPr fontAlgn="base">
                        <a:lnSpc>
                          <a:spcPct val="150000"/>
                        </a:lnSpc>
                      </a:pPr>
                      <a:r>
                        <a:rPr lang="en-US" sz="1100" b="0">
                          <a:solidFill>
                            <a:srgbClr val="666666"/>
                          </a:solidFill>
                          <a:effectLst/>
                        </a:rPr>
                        <a:t>DELETE</a:t>
                      </a:r>
                    </a:p>
                  </a:txBody>
                  <a:tcPr marL="52330" marR="52330" marT="52330" marB="52330" anchor="ctr"/>
                </a:tc>
                <a:tc>
                  <a:txBody>
                    <a:bodyPr/>
                    <a:lstStyle/>
                    <a:p>
                      <a:pPr fontAlgn="base">
                        <a:lnSpc>
                          <a:spcPct val="150000"/>
                        </a:lnSpc>
                      </a:pPr>
                      <a:r>
                        <a:rPr lang="en-US" sz="1100" b="0">
                          <a:solidFill>
                            <a:srgbClr val="666666"/>
                          </a:solidFill>
                          <a:effectLst/>
                        </a:rPr>
                        <a:t>Delete Resource</a:t>
                      </a:r>
                    </a:p>
                  </a:txBody>
                  <a:tcPr marL="52330" marR="52330" marT="52330" marB="52330" anchor="ctr"/>
                </a:tc>
                <a:tc>
                  <a:txBody>
                    <a:bodyPr/>
                    <a:lstStyle/>
                    <a:p>
                      <a:pPr fontAlgn="base">
                        <a:lnSpc>
                          <a:spcPct val="150000"/>
                        </a:lnSpc>
                      </a:pPr>
                      <a:r>
                        <a:rPr lang="en-US" sz="1100" b="0" dirty="0">
                          <a:solidFill>
                            <a:srgbClr val="666666"/>
                          </a:solidFill>
                          <a:effectLst/>
                        </a:rPr>
                        <a:t>To remove a given </a:t>
                      </a:r>
                      <a:r>
                        <a:rPr lang="en-US" sz="1100" b="0" dirty="0" err="1">
                          <a:solidFill>
                            <a:srgbClr val="666666"/>
                          </a:solidFill>
                          <a:effectLst/>
                        </a:rPr>
                        <a:t>resource.DELETE</a:t>
                      </a:r>
                      <a:r>
                        <a:rPr lang="en-US" sz="1100" b="0" dirty="0">
                          <a:solidFill>
                            <a:srgbClr val="666666"/>
                          </a:solidFill>
                          <a:effectLst/>
                        </a:rPr>
                        <a:t> operation is </a:t>
                      </a:r>
                      <a:r>
                        <a:rPr lang="en-US" sz="1100" b="0" i="1" dirty="0">
                          <a:solidFill>
                            <a:srgbClr val="666666"/>
                          </a:solidFill>
                          <a:effectLst/>
                        </a:rPr>
                        <a:t>idempotent</a:t>
                      </a:r>
                      <a:endParaRPr lang="en-US" sz="1100" b="0" dirty="0">
                        <a:solidFill>
                          <a:srgbClr val="666666"/>
                        </a:solidFill>
                        <a:effectLst/>
                      </a:endParaRPr>
                    </a:p>
                  </a:txBody>
                  <a:tcPr marL="52330" marR="52330" marT="52330" marB="52330" anchor="ctr"/>
                </a:tc>
                <a:extLst>
                  <a:ext uri="{0D108BD9-81ED-4DB2-BD59-A6C34878D82A}">
                    <a16:rowId xmlns:a16="http://schemas.microsoft.com/office/drawing/2014/main" val="1363730276"/>
                  </a:ext>
                </a:extLst>
              </a:tr>
              <a:tr h="607311">
                <a:tc>
                  <a:txBody>
                    <a:bodyPr/>
                    <a:lstStyle/>
                    <a:p>
                      <a:pPr fontAlgn="base">
                        <a:lnSpc>
                          <a:spcPct val="150000"/>
                        </a:lnSpc>
                      </a:pPr>
                      <a:r>
                        <a:rPr lang="en-US" sz="1100" b="0">
                          <a:solidFill>
                            <a:srgbClr val="666666"/>
                          </a:solidFill>
                          <a:effectLst/>
                        </a:rPr>
                        <a:t>PATCH</a:t>
                      </a:r>
                    </a:p>
                  </a:txBody>
                  <a:tcPr marL="52330" marR="52330" marT="52330" marB="52330" anchor="ctr"/>
                </a:tc>
                <a:tc>
                  <a:txBody>
                    <a:bodyPr/>
                    <a:lstStyle/>
                    <a:p>
                      <a:pPr fontAlgn="base">
                        <a:lnSpc>
                          <a:spcPct val="150000"/>
                        </a:lnSpc>
                      </a:pPr>
                      <a:r>
                        <a:rPr lang="en-US" sz="1100" b="0">
                          <a:solidFill>
                            <a:srgbClr val="666666"/>
                          </a:solidFill>
                          <a:effectLst/>
                        </a:rPr>
                        <a:t>Partial Update / Modify</a:t>
                      </a:r>
                    </a:p>
                  </a:txBody>
                  <a:tcPr marL="52330" marR="52330" marT="52330" marB="52330" anchor="ctr"/>
                </a:tc>
                <a:tc>
                  <a:txBody>
                    <a:bodyPr/>
                    <a:lstStyle/>
                    <a:p>
                      <a:pPr fontAlgn="base">
                        <a:lnSpc>
                          <a:spcPct val="150000"/>
                        </a:lnSpc>
                      </a:pPr>
                      <a:r>
                        <a:rPr lang="en-US" sz="1100" b="0" dirty="0">
                          <a:solidFill>
                            <a:srgbClr val="666666"/>
                          </a:solidFill>
                          <a:effectLst/>
                        </a:rPr>
                        <a:t> Partial update to a resource should happen through PATCH</a:t>
                      </a:r>
                    </a:p>
                  </a:txBody>
                  <a:tcPr marL="52330" marR="52330" marT="52330" marB="52330" anchor="ctr"/>
                </a:tc>
                <a:extLst>
                  <a:ext uri="{0D108BD9-81ED-4DB2-BD59-A6C34878D82A}">
                    <a16:rowId xmlns:a16="http://schemas.microsoft.com/office/drawing/2014/main" val="1213032722"/>
                  </a:ext>
                </a:extLst>
              </a:tr>
            </a:tbl>
          </a:graphicData>
        </a:graphic>
      </p:graphicFrame>
    </p:spTree>
    <p:extLst>
      <p:ext uri="{BB962C8B-B14F-4D97-AF65-F5344CB8AC3E}">
        <p14:creationId xmlns:p14="http://schemas.microsoft.com/office/powerpoint/2010/main" val="125987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br>
              <a:rPr lang="en-US" sz="1800" b="1" dirty="0"/>
            </a:br>
            <a:r>
              <a:rPr lang="en-US" sz="1800" b="1" dirty="0"/>
              <a:t>6.6 HTTP Status Code</a:t>
            </a:r>
            <a:endParaRPr lang="en-US" sz="1800" dirty="0"/>
          </a:p>
        </p:txBody>
      </p:sp>
      <p:graphicFrame>
        <p:nvGraphicFramePr>
          <p:cNvPr id="5" name="Table 4">
            <a:extLst>
              <a:ext uri="{FF2B5EF4-FFF2-40B4-BE49-F238E27FC236}">
                <a16:creationId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1126265015"/>
              </p:ext>
            </p:extLst>
          </p:nvPr>
        </p:nvGraphicFramePr>
        <p:xfrm>
          <a:off x="449943" y="957943"/>
          <a:ext cx="8498114" cy="5481604"/>
        </p:xfrm>
        <a:graphic>
          <a:graphicData uri="http://schemas.openxmlformats.org/drawingml/2006/table">
            <a:tbl>
              <a:tblPr firstRow="1" bandRow="1">
                <a:tableStyleId>{5C22544A-7EE6-4342-B048-85BDC9FD1C3A}</a:tableStyleId>
              </a:tblPr>
              <a:tblGrid>
                <a:gridCol w="1394139">
                  <a:extLst>
                    <a:ext uri="{9D8B030D-6E8A-4147-A177-3AD203B41FA5}">
                      <a16:colId xmlns:a16="http://schemas.microsoft.com/office/drawing/2014/main" val="1169660290"/>
                    </a:ext>
                  </a:extLst>
                </a:gridCol>
                <a:gridCol w="4223229">
                  <a:extLst>
                    <a:ext uri="{9D8B030D-6E8A-4147-A177-3AD203B41FA5}">
                      <a16:colId xmlns:a16="http://schemas.microsoft.com/office/drawing/2014/main" val="2812619578"/>
                    </a:ext>
                  </a:extLst>
                </a:gridCol>
                <a:gridCol w="2880746">
                  <a:extLst>
                    <a:ext uri="{9D8B030D-6E8A-4147-A177-3AD203B41FA5}">
                      <a16:colId xmlns:a16="http://schemas.microsoft.com/office/drawing/2014/main" val="2219963717"/>
                    </a:ext>
                  </a:extLst>
                </a:gridCol>
              </a:tblGrid>
              <a:tr h="809770">
                <a:tc>
                  <a:txBody>
                    <a:bodyPr/>
                    <a:lstStyle/>
                    <a:p>
                      <a:pPr fontAlgn="base"/>
                      <a:r>
                        <a:rPr lang="en-US" b="1" dirty="0">
                          <a:solidFill>
                            <a:schemeClr val="bg1"/>
                          </a:solidFill>
                          <a:effectLst/>
                        </a:rPr>
                        <a:t>Status Code Category</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Description</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Example</a:t>
                      </a:r>
                      <a:endParaRPr lang="en-US" b="0" dirty="0">
                        <a:solidFill>
                          <a:schemeClr val="bg1"/>
                        </a:solidFill>
                        <a:effectLst/>
                      </a:endParaRPr>
                    </a:p>
                  </a:txBody>
                  <a:tcPr marL="92529" marR="92529" marT="92529" marB="92529" anchor="ctr"/>
                </a:tc>
                <a:extLst>
                  <a:ext uri="{0D108BD9-81ED-4DB2-BD59-A6C34878D82A}">
                    <a16:rowId xmlns:a16="http://schemas.microsoft.com/office/drawing/2014/main" val="2585587713"/>
                  </a:ext>
                </a:extLst>
              </a:tr>
              <a:tr h="809770">
                <a:tc>
                  <a:txBody>
                    <a:bodyPr/>
                    <a:lstStyle/>
                    <a:p>
                      <a:pPr fontAlgn="base"/>
                      <a:r>
                        <a:rPr lang="en-US" b="0" dirty="0">
                          <a:solidFill>
                            <a:srgbClr val="666666"/>
                          </a:solidFill>
                          <a:effectLst/>
                        </a:rPr>
                        <a:t>1XX – Informational</a:t>
                      </a:r>
                    </a:p>
                  </a:txBody>
                  <a:tcPr marL="92529" marR="92529" marT="92529" marB="92529" anchor="ctr"/>
                </a:tc>
                <a:tc>
                  <a:txBody>
                    <a:bodyPr/>
                    <a:lstStyle/>
                    <a:p>
                      <a:pPr fontAlgn="base"/>
                      <a:r>
                        <a:rPr lang="en-US" b="0" dirty="0">
                          <a:solidFill>
                            <a:srgbClr val="666666"/>
                          </a:solidFill>
                          <a:effectLst/>
                        </a:rPr>
                        <a:t>Informational indicates a provisional response</a:t>
                      </a:r>
                    </a:p>
                  </a:txBody>
                  <a:tcPr marL="92529" marR="92529" marT="92529" marB="92529" anchor="ctr"/>
                </a:tc>
                <a:tc>
                  <a:txBody>
                    <a:bodyPr/>
                    <a:lstStyle/>
                    <a:p>
                      <a:pPr fontAlgn="base"/>
                      <a:r>
                        <a:rPr lang="en-US" b="0">
                          <a:solidFill>
                            <a:srgbClr val="666666"/>
                          </a:solidFill>
                          <a:effectLst/>
                        </a:rPr>
                        <a:t>100 (Continue ) , 101</a:t>
                      </a:r>
                    </a:p>
                  </a:txBody>
                  <a:tcPr marL="92529" marR="92529" marT="92529" marB="92529" anchor="ctr"/>
                </a:tc>
                <a:extLst>
                  <a:ext uri="{0D108BD9-81ED-4DB2-BD59-A6C34878D82A}">
                    <a16:rowId xmlns:a16="http://schemas.microsoft.com/office/drawing/2014/main" val="3465998387"/>
                  </a:ext>
                </a:extLst>
              </a:tr>
              <a:tr h="1017431">
                <a:tc>
                  <a:txBody>
                    <a:bodyPr/>
                    <a:lstStyle/>
                    <a:p>
                      <a:pPr fontAlgn="base"/>
                      <a:r>
                        <a:rPr lang="en-US" b="0" dirty="0">
                          <a:solidFill>
                            <a:srgbClr val="666666"/>
                          </a:solidFill>
                          <a:effectLst/>
                        </a:rPr>
                        <a:t>2XX – Successful</a:t>
                      </a:r>
                    </a:p>
                  </a:txBody>
                  <a:tcPr marL="92529" marR="92529" marT="92529" marB="92529" anchor="ctr"/>
                </a:tc>
                <a:tc>
                  <a:txBody>
                    <a:bodyPr/>
                    <a:lstStyle/>
                    <a:p>
                      <a:pPr fontAlgn="base"/>
                      <a:r>
                        <a:rPr lang="en-US" b="0" dirty="0">
                          <a:solidFill>
                            <a:srgbClr val="666666"/>
                          </a:solidFill>
                          <a:effectLst/>
                        </a:rPr>
                        <a:t>This class of status code indicates that the client’s request was successfully received, understood, and accepted.</a:t>
                      </a:r>
                    </a:p>
                  </a:txBody>
                  <a:tcPr marL="92529" marR="92529" marT="92529" marB="92529" anchor="ctr"/>
                </a:tc>
                <a:tc>
                  <a:txBody>
                    <a:bodyPr/>
                    <a:lstStyle/>
                    <a:p>
                      <a:pPr fontAlgn="base"/>
                      <a:r>
                        <a:rPr lang="en-US" b="0" dirty="0">
                          <a:solidFill>
                            <a:srgbClr val="666666"/>
                          </a:solidFill>
                          <a:effectLst/>
                        </a:rPr>
                        <a:t>200 (OK), 201(Created), 202 (Accepted)</a:t>
                      </a:r>
                    </a:p>
                  </a:txBody>
                  <a:tcPr marL="92529" marR="92529" marT="92529" marB="92529" anchor="ctr"/>
                </a:tc>
                <a:extLst>
                  <a:ext uri="{0D108BD9-81ED-4DB2-BD59-A6C34878D82A}">
                    <a16:rowId xmlns:a16="http://schemas.microsoft.com/office/drawing/2014/main" val="3964718662"/>
                  </a:ext>
                </a:extLst>
              </a:tr>
              <a:tr h="809770">
                <a:tc>
                  <a:txBody>
                    <a:bodyPr/>
                    <a:lstStyle/>
                    <a:p>
                      <a:pPr fontAlgn="base"/>
                      <a:r>
                        <a:rPr lang="en-US" b="0" dirty="0">
                          <a:solidFill>
                            <a:srgbClr val="666666"/>
                          </a:solidFill>
                          <a:effectLst/>
                        </a:rPr>
                        <a:t>3XX – Redirection</a:t>
                      </a:r>
                    </a:p>
                  </a:txBody>
                  <a:tcPr marL="92529" marR="92529" marT="92529" marB="92529" anchor="ctr"/>
                </a:tc>
                <a:tc>
                  <a:txBody>
                    <a:bodyPr/>
                    <a:lstStyle/>
                    <a:p>
                      <a:pPr fontAlgn="base"/>
                      <a:r>
                        <a:rPr lang="en-US" b="0" dirty="0">
                          <a:solidFill>
                            <a:srgbClr val="666666"/>
                          </a:solidFill>
                          <a:effectLst/>
                        </a:rPr>
                        <a:t>This class of status code indicates that further action required by the user agent to fulfill the request </a:t>
                      </a:r>
                    </a:p>
                  </a:txBody>
                  <a:tcPr marL="92529" marR="92529" marT="92529" marB="92529" anchor="ctr"/>
                </a:tc>
                <a:tc>
                  <a:txBody>
                    <a:bodyPr/>
                    <a:lstStyle/>
                    <a:p>
                      <a:pPr fontAlgn="base"/>
                      <a:r>
                        <a:rPr lang="en-US" b="0">
                          <a:solidFill>
                            <a:srgbClr val="666666"/>
                          </a:solidFill>
                          <a:effectLst/>
                        </a:rPr>
                        <a:t>301 (Moved Permanently), 302, 304 </a:t>
                      </a:r>
                    </a:p>
                  </a:txBody>
                  <a:tcPr marL="92529" marR="92529" marT="92529" marB="92529" anchor="ctr"/>
                </a:tc>
                <a:extLst>
                  <a:ext uri="{0D108BD9-81ED-4DB2-BD59-A6C34878D82A}">
                    <a16:rowId xmlns:a16="http://schemas.microsoft.com/office/drawing/2014/main" val="3411360532"/>
                  </a:ext>
                </a:extLst>
              </a:tr>
              <a:tr h="809770">
                <a:tc>
                  <a:txBody>
                    <a:bodyPr/>
                    <a:lstStyle/>
                    <a:p>
                      <a:pPr fontAlgn="base"/>
                      <a:r>
                        <a:rPr lang="en-US" b="0">
                          <a:solidFill>
                            <a:srgbClr val="666666"/>
                          </a:solidFill>
                          <a:effectLst/>
                        </a:rPr>
                        <a:t>4XX – Client Error</a:t>
                      </a:r>
                    </a:p>
                  </a:txBody>
                  <a:tcPr marL="92529" marR="92529" marT="92529" marB="92529" anchor="ctr"/>
                </a:tc>
                <a:tc>
                  <a:txBody>
                    <a:bodyPr/>
                    <a:lstStyle/>
                    <a:p>
                      <a:pPr fontAlgn="base"/>
                      <a:r>
                        <a:rPr lang="en-US" b="0">
                          <a:solidFill>
                            <a:srgbClr val="666666"/>
                          </a:solidFill>
                          <a:effectLst/>
                        </a:rPr>
                        <a:t>The 4xx class of status code is intended for cases where the client seems to have erred </a:t>
                      </a:r>
                    </a:p>
                  </a:txBody>
                  <a:tcPr marL="92529" marR="92529" marT="92529" marB="92529" anchor="ctr"/>
                </a:tc>
                <a:tc>
                  <a:txBody>
                    <a:bodyPr/>
                    <a:lstStyle/>
                    <a:p>
                      <a:pPr fontAlgn="base"/>
                      <a:r>
                        <a:rPr lang="en-US" b="0">
                          <a:solidFill>
                            <a:srgbClr val="666666"/>
                          </a:solidFill>
                          <a:effectLst/>
                        </a:rPr>
                        <a:t>400 ( Bad Request), 401, 403, 404, 405</a:t>
                      </a:r>
                    </a:p>
                  </a:txBody>
                  <a:tcPr marL="92529" marR="92529" marT="92529" marB="92529" anchor="ctr"/>
                </a:tc>
                <a:extLst>
                  <a:ext uri="{0D108BD9-81ED-4DB2-BD59-A6C34878D82A}">
                    <a16:rowId xmlns:a16="http://schemas.microsoft.com/office/drawing/2014/main" val="1363730276"/>
                  </a:ext>
                </a:extLst>
              </a:tr>
              <a:tr h="1225093">
                <a:tc>
                  <a:txBody>
                    <a:bodyPr/>
                    <a:lstStyle/>
                    <a:p>
                      <a:pPr fontAlgn="base"/>
                      <a:r>
                        <a:rPr lang="en-US" b="0">
                          <a:solidFill>
                            <a:srgbClr val="666666"/>
                          </a:solidFill>
                          <a:effectLst/>
                        </a:rPr>
                        <a:t>5XX – Server Error</a:t>
                      </a:r>
                    </a:p>
                  </a:txBody>
                  <a:tcPr marL="92529" marR="92529" marT="92529" marB="92529" anchor="ctr"/>
                </a:tc>
                <a:tc>
                  <a:txBody>
                    <a:bodyPr/>
                    <a:lstStyle/>
                    <a:p>
                      <a:pPr fontAlgn="base"/>
                      <a:r>
                        <a:rPr lang="en-US" b="0">
                          <a:solidFill>
                            <a:srgbClr val="666666"/>
                          </a:solidFill>
                          <a:effectLst/>
                        </a:rPr>
                        <a:t>Response status codes beginning with the digit “5” tell cases where the server is aware that it has erred or is incapable of performing the request </a:t>
                      </a:r>
                    </a:p>
                  </a:txBody>
                  <a:tcPr marL="92529" marR="92529" marT="92529" marB="92529" anchor="ctr"/>
                </a:tc>
                <a:tc>
                  <a:txBody>
                    <a:bodyPr/>
                    <a:lstStyle/>
                    <a:p>
                      <a:pPr fontAlgn="base"/>
                      <a:r>
                        <a:rPr lang="en-US" b="0" dirty="0">
                          <a:solidFill>
                            <a:srgbClr val="666666"/>
                          </a:solidFill>
                          <a:effectLst/>
                        </a:rPr>
                        <a:t>500 (Internal Server Error), 502, 503, 505</a:t>
                      </a:r>
                    </a:p>
                  </a:txBody>
                  <a:tcPr marL="92529" marR="92529" marT="92529" marB="92529" anchor="ctr"/>
                </a:tc>
                <a:extLst>
                  <a:ext uri="{0D108BD9-81ED-4DB2-BD59-A6C34878D82A}">
                    <a16:rowId xmlns:a16="http://schemas.microsoft.com/office/drawing/2014/main" val="1213032722"/>
                  </a:ext>
                </a:extLst>
              </a:tr>
            </a:tbl>
          </a:graphicData>
        </a:graphic>
      </p:graphicFrame>
    </p:spTree>
    <p:extLst>
      <p:ext uri="{BB962C8B-B14F-4D97-AF65-F5344CB8AC3E}">
        <p14:creationId xmlns:p14="http://schemas.microsoft.com/office/powerpoint/2010/main" val="20583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br>
              <a:rPr lang="en-US" sz="1800" b="1" dirty="0"/>
            </a:br>
            <a:r>
              <a:rPr lang="en-US" sz="1800" b="1" dirty="0"/>
              <a:t>6.6 HTTP Status Code</a:t>
            </a:r>
            <a:endParaRPr lang="en-US" sz="1800" dirty="0"/>
          </a:p>
        </p:txBody>
      </p:sp>
      <p:sp>
        <p:nvSpPr>
          <p:cNvPr id="3" name="Rectangle 2">
            <a:extLst>
              <a:ext uri="{FF2B5EF4-FFF2-40B4-BE49-F238E27FC236}">
                <a16:creationId xmlns:a16="http://schemas.microsoft.com/office/drawing/2014/main" id="{F701355F-81DA-4BB7-9C92-C02BE3D8B06D}"/>
              </a:ext>
            </a:extLst>
          </p:cNvPr>
          <p:cNvSpPr/>
          <p:nvPr/>
        </p:nvSpPr>
        <p:spPr>
          <a:xfrm>
            <a:off x="948073" y="948225"/>
            <a:ext cx="7247853" cy="368972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200  - OK</a:t>
            </a:r>
          </a:p>
          <a:p>
            <a:pPr marL="285750" indent="-285750">
              <a:lnSpc>
                <a:spcPct val="150000"/>
              </a:lnSpc>
              <a:buFont typeface="Arial" panose="020B0604020202020204" pitchFamily="34" charset="0"/>
              <a:buChar char="•"/>
            </a:pPr>
            <a:r>
              <a:rPr lang="en-US" dirty="0"/>
              <a:t>201 - Created</a:t>
            </a:r>
          </a:p>
          <a:p>
            <a:pPr marL="285750" indent="-285750">
              <a:lnSpc>
                <a:spcPct val="150000"/>
              </a:lnSpc>
              <a:buFont typeface="Arial" panose="020B0604020202020204" pitchFamily="34" charset="0"/>
              <a:buChar char="•"/>
            </a:pPr>
            <a:r>
              <a:rPr lang="en-US" dirty="0"/>
              <a:t>202 - Accepted</a:t>
            </a:r>
          </a:p>
          <a:p>
            <a:pPr marL="285750" indent="-285750">
              <a:lnSpc>
                <a:spcPct val="150000"/>
              </a:lnSpc>
              <a:buFont typeface="Arial" panose="020B0604020202020204" pitchFamily="34" charset="0"/>
              <a:buChar char="•"/>
            </a:pPr>
            <a:r>
              <a:rPr lang="en-US" dirty="0"/>
              <a:t>304 - Not Modified</a:t>
            </a:r>
          </a:p>
          <a:p>
            <a:pPr marL="285750" indent="-285750">
              <a:lnSpc>
                <a:spcPct val="150000"/>
              </a:lnSpc>
              <a:buFont typeface="Arial" panose="020B0604020202020204" pitchFamily="34" charset="0"/>
              <a:buChar char="•"/>
            </a:pPr>
            <a:r>
              <a:rPr lang="en-US" dirty="0"/>
              <a:t>400 - Bad Request</a:t>
            </a:r>
          </a:p>
          <a:p>
            <a:pPr marL="285750" indent="-285750">
              <a:lnSpc>
                <a:spcPct val="150000"/>
              </a:lnSpc>
              <a:buFont typeface="Arial" panose="020B0604020202020204" pitchFamily="34" charset="0"/>
              <a:buChar char="•"/>
            </a:pPr>
            <a:r>
              <a:rPr lang="en-US" dirty="0"/>
              <a:t>401 - Unauthorized</a:t>
            </a:r>
          </a:p>
          <a:p>
            <a:pPr marL="285750" indent="-285750">
              <a:lnSpc>
                <a:spcPct val="150000"/>
              </a:lnSpc>
              <a:buFont typeface="Arial" panose="020B0604020202020204" pitchFamily="34" charset="0"/>
              <a:buChar char="•"/>
            </a:pPr>
            <a:r>
              <a:rPr lang="en-US" dirty="0"/>
              <a:t>403 - Forbidden</a:t>
            </a:r>
          </a:p>
          <a:p>
            <a:pPr marL="285750" indent="-285750">
              <a:lnSpc>
                <a:spcPct val="150000"/>
              </a:lnSpc>
              <a:buFont typeface="Arial" panose="020B0604020202020204" pitchFamily="34" charset="0"/>
              <a:buChar char="•"/>
            </a:pPr>
            <a:r>
              <a:rPr lang="en-US" dirty="0"/>
              <a:t>404 - Not Found</a:t>
            </a:r>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729876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BA35154-E254-4EFE-8B31-1C842F78401F}"/>
</file>

<file path=docProps/app.xml><?xml version="1.0" encoding="utf-8"?>
<Properties xmlns="http://schemas.openxmlformats.org/officeDocument/2006/extended-properties" xmlns:vt="http://schemas.openxmlformats.org/officeDocument/2006/docPropsVTypes">
  <Template/>
  <TotalTime>19024</TotalTime>
  <Words>1766</Words>
  <Application>Microsoft Office PowerPoint</Application>
  <PresentationFormat>On-screen Show (4:3)</PresentationFormat>
  <Paragraphs>344</Paragraphs>
  <Slides>26</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Candara</vt:lpstr>
      <vt:lpstr>Verdana</vt:lpstr>
      <vt:lpstr>Wingdings</vt:lpstr>
      <vt:lpstr>Section slides</vt:lpstr>
      <vt:lpstr>think-cell Slide</vt:lpstr>
      <vt:lpstr>Basic Spring 5.0</vt:lpstr>
      <vt:lpstr>Lesson Objectives</vt:lpstr>
      <vt:lpstr>6.1 Spring MVC REST Workflow</vt:lpstr>
      <vt:lpstr>6.2 Spring REST Introduction</vt:lpstr>
      <vt:lpstr>  6.3 Life cycle of a Request in Spring MVC Restful</vt:lpstr>
      <vt:lpstr>6.4 Why REST Controller ?</vt:lpstr>
      <vt:lpstr> 6.5 HTTP methods in REST</vt:lpstr>
      <vt:lpstr> 6.6 HTTP Status Code</vt:lpstr>
      <vt:lpstr> 6.6 HTTP Status Code</vt:lpstr>
      <vt:lpstr> 6.7 HTTP request mapping</vt:lpstr>
      <vt:lpstr>6.8 RESTful URLs – HTTP methods</vt:lpstr>
      <vt:lpstr> 6.9 @PathVariable Annotation</vt:lpstr>
      <vt:lpstr>6.9 ResponseEntity Object</vt:lpstr>
      <vt:lpstr>6.9 @RequestBody annotation </vt:lpstr>
      <vt:lpstr>6.10 Cross-Origin Resource Sharing (CORS)</vt:lpstr>
      <vt:lpstr>6.10 @CrossOrigin Annotation Attributes</vt:lpstr>
      <vt:lpstr>6.10 @CrossOrigin Annotation Attributes</vt:lpstr>
      <vt:lpstr>Cross-Origin Resource Sharing (CORS)</vt:lpstr>
      <vt:lpstr>Cross-Origin Resource Sharing (CORS)</vt:lpstr>
      <vt:lpstr>6.11 REST Testing</vt:lpstr>
      <vt:lpstr> 6.12 Spring RestTemplate Methods</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David, Vijayalakshmi</cp:lastModifiedBy>
  <cp:revision>397</cp:revision>
  <dcterms:created xsi:type="dcterms:W3CDTF">2012-05-18T02:59:15Z</dcterms:created>
  <dcterms:modified xsi:type="dcterms:W3CDTF">2019-03-05T09:55:55Z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