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6" r:id="rId6"/>
    <p:sldId id="271" r:id="rId7"/>
    <p:sldId id="270" r:id="rId8"/>
    <p:sldId id="267" r:id="rId9"/>
    <p:sldId id="263"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p:scale>
          <a:sx n="88" d="100"/>
          <a:sy n="88" d="100"/>
        </p:scale>
        <p:origin x="494" y="13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4/3/2020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75985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Marcus Hutchins</a:t>
            </a:r>
            <a:endParaRPr lang="en-US" b="1" i="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4/3/2020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4/3/2020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WannaCry Exploit</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Rohit Anantha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127760" y="4212709"/>
            <a:ext cx="8232296" cy="1337699"/>
          </a:xfrm>
        </p:spPr>
        <p:txBody>
          <a:bodyPr anchor="b">
            <a:normAutofit/>
          </a:bodyPr>
          <a:lstStyle/>
          <a:p>
            <a:r>
              <a:rPr lang="en-US" sz="6000">
                <a:latin typeface="Franklin Gothic Book" panose="020B0503020102020204" pitchFamily="34" charset="0"/>
                <a:cs typeface="Segoe UI" panose="020B0502040204020203" pitchFamily="34" charset="0"/>
              </a:rPr>
              <a:t>What is WannaCry?</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1373" y="1107907"/>
            <a:ext cx="2799692" cy="2799692"/>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654294" y="1107907"/>
            <a:ext cx="5414265" cy="2799692"/>
          </a:xfrm>
        </p:spPr>
        <p:txBody>
          <a:bodyPr vert="horz" lIns="91440" tIns="45720" rIns="91440" bIns="45720" rtlCol="0" anchor="ctr">
            <a:normAutofit/>
          </a:bodyPr>
          <a:lstStyle/>
          <a:p>
            <a:r>
              <a:rPr lang="en-US" sz="2000" dirty="0">
                <a:latin typeface="Segoe UI" panose="020B0502040204020203" pitchFamily="34" charset="0"/>
                <a:cs typeface="Segoe UI" panose="020B0502040204020203" pitchFamily="34" charset="0"/>
              </a:rPr>
              <a:t>Ransomware that was prevalent in May of 2017.</a:t>
            </a:r>
          </a:p>
          <a:p>
            <a:r>
              <a:rPr lang="en-US" sz="2000" dirty="0">
                <a:latin typeface="Segoe UI" panose="020B0502040204020203" pitchFamily="34" charset="0"/>
                <a:cs typeface="Segoe UI" panose="020B0502040204020203" pitchFamily="34" charset="0"/>
              </a:rPr>
              <a:t>Brought down several prominent systems – mainly the UK National Health Service.</a:t>
            </a:r>
          </a:p>
        </p:txBody>
      </p:sp>
    </p:spTree>
    <p:extLst>
      <p:ext uri="{BB962C8B-B14F-4D97-AF65-F5344CB8AC3E}">
        <p14:creationId xmlns:p14="http://schemas.microsoft.com/office/powerpoint/2010/main" val="381659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5894962" y="479493"/>
            <a:ext cx="5458838" cy="1325563"/>
          </a:xfrm>
        </p:spPr>
        <p:txBody>
          <a:bodyPr>
            <a:normAutofit/>
          </a:bodyPr>
          <a:lstStyle/>
          <a:p>
            <a:r>
              <a:rPr lang="en-US" sz="3600" dirty="0">
                <a:latin typeface="Franklin Gothic Book" panose="020B0503020102020204" pitchFamily="34" charset="0"/>
                <a:cs typeface="Segoe UI" panose="020B0502040204020203" pitchFamily="34" charset="0"/>
              </a:rPr>
              <a:t>How is it propagated?</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5894962" y="1631607"/>
            <a:ext cx="5458838" cy="1152234"/>
          </a:xfrm>
        </p:spPr>
        <p:txBody>
          <a:bodyPr vert="horz" lIns="91440" tIns="45720" rIns="91440" bIns="45720" rtlCol="0">
            <a:normAutofit lnSpcReduction="10000"/>
          </a:bodyPr>
          <a:lstStyle/>
          <a:p>
            <a:r>
              <a:rPr lang="en-US" sz="1800" dirty="0">
                <a:latin typeface="Segoe UI" panose="020B0502040204020203" pitchFamily="34" charset="0"/>
                <a:cs typeface="Segoe UI" panose="020B0502040204020203" pitchFamily="34" charset="0"/>
              </a:rPr>
              <a:t>Eternal Blue (NSA)</a:t>
            </a:r>
          </a:p>
          <a:p>
            <a:pPr lvl="1"/>
            <a:r>
              <a:rPr lang="en-US" sz="1400" dirty="0">
                <a:latin typeface="Segoe UI" panose="020B0502040204020203" pitchFamily="34" charset="0"/>
                <a:cs typeface="Segoe UI" panose="020B0502040204020203" pitchFamily="34" charset="0"/>
              </a:rPr>
              <a:t>SMB – Microsoft’s network communication protocols</a:t>
            </a:r>
          </a:p>
          <a:p>
            <a:r>
              <a:rPr lang="en-US" sz="1800" dirty="0" err="1">
                <a:latin typeface="Segoe UI" panose="020B0502040204020203" pitchFamily="34" charset="0"/>
                <a:cs typeface="Segoe UI" panose="020B0502040204020203" pitchFamily="34" charset="0"/>
              </a:rPr>
              <a:t>DoublePulsar</a:t>
            </a:r>
            <a:r>
              <a:rPr lang="en-US" sz="1800" dirty="0">
                <a:latin typeface="Segoe UI" panose="020B0502040204020203" pitchFamily="34" charset="0"/>
                <a:cs typeface="Segoe UI" panose="020B0502040204020203" pitchFamily="34" charset="0"/>
              </a:rPr>
              <a:t> (NSA)</a:t>
            </a:r>
          </a:p>
          <a:p>
            <a:pPr lvl="1"/>
            <a:r>
              <a:rPr lang="en-US" sz="1400" dirty="0">
                <a:latin typeface="Segoe UI" panose="020B0502040204020203" pitchFamily="34" charset="0"/>
                <a:cs typeface="Segoe UI" panose="020B0502040204020203" pitchFamily="34" charset="0"/>
              </a:rPr>
              <a:t>Backdoor implant tool</a:t>
            </a:r>
          </a:p>
        </p:txBody>
      </p:sp>
      <p:sp>
        <p:nvSpPr>
          <p:cNvPr id="12" name="Content Placeholder 2">
            <a:extLst>
              <a:ext uri="{FF2B5EF4-FFF2-40B4-BE49-F238E27FC236}">
                <a16:creationId xmlns:a16="http://schemas.microsoft.com/office/drawing/2014/main" id="{54B425EB-CEFE-4818-9085-5CB6E83D62E0}"/>
              </a:ext>
            </a:extLst>
          </p:cNvPr>
          <p:cNvSpPr txBox="1">
            <a:spLocks/>
          </p:cNvSpPr>
          <p:nvPr/>
        </p:nvSpPr>
        <p:spPr>
          <a:xfrm>
            <a:off x="5803522" y="3092568"/>
            <a:ext cx="5458838" cy="23938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Both are NSA exploits, which means that the NSA had found out about them and used them for personal spying and intel gathering rather than reporting them to Windows.</a:t>
            </a:r>
          </a:p>
        </p:txBody>
      </p:sp>
    </p:spTree>
    <p:extLst>
      <p:ext uri="{BB962C8B-B14F-4D97-AF65-F5344CB8AC3E}">
        <p14:creationId xmlns:p14="http://schemas.microsoft.com/office/powerpoint/2010/main" val="97439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2">
                                            <p:txEl>
                                              <p:pRg st="0" end="0"/>
                                            </p:txEl>
                                          </p:spTgt>
                                        </p:tgtEl>
                                      </p:cBhvr>
                                    </p:animEffect>
                                    <p:set>
                                      <p:cBhvr>
                                        <p:cTn id="28"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2" grpI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5894962" y="479493"/>
            <a:ext cx="5458838" cy="1325563"/>
          </a:xfrm>
        </p:spPr>
        <p:txBody>
          <a:bodyPr>
            <a:normAutofit/>
          </a:bodyPr>
          <a:lstStyle/>
          <a:p>
            <a:r>
              <a:rPr lang="en-US" sz="3600" dirty="0">
                <a:latin typeface="Franklin Gothic Book" panose="020B0503020102020204" pitchFamily="34" charset="0"/>
                <a:cs typeface="Segoe UI" panose="020B0502040204020203" pitchFamily="34" charset="0"/>
              </a:rPr>
              <a:t>How is it propagated?</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5894962" y="1631606"/>
            <a:ext cx="5458838" cy="1970845"/>
          </a:xfrm>
        </p:spPr>
        <p:txBody>
          <a:bodyPr vert="horz" lIns="91440" tIns="45720" rIns="91440" bIns="45720" rtlCol="0">
            <a:normAutofit lnSpcReduction="10000"/>
          </a:bodyPr>
          <a:lstStyle/>
          <a:p>
            <a:r>
              <a:rPr lang="en-US" sz="1800" dirty="0">
                <a:latin typeface="Segoe UI" panose="020B0502040204020203" pitchFamily="34" charset="0"/>
                <a:cs typeface="Segoe UI" panose="020B0502040204020203" pitchFamily="34" charset="0"/>
              </a:rPr>
              <a:t>Eternal Blue (NSA)</a:t>
            </a:r>
          </a:p>
          <a:p>
            <a:pPr lvl="1"/>
            <a:r>
              <a:rPr lang="en-US" sz="1400" dirty="0">
                <a:latin typeface="Segoe UI" panose="020B0502040204020203" pitchFamily="34" charset="0"/>
                <a:cs typeface="Segoe UI" panose="020B0502040204020203" pitchFamily="34" charset="0"/>
              </a:rPr>
              <a:t>SMB – Microsoft’s network communication protocols</a:t>
            </a:r>
          </a:p>
          <a:p>
            <a:r>
              <a:rPr lang="en-US" sz="1800" dirty="0" err="1">
                <a:latin typeface="Segoe UI" panose="020B0502040204020203" pitchFamily="34" charset="0"/>
                <a:cs typeface="Segoe UI" panose="020B0502040204020203" pitchFamily="34" charset="0"/>
              </a:rPr>
              <a:t>DoublePulsar</a:t>
            </a:r>
            <a:r>
              <a:rPr lang="en-US" sz="1800" dirty="0">
                <a:latin typeface="Segoe UI" panose="020B0502040204020203" pitchFamily="34" charset="0"/>
                <a:cs typeface="Segoe UI" panose="020B0502040204020203" pitchFamily="34" charset="0"/>
              </a:rPr>
              <a:t> (NSA)</a:t>
            </a:r>
          </a:p>
          <a:p>
            <a:pPr lvl="1"/>
            <a:r>
              <a:rPr lang="en-US" sz="1400" dirty="0">
                <a:latin typeface="Segoe UI" panose="020B0502040204020203" pitchFamily="34" charset="0"/>
                <a:cs typeface="Segoe UI" panose="020B0502040204020203" pitchFamily="34" charset="0"/>
              </a:rPr>
              <a:t>Backdoor implant tool</a:t>
            </a:r>
          </a:p>
          <a:p>
            <a:r>
              <a:rPr lang="en-US" sz="1800" dirty="0">
                <a:latin typeface="Segoe UI" panose="020B0502040204020203" pitchFamily="34" charset="0"/>
                <a:cs typeface="Segoe UI" panose="020B0502040204020203" pitchFamily="34" charset="0"/>
              </a:rPr>
              <a:t>Kill Switch URL</a:t>
            </a:r>
          </a:p>
          <a:p>
            <a:r>
              <a:rPr lang="en-US" sz="1800" dirty="0">
                <a:latin typeface="Segoe UI" panose="020B0502040204020203" pitchFamily="34" charset="0"/>
                <a:cs typeface="Segoe UI" panose="020B0502040204020203" pitchFamily="34" charset="0"/>
              </a:rPr>
              <a:t>LAN spread, then Internet Spread</a:t>
            </a:r>
          </a:p>
        </p:txBody>
      </p:sp>
      <p:sp>
        <p:nvSpPr>
          <p:cNvPr id="10" name="Title 1">
            <a:extLst>
              <a:ext uri="{FF2B5EF4-FFF2-40B4-BE49-F238E27FC236}">
                <a16:creationId xmlns:a16="http://schemas.microsoft.com/office/drawing/2014/main" id="{0474EAEB-DD1E-4560-A8F7-C6A91E1472EF}"/>
              </a:ext>
            </a:extLst>
          </p:cNvPr>
          <p:cNvSpPr txBox="1">
            <a:spLocks/>
          </p:cNvSpPr>
          <p:nvPr/>
        </p:nvSpPr>
        <p:spPr>
          <a:xfrm>
            <a:off x="5894962" y="3429000"/>
            <a:ext cx="5458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Franklin Gothic Book" panose="020B0503020102020204" pitchFamily="34" charset="0"/>
                <a:cs typeface="Segoe UI" panose="020B0502040204020203" pitchFamily="34" charset="0"/>
              </a:rPr>
              <a:t>How many machines were affected?</a:t>
            </a:r>
          </a:p>
        </p:txBody>
      </p:sp>
      <p:sp>
        <p:nvSpPr>
          <p:cNvPr id="11" name="Content Placeholder 2">
            <a:extLst>
              <a:ext uri="{FF2B5EF4-FFF2-40B4-BE49-F238E27FC236}">
                <a16:creationId xmlns:a16="http://schemas.microsoft.com/office/drawing/2014/main" id="{3EC6E762-9742-439B-AFCF-568C35769B3C}"/>
              </a:ext>
            </a:extLst>
          </p:cNvPr>
          <p:cNvSpPr txBox="1">
            <a:spLocks/>
          </p:cNvSpPr>
          <p:nvPr/>
        </p:nvSpPr>
        <p:spPr>
          <a:xfrm>
            <a:off x="5894962" y="4673891"/>
            <a:ext cx="5458838" cy="1970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Segoe UI" panose="020B0502040204020203" pitchFamily="34" charset="0"/>
                <a:cs typeface="Segoe UI" panose="020B0502040204020203" pitchFamily="34" charset="0"/>
              </a:rPr>
              <a:t>More than 200,000 machines</a:t>
            </a:r>
          </a:p>
          <a:p>
            <a:r>
              <a:rPr lang="en-US" sz="1800" dirty="0">
                <a:latin typeface="Segoe UI" panose="020B0502040204020203" pitchFamily="34" charset="0"/>
                <a:cs typeface="Segoe UI" panose="020B0502040204020203" pitchFamily="34" charset="0"/>
              </a:rPr>
              <a:t>98% Windows 7</a:t>
            </a:r>
          </a:p>
          <a:p>
            <a:r>
              <a:rPr lang="en-US" sz="1800" dirty="0">
                <a:latin typeface="Segoe UI" panose="020B0502040204020203" pitchFamily="34" charset="0"/>
                <a:cs typeface="Segoe UI" panose="020B0502040204020203" pitchFamily="34" charset="0"/>
              </a:rPr>
              <a:t>150 countries</a:t>
            </a:r>
          </a:p>
          <a:p>
            <a:r>
              <a:rPr lang="en-US" sz="1800" dirty="0">
                <a:latin typeface="Segoe UI" panose="020B0502040204020203" pitchFamily="34" charset="0"/>
                <a:cs typeface="Segoe UI" panose="020B0502040204020203" pitchFamily="34" charset="0"/>
              </a:rPr>
              <a:t>Damages – 100s of millions to billions of dollars</a:t>
            </a:r>
          </a:p>
          <a:p>
            <a:r>
              <a:rPr lang="en-US" sz="1800" dirty="0">
                <a:latin typeface="Segoe UI" panose="020B0502040204020203" pitchFamily="34" charset="0"/>
                <a:cs typeface="Segoe UI" panose="020B0502040204020203" pitchFamily="34" charset="0"/>
              </a:rPr>
              <a:t>Revenue for attackers – 150k</a:t>
            </a: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6094105" y="802955"/>
            <a:ext cx="4977976" cy="1454051"/>
          </a:xfrm>
        </p:spPr>
        <p:txBody>
          <a:bodyPr>
            <a:normAutofit/>
          </a:bodyPr>
          <a:lstStyle/>
          <a:p>
            <a:r>
              <a:rPr lang="en-US">
                <a:solidFill>
                  <a:srgbClr val="000000"/>
                </a:solidFill>
                <a:latin typeface="Franklin Gothic Book" panose="020B0503020102020204" pitchFamily="34" charset="0"/>
                <a:cs typeface="Segoe UI" panose="020B0502040204020203" pitchFamily="34" charset="0"/>
              </a:rPr>
              <a:t>Who created it? Who was at fault?</a:t>
            </a:r>
          </a:p>
        </p:txBody>
      </p:sp>
      <p:sp>
        <p:nvSpPr>
          <p:cNvPr id="4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2000">
                <a:solidFill>
                  <a:srgbClr val="000000"/>
                </a:solidFill>
                <a:latin typeface="Segoe UI" panose="020B0502040204020203" pitchFamily="34" charset="0"/>
                <a:cs typeface="Segoe UI" panose="020B0502040204020203" pitchFamily="34" charset="0"/>
              </a:rPr>
              <a:t>Many people &amp; groups have been accused of creating the WannaCry malware.</a:t>
            </a:r>
          </a:p>
          <a:p>
            <a:pPr lvl="1"/>
            <a:r>
              <a:rPr lang="en-US" sz="2000">
                <a:solidFill>
                  <a:srgbClr val="000000"/>
                </a:solidFill>
                <a:latin typeface="Segoe UI" panose="020B0502040204020203" pitchFamily="34" charset="0"/>
                <a:cs typeface="Segoe UI" panose="020B0502040204020203" pitchFamily="34" charset="0"/>
              </a:rPr>
              <a:t>North Korea?</a:t>
            </a:r>
          </a:p>
          <a:p>
            <a:pPr lvl="1"/>
            <a:r>
              <a:rPr lang="en-US" sz="2000">
                <a:solidFill>
                  <a:srgbClr val="000000"/>
                </a:solidFill>
                <a:latin typeface="Segoe UI" panose="020B0502040204020203" pitchFamily="34" charset="0"/>
                <a:cs typeface="Segoe UI" panose="020B0502040204020203" pitchFamily="34" charset="0"/>
              </a:rPr>
              <a:t>Lazarus Group</a:t>
            </a:r>
          </a:p>
          <a:p>
            <a:r>
              <a:rPr lang="en-US" sz="2000">
                <a:solidFill>
                  <a:srgbClr val="000000"/>
                </a:solidFill>
                <a:latin typeface="Segoe UI" panose="020B0502040204020203" pitchFamily="34" charset="0"/>
                <a:cs typeface="Segoe UI" panose="020B0502040204020203" pitchFamily="34" charset="0"/>
              </a:rPr>
              <a:t>However, it was also partially the fault of the NSA for it spreading so far.</a:t>
            </a:r>
          </a:p>
          <a:p>
            <a:pPr lvl="1"/>
            <a:r>
              <a:rPr lang="en-US" sz="2000">
                <a:solidFill>
                  <a:srgbClr val="000000"/>
                </a:solidFill>
                <a:latin typeface="Segoe UI" panose="020B0502040204020203" pitchFamily="34" charset="0"/>
                <a:cs typeface="Segoe UI" panose="020B0502040204020203" pitchFamily="34" charset="0"/>
              </a:rPr>
              <a:t>EternalBlue</a:t>
            </a:r>
          </a:p>
          <a:p>
            <a:pPr lvl="1"/>
            <a:r>
              <a:rPr lang="en-US" sz="2000">
                <a:solidFill>
                  <a:srgbClr val="000000"/>
                </a:solidFill>
                <a:latin typeface="Segoe UI" panose="020B0502040204020203" pitchFamily="34" charset="0"/>
                <a:cs typeface="Segoe UI" panose="020B0502040204020203" pitchFamily="34" charset="0"/>
              </a:rPr>
              <a:t>Double Pulsar</a:t>
            </a:r>
          </a:p>
        </p:txBody>
      </p:sp>
    </p:spTree>
    <p:extLst>
      <p:ext uri="{BB962C8B-B14F-4D97-AF65-F5344CB8AC3E}">
        <p14:creationId xmlns:p14="http://schemas.microsoft.com/office/powerpoint/2010/main" val="3970725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286933" y="1327438"/>
            <a:ext cx="5595923" cy="1461778"/>
          </a:xfrm>
        </p:spPr>
        <p:txBody>
          <a:bodyPr anchor="b">
            <a:normAutofit/>
          </a:bodyPr>
          <a:lstStyle/>
          <a:p>
            <a:r>
              <a:rPr lang="en-US">
                <a:latin typeface="Franklin Gothic Book" panose="020B0503020102020204" pitchFamily="34" charset="0"/>
                <a:cs typeface="Segoe UI" panose="020B0502040204020203" pitchFamily="34" charset="0"/>
              </a:rPr>
              <a:t>What was its impact?</a:t>
            </a:r>
          </a:p>
        </p:txBody>
      </p:sp>
      <p:sp>
        <p:nvSpPr>
          <p:cNvPr id="2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25375" y="131153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703265" y="105971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286934" y="2946169"/>
            <a:ext cx="5163106" cy="3328796"/>
          </a:xfrm>
        </p:spPr>
        <p:txBody>
          <a:bodyPr vert="horz" lIns="91440" tIns="45720" rIns="91440" bIns="45720" rtlCol="0">
            <a:normAutofit lnSpcReduction="10000"/>
          </a:bodyPr>
          <a:lstStyle/>
          <a:p>
            <a:r>
              <a:rPr lang="en-US" sz="2400" dirty="0">
                <a:latin typeface="Segoe UI" panose="020B0502040204020203" pitchFamily="34" charset="0"/>
                <a:cs typeface="Segoe UI" panose="020B0502040204020203" pitchFamily="34" charset="0"/>
              </a:rPr>
              <a:t>The malware had a large global impact. Not due to the amount of money collected by the ransomware creators (150k), but by the damage done to the various critical services who could not work due to this exploit.</a:t>
            </a:r>
          </a:p>
          <a:p>
            <a:r>
              <a:rPr lang="en-US" sz="2400" dirty="0">
                <a:latin typeface="Segoe UI" panose="020B0502040204020203" pitchFamily="34" charset="0"/>
                <a:cs typeface="Segoe UI" panose="020B0502040204020203" pitchFamily="34" charset="0"/>
              </a:rPr>
              <a:t>However, the creators made less than a dollar per infected computer.</a:t>
            </a:r>
          </a:p>
        </p:txBody>
      </p:sp>
      <p:sp>
        <p:nvSpPr>
          <p:cNvPr id="26" name="Freeform 5">
            <a:extLst>
              <a:ext uri="{FF2B5EF4-FFF2-40B4-BE49-F238E27FC236}">
                <a16:creationId xmlns:a16="http://schemas.microsoft.com/office/drawing/2014/main" id="{09C89D1D-8C73-4FE3-BB9A-0A66D0F9C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82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7011" y="2422740"/>
            <a:ext cx="2560931" cy="2560931"/>
          </a:xfrm>
          <a:prstGeom prst="rect">
            <a:avLst/>
          </a:prstGeom>
        </p:spPr>
      </p:pic>
    </p:spTree>
    <p:extLst>
      <p:ext uri="{BB962C8B-B14F-4D97-AF65-F5344CB8AC3E}">
        <p14:creationId xmlns:p14="http://schemas.microsoft.com/office/powerpoint/2010/main" val="35148928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6109498" y="908344"/>
            <a:ext cx="5244301" cy="1538130"/>
          </a:xfrm>
        </p:spPr>
        <p:txBody>
          <a:bodyPr>
            <a:normAutofit/>
          </a:bodyPr>
          <a:lstStyle/>
          <a:p>
            <a:r>
              <a:rPr lang="en-US" dirty="0">
                <a:latin typeface="Franklin Gothic Book" panose="020B0503020102020204" pitchFamily="34" charset="0"/>
                <a:cs typeface="Segoe UI" panose="020B0502040204020203" pitchFamily="34" charset="0"/>
              </a:rPr>
              <a:t>What do YOU need to do?</a:t>
            </a:r>
          </a:p>
        </p:txBody>
      </p:sp>
      <p:sp>
        <p:nvSpPr>
          <p:cNvPr id="13"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0173" y="1790732"/>
            <a:ext cx="3267942" cy="3267942"/>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5911158" y="2706865"/>
            <a:ext cx="5383652" cy="3470097"/>
          </a:xfrm>
        </p:spPr>
        <p:txBody>
          <a:bodyPr vert="horz" lIns="91440" tIns="45720" rIns="91440" bIns="45720" rtlCol="0">
            <a:normAutofit/>
          </a:bodyPr>
          <a:lstStyle/>
          <a:p>
            <a:r>
              <a:rPr lang="en-US" sz="2400">
                <a:latin typeface="Segoe UI" panose="020B0502040204020203" pitchFamily="34" charset="0"/>
                <a:cs typeface="Segoe UI" panose="020B0502040204020203" pitchFamily="34" charset="0"/>
              </a:rPr>
              <a:t>As usual, at this point, it has been several years since the WannaCry exploit was discovered. In addition, its main point of propagation was through EternalBlue. Microsoft released updates patching this exploit around the time it became known. It is sufficient to patch systems.</a:t>
            </a:r>
          </a:p>
          <a:p>
            <a:endParaRPr lang="en-US" sz="2400">
              <a:latin typeface="Franklin Gothic Book" panose="020B0503020102020204" pitchFamily="34" charset="0"/>
            </a:endParaRPr>
          </a:p>
        </p:txBody>
      </p:sp>
    </p:spTree>
    <p:extLst>
      <p:ext uri="{BB962C8B-B14F-4D97-AF65-F5344CB8AC3E}">
        <p14:creationId xmlns:p14="http://schemas.microsoft.com/office/powerpoint/2010/main" val="28809097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1618</Words>
  <Application>Microsoft Office PowerPoint</Application>
  <PresentationFormat>Widescreen</PresentationFormat>
  <Paragraphs>108</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Franklin Gothic Book</vt:lpstr>
      <vt:lpstr>Segoe UI</vt:lpstr>
      <vt:lpstr>Office Theme</vt:lpstr>
      <vt:lpstr>WannaCry Exploit</vt:lpstr>
      <vt:lpstr>What is WannaCry?</vt:lpstr>
      <vt:lpstr>How is it propagated?</vt:lpstr>
      <vt:lpstr>How is it propagated?</vt:lpstr>
      <vt:lpstr>Who created it? Who was at fault?</vt:lpstr>
      <vt:lpstr>What was its impact?</vt:lpstr>
      <vt:lpstr>What do YOU need to do?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2020-04-03T03:40:33Z</dcterms:created>
  <dcterms:modified xsi:type="dcterms:W3CDTF">2020-04-03T17:17:55Z</dcterms:modified>
</cp:coreProperties>
</file>