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4"/>
  </p:notesMasterIdLst>
  <p:handoutMasterIdLst>
    <p:handoutMasterId r:id="rId35"/>
  </p:handoutMasterIdLst>
  <p:sldIdLst>
    <p:sldId id="410" r:id="rId5"/>
    <p:sldId id="383" r:id="rId6"/>
    <p:sldId id="391" r:id="rId7"/>
    <p:sldId id="411" r:id="rId8"/>
    <p:sldId id="433" r:id="rId9"/>
    <p:sldId id="412" r:id="rId10"/>
    <p:sldId id="414" r:id="rId11"/>
    <p:sldId id="415" r:id="rId12"/>
    <p:sldId id="417" r:id="rId13"/>
    <p:sldId id="427" r:id="rId14"/>
    <p:sldId id="416" r:id="rId15"/>
    <p:sldId id="425" r:id="rId16"/>
    <p:sldId id="413" r:id="rId17"/>
    <p:sldId id="426" r:id="rId18"/>
    <p:sldId id="418" r:id="rId19"/>
    <p:sldId id="428" r:id="rId20"/>
    <p:sldId id="419" r:id="rId21"/>
    <p:sldId id="429" r:id="rId22"/>
    <p:sldId id="420" r:id="rId23"/>
    <p:sldId id="421" r:id="rId24"/>
    <p:sldId id="430" r:id="rId25"/>
    <p:sldId id="422" r:id="rId26"/>
    <p:sldId id="431" r:id="rId27"/>
    <p:sldId id="423" r:id="rId28"/>
    <p:sldId id="424" r:id="rId29"/>
    <p:sldId id="432" r:id="rId30"/>
    <p:sldId id="404" r:id="rId31"/>
    <p:sldId id="434" r:id="rId32"/>
    <p:sldId id="3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6327" autoAdjust="0"/>
  </p:normalViewPr>
  <p:slideViewPr>
    <p:cSldViewPr snapToGrid="0">
      <p:cViewPr varScale="1">
        <p:scale>
          <a:sx n="78" d="100"/>
          <a:sy n="78" d="100"/>
        </p:scale>
        <p:origin x="103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07/29/2024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07/29/2024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96269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4020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929620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4144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907336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90606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88445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92963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23859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77189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466523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15068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278550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957310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4096890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313047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3683930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4181203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948251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3418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11342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371382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89535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75891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mailto:engrrohitatwork16@gmail.com"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231925" y="1425677"/>
            <a:ext cx="9753598" cy="1746699"/>
          </a:xfrm>
        </p:spPr>
        <p:txBody>
          <a:bodyPr/>
          <a:lstStyle/>
          <a:p>
            <a:pPr algn="ctr"/>
            <a:br>
              <a:rPr lang="en-IN" sz="5400" b="0" i="0" u="none" strike="noStrike" baseline="0" dirty="0">
                <a:solidFill>
                  <a:srgbClr val="000000"/>
                </a:solidFill>
                <a:latin typeface="Calibri" panose="020F0502020204030204" pitchFamily="34" charset="0"/>
              </a:rPr>
            </a:br>
            <a:r>
              <a:rPr lang="en-IN" sz="5400" b="0" i="0" u="none" strike="noStrike" baseline="0" dirty="0">
                <a:solidFill>
                  <a:srgbClr val="000000"/>
                </a:solidFill>
                <a:latin typeface="Calibri" panose="020F0502020204030204" pitchFamily="34" charset="0"/>
              </a:rPr>
              <a:t> </a:t>
            </a:r>
            <a:r>
              <a:rPr lang="en-IN" dirty="0">
                <a:solidFill>
                  <a:schemeClr val="accent2">
                    <a:lumMod val="75000"/>
                  </a:schemeClr>
                </a:solidFill>
              </a:rPr>
              <a:t>PIZZA SALES ANALYSIS WITH </a:t>
            </a:r>
            <a:r>
              <a:rPr lang="en-IN" b="1" dirty="0">
                <a:solidFill>
                  <a:schemeClr val="accent2">
                    <a:lumMod val="75000"/>
                  </a:schemeClr>
                </a:solidFill>
              </a:rPr>
              <a:t>MS SQL SERVER</a:t>
            </a:r>
          </a:p>
        </p:txBody>
      </p:sp>
      <p:sp>
        <p:nvSpPr>
          <p:cNvPr id="3" name="Title 1">
            <a:extLst>
              <a:ext uri="{FF2B5EF4-FFF2-40B4-BE49-F238E27FC236}">
                <a16:creationId xmlns:a16="http://schemas.microsoft.com/office/drawing/2014/main" id="{A77CBD97-AFEC-222C-5121-D03E52D349A2}"/>
              </a:ext>
            </a:extLst>
          </p:cNvPr>
          <p:cNvSpPr txBox="1">
            <a:spLocks/>
          </p:cNvSpPr>
          <p:nvPr/>
        </p:nvSpPr>
        <p:spPr>
          <a:xfrm>
            <a:off x="2667002" y="285135"/>
            <a:ext cx="8969532" cy="1022555"/>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400" dirty="0">
                <a:solidFill>
                  <a:srgbClr val="4495A2"/>
                </a:solidFill>
              </a:rPr>
              <a:t>TASK 2</a:t>
            </a:r>
          </a:p>
        </p:txBody>
      </p:sp>
      <p:sp>
        <p:nvSpPr>
          <p:cNvPr id="13" name="TextBox 12">
            <a:extLst>
              <a:ext uri="{FF2B5EF4-FFF2-40B4-BE49-F238E27FC236}">
                <a16:creationId xmlns:a16="http://schemas.microsoft.com/office/drawing/2014/main" id="{0C43277F-FDC6-AE34-ED93-4E4E31FA857C}"/>
              </a:ext>
            </a:extLst>
          </p:cNvPr>
          <p:cNvSpPr txBox="1"/>
          <p:nvPr/>
        </p:nvSpPr>
        <p:spPr>
          <a:xfrm>
            <a:off x="6914538" y="5275043"/>
            <a:ext cx="6386050" cy="1200329"/>
          </a:xfrm>
          <a:prstGeom prst="rect">
            <a:avLst/>
          </a:prstGeom>
          <a:noFill/>
        </p:spPr>
        <p:txBody>
          <a:bodyPr wrap="square">
            <a:spAutoFit/>
          </a:bodyPr>
          <a:lstStyle/>
          <a:p>
            <a:r>
              <a:rPr lang="en-IN" sz="4000" b="1" dirty="0">
                <a:solidFill>
                  <a:schemeClr val="bg1"/>
                </a:solidFill>
              </a:rPr>
              <a:t>Project By: Rohit Ashok</a:t>
            </a:r>
          </a:p>
          <a:p>
            <a:r>
              <a:rPr lang="en-IN" sz="3200" b="1" dirty="0">
                <a:solidFill>
                  <a:schemeClr val="bg1"/>
                </a:solidFill>
              </a:rPr>
              <a:t>Batch –MIP-DA-12</a:t>
            </a:r>
          </a:p>
        </p:txBody>
      </p:sp>
      <p:pic>
        <p:nvPicPr>
          <p:cNvPr id="8" name="Picture 7">
            <a:extLst>
              <a:ext uri="{FF2B5EF4-FFF2-40B4-BE49-F238E27FC236}">
                <a16:creationId xmlns:a16="http://schemas.microsoft.com/office/drawing/2014/main" id="{CCA9C90B-1C16-A035-7425-FF5E0163A277}"/>
              </a:ext>
            </a:extLst>
          </p:cNvPr>
          <p:cNvPicPr>
            <a:picLocks noChangeAspect="1"/>
          </p:cNvPicPr>
          <p:nvPr/>
        </p:nvPicPr>
        <p:blipFill>
          <a:blip r:embed="rId3"/>
          <a:stretch>
            <a:fillRect/>
          </a:stretch>
        </p:blipFill>
        <p:spPr>
          <a:xfrm>
            <a:off x="907382" y="0"/>
            <a:ext cx="2649085" cy="1636368"/>
          </a:xfrm>
          <a:prstGeom prst="rect">
            <a:avLst/>
          </a:prstGeom>
        </p:spPr>
      </p:pic>
      <p:pic>
        <p:nvPicPr>
          <p:cNvPr id="7" name="Picture 6">
            <a:extLst>
              <a:ext uri="{FF2B5EF4-FFF2-40B4-BE49-F238E27FC236}">
                <a16:creationId xmlns:a16="http://schemas.microsoft.com/office/drawing/2014/main" id="{1E7735B5-F4A4-5FA2-0223-D93F398115BE}"/>
              </a:ext>
            </a:extLst>
          </p:cNvPr>
          <p:cNvPicPr>
            <a:picLocks noChangeAspect="1"/>
          </p:cNvPicPr>
          <p:nvPr/>
        </p:nvPicPr>
        <p:blipFill>
          <a:blip r:embed="rId4"/>
          <a:stretch>
            <a:fillRect/>
          </a:stretch>
        </p:blipFill>
        <p:spPr>
          <a:xfrm>
            <a:off x="0" y="4513007"/>
            <a:ext cx="6164826" cy="2640018"/>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quantity of each pizza categories ordered</a:t>
            </a:r>
          </a:p>
        </p:txBody>
      </p:sp>
      <p:pic>
        <p:nvPicPr>
          <p:cNvPr id="5" name="Picture 4">
            <a:extLst>
              <a:ext uri="{FF2B5EF4-FFF2-40B4-BE49-F238E27FC236}">
                <a16:creationId xmlns:a16="http://schemas.microsoft.com/office/drawing/2014/main" id="{6AA777FD-B44D-A7BE-242E-01C8C1FC9F99}"/>
              </a:ext>
            </a:extLst>
          </p:cNvPr>
          <p:cNvPicPr>
            <a:picLocks noChangeAspect="1"/>
          </p:cNvPicPr>
          <p:nvPr/>
        </p:nvPicPr>
        <p:blipFill>
          <a:blip r:embed="rId3"/>
          <a:stretch>
            <a:fillRect/>
          </a:stretch>
        </p:blipFill>
        <p:spPr>
          <a:xfrm>
            <a:off x="270188" y="2331972"/>
            <a:ext cx="6112469" cy="3616544"/>
          </a:xfrm>
          <a:prstGeom prst="rect">
            <a:avLst/>
          </a:prstGeom>
        </p:spPr>
      </p:pic>
      <p:pic>
        <p:nvPicPr>
          <p:cNvPr id="7" name="Picture 6">
            <a:extLst>
              <a:ext uri="{FF2B5EF4-FFF2-40B4-BE49-F238E27FC236}">
                <a16:creationId xmlns:a16="http://schemas.microsoft.com/office/drawing/2014/main" id="{B3947733-D99E-DF24-088A-6B3F38E37AF6}"/>
              </a:ext>
            </a:extLst>
          </p:cNvPr>
          <p:cNvPicPr>
            <a:picLocks noChangeAspect="1"/>
          </p:cNvPicPr>
          <p:nvPr/>
        </p:nvPicPr>
        <p:blipFill>
          <a:blip r:embed="rId4"/>
          <a:stretch>
            <a:fillRect/>
          </a:stretch>
        </p:blipFill>
        <p:spPr>
          <a:xfrm>
            <a:off x="6598966" y="2410628"/>
            <a:ext cx="4639304" cy="3640531"/>
          </a:xfrm>
          <a:prstGeom prst="rect">
            <a:avLst/>
          </a:prstGeom>
        </p:spPr>
      </p:pic>
    </p:spTree>
    <p:extLst>
      <p:ext uri="{BB962C8B-B14F-4D97-AF65-F5344CB8AC3E}">
        <p14:creationId xmlns:p14="http://schemas.microsoft.com/office/powerpoint/2010/main" val="418158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165182"/>
            <a:ext cx="10972800" cy="1188720"/>
          </a:xfrm>
        </p:spPr>
        <p:txBody>
          <a:bodyPr anchor="t" anchorCtr="0"/>
          <a:lstStyle/>
          <a:p>
            <a:pPr algn="ctr"/>
            <a:r>
              <a:rPr lang="en-US" sz="3600" dirty="0"/>
              <a:t>The most common pizza size ordered</a:t>
            </a:r>
          </a:p>
        </p:txBody>
      </p:sp>
      <p:pic>
        <p:nvPicPr>
          <p:cNvPr id="7" name="Picture 6">
            <a:extLst>
              <a:ext uri="{FF2B5EF4-FFF2-40B4-BE49-F238E27FC236}">
                <a16:creationId xmlns:a16="http://schemas.microsoft.com/office/drawing/2014/main" id="{9450E038-C5EC-90F2-CEFA-29A89E00F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38" y="2468880"/>
            <a:ext cx="11661059" cy="3941752"/>
          </a:xfrm>
          <a:prstGeom prst="rect">
            <a:avLst/>
          </a:prstGeom>
        </p:spPr>
      </p:pic>
    </p:spTree>
    <p:extLst>
      <p:ext uri="{BB962C8B-B14F-4D97-AF65-F5344CB8AC3E}">
        <p14:creationId xmlns:p14="http://schemas.microsoft.com/office/powerpoint/2010/main" val="134714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165182"/>
            <a:ext cx="10972800" cy="1188720"/>
          </a:xfrm>
        </p:spPr>
        <p:txBody>
          <a:bodyPr anchor="t" anchorCtr="0"/>
          <a:lstStyle/>
          <a:p>
            <a:pPr algn="ctr"/>
            <a:r>
              <a:rPr lang="en-US" sz="3600" dirty="0"/>
              <a:t>The most common pizza size ordered</a:t>
            </a:r>
          </a:p>
        </p:txBody>
      </p:sp>
      <p:pic>
        <p:nvPicPr>
          <p:cNvPr id="8" name="Picture 7">
            <a:extLst>
              <a:ext uri="{FF2B5EF4-FFF2-40B4-BE49-F238E27FC236}">
                <a16:creationId xmlns:a16="http://schemas.microsoft.com/office/drawing/2014/main" id="{71DD5A7B-87AA-684A-E387-D663B2B10FBE}"/>
              </a:ext>
            </a:extLst>
          </p:cNvPr>
          <p:cNvPicPr>
            <a:picLocks noChangeAspect="1"/>
          </p:cNvPicPr>
          <p:nvPr/>
        </p:nvPicPr>
        <p:blipFill>
          <a:blip r:embed="rId3"/>
          <a:stretch>
            <a:fillRect/>
          </a:stretch>
        </p:blipFill>
        <p:spPr>
          <a:xfrm>
            <a:off x="2453149" y="2277153"/>
            <a:ext cx="7492179" cy="4060723"/>
          </a:xfrm>
          <a:prstGeom prst="rect">
            <a:avLst/>
          </a:prstGeom>
        </p:spPr>
      </p:pic>
    </p:spTree>
    <p:extLst>
      <p:ext uri="{BB962C8B-B14F-4D97-AF65-F5344CB8AC3E}">
        <p14:creationId xmlns:p14="http://schemas.microsoft.com/office/powerpoint/2010/main" val="283699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3725" y="416857"/>
            <a:ext cx="10972800" cy="1188720"/>
          </a:xfrm>
        </p:spPr>
        <p:txBody>
          <a:bodyPr anchor="t" anchorCtr="0"/>
          <a:lstStyle/>
          <a:p>
            <a:pPr algn="ctr"/>
            <a:r>
              <a:rPr lang="en-US" sz="3600" dirty="0"/>
              <a:t>The top 5 most ordered pizza types along their quantities</a:t>
            </a:r>
          </a:p>
        </p:txBody>
      </p:sp>
      <p:pic>
        <p:nvPicPr>
          <p:cNvPr id="4" name="Picture 3">
            <a:extLst>
              <a:ext uri="{FF2B5EF4-FFF2-40B4-BE49-F238E27FC236}">
                <a16:creationId xmlns:a16="http://schemas.microsoft.com/office/drawing/2014/main" id="{6A154E12-20E4-2BDB-67C2-76A523A3B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0" y="2340077"/>
            <a:ext cx="11935588" cy="4316362"/>
          </a:xfrm>
          <a:prstGeom prst="rect">
            <a:avLst/>
          </a:prstGeom>
        </p:spPr>
      </p:pic>
    </p:spTree>
    <p:extLst>
      <p:ext uri="{BB962C8B-B14F-4D97-AF65-F5344CB8AC3E}">
        <p14:creationId xmlns:p14="http://schemas.microsoft.com/office/powerpoint/2010/main" val="26879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3725" y="416857"/>
            <a:ext cx="10972800" cy="1188720"/>
          </a:xfrm>
        </p:spPr>
        <p:txBody>
          <a:bodyPr anchor="t" anchorCtr="0"/>
          <a:lstStyle/>
          <a:p>
            <a:pPr algn="ctr"/>
            <a:r>
              <a:rPr lang="en-US" sz="3600" dirty="0"/>
              <a:t>The top 5 most ordered pizza types along their quantities</a:t>
            </a:r>
          </a:p>
        </p:txBody>
      </p:sp>
      <p:pic>
        <p:nvPicPr>
          <p:cNvPr id="5" name="Picture 4">
            <a:extLst>
              <a:ext uri="{FF2B5EF4-FFF2-40B4-BE49-F238E27FC236}">
                <a16:creationId xmlns:a16="http://schemas.microsoft.com/office/drawing/2014/main" id="{51C69FC6-D828-1E79-9F3E-1981205B7C71}"/>
              </a:ext>
            </a:extLst>
          </p:cNvPr>
          <p:cNvPicPr>
            <a:picLocks noChangeAspect="1"/>
          </p:cNvPicPr>
          <p:nvPr/>
        </p:nvPicPr>
        <p:blipFill>
          <a:blip r:embed="rId3"/>
          <a:stretch>
            <a:fillRect/>
          </a:stretch>
        </p:blipFill>
        <p:spPr>
          <a:xfrm>
            <a:off x="244317" y="2369968"/>
            <a:ext cx="11436406" cy="4285032"/>
          </a:xfrm>
          <a:prstGeom prst="rect">
            <a:avLst/>
          </a:prstGeom>
        </p:spPr>
      </p:pic>
    </p:spTree>
    <p:extLst>
      <p:ext uri="{BB962C8B-B14F-4D97-AF65-F5344CB8AC3E}">
        <p14:creationId xmlns:p14="http://schemas.microsoft.com/office/powerpoint/2010/main" val="125949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distribution of orders by hours of the day</a:t>
            </a:r>
          </a:p>
        </p:txBody>
      </p:sp>
      <p:pic>
        <p:nvPicPr>
          <p:cNvPr id="5" name="Picture 4">
            <a:extLst>
              <a:ext uri="{FF2B5EF4-FFF2-40B4-BE49-F238E27FC236}">
                <a16:creationId xmlns:a16="http://schemas.microsoft.com/office/drawing/2014/main" id="{43C8D95E-B364-A85A-09F5-21593809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74" y="2368713"/>
            <a:ext cx="11729393" cy="4395725"/>
          </a:xfrm>
          <a:prstGeom prst="rect">
            <a:avLst/>
          </a:prstGeom>
        </p:spPr>
      </p:pic>
    </p:spTree>
    <p:extLst>
      <p:ext uri="{BB962C8B-B14F-4D97-AF65-F5344CB8AC3E}">
        <p14:creationId xmlns:p14="http://schemas.microsoft.com/office/powerpoint/2010/main" val="329004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distribution of orders by hours of the day</a:t>
            </a:r>
          </a:p>
        </p:txBody>
      </p:sp>
      <p:pic>
        <p:nvPicPr>
          <p:cNvPr id="4" name="Picture 3">
            <a:extLst>
              <a:ext uri="{FF2B5EF4-FFF2-40B4-BE49-F238E27FC236}">
                <a16:creationId xmlns:a16="http://schemas.microsoft.com/office/drawing/2014/main" id="{A3294AF8-CAF3-68DD-79A9-29464612D3FC}"/>
              </a:ext>
            </a:extLst>
          </p:cNvPr>
          <p:cNvPicPr>
            <a:picLocks noChangeAspect="1"/>
          </p:cNvPicPr>
          <p:nvPr/>
        </p:nvPicPr>
        <p:blipFill>
          <a:blip r:embed="rId3"/>
          <a:stretch>
            <a:fillRect/>
          </a:stretch>
        </p:blipFill>
        <p:spPr>
          <a:xfrm>
            <a:off x="154360" y="2419848"/>
            <a:ext cx="11516530" cy="4345874"/>
          </a:xfrm>
          <a:prstGeom prst="rect">
            <a:avLst/>
          </a:prstGeom>
        </p:spPr>
      </p:pic>
    </p:spTree>
    <p:extLst>
      <p:ext uri="{BB962C8B-B14F-4D97-AF65-F5344CB8AC3E}">
        <p14:creationId xmlns:p14="http://schemas.microsoft.com/office/powerpoint/2010/main" val="110462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category-wise distribution of pizzas</a:t>
            </a:r>
          </a:p>
        </p:txBody>
      </p:sp>
      <p:pic>
        <p:nvPicPr>
          <p:cNvPr id="4" name="Picture 3">
            <a:extLst>
              <a:ext uri="{FF2B5EF4-FFF2-40B4-BE49-F238E27FC236}">
                <a16:creationId xmlns:a16="http://schemas.microsoft.com/office/drawing/2014/main" id="{AF83EBA6-381F-CD12-EC71-F237B78CA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0" y="2392187"/>
            <a:ext cx="11716366" cy="3956502"/>
          </a:xfrm>
          <a:prstGeom prst="rect">
            <a:avLst/>
          </a:prstGeom>
        </p:spPr>
      </p:pic>
    </p:spTree>
    <p:extLst>
      <p:ext uri="{BB962C8B-B14F-4D97-AF65-F5344CB8AC3E}">
        <p14:creationId xmlns:p14="http://schemas.microsoft.com/office/powerpoint/2010/main" val="65986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category-wise distribution of pizzas</a:t>
            </a:r>
          </a:p>
        </p:txBody>
      </p:sp>
      <p:pic>
        <p:nvPicPr>
          <p:cNvPr id="5" name="Picture 4">
            <a:extLst>
              <a:ext uri="{FF2B5EF4-FFF2-40B4-BE49-F238E27FC236}">
                <a16:creationId xmlns:a16="http://schemas.microsoft.com/office/drawing/2014/main" id="{36EDB883-D9E7-91FF-C3B2-B825A93533B7}"/>
              </a:ext>
            </a:extLst>
          </p:cNvPr>
          <p:cNvPicPr>
            <a:picLocks noChangeAspect="1"/>
          </p:cNvPicPr>
          <p:nvPr/>
        </p:nvPicPr>
        <p:blipFill>
          <a:blip r:embed="rId3"/>
          <a:stretch>
            <a:fillRect/>
          </a:stretch>
        </p:blipFill>
        <p:spPr>
          <a:xfrm>
            <a:off x="2140528" y="2377322"/>
            <a:ext cx="7101793" cy="4199731"/>
          </a:xfrm>
          <a:prstGeom prst="rect">
            <a:avLst/>
          </a:prstGeom>
        </p:spPr>
      </p:pic>
    </p:spTree>
    <p:extLst>
      <p:ext uri="{BB962C8B-B14F-4D97-AF65-F5344CB8AC3E}">
        <p14:creationId xmlns:p14="http://schemas.microsoft.com/office/powerpoint/2010/main" val="14312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average number of pizzas ordered per day</a:t>
            </a:r>
          </a:p>
        </p:txBody>
      </p:sp>
      <p:pic>
        <p:nvPicPr>
          <p:cNvPr id="5" name="Picture 4">
            <a:extLst>
              <a:ext uri="{FF2B5EF4-FFF2-40B4-BE49-F238E27FC236}">
                <a16:creationId xmlns:a16="http://schemas.microsoft.com/office/drawing/2014/main" id="{52907345-2191-3AC8-F4C2-6C4CB6BA6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58" y="2376085"/>
            <a:ext cx="11831884" cy="3031657"/>
          </a:xfrm>
          <a:prstGeom prst="rect">
            <a:avLst/>
          </a:prstGeom>
        </p:spPr>
      </p:pic>
    </p:spTree>
    <p:extLst>
      <p:ext uri="{BB962C8B-B14F-4D97-AF65-F5344CB8AC3E}">
        <p14:creationId xmlns:p14="http://schemas.microsoft.com/office/powerpoint/2010/main" val="357235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Objective</a:t>
            </a:r>
          </a:p>
          <a:p>
            <a:r>
              <a:rPr lang="en-US" dirty="0"/>
              <a:t>Queries Used</a:t>
            </a:r>
          </a:p>
          <a:p>
            <a:r>
              <a:rPr lang="en-US" dirty="0"/>
              <a:t>Final tips &amp; takeaways</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Top 3 most ordered pizza type base on revenue</a:t>
            </a:r>
          </a:p>
        </p:txBody>
      </p:sp>
      <p:pic>
        <p:nvPicPr>
          <p:cNvPr id="4" name="Picture 3">
            <a:extLst>
              <a:ext uri="{FF2B5EF4-FFF2-40B4-BE49-F238E27FC236}">
                <a16:creationId xmlns:a16="http://schemas.microsoft.com/office/drawing/2014/main" id="{3EB93053-497C-AFDB-298C-D1115F71A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5" y="2295094"/>
            <a:ext cx="11940294" cy="4174531"/>
          </a:xfrm>
          <a:prstGeom prst="rect">
            <a:avLst/>
          </a:prstGeom>
        </p:spPr>
      </p:pic>
    </p:spTree>
    <p:extLst>
      <p:ext uri="{BB962C8B-B14F-4D97-AF65-F5344CB8AC3E}">
        <p14:creationId xmlns:p14="http://schemas.microsoft.com/office/powerpoint/2010/main" val="369180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Top 3 most ordered pizza type base on revenue</a:t>
            </a:r>
          </a:p>
        </p:txBody>
      </p:sp>
      <p:pic>
        <p:nvPicPr>
          <p:cNvPr id="5" name="Picture 4">
            <a:extLst>
              <a:ext uri="{FF2B5EF4-FFF2-40B4-BE49-F238E27FC236}">
                <a16:creationId xmlns:a16="http://schemas.microsoft.com/office/drawing/2014/main" id="{ABA6F350-FE05-E504-80D3-348182E620F5}"/>
              </a:ext>
            </a:extLst>
          </p:cNvPr>
          <p:cNvPicPr>
            <a:picLocks noChangeAspect="1"/>
          </p:cNvPicPr>
          <p:nvPr/>
        </p:nvPicPr>
        <p:blipFill>
          <a:blip r:embed="rId3"/>
          <a:stretch>
            <a:fillRect/>
          </a:stretch>
        </p:blipFill>
        <p:spPr>
          <a:xfrm>
            <a:off x="202455" y="2589208"/>
            <a:ext cx="5974137" cy="3280649"/>
          </a:xfrm>
          <a:prstGeom prst="rect">
            <a:avLst/>
          </a:prstGeom>
        </p:spPr>
      </p:pic>
      <p:pic>
        <p:nvPicPr>
          <p:cNvPr id="9" name="Picture 8">
            <a:extLst>
              <a:ext uri="{FF2B5EF4-FFF2-40B4-BE49-F238E27FC236}">
                <a16:creationId xmlns:a16="http://schemas.microsoft.com/office/drawing/2014/main" id="{2BA94471-B441-C692-8F85-6A42EE036E6C}"/>
              </a:ext>
            </a:extLst>
          </p:cNvPr>
          <p:cNvPicPr>
            <a:picLocks noChangeAspect="1"/>
          </p:cNvPicPr>
          <p:nvPr/>
        </p:nvPicPr>
        <p:blipFill>
          <a:blip r:embed="rId4"/>
          <a:stretch>
            <a:fillRect/>
          </a:stretch>
        </p:blipFill>
        <p:spPr>
          <a:xfrm>
            <a:off x="6278684" y="2736693"/>
            <a:ext cx="5710861" cy="3034842"/>
          </a:xfrm>
          <a:prstGeom prst="rect">
            <a:avLst/>
          </a:prstGeom>
        </p:spPr>
      </p:pic>
    </p:spTree>
    <p:extLst>
      <p:ext uri="{BB962C8B-B14F-4D97-AF65-F5344CB8AC3E}">
        <p14:creationId xmlns:p14="http://schemas.microsoft.com/office/powerpoint/2010/main" val="207239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774782"/>
            <a:ext cx="10972800" cy="1188720"/>
          </a:xfrm>
        </p:spPr>
        <p:txBody>
          <a:bodyPr anchor="t" anchorCtr="0"/>
          <a:lstStyle/>
          <a:p>
            <a:pPr algn="ctr"/>
            <a:r>
              <a:rPr lang="en-US" sz="3600" dirty="0"/>
              <a:t>The percentage contribution of each pizza type to revenue</a:t>
            </a:r>
          </a:p>
        </p:txBody>
      </p:sp>
      <p:pic>
        <p:nvPicPr>
          <p:cNvPr id="5" name="Picture 4">
            <a:extLst>
              <a:ext uri="{FF2B5EF4-FFF2-40B4-BE49-F238E27FC236}">
                <a16:creationId xmlns:a16="http://schemas.microsoft.com/office/drawing/2014/main" id="{6E9387A5-0383-0E8C-9B20-289EA661A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43" y="2273464"/>
            <a:ext cx="11221680" cy="4434840"/>
          </a:xfrm>
          <a:prstGeom prst="rect">
            <a:avLst/>
          </a:prstGeom>
        </p:spPr>
      </p:pic>
    </p:spTree>
    <p:extLst>
      <p:ext uri="{BB962C8B-B14F-4D97-AF65-F5344CB8AC3E}">
        <p14:creationId xmlns:p14="http://schemas.microsoft.com/office/powerpoint/2010/main" val="3733104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774782"/>
            <a:ext cx="10972800" cy="1188720"/>
          </a:xfrm>
        </p:spPr>
        <p:txBody>
          <a:bodyPr anchor="t" anchorCtr="0"/>
          <a:lstStyle/>
          <a:p>
            <a:pPr algn="ctr"/>
            <a:r>
              <a:rPr lang="en-US" sz="3600" dirty="0"/>
              <a:t>The percentage contribution of each pizza type to revenue</a:t>
            </a:r>
          </a:p>
        </p:txBody>
      </p:sp>
      <p:pic>
        <p:nvPicPr>
          <p:cNvPr id="4" name="Picture 3">
            <a:extLst>
              <a:ext uri="{FF2B5EF4-FFF2-40B4-BE49-F238E27FC236}">
                <a16:creationId xmlns:a16="http://schemas.microsoft.com/office/drawing/2014/main" id="{2B8216FA-722F-8679-0880-7F4969C80E54}"/>
              </a:ext>
            </a:extLst>
          </p:cNvPr>
          <p:cNvPicPr>
            <a:picLocks noChangeAspect="1"/>
          </p:cNvPicPr>
          <p:nvPr/>
        </p:nvPicPr>
        <p:blipFill>
          <a:blip r:embed="rId3"/>
          <a:stretch>
            <a:fillRect/>
          </a:stretch>
        </p:blipFill>
        <p:spPr>
          <a:xfrm>
            <a:off x="172852" y="2427470"/>
            <a:ext cx="11930658" cy="3655748"/>
          </a:xfrm>
          <a:prstGeom prst="rect">
            <a:avLst/>
          </a:prstGeom>
        </p:spPr>
      </p:pic>
    </p:spTree>
    <p:extLst>
      <p:ext uri="{BB962C8B-B14F-4D97-AF65-F5344CB8AC3E}">
        <p14:creationId xmlns:p14="http://schemas.microsoft.com/office/powerpoint/2010/main" val="2185750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4" y="804279"/>
            <a:ext cx="10972800" cy="1188720"/>
          </a:xfrm>
        </p:spPr>
        <p:txBody>
          <a:bodyPr anchor="t" anchorCtr="0"/>
          <a:lstStyle/>
          <a:p>
            <a:pPr algn="ctr"/>
            <a:r>
              <a:rPr lang="en-US" sz="3600" dirty="0"/>
              <a:t>The cumulative revenue generated over time</a:t>
            </a:r>
          </a:p>
        </p:txBody>
      </p:sp>
      <p:pic>
        <p:nvPicPr>
          <p:cNvPr id="4" name="Picture 3">
            <a:extLst>
              <a:ext uri="{FF2B5EF4-FFF2-40B4-BE49-F238E27FC236}">
                <a16:creationId xmlns:a16="http://schemas.microsoft.com/office/drawing/2014/main" id="{3A05BAD0-5020-30FE-7619-DFE49E078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1" y="2320657"/>
            <a:ext cx="11852543" cy="4119471"/>
          </a:xfrm>
          <a:prstGeom prst="rect">
            <a:avLst/>
          </a:prstGeom>
        </p:spPr>
      </p:pic>
    </p:spTree>
    <p:extLst>
      <p:ext uri="{BB962C8B-B14F-4D97-AF65-F5344CB8AC3E}">
        <p14:creationId xmlns:p14="http://schemas.microsoft.com/office/powerpoint/2010/main" val="4103962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609600" y="339214"/>
            <a:ext cx="10972800" cy="1188720"/>
          </a:xfrm>
        </p:spPr>
        <p:txBody>
          <a:bodyPr anchor="t" anchorCtr="0"/>
          <a:lstStyle/>
          <a:p>
            <a:pPr algn="ctr"/>
            <a:r>
              <a:rPr lang="en-US" sz="3600" dirty="0"/>
              <a:t>The top 3 most ordered pizza type based on revenue for each pizza category</a:t>
            </a:r>
          </a:p>
        </p:txBody>
      </p:sp>
      <p:pic>
        <p:nvPicPr>
          <p:cNvPr id="5" name="Picture 4">
            <a:extLst>
              <a:ext uri="{FF2B5EF4-FFF2-40B4-BE49-F238E27FC236}">
                <a16:creationId xmlns:a16="http://schemas.microsoft.com/office/drawing/2014/main" id="{F24FF911-C98F-975C-5EBC-7D8064364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8" y="2301239"/>
            <a:ext cx="11772531" cy="4217547"/>
          </a:xfrm>
          <a:prstGeom prst="rect">
            <a:avLst/>
          </a:prstGeom>
        </p:spPr>
      </p:pic>
    </p:spTree>
    <p:extLst>
      <p:ext uri="{BB962C8B-B14F-4D97-AF65-F5344CB8AC3E}">
        <p14:creationId xmlns:p14="http://schemas.microsoft.com/office/powerpoint/2010/main" val="135702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609600" y="339214"/>
            <a:ext cx="10972800" cy="1188720"/>
          </a:xfrm>
        </p:spPr>
        <p:txBody>
          <a:bodyPr anchor="t" anchorCtr="0"/>
          <a:lstStyle/>
          <a:p>
            <a:pPr algn="ctr"/>
            <a:r>
              <a:rPr lang="en-US" sz="3600" dirty="0"/>
              <a:t>The top 3 most ordered pizza type based on revenue for each pizza category</a:t>
            </a:r>
          </a:p>
        </p:txBody>
      </p:sp>
      <p:pic>
        <p:nvPicPr>
          <p:cNvPr id="4" name="Picture 3">
            <a:extLst>
              <a:ext uri="{FF2B5EF4-FFF2-40B4-BE49-F238E27FC236}">
                <a16:creationId xmlns:a16="http://schemas.microsoft.com/office/drawing/2014/main" id="{71289D15-E77E-5B29-BF19-6E6951A57D9B}"/>
              </a:ext>
            </a:extLst>
          </p:cNvPr>
          <p:cNvPicPr>
            <a:picLocks noChangeAspect="1"/>
          </p:cNvPicPr>
          <p:nvPr/>
        </p:nvPicPr>
        <p:blipFill>
          <a:blip r:embed="rId3"/>
          <a:stretch>
            <a:fillRect/>
          </a:stretch>
        </p:blipFill>
        <p:spPr>
          <a:xfrm>
            <a:off x="2193501" y="2396986"/>
            <a:ext cx="7284796" cy="4023479"/>
          </a:xfrm>
          <a:prstGeom prst="rect">
            <a:avLst/>
          </a:prstGeom>
        </p:spPr>
      </p:pic>
    </p:spTree>
    <p:extLst>
      <p:ext uri="{BB962C8B-B14F-4D97-AF65-F5344CB8AC3E}">
        <p14:creationId xmlns:p14="http://schemas.microsoft.com/office/powerpoint/2010/main" val="4787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17380" y="147484"/>
            <a:ext cx="10972800" cy="553525"/>
          </a:xfrm>
        </p:spPr>
        <p:txBody>
          <a:bodyPr/>
          <a:lstStyle/>
          <a:p>
            <a:pPr algn="ctr"/>
            <a:r>
              <a:rPr lang="en-US" dirty="0"/>
              <a:t>Final Insights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191934" y="2576053"/>
            <a:ext cx="5904066" cy="3893574"/>
          </a:xfrm>
        </p:spPr>
        <p:txBody>
          <a:bodyPr>
            <a:normAutofit/>
          </a:bodyPr>
          <a:lstStyle/>
          <a:p>
            <a:pPr marL="342900" indent="-342900">
              <a:buFont typeface="Arial" panose="020B0604020202020204" pitchFamily="34" charset="0"/>
              <a:buChar char="•"/>
            </a:pPr>
            <a:r>
              <a:rPr lang="en-US" sz="1600" dirty="0"/>
              <a:t>The Total number of order placed stands at 48620</a:t>
            </a:r>
          </a:p>
          <a:p>
            <a:pPr marL="342900" indent="-342900">
              <a:buFont typeface="Arial" panose="020B0604020202020204" pitchFamily="34" charset="0"/>
              <a:buChar char="•"/>
            </a:pPr>
            <a:r>
              <a:rPr lang="en-US" sz="1600" dirty="0"/>
              <a:t>Total Revenue generated from Pizza Sales is 817860 for the year 2015</a:t>
            </a:r>
          </a:p>
          <a:p>
            <a:pPr marL="342900" indent="-342900">
              <a:buFont typeface="Arial" panose="020B0604020202020204" pitchFamily="34" charset="0"/>
              <a:buChar char="•"/>
            </a:pPr>
            <a:r>
              <a:rPr lang="en-US" sz="1600" dirty="0"/>
              <a:t>The highest priced pizza is the Greek </a:t>
            </a:r>
            <a:r>
              <a:rPr lang="en-US" sz="1600" dirty="0" err="1"/>
              <a:t>xxl</a:t>
            </a:r>
            <a:r>
              <a:rPr lang="en-US" sz="1600" dirty="0"/>
              <a:t> pizza with a price of 35.950</a:t>
            </a:r>
          </a:p>
          <a:p>
            <a:pPr marL="342900" indent="-342900">
              <a:buFont typeface="Arial" panose="020B0604020202020204" pitchFamily="34" charset="0"/>
              <a:buChar char="•"/>
            </a:pPr>
            <a:r>
              <a:rPr lang="en-US" sz="1600" dirty="0"/>
              <a:t>The most common pizza size ordered is “Large” sized pizza with an order size of 18526.</a:t>
            </a:r>
          </a:p>
          <a:p>
            <a:pPr marL="342900" indent="-342900">
              <a:buFont typeface="Arial" panose="020B0604020202020204" pitchFamily="34" charset="0"/>
              <a:buChar char="•"/>
            </a:pPr>
            <a:r>
              <a:rPr lang="en-US" sz="1600" dirty="0"/>
              <a:t>The Top 5 most ordered pizza types in decreasing order are </a:t>
            </a:r>
            <a:r>
              <a:rPr lang="en-US" sz="1600" b="1" dirty="0"/>
              <a:t>CLASSIC DLX </a:t>
            </a:r>
            <a:r>
              <a:rPr lang="en-US" sz="1600" dirty="0"/>
              <a:t>followed by </a:t>
            </a:r>
            <a:r>
              <a:rPr lang="en-US" sz="1600" b="1" dirty="0"/>
              <a:t>BBQ_CKN, HAWAIIAN, PEPPERONI AND THAI_CKN</a:t>
            </a:r>
            <a:r>
              <a:rPr lang="en-US" sz="1600" dirty="0"/>
              <a:t> WITH QUANTITIES 2453, 2432, 2422, 2418, and 2371 respectively.</a:t>
            </a:r>
          </a:p>
          <a:p>
            <a:pPr marL="342900" indent="-342900">
              <a:buFont typeface="Arial" panose="020B0604020202020204" pitchFamily="34" charset="0"/>
              <a:buChar char="•"/>
            </a:pPr>
            <a:endParaRPr lang="en-US" sz="1600" dirty="0"/>
          </a:p>
          <a:p>
            <a:pPr lvl="1"/>
            <a:endParaRPr lang="en-US" sz="1800"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6577781" y="2202426"/>
            <a:ext cx="4989379" cy="4071569"/>
          </a:xfrm>
        </p:spPr>
        <p:txBody>
          <a:bodyPr>
            <a:normAutofit fontScale="85000" lnSpcReduction="10000"/>
          </a:bodyPr>
          <a:lstStyle/>
          <a:p>
            <a:endParaRPr lang="en-US" sz="1800" dirty="0"/>
          </a:p>
          <a:p>
            <a:r>
              <a:rPr lang="en-US" sz="1900" dirty="0"/>
              <a:t>The </a:t>
            </a:r>
            <a:r>
              <a:rPr lang="en-US" sz="1900" b="1" dirty="0"/>
              <a:t>Thai Chicken Pizza, the Barbeque Chicken Pizza, and the California Pizza </a:t>
            </a:r>
            <a:r>
              <a:rPr lang="en-US" sz="1900" dirty="0"/>
              <a:t>are the highest revenue generating pizzas.</a:t>
            </a:r>
          </a:p>
          <a:p>
            <a:r>
              <a:rPr lang="en-US" sz="1900" dirty="0"/>
              <a:t>On an </a:t>
            </a:r>
            <a:r>
              <a:rPr lang="en-US" sz="1900" b="1" dirty="0"/>
              <a:t>average</a:t>
            </a:r>
            <a:r>
              <a:rPr lang="en-US" sz="1900" dirty="0"/>
              <a:t> </a:t>
            </a:r>
            <a:r>
              <a:rPr lang="en-US" sz="1900" b="1" dirty="0"/>
              <a:t>1378 pizzas </a:t>
            </a:r>
            <a:r>
              <a:rPr lang="en-US" sz="1900" dirty="0"/>
              <a:t>are ordered per day.</a:t>
            </a:r>
          </a:p>
          <a:p>
            <a:r>
              <a:rPr lang="en-US" sz="1900" dirty="0"/>
              <a:t>The best selling category of pizza is the </a:t>
            </a:r>
            <a:r>
              <a:rPr lang="en-US" sz="1900" b="1" dirty="0"/>
              <a:t>Classic pizza </a:t>
            </a:r>
            <a:r>
              <a:rPr lang="en-US" sz="1900" dirty="0"/>
              <a:t>with a value of quantity sold standing at 14888 followed by </a:t>
            </a:r>
            <a:r>
              <a:rPr lang="en-US" sz="1900" b="1" dirty="0"/>
              <a:t>Supreme, veggie, and Chicken</a:t>
            </a:r>
            <a:r>
              <a:rPr lang="en-US" sz="1900" dirty="0"/>
              <a:t>.</a:t>
            </a:r>
          </a:p>
          <a:p>
            <a:r>
              <a:rPr lang="en-US" sz="1900" dirty="0"/>
              <a:t>Additionally, as is evident, the Thai Chicken Pizza, the Barbeque Chicken Pizza, and the California Pizza are the major contributors in revenue generation</a:t>
            </a:r>
          </a:p>
          <a:p>
            <a:r>
              <a:rPr lang="en-US" sz="1900" dirty="0"/>
              <a:t>The Classic Pizza followed by the Supreme Pizza, and Chicken Pizzas are the most ordered pizzas based on revenue.</a:t>
            </a:r>
          </a:p>
          <a:p>
            <a:pPr marL="0" indent="0">
              <a:buNone/>
            </a:pPr>
            <a:endParaRPr lang="en-US" sz="1800" dirty="0"/>
          </a:p>
        </p:txBody>
      </p:sp>
      <p:pic>
        <p:nvPicPr>
          <p:cNvPr id="9" name="Picture 8">
            <a:extLst>
              <a:ext uri="{FF2B5EF4-FFF2-40B4-BE49-F238E27FC236}">
                <a16:creationId xmlns:a16="http://schemas.microsoft.com/office/drawing/2014/main" id="{3A930FE7-6123-65CF-0344-49E3F366554B}"/>
              </a:ext>
            </a:extLst>
          </p:cNvPr>
          <p:cNvPicPr>
            <a:picLocks noChangeAspect="1"/>
          </p:cNvPicPr>
          <p:nvPr/>
        </p:nvPicPr>
        <p:blipFill>
          <a:blip r:embed="rId3"/>
          <a:stretch>
            <a:fillRect/>
          </a:stretch>
        </p:blipFill>
        <p:spPr>
          <a:xfrm>
            <a:off x="278118" y="68826"/>
            <a:ext cx="2292085" cy="1415845"/>
          </a:xfrm>
          <a:prstGeom prst="rect">
            <a:avLst/>
          </a:prstGeom>
        </p:spPr>
      </p:pic>
    </p:spTree>
    <p:extLst>
      <p:ext uri="{BB962C8B-B14F-4D97-AF65-F5344CB8AC3E}">
        <p14:creationId xmlns:p14="http://schemas.microsoft.com/office/powerpoint/2010/main" val="1850768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417380" y="147484"/>
            <a:ext cx="10972800" cy="553525"/>
          </a:xfrm>
        </p:spPr>
        <p:txBody>
          <a:bodyPr/>
          <a:lstStyle/>
          <a:p>
            <a:pPr algn="ctr"/>
            <a:r>
              <a:rPr lang="en-US" dirty="0"/>
              <a:t>Some suggestions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103443" y="2251588"/>
            <a:ext cx="11370801" cy="2428567"/>
          </a:xfrm>
        </p:spPr>
        <p:txBody>
          <a:bodyPr>
            <a:normAutofit/>
          </a:bodyPr>
          <a:lstStyle/>
          <a:p>
            <a:pPr marL="342900" indent="-342900">
              <a:buFont typeface="Arial" panose="020B0604020202020204" pitchFamily="34" charset="0"/>
              <a:buChar char="•"/>
            </a:pPr>
            <a:r>
              <a:rPr lang="en-US" sz="1600" b="1" dirty="0"/>
              <a:t>To further enhance the business growth the company may put prime focus on the</a:t>
            </a:r>
            <a:r>
              <a:rPr lang="en-US" sz="1600" b="1" u="sng" dirty="0"/>
              <a:t> Classic Pizza category </a:t>
            </a:r>
            <a:r>
              <a:rPr lang="en-US" sz="1600" b="1" dirty="0"/>
              <a:t>as it is the most ordered pizzas.</a:t>
            </a:r>
          </a:p>
          <a:p>
            <a:pPr marL="342900" indent="-342900">
              <a:buFont typeface="Arial" panose="020B0604020202020204" pitchFamily="34" charset="0"/>
              <a:buChar char="•"/>
            </a:pPr>
            <a:r>
              <a:rPr lang="en-US" sz="1600" b="1" dirty="0"/>
              <a:t>The company may further offer some bonus points to it’s regular customers.</a:t>
            </a:r>
          </a:p>
          <a:p>
            <a:pPr marL="342900" indent="-342900">
              <a:buFont typeface="Arial" panose="020B0604020202020204" pitchFamily="34" charset="0"/>
              <a:buChar char="•"/>
            </a:pPr>
            <a:r>
              <a:rPr lang="en-US" sz="1600" b="1" dirty="0"/>
              <a:t>The company may offer coupons to encourage customers in purchasing pizzas other than the top selling pizzas.</a:t>
            </a:r>
          </a:p>
          <a:p>
            <a:pPr marL="342900" indent="-342900">
              <a:buFont typeface="Arial" panose="020B0604020202020204" pitchFamily="34" charset="0"/>
              <a:buChar char="•"/>
            </a:pPr>
            <a:r>
              <a:rPr lang="en-US" sz="1600" b="1" dirty="0"/>
              <a:t>Some special offers or Discounts could be provided during the non-peak Hours of purchasing.</a:t>
            </a:r>
          </a:p>
          <a:p>
            <a:pPr marL="342900" indent="-342900">
              <a:buFont typeface="Arial" panose="020B0604020202020204" pitchFamily="34" charset="0"/>
              <a:buChar char="•"/>
            </a:pPr>
            <a:r>
              <a:rPr lang="en-US" sz="1600" b="1" dirty="0"/>
              <a:t>Additionally, a small price cut could be granted on the top selling pizzas during the non peak hours.</a:t>
            </a:r>
          </a:p>
          <a:p>
            <a:pPr marL="342900" indent="-342900">
              <a:buFont typeface="Arial" panose="020B0604020202020204" pitchFamily="34" charset="0"/>
              <a:buChar char="•"/>
            </a:pPr>
            <a:endParaRPr lang="en-US" sz="1600" b="1" dirty="0"/>
          </a:p>
          <a:p>
            <a:pPr lvl="1"/>
            <a:endParaRPr lang="en-US" sz="1800" b="1" dirty="0"/>
          </a:p>
        </p:txBody>
      </p:sp>
      <p:pic>
        <p:nvPicPr>
          <p:cNvPr id="7" name="Picture 6">
            <a:extLst>
              <a:ext uri="{FF2B5EF4-FFF2-40B4-BE49-F238E27FC236}">
                <a16:creationId xmlns:a16="http://schemas.microsoft.com/office/drawing/2014/main" id="{9E4F3FBA-3A8C-EB99-3702-7AF3B87495AC}"/>
              </a:ext>
            </a:extLst>
          </p:cNvPr>
          <p:cNvPicPr>
            <a:picLocks noChangeAspect="1"/>
          </p:cNvPicPr>
          <p:nvPr/>
        </p:nvPicPr>
        <p:blipFill>
          <a:blip r:embed="rId3"/>
          <a:stretch>
            <a:fillRect/>
          </a:stretch>
        </p:blipFill>
        <p:spPr>
          <a:xfrm>
            <a:off x="179795" y="78659"/>
            <a:ext cx="2292085" cy="1415845"/>
          </a:xfrm>
          <a:prstGeom prst="rect">
            <a:avLst/>
          </a:prstGeom>
        </p:spPr>
      </p:pic>
      <p:pic>
        <p:nvPicPr>
          <p:cNvPr id="8" name="Picture 7">
            <a:extLst>
              <a:ext uri="{FF2B5EF4-FFF2-40B4-BE49-F238E27FC236}">
                <a16:creationId xmlns:a16="http://schemas.microsoft.com/office/drawing/2014/main" id="{A4D6586A-392B-C16E-686E-5066B439631E}"/>
              </a:ext>
            </a:extLst>
          </p:cNvPr>
          <p:cNvPicPr>
            <a:picLocks noChangeAspect="1"/>
          </p:cNvPicPr>
          <p:nvPr/>
        </p:nvPicPr>
        <p:blipFill>
          <a:blip r:embed="rId4"/>
          <a:stretch>
            <a:fillRect/>
          </a:stretch>
        </p:blipFill>
        <p:spPr>
          <a:xfrm>
            <a:off x="7167716" y="4606741"/>
            <a:ext cx="4699819" cy="2012645"/>
          </a:xfrm>
          <a:prstGeom prst="rect">
            <a:avLst/>
          </a:prstGeom>
        </p:spPr>
      </p:pic>
    </p:spTree>
    <p:extLst>
      <p:ext uri="{BB962C8B-B14F-4D97-AF65-F5344CB8AC3E}">
        <p14:creationId xmlns:p14="http://schemas.microsoft.com/office/powerpoint/2010/main" val="2934587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solidFill>
                  <a:schemeClr val="accent5">
                    <a:lumMod val="75000"/>
                  </a:schemeClr>
                </a:solidFill>
              </a:rPr>
              <a:t>Thank you for your precious time</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IN" dirty="0"/>
              <a:t>Email- </a:t>
            </a:r>
            <a:r>
              <a:rPr lang="en-IN" dirty="0">
                <a:hlinkClick r:id="rId3"/>
              </a:rPr>
              <a:t>engrrohitatwork16@gmail.com</a:t>
            </a:r>
            <a:endParaRPr lang="en-IN" dirty="0"/>
          </a:p>
          <a:p>
            <a:r>
              <a:rPr lang="en-IN" dirty="0"/>
              <a:t>9718816835</a:t>
            </a:r>
          </a:p>
        </p:txBody>
      </p:sp>
      <p:pic>
        <p:nvPicPr>
          <p:cNvPr id="4" name="Picture 3">
            <a:extLst>
              <a:ext uri="{FF2B5EF4-FFF2-40B4-BE49-F238E27FC236}">
                <a16:creationId xmlns:a16="http://schemas.microsoft.com/office/drawing/2014/main" id="{5DCDCA07-95F2-54D8-7011-08EBD3780F76}"/>
              </a:ext>
            </a:extLst>
          </p:cNvPr>
          <p:cNvPicPr>
            <a:picLocks noChangeAspect="1"/>
          </p:cNvPicPr>
          <p:nvPr/>
        </p:nvPicPr>
        <p:blipFill>
          <a:blip r:embed="rId4"/>
          <a:stretch>
            <a:fillRect/>
          </a:stretch>
        </p:blipFill>
        <p:spPr>
          <a:xfrm>
            <a:off x="278118" y="68826"/>
            <a:ext cx="2292085" cy="1415845"/>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172929" y="2281238"/>
            <a:ext cx="9295171" cy="3700462"/>
          </a:xfrm>
        </p:spPr>
        <p:txBody>
          <a:bodyPr>
            <a:normAutofit/>
          </a:bodyPr>
          <a:lstStyle/>
          <a:p>
            <a:pPr algn="just"/>
            <a:r>
              <a:rPr lang="en-US" dirty="0">
                <a:latin typeface="Arial" panose="020B0604020202020204" pitchFamily="34" charset="0"/>
                <a:cs typeface="Arial" panose="020B0604020202020204" pitchFamily="34" charset="0"/>
              </a:rPr>
              <a:t>In today's competitive market, understanding customer preferences and sales trends is crucial for any business to thrive. The project focuses on analyzing pizza sales data to uncover valuable insights into customer behavior, popular pizza types, and overall sales performance for a popular Pizza outlet. </a:t>
            </a:r>
          </a:p>
          <a:p>
            <a:pPr algn="just"/>
            <a:r>
              <a:rPr lang="en-US" dirty="0">
                <a:latin typeface="Arial" panose="020B0604020202020204" pitchFamily="34" charset="0"/>
                <a:cs typeface="Arial" panose="020B0604020202020204" pitchFamily="34" charset="0"/>
              </a:rPr>
              <a:t>By leveraging MS SQL, we will extract, analyze, and interpret data from our pizza sales database to provide a comprehensive understanding of the business operations. The insights gained from the analysis will help in making informed decisions by the directors of the outlet to enhance customer satisfaction and further drive business growth.</a:t>
            </a:r>
          </a:p>
          <a:p>
            <a:pPr algn="just"/>
            <a:endParaRPr lang="en-US"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Objective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0" name="TextBox 9">
            <a:extLst>
              <a:ext uri="{FF2B5EF4-FFF2-40B4-BE49-F238E27FC236}">
                <a16:creationId xmlns:a16="http://schemas.microsoft.com/office/drawing/2014/main" id="{F436F94E-9FC6-DFC3-B67A-30F1C1D532ED}"/>
              </a:ext>
            </a:extLst>
          </p:cNvPr>
          <p:cNvSpPr txBox="1"/>
          <p:nvPr/>
        </p:nvSpPr>
        <p:spPr>
          <a:xfrm>
            <a:off x="2959226" y="2281238"/>
            <a:ext cx="8770658" cy="3416320"/>
          </a:xfrm>
          <a:prstGeom prst="rect">
            <a:avLst/>
          </a:prstGeom>
          <a:noFill/>
        </p:spPr>
        <p:txBody>
          <a:bodyPr wrap="square" rtlCol="0">
            <a:spAutoFit/>
          </a:bodyPr>
          <a:lstStyle/>
          <a:p>
            <a:r>
              <a:rPr lang="en-US" b="1" dirty="0">
                <a:solidFill>
                  <a:schemeClr val="bg1"/>
                </a:solidFill>
              </a:rPr>
              <a:t>The objective of this project includes-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Identify Sales Trends by the pizza outlet over a </a:t>
            </a:r>
            <a:r>
              <a:rPr lang="en-US">
                <a:solidFill>
                  <a:schemeClr val="bg1"/>
                </a:solidFill>
              </a:rPr>
              <a:t>period of </a:t>
            </a:r>
            <a:r>
              <a:rPr lang="en-US" dirty="0">
                <a:solidFill>
                  <a:schemeClr val="bg1"/>
                </a:solidFill>
              </a:rPr>
              <a:t>year 2015.</a:t>
            </a:r>
          </a:p>
          <a:p>
            <a:pPr marL="285750" indent="-285750">
              <a:buFont typeface="Arial" panose="020B0604020202020204" pitchFamily="34" charset="0"/>
              <a:buChar char="•"/>
            </a:pPr>
            <a:r>
              <a:rPr lang="en-US" dirty="0">
                <a:solidFill>
                  <a:schemeClr val="bg1"/>
                </a:solidFill>
              </a:rPr>
              <a:t>Determine the most popular pizza types, sizes, and categories so as to align the outlet’s offerings with customer preferences.</a:t>
            </a:r>
          </a:p>
          <a:p>
            <a:pPr marL="285750" indent="-285750">
              <a:buFont typeface="Arial" panose="020B0604020202020204" pitchFamily="34" charset="0"/>
              <a:buChar char="•"/>
            </a:pPr>
            <a:r>
              <a:rPr lang="en-US" dirty="0">
                <a:solidFill>
                  <a:schemeClr val="bg1"/>
                </a:solidFill>
              </a:rPr>
              <a:t>Calculate the total revenue generated from pizza sales and identify the top-performing pizzas based on revenue as well as categories.</a:t>
            </a:r>
          </a:p>
          <a:p>
            <a:pPr marL="285750" indent="-285750">
              <a:buFont typeface="Arial" panose="020B0604020202020204" pitchFamily="34" charset="0"/>
              <a:buChar char="•"/>
            </a:pPr>
            <a:r>
              <a:rPr lang="en-US" dirty="0">
                <a:solidFill>
                  <a:schemeClr val="bg1"/>
                </a:solidFill>
              </a:rPr>
              <a:t>Examine the distribution of orders by time of day to optimize operational efficiency.</a:t>
            </a:r>
          </a:p>
          <a:p>
            <a:pPr marL="285750" indent="-285750">
              <a:buFont typeface="Arial" panose="020B0604020202020204" pitchFamily="34" charset="0"/>
              <a:buChar char="•"/>
            </a:pPr>
            <a:r>
              <a:rPr lang="en-US" dirty="0">
                <a:solidFill>
                  <a:schemeClr val="bg1"/>
                </a:solidFill>
              </a:rPr>
              <a:t>Evaluate the performance of different pizza categories and their contribution to overall sales.</a:t>
            </a:r>
          </a:p>
          <a:p>
            <a:pPr marL="285750" indent="-285750">
              <a:buFont typeface="Arial" panose="020B0604020202020204" pitchFamily="34" charset="0"/>
              <a:buChar char="•"/>
            </a:pPr>
            <a:r>
              <a:rPr lang="en-US" dirty="0">
                <a:solidFill>
                  <a:schemeClr val="bg1"/>
                </a:solidFill>
              </a:rPr>
              <a:t>Provide key performance metrics such as average number of pizzas ordered per day and cumulative revenue over time.</a:t>
            </a:r>
            <a:endParaRPr lang="en-IN" dirty="0">
              <a:solidFill>
                <a:schemeClr val="bg1"/>
              </a:solidFill>
            </a:endParaRPr>
          </a:p>
        </p:txBody>
      </p:sp>
    </p:spTree>
    <p:extLst>
      <p:ext uri="{BB962C8B-B14F-4D97-AF65-F5344CB8AC3E}">
        <p14:creationId xmlns:p14="http://schemas.microsoft.com/office/powerpoint/2010/main" val="237418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Tables Used</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Box 1">
            <a:extLst>
              <a:ext uri="{FF2B5EF4-FFF2-40B4-BE49-F238E27FC236}">
                <a16:creationId xmlns:a16="http://schemas.microsoft.com/office/drawing/2014/main" id="{8DF40BBE-7312-4F7D-DBCC-2E529C9F9E8C}"/>
              </a:ext>
            </a:extLst>
          </p:cNvPr>
          <p:cNvSpPr txBox="1"/>
          <p:nvPr/>
        </p:nvSpPr>
        <p:spPr>
          <a:xfrm>
            <a:off x="3048000" y="2369574"/>
            <a:ext cx="84201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solidFill>
                  <a:srgbClr val="000000"/>
                </a:solidFill>
                <a:latin typeface="Consolas" panose="020B0609020204030204" pitchFamily="49" charset="0"/>
              </a:rPr>
              <a:t>order_details_pizza</a:t>
            </a:r>
            <a:endParaRPr lang="en-US" sz="2800" dirty="0">
              <a:solidFill>
                <a:srgbClr val="000000"/>
              </a:solidFill>
              <a:latin typeface="Consolas" panose="020B0609020204030204" pitchFamily="49" charset="0"/>
            </a:endParaRPr>
          </a:p>
          <a:p>
            <a:pPr marL="285750" indent="-285750">
              <a:buFont typeface="Arial" panose="020B0604020202020204" pitchFamily="34" charset="0"/>
              <a:buChar char="•"/>
            </a:pPr>
            <a:endParaRPr lang="en-US" sz="2800" dirty="0">
              <a:solidFill>
                <a:srgbClr val="000000"/>
              </a:solidFill>
              <a:latin typeface="Consolas" panose="020B0609020204030204" pitchFamily="49" charset="0"/>
            </a:endParaRPr>
          </a:p>
          <a:p>
            <a:pPr marL="285750" indent="-285750">
              <a:buFont typeface="Arial" panose="020B0604020202020204" pitchFamily="34" charset="0"/>
              <a:buChar char="•"/>
            </a:pPr>
            <a:r>
              <a:rPr lang="en-IN" sz="2800" dirty="0" err="1">
                <a:solidFill>
                  <a:srgbClr val="000000"/>
                </a:solidFill>
                <a:latin typeface="Consolas" panose="020B0609020204030204" pitchFamily="49" charset="0"/>
              </a:rPr>
              <a:t>orders_pizza</a:t>
            </a:r>
            <a:endParaRPr lang="en-IN" sz="2800" dirty="0">
              <a:solidFill>
                <a:srgbClr val="000000"/>
              </a:solidFill>
              <a:latin typeface="Consolas" panose="020B0609020204030204" pitchFamily="49" charset="0"/>
            </a:endParaRPr>
          </a:p>
          <a:p>
            <a:pPr marL="285750" indent="-285750">
              <a:buFont typeface="Arial" panose="020B0604020202020204" pitchFamily="34" charset="0"/>
              <a:buChar char="•"/>
            </a:pPr>
            <a:endParaRPr lang="en-IN" sz="2800" dirty="0">
              <a:solidFill>
                <a:srgbClr val="000000"/>
              </a:solidFill>
              <a:latin typeface="Consolas" panose="020B0609020204030204" pitchFamily="49" charset="0"/>
            </a:endParaRPr>
          </a:p>
          <a:p>
            <a:pPr marL="285750" indent="-285750">
              <a:buFont typeface="Arial" panose="020B0604020202020204" pitchFamily="34" charset="0"/>
              <a:buChar char="•"/>
            </a:pPr>
            <a:r>
              <a:rPr lang="en-IN" sz="2800" dirty="0" err="1">
                <a:solidFill>
                  <a:srgbClr val="000000"/>
                </a:solidFill>
                <a:latin typeface="Consolas" panose="020B0609020204030204" pitchFamily="49" charset="0"/>
              </a:rPr>
              <a:t>pizza_types</a:t>
            </a:r>
            <a:endParaRPr lang="en-IN" sz="2800" dirty="0">
              <a:solidFill>
                <a:srgbClr val="000000"/>
              </a:solidFill>
              <a:latin typeface="Consolas" panose="020B0609020204030204" pitchFamily="49" charset="0"/>
            </a:endParaRPr>
          </a:p>
          <a:p>
            <a:pPr marL="285750" indent="-285750">
              <a:buFont typeface="Arial" panose="020B0604020202020204" pitchFamily="34" charset="0"/>
              <a:buChar char="•"/>
            </a:pPr>
            <a:endParaRPr lang="en-IN" sz="2800" dirty="0">
              <a:solidFill>
                <a:srgbClr val="000000"/>
              </a:solidFill>
              <a:latin typeface="Consolas" panose="020B0609020204030204" pitchFamily="49" charset="0"/>
            </a:endParaRPr>
          </a:p>
          <a:p>
            <a:pPr marL="285750" indent="-285750">
              <a:buFont typeface="Arial" panose="020B0604020202020204" pitchFamily="34" charset="0"/>
              <a:buChar char="•"/>
            </a:pPr>
            <a:r>
              <a:rPr lang="en-IN" sz="2800" dirty="0">
                <a:solidFill>
                  <a:srgbClr val="000000"/>
                </a:solidFill>
                <a:latin typeface="Consolas" panose="020B0609020204030204" pitchFamily="49" charset="0"/>
              </a:rPr>
              <a:t>pizzas</a:t>
            </a:r>
            <a:endParaRPr lang="en-IN" sz="2800" dirty="0"/>
          </a:p>
        </p:txBody>
      </p:sp>
    </p:spTree>
    <p:extLst>
      <p:ext uri="{BB962C8B-B14F-4D97-AF65-F5344CB8AC3E}">
        <p14:creationId xmlns:p14="http://schemas.microsoft.com/office/powerpoint/2010/main" val="140682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3725" y="416857"/>
            <a:ext cx="10972800" cy="1188720"/>
          </a:xfrm>
        </p:spPr>
        <p:txBody>
          <a:bodyPr anchor="t" anchorCtr="0"/>
          <a:lstStyle/>
          <a:p>
            <a:pPr algn="ctr"/>
            <a:r>
              <a:rPr lang="en-US" sz="3600" dirty="0"/>
              <a:t>The total number of order placed</a:t>
            </a:r>
          </a:p>
        </p:txBody>
      </p:sp>
      <p:pic>
        <p:nvPicPr>
          <p:cNvPr id="5" name="Picture 4">
            <a:extLst>
              <a:ext uri="{FF2B5EF4-FFF2-40B4-BE49-F238E27FC236}">
                <a16:creationId xmlns:a16="http://schemas.microsoft.com/office/drawing/2014/main" id="{94F29397-61A6-5912-1048-F962787E8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83" y="2399071"/>
            <a:ext cx="10902342" cy="1563329"/>
          </a:xfrm>
          <a:prstGeom prst="rect">
            <a:avLst/>
          </a:prstGeom>
        </p:spPr>
      </p:pic>
    </p:spTree>
    <p:extLst>
      <p:ext uri="{BB962C8B-B14F-4D97-AF65-F5344CB8AC3E}">
        <p14:creationId xmlns:p14="http://schemas.microsoft.com/office/powerpoint/2010/main" val="342123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3725" y="416857"/>
            <a:ext cx="10972800" cy="1188720"/>
          </a:xfrm>
        </p:spPr>
        <p:txBody>
          <a:bodyPr anchor="t" anchorCtr="0"/>
          <a:lstStyle/>
          <a:p>
            <a:pPr algn="ctr"/>
            <a:r>
              <a:rPr lang="en-US" sz="3600" dirty="0"/>
              <a:t>The total revenue generated from pizza sales</a:t>
            </a:r>
          </a:p>
        </p:txBody>
      </p:sp>
      <p:pic>
        <p:nvPicPr>
          <p:cNvPr id="5" name="Picture 4">
            <a:extLst>
              <a:ext uri="{FF2B5EF4-FFF2-40B4-BE49-F238E27FC236}">
                <a16:creationId xmlns:a16="http://schemas.microsoft.com/office/drawing/2014/main" id="{123BEB58-62B4-1F16-740E-A3F358679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62" y="2309597"/>
            <a:ext cx="11509786" cy="2744184"/>
          </a:xfrm>
          <a:prstGeom prst="rect">
            <a:avLst/>
          </a:prstGeom>
        </p:spPr>
      </p:pic>
    </p:spTree>
    <p:extLst>
      <p:ext uri="{BB962C8B-B14F-4D97-AF65-F5344CB8AC3E}">
        <p14:creationId xmlns:p14="http://schemas.microsoft.com/office/powerpoint/2010/main" val="161166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83574"/>
            <a:ext cx="10972800" cy="1188720"/>
          </a:xfrm>
        </p:spPr>
        <p:txBody>
          <a:bodyPr anchor="t" anchorCtr="0"/>
          <a:lstStyle/>
          <a:p>
            <a:pPr algn="ctr"/>
            <a:r>
              <a:rPr lang="en-US" sz="3600" dirty="0"/>
              <a:t>The highest priced pizza</a:t>
            </a:r>
          </a:p>
        </p:txBody>
      </p:sp>
      <p:pic>
        <p:nvPicPr>
          <p:cNvPr id="4" name="Picture 3">
            <a:extLst>
              <a:ext uri="{FF2B5EF4-FFF2-40B4-BE49-F238E27FC236}">
                <a16:creationId xmlns:a16="http://schemas.microsoft.com/office/drawing/2014/main" id="{F4271B42-47B4-B81A-C2A4-1AA08A2A8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2" y="2467651"/>
            <a:ext cx="11964752" cy="2547030"/>
          </a:xfrm>
          <a:prstGeom prst="rect">
            <a:avLst/>
          </a:prstGeom>
        </p:spPr>
      </p:pic>
    </p:spTree>
    <p:extLst>
      <p:ext uri="{BB962C8B-B14F-4D97-AF65-F5344CB8AC3E}">
        <p14:creationId xmlns:p14="http://schemas.microsoft.com/office/powerpoint/2010/main" val="264453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65355" y="509311"/>
            <a:ext cx="10972800" cy="1188720"/>
          </a:xfrm>
        </p:spPr>
        <p:txBody>
          <a:bodyPr anchor="t" anchorCtr="0"/>
          <a:lstStyle/>
          <a:p>
            <a:pPr algn="ctr"/>
            <a:r>
              <a:rPr lang="en-US" sz="3600" dirty="0"/>
              <a:t>The quantity of each pizza categories ordered</a:t>
            </a:r>
          </a:p>
        </p:txBody>
      </p:sp>
      <p:pic>
        <p:nvPicPr>
          <p:cNvPr id="4" name="Picture 3">
            <a:extLst>
              <a:ext uri="{FF2B5EF4-FFF2-40B4-BE49-F238E27FC236}">
                <a16:creationId xmlns:a16="http://schemas.microsoft.com/office/drawing/2014/main" id="{BFB1B15C-22C8-B6AE-064D-02D356BAD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58" y="2376949"/>
            <a:ext cx="11557451" cy="4122174"/>
          </a:xfrm>
          <a:prstGeom prst="rect">
            <a:avLst/>
          </a:prstGeom>
        </p:spPr>
      </p:pic>
    </p:spTree>
    <p:extLst>
      <p:ext uri="{BB962C8B-B14F-4D97-AF65-F5344CB8AC3E}">
        <p14:creationId xmlns:p14="http://schemas.microsoft.com/office/powerpoint/2010/main" val="359400464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1088</TotalTime>
  <Words>767</Words>
  <Application>Microsoft Office PowerPoint</Application>
  <PresentationFormat>Widescreen</PresentationFormat>
  <Paragraphs>100</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Franklin Gothic Book</vt:lpstr>
      <vt:lpstr>Franklin Gothic Demi</vt:lpstr>
      <vt:lpstr>Custom</vt:lpstr>
      <vt:lpstr>  PIZZA SALES ANALYSIS WITH MS SQL SERVER</vt:lpstr>
      <vt:lpstr>Agenda</vt:lpstr>
      <vt:lpstr>Introduction</vt:lpstr>
      <vt:lpstr>Objective</vt:lpstr>
      <vt:lpstr>Tables Used</vt:lpstr>
      <vt:lpstr>The total number of order placed</vt:lpstr>
      <vt:lpstr>The total revenue generated from pizza sales</vt:lpstr>
      <vt:lpstr>The highest priced pizza</vt:lpstr>
      <vt:lpstr>The quantity of each pizza categories ordered</vt:lpstr>
      <vt:lpstr>The quantity of each pizza categories ordered</vt:lpstr>
      <vt:lpstr>The most common pizza size ordered</vt:lpstr>
      <vt:lpstr>The most common pizza size ordered</vt:lpstr>
      <vt:lpstr>The top 5 most ordered pizza types along their quantities</vt:lpstr>
      <vt:lpstr>The top 5 most ordered pizza types along their quantities</vt:lpstr>
      <vt:lpstr>The distribution of orders by hours of the day</vt:lpstr>
      <vt:lpstr>The distribution of orders by hours of the day</vt:lpstr>
      <vt:lpstr>The category-wise distribution of pizzas</vt:lpstr>
      <vt:lpstr>The category-wise distribution of pizzas</vt:lpstr>
      <vt:lpstr>The average number of pizzas ordered per day</vt:lpstr>
      <vt:lpstr>Top 3 most ordered pizza type base on revenue</vt:lpstr>
      <vt:lpstr>Top 3 most ordered pizza type base on revenue</vt:lpstr>
      <vt:lpstr>The percentage contribution of each pizza type to revenue</vt:lpstr>
      <vt:lpstr>The percentage contribution of each pizza type to revenue</vt:lpstr>
      <vt:lpstr>The cumulative revenue generated over time</vt:lpstr>
      <vt:lpstr>The top 3 most ordered pizza type based on revenue for each pizza category</vt:lpstr>
      <vt:lpstr>The top 3 most ordered pizza type based on revenue for each pizza category</vt:lpstr>
      <vt:lpstr>Final Insights</vt:lpstr>
      <vt:lpstr>Some suggestions</vt:lpstr>
      <vt:lpstr>Thank you for your precious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dc:creator>
  <cp:lastModifiedBy>rohit</cp:lastModifiedBy>
  <cp:revision>18</cp:revision>
  <dcterms:created xsi:type="dcterms:W3CDTF">2024-07-03T13:12:31Z</dcterms:created>
  <dcterms:modified xsi:type="dcterms:W3CDTF">2024-07-29T11:11:31Z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