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25" r:id="rId5"/>
    <p:sldId id="326" r:id="rId6"/>
    <p:sldId id="327" r:id="rId7"/>
    <p:sldId id="352" r:id="rId8"/>
    <p:sldId id="353" r:id="rId9"/>
    <p:sldId id="329" r:id="rId10"/>
    <p:sldId id="340" r:id="rId11"/>
    <p:sldId id="341" r:id="rId12"/>
    <p:sldId id="342" r:id="rId13"/>
    <p:sldId id="343" r:id="rId14"/>
    <p:sldId id="344" r:id="rId15"/>
    <p:sldId id="345" r:id="rId16"/>
    <p:sldId id="346" r:id="rId17"/>
    <p:sldId id="347" r:id="rId18"/>
    <p:sldId id="348" r:id="rId19"/>
    <p:sldId id="330" r:id="rId20"/>
    <p:sldId id="354" r:id="rId21"/>
    <p:sldId id="349" r:id="rId22"/>
    <p:sldId id="350" r:id="rId23"/>
    <p:sldId id="351" r:id="rId24"/>
    <p:sldId id="33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5033" autoAdjust="0"/>
  </p:normalViewPr>
  <p:slideViewPr>
    <p:cSldViewPr snapToGrid="0">
      <p:cViewPr varScale="1">
        <p:scale>
          <a:sx n="78" d="100"/>
          <a:sy n="78" d="100"/>
        </p:scale>
        <p:origin x="1066"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08/08/2024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08/08/2024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5.xml"/><Relationship Id="rId5" Type="http://schemas.openxmlformats.org/officeDocument/2006/relationships/image" Target="../media/image1.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3EA496-DF25-6DCE-A567-CFC8E8D7B455}"/>
              </a:ext>
            </a:extLst>
          </p:cNvPr>
          <p:cNvPicPr>
            <a:picLocks noChangeAspect="1"/>
          </p:cNvPicPr>
          <p:nvPr/>
        </p:nvPicPr>
        <p:blipFill>
          <a:blip r:embed="rId2"/>
          <a:stretch>
            <a:fillRect/>
          </a:stretch>
        </p:blipFill>
        <p:spPr>
          <a:xfrm>
            <a:off x="484595" y="325020"/>
            <a:ext cx="2649085" cy="1636368"/>
          </a:xfrm>
          <a:prstGeom prst="rect">
            <a:avLst/>
          </a:prstGeom>
        </p:spPr>
      </p:pic>
      <p:pic>
        <p:nvPicPr>
          <p:cNvPr id="11" name="Picture Placeholder 10">
            <a:extLst>
              <a:ext uri="{FF2B5EF4-FFF2-40B4-BE49-F238E27FC236}">
                <a16:creationId xmlns:a16="http://schemas.microsoft.com/office/drawing/2014/main" id="{E02A0C69-F075-53E3-F0A0-69B6C68394AC}"/>
              </a:ext>
            </a:extLst>
          </p:cNvPr>
          <p:cNvPicPr>
            <a:picLocks noGrp="1" noChangeAspect="1"/>
          </p:cNvPicPr>
          <p:nvPr>
            <p:ph type="pic" sz="quarter" idx="10"/>
          </p:nvPr>
        </p:nvPicPr>
        <p:blipFill>
          <a:blip r:embed="rId3">
            <a:duotone>
              <a:prstClr val="black"/>
              <a:schemeClr val="accent6">
                <a:lumMod val="75000"/>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Lst>
          </a:blip>
          <a:srcRect t="13496" b="13496"/>
          <a:stretch>
            <a:fillRect/>
          </a:stretch>
        </p:blipFill>
        <p:spPr>
          <a:xfrm>
            <a:off x="2324100" y="1014984"/>
            <a:ext cx="7543800" cy="50292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3" name="Title 12">
            <a:extLst>
              <a:ext uri="{FF2B5EF4-FFF2-40B4-BE49-F238E27FC236}">
                <a16:creationId xmlns:a16="http://schemas.microsoft.com/office/drawing/2014/main" id="{25B1B860-1B25-990D-57F2-B9B46B755F95}"/>
              </a:ext>
            </a:extLst>
          </p:cNvPr>
          <p:cNvSpPr>
            <a:spLocks noGrp="1"/>
          </p:cNvSpPr>
          <p:nvPr>
            <p:ph type="title"/>
          </p:nvPr>
        </p:nvSpPr>
        <p:spPr>
          <a:xfrm>
            <a:off x="956187" y="325020"/>
            <a:ext cx="10515600" cy="640080"/>
          </a:xfrm>
        </p:spPr>
        <p:txBody>
          <a:bodyPr/>
          <a:lstStyle/>
          <a:p>
            <a:r>
              <a:rPr lang="en-IN" sz="4800" b="1" dirty="0">
                <a:solidFill>
                  <a:srgbClr val="00B050"/>
                </a:solidFill>
              </a:rPr>
              <a:t>TASK 3</a:t>
            </a:r>
          </a:p>
        </p:txBody>
      </p:sp>
      <p:sp>
        <p:nvSpPr>
          <p:cNvPr id="14" name="Title 1">
            <a:extLst>
              <a:ext uri="{FF2B5EF4-FFF2-40B4-BE49-F238E27FC236}">
                <a16:creationId xmlns:a16="http://schemas.microsoft.com/office/drawing/2014/main" id="{4F21E3A0-E628-8CD2-76D1-4BF2DA1ACC61}"/>
              </a:ext>
            </a:extLst>
          </p:cNvPr>
          <p:cNvSpPr txBox="1">
            <a:spLocks/>
          </p:cNvSpPr>
          <p:nvPr/>
        </p:nvSpPr>
        <p:spPr>
          <a:xfrm>
            <a:off x="914402" y="2113935"/>
            <a:ext cx="9753598" cy="1746699"/>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cap="all" spc="300" baseline="0">
                <a:solidFill>
                  <a:schemeClr val="tx1"/>
                </a:solidFill>
                <a:latin typeface="+mj-lt"/>
                <a:ea typeface="+mj-ea"/>
                <a:cs typeface="Posterama" panose="020B0504020200020000" pitchFamily="34" charset="0"/>
              </a:defRPr>
            </a:lvl1pPr>
          </a:lstStyle>
          <a:p>
            <a:r>
              <a:rPr lang="en-IN" sz="5400" b="1" i="1" dirty="0">
                <a:solidFill>
                  <a:srgbClr val="FF0000"/>
                </a:solidFill>
                <a:latin typeface="Berlin Sans FB Demi" panose="020E0802020502020306" pitchFamily="34" charset="0"/>
              </a:rPr>
              <a:t>IPL DATA ANALYSIS</a:t>
            </a:r>
            <a:endParaRPr lang="en-IN" b="1" i="1" dirty="0">
              <a:solidFill>
                <a:srgbClr val="FF0000"/>
              </a:solidFill>
              <a:latin typeface="Berlin Sans FB Demi" panose="020E0802020502020306" pitchFamily="34" charset="0"/>
            </a:endParaRPr>
          </a:p>
        </p:txBody>
      </p:sp>
      <p:sp>
        <p:nvSpPr>
          <p:cNvPr id="17" name="TextBox 16">
            <a:extLst>
              <a:ext uri="{FF2B5EF4-FFF2-40B4-BE49-F238E27FC236}">
                <a16:creationId xmlns:a16="http://schemas.microsoft.com/office/drawing/2014/main" id="{2F39A36C-6B73-D53C-4204-B20506BDDEE5}"/>
              </a:ext>
            </a:extLst>
          </p:cNvPr>
          <p:cNvSpPr txBox="1"/>
          <p:nvPr/>
        </p:nvSpPr>
        <p:spPr>
          <a:xfrm>
            <a:off x="6914538" y="5275043"/>
            <a:ext cx="6386050" cy="1200329"/>
          </a:xfrm>
          <a:prstGeom prst="rect">
            <a:avLst/>
          </a:prstGeom>
          <a:noFill/>
        </p:spPr>
        <p:txBody>
          <a:bodyPr wrap="square">
            <a:spAutoFit/>
          </a:bodyPr>
          <a:lstStyle/>
          <a:p>
            <a:r>
              <a:rPr lang="en-IN" sz="4000" b="1" dirty="0">
                <a:solidFill>
                  <a:srgbClr val="7030A0"/>
                </a:solidFill>
              </a:rPr>
              <a:t>Project By: Rohit Ashok</a:t>
            </a:r>
          </a:p>
          <a:p>
            <a:r>
              <a:rPr lang="en-IN" sz="3200" b="1" dirty="0">
                <a:solidFill>
                  <a:srgbClr val="7030A0"/>
                </a:solidFill>
              </a:rPr>
              <a:t>Batch –MIP-DA-12</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IPL BOWLING SUMMARY</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pic>
        <p:nvPicPr>
          <p:cNvPr id="9" name="Picture 8">
            <a:extLst>
              <a:ext uri="{FF2B5EF4-FFF2-40B4-BE49-F238E27FC236}">
                <a16:creationId xmlns:a16="http://schemas.microsoft.com/office/drawing/2014/main" id="{A173CC31-5648-12CC-EBEE-DFF54D2661C8}"/>
              </a:ext>
            </a:extLst>
          </p:cNvPr>
          <p:cNvPicPr>
            <a:picLocks noChangeAspect="1"/>
          </p:cNvPicPr>
          <p:nvPr/>
        </p:nvPicPr>
        <p:blipFill>
          <a:blip r:embed="rId2"/>
          <a:stretch>
            <a:fillRect/>
          </a:stretch>
        </p:blipFill>
        <p:spPr>
          <a:xfrm>
            <a:off x="366869" y="845133"/>
            <a:ext cx="4890109" cy="2849148"/>
          </a:xfrm>
          <a:prstGeom prst="rect">
            <a:avLst/>
          </a:prstGeom>
        </p:spPr>
      </p:pic>
      <p:pic>
        <p:nvPicPr>
          <p:cNvPr id="28" name="Picture 27">
            <a:extLst>
              <a:ext uri="{FF2B5EF4-FFF2-40B4-BE49-F238E27FC236}">
                <a16:creationId xmlns:a16="http://schemas.microsoft.com/office/drawing/2014/main" id="{A58781BC-E5B0-D733-BA5A-E295E0A71449}"/>
              </a:ext>
            </a:extLst>
          </p:cNvPr>
          <p:cNvPicPr>
            <a:picLocks noChangeAspect="1"/>
          </p:cNvPicPr>
          <p:nvPr/>
        </p:nvPicPr>
        <p:blipFill>
          <a:blip r:embed="rId3"/>
          <a:stretch>
            <a:fillRect/>
          </a:stretch>
        </p:blipFill>
        <p:spPr>
          <a:xfrm>
            <a:off x="5532338" y="845133"/>
            <a:ext cx="6354317" cy="2324094"/>
          </a:xfrm>
          <a:prstGeom prst="rect">
            <a:avLst/>
          </a:prstGeom>
        </p:spPr>
      </p:pic>
      <p:sp>
        <p:nvSpPr>
          <p:cNvPr id="30" name="TextBox 29">
            <a:extLst>
              <a:ext uri="{FF2B5EF4-FFF2-40B4-BE49-F238E27FC236}">
                <a16:creationId xmlns:a16="http://schemas.microsoft.com/office/drawing/2014/main" id="{D005F372-D384-F886-47D8-A82A9C5551C6}"/>
              </a:ext>
            </a:extLst>
          </p:cNvPr>
          <p:cNvSpPr txBox="1"/>
          <p:nvPr/>
        </p:nvSpPr>
        <p:spPr>
          <a:xfrm>
            <a:off x="5746173" y="3195634"/>
            <a:ext cx="6140482" cy="369331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bowling summary provides us with the bowling details of the players of the teams of the particular IPL Seasons, which here is for IPL 21.</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matrix chart </a:t>
            </a:r>
            <a:r>
              <a:rPr lang="en-IN" dirty="0">
                <a:latin typeface="Arial" panose="020B0604020202020204" pitchFamily="34" charset="0"/>
                <a:cs typeface="Arial" panose="020B0604020202020204" pitchFamily="34" charset="0"/>
              </a:rPr>
              <a:t>gives us the </a:t>
            </a:r>
            <a:r>
              <a:rPr lang="en-IN" b="1" dirty="0">
                <a:latin typeface="Arial" panose="020B0604020202020204" pitchFamily="34" charset="0"/>
                <a:cs typeface="Arial" panose="020B0604020202020204" pitchFamily="34" charset="0"/>
              </a:rPr>
              <a:t>Best bowlers </a:t>
            </a:r>
            <a:r>
              <a:rPr lang="en-IN" dirty="0">
                <a:latin typeface="Arial" panose="020B0604020202020204" pitchFamily="34" charset="0"/>
                <a:cs typeface="Arial" panose="020B0604020202020204" pitchFamily="34" charset="0"/>
              </a:rPr>
              <a:t>of the season which includes the list of </a:t>
            </a:r>
            <a:r>
              <a:rPr lang="en-IN" b="1" dirty="0">
                <a:latin typeface="Arial" panose="020B0604020202020204" pitchFamily="34" charset="0"/>
                <a:cs typeface="Arial" panose="020B0604020202020204" pitchFamily="34" charset="0"/>
              </a:rPr>
              <a:t>bowlers with highest wickets</a:t>
            </a:r>
            <a:r>
              <a:rPr lang="en-IN" dirty="0">
                <a:latin typeface="Arial" panose="020B0604020202020204" pitchFamily="34" charset="0"/>
                <a:cs typeface="Arial" panose="020B0604020202020204" pitchFamily="34" charset="0"/>
              </a:rPr>
              <a:t> while </a:t>
            </a:r>
            <a:r>
              <a:rPr lang="en-IN" b="1" dirty="0">
                <a:latin typeface="Arial" panose="020B0604020202020204" pitchFamily="34" charset="0"/>
                <a:cs typeface="Arial" panose="020B0604020202020204" pitchFamily="34" charset="0"/>
              </a:rPr>
              <a:t>maintaining best average Economy rate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line chart (max 6 by bowlers) </a:t>
            </a:r>
            <a:r>
              <a:rPr lang="en-IN" dirty="0">
                <a:latin typeface="Arial" panose="020B0604020202020204" pitchFamily="34" charset="0"/>
                <a:cs typeface="Arial" panose="020B0604020202020204" pitchFamily="34" charset="0"/>
              </a:rPr>
              <a:t>gives us the list of the </a:t>
            </a:r>
            <a:r>
              <a:rPr lang="en-IN" b="1" dirty="0">
                <a:latin typeface="Arial" panose="020B0604020202020204" pitchFamily="34" charset="0"/>
                <a:cs typeface="Arial" panose="020B0604020202020204" pitchFamily="34" charset="0"/>
              </a:rPr>
              <a:t>Top 5 bowlers </a:t>
            </a:r>
            <a:r>
              <a:rPr lang="en-IN" dirty="0">
                <a:latin typeface="Arial" panose="020B0604020202020204" pitchFamily="34" charset="0"/>
                <a:cs typeface="Arial" panose="020B0604020202020204" pitchFamily="34" charset="0"/>
              </a:rPr>
              <a:t>who have </a:t>
            </a:r>
            <a:r>
              <a:rPr lang="en-IN" b="1" dirty="0">
                <a:latin typeface="Arial" panose="020B0604020202020204" pitchFamily="34" charset="0"/>
                <a:cs typeface="Arial" panose="020B0604020202020204" pitchFamily="34" charset="0"/>
              </a:rPr>
              <a:t>conceded</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maximum number of 6s </a:t>
            </a:r>
            <a:r>
              <a:rPr lang="en-IN" dirty="0">
                <a:latin typeface="Arial" panose="020B0604020202020204" pitchFamily="34" charset="0"/>
                <a:cs typeface="Arial" panose="020B0604020202020204" pitchFamily="34" charset="0"/>
              </a:rPr>
              <a:t>in the season.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Bar chart (bowler vs max wides) </a:t>
            </a:r>
            <a:r>
              <a:rPr lang="en-IN" dirty="0">
                <a:latin typeface="Arial" panose="020B0604020202020204" pitchFamily="34" charset="0"/>
                <a:cs typeface="Arial" panose="020B0604020202020204" pitchFamily="34" charset="0"/>
              </a:rPr>
              <a:t>gives us the list of the bowlers who have </a:t>
            </a:r>
            <a:r>
              <a:rPr lang="en-IN" b="1" dirty="0">
                <a:latin typeface="Arial" panose="020B0604020202020204" pitchFamily="34" charset="0"/>
                <a:cs typeface="Arial" panose="020B0604020202020204" pitchFamily="34" charset="0"/>
              </a:rPr>
              <a:t>conceded the maximum number of wides </a:t>
            </a:r>
            <a:r>
              <a:rPr lang="en-IN" dirty="0">
                <a:latin typeface="Arial" panose="020B0604020202020204" pitchFamily="34" charset="0"/>
                <a:cs typeface="Arial" panose="020B0604020202020204" pitchFamily="34" charset="0"/>
              </a:rPr>
              <a:t>for the season. </a:t>
            </a:r>
          </a:p>
        </p:txBody>
      </p:sp>
      <p:pic>
        <p:nvPicPr>
          <p:cNvPr id="32" name="Picture 31">
            <a:extLst>
              <a:ext uri="{FF2B5EF4-FFF2-40B4-BE49-F238E27FC236}">
                <a16:creationId xmlns:a16="http://schemas.microsoft.com/office/drawing/2014/main" id="{8973DCF7-249C-A946-1D67-9341BCEE9C94}"/>
              </a:ext>
            </a:extLst>
          </p:cNvPr>
          <p:cNvPicPr>
            <a:picLocks noChangeAspect="1"/>
          </p:cNvPicPr>
          <p:nvPr/>
        </p:nvPicPr>
        <p:blipFill>
          <a:blip r:embed="rId4"/>
          <a:stretch>
            <a:fillRect/>
          </a:stretch>
        </p:blipFill>
        <p:spPr>
          <a:xfrm>
            <a:off x="305345" y="3951733"/>
            <a:ext cx="4951633" cy="2626047"/>
          </a:xfrm>
          <a:prstGeom prst="rect">
            <a:avLst/>
          </a:prstGeom>
        </p:spPr>
      </p:pic>
    </p:spTree>
    <p:extLst>
      <p:ext uri="{BB962C8B-B14F-4D97-AF65-F5344CB8AC3E}">
        <p14:creationId xmlns:p14="http://schemas.microsoft.com/office/powerpoint/2010/main" val="354575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IPL BOWLING SUMMARY</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pic>
        <p:nvPicPr>
          <p:cNvPr id="15" name="Picture 14">
            <a:extLst>
              <a:ext uri="{FF2B5EF4-FFF2-40B4-BE49-F238E27FC236}">
                <a16:creationId xmlns:a16="http://schemas.microsoft.com/office/drawing/2014/main" id="{AA4E5C83-3989-996C-8219-EC79FC1FBF48}"/>
              </a:ext>
            </a:extLst>
          </p:cNvPr>
          <p:cNvPicPr>
            <a:picLocks noChangeAspect="1"/>
          </p:cNvPicPr>
          <p:nvPr/>
        </p:nvPicPr>
        <p:blipFill>
          <a:blip r:embed="rId2"/>
          <a:stretch>
            <a:fillRect/>
          </a:stretch>
        </p:blipFill>
        <p:spPr>
          <a:xfrm>
            <a:off x="183045" y="927354"/>
            <a:ext cx="4771795" cy="2187130"/>
          </a:xfrm>
          <a:prstGeom prst="rect">
            <a:avLst/>
          </a:prstGeom>
        </p:spPr>
      </p:pic>
      <p:pic>
        <p:nvPicPr>
          <p:cNvPr id="23" name="Picture 22">
            <a:extLst>
              <a:ext uri="{FF2B5EF4-FFF2-40B4-BE49-F238E27FC236}">
                <a16:creationId xmlns:a16="http://schemas.microsoft.com/office/drawing/2014/main" id="{A258135A-AECB-D52D-2EF8-77D7E0D89302}"/>
              </a:ext>
            </a:extLst>
          </p:cNvPr>
          <p:cNvPicPr>
            <a:picLocks noChangeAspect="1"/>
          </p:cNvPicPr>
          <p:nvPr/>
        </p:nvPicPr>
        <p:blipFill>
          <a:blip r:embed="rId3"/>
          <a:stretch>
            <a:fillRect/>
          </a:stretch>
        </p:blipFill>
        <p:spPr>
          <a:xfrm>
            <a:off x="183044" y="3809809"/>
            <a:ext cx="4771795" cy="2209992"/>
          </a:xfrm>
          <a:prstGeom prst="rect">
            <a:avLst/>
          </a:prstGeom>
        </p:spPr>
      </p:pic>
      <p:sp>
        <p:nvSpPr>
          <p:cNvPr id="3" name="TextBox 2">
            <a:extLst>
              <a:ext uri="{FF2B5EF4-FFF2-40B4-BE49-F238E27FC236}">
                <a16:creationId xmlns:a16="http://schemas.microsoft.com/office/drawing/2014/main" id="{AAB2632B-D204-98D3-8403-FD0232629A72}"/>
              </a:ext>
            </a:extLst>
          </p:cNvPr>
          <p:cNvSpPr txBox="1"/>
          <p:nvPr/>
        </p:nvSpPr>
        <p:spPr>
          <a:xfrm>
            <a:off x="5590309" y="3688773"/>
            <a:ext cx="62865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Bowler vs Max No-Balls bar chart </a:t>
            </a:r>
            <a:r>
              <a:rPr lang="en-IN" dirty="0">
                <a:latin typeface="Arial" panose="020B0604020202020204" pitchFamily="34" charset="0"/>
                <a:cs typeface="Arial" panose="020B0604020202020204" pitchFamily="34" charset="0"/>
              </a:rPr>
              <a:t>clearly details the </a:t>
            </a:r>
            <a:r>
              <a:rPr lang="en-IN" b="1" dirty="0">
                <a:latin typeface="Arial" panose="020B0604020202020204" pitchFamily="34" charset="0"/>
                <a:cs typeface="Arial" panose="020B0604020202020204" pitchFamily="34" charset="0"/>
              </a:rPr>
              <a:t>bowlers conceding maximum </a:t>
            </a:r>
            <a:r>
              <a:rPr lang="en-IN" dirty="0">
                <a:latin typeface="Arial" panose="020B0604020202020204" pitchFamily="34" charset="0"/>
                <a:cs typeface="Arial" panose="020B0604020202020204" pitchFamily="34" charset="0"/>
              </a:rPr>
              <a:t>number of </a:t>
            </a:r>
            <a:r>
              <a:rPr lang="en-IN" b="1" dirty="0">
                <a:latin typeface="Arial" panose="020B0604020202020204" pitchFamily="34" charset="0"/>
                <a:cs typeface="Arial" panose="020B0604020202020204" pitchFamily="34" charset="0"/>
              </a:rPr>
              <a:t>No-balls</a:t>
            </a:r>
            <a:r>
              <a:rPr lang="en-IN" dirty="0">
                <a:latin typeface="Arial" panose="020B0604020202020204" pitchFamily="34" charset="0"/>
                <a:cs typeface="Arial" panose="020B0604020202020204" pitchFamily="34" charset="0"/>
              </a:rPr>
              <a:t> for the season IPL21.</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min runs conceded Bar Chart </a:t>
            </a:r>
            <a:r>
              <a:rPr lang="en-IN" dirty="0">
                <a:latin typeface="Arial" panose="020B0604020202020204" pitchFamily="34" charset="0"/>
                <a:cs typeface="Arial" panose="020B0604020202020204" pitchFamily="34" charset="0"/>
              </a:rPr>
              <a:t>provides us with the bowlers who have </a:t>
            </a:r>
            <a:r>
              <a:rPr lang="en-IN" b="1" dirty="0">
                <a:latin typeface="Arial" panose="020B0604020202020204" pitchFamily="34" charset="0"/>
                <a:cs typeface="Arial" panose="020B0604020202020204" pitchFamily="34" charset="0"/>
              </a:rPr>
              <a:t>conceded minimum runs against the batters </a:t>
            </a:r>
            <a:r>
              <a:rPr lang="en-IN" dirty="0">
                <a:latin typeface="Arial" panose="020B0604020202020204" pitchFamily="34" charset="0"/>
                <a:cs typeface="Arial" panose="020B0604020202020204" pitchFamily="34" charset="0"/>
              </a:rPr>
              <a:t>for the current IPL season 21.</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line chart details </a:t>
            </a:r>
            <a:r>
              <a:rPr lang="en-IN" b="1" dirty="0">
                <a:latin typeface="Arial" panose="020B0604020202020204" pitchFamily="34" charset="0"/>
                <a:cs typeface="Arial" panose="020B0604020202020204" pitchFamily="34" charset="0"/>
              </a:rPr>
              <a:t>top 5 players who conceded maximum number of 4s </a:t>
            </a:r>
            <a:r>
              <a:rPr lang="en-IN" dirty="0">
                <a:latin typeface="Arial" panose="020B0604020202020204" pitchFamily="34" charset="0"/>
                <a:cs typeface="Arial" panose="020B0604020202020204" pitchFamily="34" charset="0"/>
              </a:rPr>
              <a:t>for the season.</a:t>
            </a:r>
          </a:p>
        </p:txBody>
      </p:sp>
      <p:pic>
        <p:nvPicPr>
          <p:cNvPr id="10" name="Picture 9">
            <a:extLst>
              <a:ext uri="{FF2B5EF4-FFF2-40B4-BE49-F238E27FC236}">
                <a16:creationId xmlns:a16="http://schemas.microsoft.com/office/drawing/2014/main" id="{90CB37D5-55FC-6A90-6BCD-B87D4358C19F}"/>
              </a:ext>
            </a:extLst>
          </p:cNvPr>
          <p:cNvPicPr>
            <a:picLocks noChangeAspect="1"/>
          </p:cNvPicPr>
          <p:nvPr/>
        </p:nvPicPr>
        <p:blipFill>
          <a:blip r:embed="rId4"/>
          <a:stretch>
            <a:fillRect/>
          </a:stretch>
        </p:blipFill>
        <p:spPr>
          <a:xfrm>
            <a:off x="5741054" y="927354"/>
            <a:ext cx="5625036" cy="2187130"/>
          </a:xfrm>
          <a:prstGeom prst="rect">
            <a:avLst/>
          </a:prstGeom>
        </p:spPr>
      </p:pic>
    </p:spTree>
    <p:extLst>
      <p:ext uri="{BB962C8B-B14F-4D97-AF65-F5344CB8AC3E}">
        <p14:creationId xmlns:p14="http://schemas.microsoft.com/office/powerpoint/2010/main" val="334256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Bowling SUMMARY</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12</a:t>
            </a:fld>
            <a:endParaRPr lang="en-US" dirty="0"/>
          </a:p>
        </p:txBody>
      </p:sp>
      <p:pic>
        <p:nvPicPr>
          <p:cNvPr id="19" name="Picture 18">
            <a:extLst>
              <a:ext uri="{FF2B5EF4-FFF2-40B4-BE49-F238E27FC236}">
                <a16:creationId xmlns:a16="http://schemas.microsoft.com/office/drawing/2014/main" id="{A1F63E18-4D37-D67A-AE08-EF7914F7C7AF}"/>
              </a:ext>
            </a:extLst>
          </p:cNvPr>
          <p:cNvPicPr>
            <a:picLocks noChangeAspect="1"/>
          </p:cNvPicPr>
          <p:nvPr/>
        </p:nvPicPr>
        <p:blipFill>
          <a:blip r:embed="rId2"/>
          <a:stretch>
            <a:fillRect/>
          </a:stretch>
        </p:blipFill>
        <p:spPr>
          <a:xfrm>
            <a:off x="285542" y="908303"/>
            <a:ext cx="5810458" cy="2194750"/>
          </a:xfrm>
          <a:prstGeom prst="rect">
            <a:avLst/>
          </a:prstGeom>
        </p:spPr>
      </p:pic>
      <p:pic>
        <p:nvPicPr>
          <p:cNvPr id="21" name="Picture 20">
            <a:extLst>
              <a:ext uri="{FF2B5EF4-FFF2-40B4-BE49-F238E27FC236}">
                <a16:creationId xmlns:a16="http://schemas.microsoft.com/office/drawing/2014/main" id="{DF3AE2AA-EC37-8C7C-4123-D8A94BE53AFF}"/>
              </a:ext>
            </a:extLst>
          </p:cNvPr>
          <p:cNvPicPr>
            <a:picLocks noChangeAspect="1"/>
          </p:cNvPicPr>
          <p:nvPr/>
        </p:nvPicPr>
        <p:blipFill>
          <a:blip r:embed="rId3"/>
          <a:stretch>
            <a:fillRect/>
          </a:stretch>
        </p:blipFill>
        <p:spPr>
          <a:xfrm>
            <a:off x="6573463" y="908303"/>
            <a:ext cx="5251392" cy="2217612"/>
          </a:xfrm>
          <a:prstGeom prst="rect">
            <a:avLst/>
          </a:prstGeom>
        </p:spPr>
      </p:pic>
      <p:pic>
        <p:nvPicPr>
          <p:cNvPr id="26" name="Picture 25">
            <a:extLst>
              <a:ext uri="{FF2B5EF4-FFF2-40B4-BE49-F238E27FC236}">
                <a16:creationId xmlns:a16="http://schemas.microsoft.com/office/drawing/2014/main" id="{6C211560-D427-97EC-25BB-D6050A0DD470}"/>
              </a:ext>
            </a:extLst>
          </p:cNvPr>
          <p:cNvPicPr>
            <a:picLocks noChangeAspect="1"/>
          </p:cNvPicPr>
          <p:nvPr/>
        </p:nvPicPr>
        <p:blipFill>
          <a:blip r:embed="rId4"/>
          <a:stretch>
            <a:fillRect/>
          </a:stretch>
        </p:blipFill>
        <p:spPr>
          <a:xfrm>
            <a:off x="285542" y="3794568"/>
            <a:ext cx="5190467" cy="2225233"/>
          </a:xfrm>
          <a:prstGeom prst="rect">
            <a:avLst/>
          </a:prstGeom>
        </p:spPr>
      </p:pic>
      <p:sp>
        <p:nvSpPr>
          <p:cNvPr id="3" name="TextBox 2">
            <a:extLst>
              <a:ext uri="{FF2B5EF4-FFF2-40B4-BE49-F238E27FC236}">
                <a16:creationId xmlns:a16="http://schemas.microsoft.com/office/drawing/2014/main" id="{35E9DCD2-DE31-EDFB-6DB2-1B690FEFF953}"/>
              </a:ext>
            </a:extLst>
          </p:cNvPr>
          <p:cNvSpPr txBox="1"/>
          <p:nvPr/>
        </p:nvSpPr>
        <p:spPr>
          <a:xfrm>
            <a:off x="5829300" y="3429000"/>
            <a:ext cx="5995555"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1st </a:t>
            </a:r>
            <a:r>
              <a:rPr lang="en-IN" b="1" dirty="0">
                <a:latin typeface="Arial" panose="020B0604020202020204" pitchFamily="34" charset="0"/>
                <a:cs typeface="Arial" panose="020B0604020202020204" pitchFamily="34" charset="0"/>
              </a:rPr>
              <a:t>clustered Bar Chart </a:t>
            </a:r>
            <a:r>
              <a:rPr lang="en-IN" dirty="0">
                <a:latin typeface="Arial" panose="020B0604020202020204" pitchFamily="34" charset="0"/>
                <a:cs typeface="Arial" panose="020B0604020202020204" pitchFamily="34" charset="0"/>
              </a:rPr>
              <a:t>(max runs vs overs) details the </a:t>
            </a:r>
            <a:r>
              <a:rPr lang="en-IN" b="1" dirty="0">
                <a:latin typeface="Arial" panose="020B0604020202020204" pitchFamily="34" charset="0"/>
                <a:cs typeface="Arial" panose="020B0604020202020204" pitchFamily="34" charset="0"/>
              </a:rPr>
              <a:t>Top 5 bowlers with their total runs and Overs Bowled</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next </a:t>
            </a:r>
            <a:r>
              <a:rPr lang="en-IN" b="1" dirty="0">
                <a:latin typeface="Arial" panose="020B0604020202020204" pitchFamily="34" charset="0"/>
                <a:cs typeface="Arial" panose="020B0604020202020204" pitchFamily="34" charset="0"/>
              </a:rPr>
              <a:t>clustered Bar Chart </a:t>
            </a:r>
            <a:r>
              <a:rPr lang="en-IN" dirty="0">
                <a:latin typeface="Arial" panose="020B0604020202020204" pitchFamily="34" charset="0"/>
                <a:cs typeface="Arial" panose="020B0604020202020204" pitchFamily="34" charset="0"/>
              </a:rPr>
              <a:t>(max overs vs economy) details the </a:t>
            </a:r>
            <a:r>
              <a:rPr lang="en-IN" b="1" dirty="0">
                <a:latin typeface="Arial" panose="020B0604020202020204" pitchFamily="34" charset="0"/>
                <a:cs typeface="Arial" panose="020B0604020202020204" pitchFamily="34" charset="0"/>
              </a:rPr>
              <a:t>Top 5 bowlers with their total overs for the season versus their average economy</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Bar chart displays the list of </a:t>
            </a:r>
            <a:r>
              <a:rPr lang="en-IN" b="1" dirty="0">
                <a:latin typeface="Arial" panose="020B0604020202020204" pitchFamily="34" charset="0"/>
                <a:cs typeface="Arial" panose="020B0604020202020204" pitchFamily="34" charset="0"/>
              </a:rPr>
              <a:t>top 10 bowlers having highest number of maiden overs </a:t>
            </a:r>
            <a:r>
              <a:rPr lang="en-IN" dirty="0">
                <a:latin typeface="Arial" panose="020B0604020202020204" pitchFamily="34" charset="0"/>
                <a:cs typeface="Arial" panose="020B0604020202020204" pitchFamily="34" charset="0"/>
              </a:rPr>
              <a:t>for the season, where </a:t>
            </a:r>
            <a:r>
              <a:rPr lang="en-IN" b="1" dirty="0" err="1">
                <a:latin typeface="Arial" panose="020B0604020202020204" pitchFamily="34" charset="0"/>
                <a:cs typeface="Arial" panose="020B0604020202020204" pitchFamily="34" charset="0"/>
              </a:rPr>
              <a:t>Ishant</a:t>
            </a:r>
            <a:r>
              <a:rPr lang="en-IN" b="1" dirty="0">
                <a:latin typeface="Arial" panose="020B0604020202020204" pitchFamily="34" charset="0"/>
                <a:cs typeface="Arial" panose="020B0604020202020204" pitchFamily="34" charset="0"/>
              </a:rPr>
              <a:t> Sharma </a:t>
            </a:r>
            <a:r>
              <a:rPr lang="en-IN" dirty="0">
                <a:latin typeface="Arial" panose="020B0604020202020204" pitchFamily="34" charset="0"/>
                <a:cs typeface="Arial" panose="020B0604020202020204" pitchFamily="34" charset="0"/>
              </a:rPr>
              <a:t>tops the list with two maiden overs for the IPL 21.</a:t>
            </a:r>
          </a:p>
        </p:txBody>
      </p:sp>
    </p:spTree>
    <p:extLst>
      <p:ext uri="{BB962C8B-B14F-4D97-AF65-F5344CB8AC3E}">
        <p14:creationId xmlns:p14="http://schemas.microsoft.com/office/powerpoint/2010/main" val="123607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IPL Player SUMMARY</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pic>
        <p:nvPicPr>
          <p:cNvPr id="7" name="Picture 6">
            <a:extLst>
              <a:ext uri="{FF2B5EF4-FFF2-40B4-BE49-F238E27FC236}">
                <a16:creationId xmlns:a16="http://schemas.microsoft.com/office/drawing/2014/main" id="{BA15BE96-DCF0-EE37-711B-E935BC888319}"/>
              </a:ext>
            </a:extLst>
          </p:cNvPr>
          <p:cNvPicPr>
            <a:picLocks noChangeAspect="1"/>
          </p:cNvPicPr>
          <p:nvPr/>
        </p:nvPicPr>
        <p:blipFill>
          <a:blip r:embed="rId2"/>
          <a:stretch>
            <a:fillRect/>
          </a:stretch>
        </p:blipFill>
        <p:spPr>
          <a:xfrm>
            <a:off x="186812" y="1077355"/>
            <a:ext cx="5083277" cy="2349376"/>
          </a:xfrm>
          <a:prstGeom prst="rect">
            <a:avLst/>
          </a:prstGeom>
        </p:spPr>
      </p:pic>
      <p:pic>
        <p:nvPicPr>
          <p:cNvPr id="13" name="Picture 12">
            <a:extLst>
              <a:ext uri="{FF2B5EF4-FFF2-40B4-BE49-F238E27FC236}">
                <a16:creationId xmlns:a16="http://schemas.microsoft.com/office/drawing/2014/main" id="{6931F3E8-BBC3-57B9-4A1E-98B72ECDB8E9}"/>
              </a:ext>
            </a:extLst>
          </p:cNvPr>
          <p:cNvPicPr>
            <a:picLocks noChangeAspect="1"/>
          </p:cNvPicPr>
          <p:nvPr/>
        </p:nvPicPr>
        <p:blipFill>
          <a:blip r:embed="rId3"/>
          <a:stretch>
            <a:fillRect/>
          </a:stretch>
        </p:blipFill>
        <p:spPr>
          <a:xfrm>
            <a:off x="186812" y="3854576"/>
            <a:ext cx="5083277" cy="2349375"/>
          </a:xfrm>
          <a:prstGeom prst="rect">
            <a:avLst/>
          </a:prstGeom>
        </p:spPr>
      </p:pic>
      <p:sp>
        <p:nvSpPr>
          <p:cNvPr id="24" name="TextBox 23">
            <a:extLst>
              <a:ext uri="{FF2B5EF4-FFF2-40B4-BE49-F238E27FC236}">
                <a16:creationId xmlns:a16="http://schemas.microsoft.com/office/drawing/2014/main" id="{1A5E3F35-C21A-CF0C-0A30-B6853FB6CCA2}"/>
              </a:ext>
            </a:extLst>
          </p:cNvPr>
          <p:cNvSpPr txBox="1"/>
          <p:nvPr/>
        </p:nvSpPr>
        <p:spPr>
          <a:xfrm>
            <a:off x="5919019" y="3576634"/>
            <a:ext cx="5852357"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Player summary </a:t>
            </a:r>
            <a:r>
              <a:rPr lang="en-IN" b="1" dirty="0">
                <a:latin typeface="Arial" panose="020B0604020202020204" pitchFamily="34" charset="0"/>
                <a:cs typeface="Arial" panose="020B0604020202020204" pitchFamily="34" charset="0"/>
              </a:rPr>
              <a:t>provides with the details of all the players with respect to their teams for the seasons.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matrix chart (playing role analysis) provides with the </a:t>
            </a:r>
            <a:r>
              <a:rPr lang="en-IN" b="1" dirty="0">
                <a:latin typeface="Arial" panose="020B0604020202020204" pitchFamily="34" charset="0"/>
                <a:cs typeface="Arial" panose="020B0604020202020204" pitchFamily="34" charset="0"/>
              </a:rPr>
              <a:t>count of the players with their playing roles </a:t>
            </a:r>
            <a:r>
              <a:rPr lang="en-IN" dirty="0">
                <a:latin typeface="Arial" panose="020B0604020202020204" pitchFamily="34" charset="0"/>
                <a:cs typeface="Arial" panose="020B0604020202020204" pitchFamily="34" charset="0"/>
              </a:rPr>
              <a:t>for the particular season.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Bar chart (Teams vs all-rounders) the </a:t>
            </a:r>
            <a:r>
              <a:rPr lang="en-IN" b="1" dirty="0">
                <a:latin typeface="Arial" panose="020B0604020202020204" pitchFamily="34" charset="0"/>
                <a:cs typeface="Arial" panose="020B0604020202020204" pitchFamily="34" charset="0"/>
              </a:rPr>
              <a:t>total count of All-Rounders per team for the season.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Another Bar chart (batting all-rounders) provides us with </a:t>
            </a:r>
            <a:r>
              <a:rPr lang="en-IN" b="1" dirty="0">
                <a:latin typeface="Arial" panose="020B0604020202020204" pitchFamily="34" charset="0"/>
                <a:cs typeface="Arial" panose="020B0604020202020204" pitchFamily="34" charset="0"/>
              </a:rPr>
              <a:t>the Batting All-rounders per team for the respective season</a:t>
            </a:r>
            <a:r>
              <a:rPr lang="en-IN" dirty="0">
                <a:latin typeface="Arial" panose="020B0604020202020204" pitchFamily="34" charset="0"/>
                <a:cs typeface="Arial" panose="020B0604020202020204" pitchFamily="34" charset="0"/>
              </a:rPr>
              <a:t>.</a:t>
            </a:r>
          </a:p>
        </p:txBody>
      </p:sp>
      <p:pic>
        <p:nvPicPr>
          <p:cNvPr id="25" name="Picture 24">
            <a:extLst>
              <a:ext uri="{FF2B5EF4-FFF2-40B4-BE49-F238E27FC236}">
                <a16:creationId xmlns:a16="http://schemas.microsoft.com/office/drawing/2014/main" id="{2CFE10B2-5D7E-0A9E-8EF8-96E75156D755}"/>
              </a:ext>
            </a:extLst>
          </p:cNvPr>
          <p:cNvPicPr>
            <a:picLocks noChangeAspect="1"/>
          </p:cNvPicPr>
          <p:nvPr/>
        </p:nvPicPr>
        <p:blipFill>
          <a:blip r:embed="rId4"/>
          <a:stretch>
            <a:fillRect/>
          </a:stretch>
        </p:blipFill>
        <p:spPr>
          <a:xfrm>
            <a:off x="5950271" y="1077355"/>
            <a:ext cx="5396155" cy="2263336"/>
          </a:xfrm>
          <a:prstGeom prst="rect">
            <a:avLst/>
          </a:prstGeom>
        </p:spPr>
      </p:pic>
    </p:spTree>
    <p:extLst>
      <p:ext uri="{BB962C8B-B14F-4D97-AF65-F5344CB8AC3E}">
        <p14:creationId xmlns:p14="http://schemas.microsoft.com/office/powerpoint/2010/main" val="117336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IPL Player SUMMARY</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14</a:t>
            </a:fld>
            <a:endParaRPr lang="en-US" dirty="0"/>
          </a:p>
        </p:txBody>
      </p:sp>
      <p:pic>
        <p:nvPicPr>
          <p:cNvPr id="11" name="Picture 10">
            <a:extLst>
              <a:ext uri="{FF2B5EF4-FFF2-40B4-BE49-F238E27FC236}">
                <a16:creationId xmlns:a16="http://schemas.microsoft.com/office/drawing/2014/main" id="{CAB21402-7DB7-DA80-E932-98EC032C9753}"/>
              </a:ext>
            </a:extLst>
          </p:cNvPr>
          <p:cNvPicPr>
            <a:picLocks noChangeAspect="1"/>
          </p:cNvPicPr>
          <p:nvPr/>
        </p:nvPicPr>
        <p:blipFill>
          <a:blip r:embed="rId2"/>
          <a:stretch>
            <a:fillRect/>
          </a:stretch>
        </p:blipFill>
        <p:spPr>
          <a:xfrm>
            <a:off x="159415" y="769682"/>
            <a:ext cx="5513798" cy="2263336"/>
          </a:xfrm>
          <a:prstGeom prst="rect">
            <a:avLst/>
          </a:prstGeom>
        </p:spPr>
      </p:pic>
      <p:pic>
        <p:nvPicPr>
          <p:cNvPr id="15" name="Picture 14">
            <a:extLst>
              <a:ext uri="{FF2B5EF4-FFF2-40B4-BE49-F238E27FC236}">
                <a16:creationId xmlns:a16="http://schemas.microsoft.com/office/drawing/2014/main" id="{B69BFFB3-6370-D6E6-360C-6AD6674342A1}"/>
              </a:ext>
            </a:extLst>
          </p:cNvPr>
          <p:cNvPicPr>
            <a:picLocks noChangeAspect="1"/>
          </p:cNvPicPr>
          <p:nvPr/>
        </p:nvPicPr>
        <p:blipFill>
          <a:blip r:embed="rId3"/>
          <a:stretch>
            <a:fillRect/>
          </a:stretch>
        </p:blipFill>
        <p:spPr>
          <a:xfrm>
            <a:off x="159415" y="3451895"/>
            <a:ext cx="5513798" cy="3719835"/>
          </a:xfrm>
          <a:prstGeom prst="rect">
            <a:avLst/>
          </a:prstGeom>
        </p:spPr>
      </p:pic>
      <p:pic>
        <p:nvPicPr>
          <p:cNvPr id="6" name="Picture 5">
            <a:extLst>
              <a:ext uri="{FF2B5EF4-FFF2-40B4-BE49-F238E27FC236}">
                <a16:creationId xmlns:a16="http://schemas.microsoft.com/office/drawing/2014/main" id="{4BC44FC8-1483-AB9B-5EDD-F5B2E2D6AA4D}"/>
              </a:ext>
            </a:extLst>
          </p:cNvPr>
          <p:cNvPicPr>
            <a:picLocks noChangeAspect="1"/>
          </p:cNvPicPr>
          <p:nvPr/>
        </p:nvPicPr>
        <p:blipFill>
          <a:blip r:embed="rId4"/>
          <a:stretch>
            <a:fillRect/>
          </a:stretch>
        </p:blipFill>
        <p:spPr>
          <a:xfrm>
            <a:off x="6095999" y="769682"/>
            <a:ext cx="5513797" cy="2263336"/>
          </a:xfrm>
          <a:prstGeom prst="rect">
            <a:avLst/>
          </a:prstGeom>
        </p:spPr>
      </p:pic>
      <p:sp>
        <p:nvSpPr>
          <p:cNvPr id="8" name="TextBox 7">
            <a:extLst>
              <a:ext uri="{FF2B5EF4-FFF2-40B4-BE49-F238E27FC236}">
                <a16:creationId xmlns:a16="http://schemas.microsoft.com/office/drawing/2014/main" id="{182A10AC-EE8F-C7F9-6B2E-BB4DC70B0B50}"/>
              </a:ext>
            </a:extLst>
          </p:cNvPr>
          <p:cNvSpPr txBox="1"/>
          <p:nvPr/>
        </p:nvSpPr>
        <p:spPr>
          <a:xfrm>
            <a:off x="5987845" y="3494980"/>
            <a:ext cx="5958349" cy="2585323"/>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Here the first stacked column chart (Top &amp; Middle order batter) shows the details of </a:t>
            </a:r>
            <a:r>
              <a:rPr lang="en-IN" b="1" dirty="0">
                <a:latin typeface="Arial" panose="020B0604020202020204" pitchFamily="34" charset="0"/>
                <a:cs typeface="Arial" panose="020B0604020202020204" pitchFamily="34" charset="0"/>
              </a:rPr>
              <a:t>the Top order and the Middle order batsmen per team for the season</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Here the clustered column chart (Batters-Bowlers by Team) provides with the </a:t>
            </a:r>
            <a:r>
              <a:rPr lang="en-IN" b="1" dirty="0">
                <a:latin typeface="Arial" panose="020B0604020202020204" pitchFamily="34" charset="0"/>
                <a:cs typeface="Arial" panose="020B0604020202020204" pitchFamily="34" charset="0"/>
              </a:rPr>
              <a:t>total count </a:t>
            </a:r>
            <a:r>
              <a:rPr lang="en-IN" b="1">
                <a:latin typeface="Arial" panose="020B0604020202020204" pitchFamily="34" charset="0"/>
                <a:cs typeface="Arial" panose="020B0604020202020204" pitchFamily="34" charset="0"/>
              </a:rPr>
              <a:t>of Batsmen </a:t>
            </a:r>
            <a:r>
              <a:rPr lang="en-IN" b="1" dirty="0">
                <a:latin typeface="Arial" panose="020B0604020202020204" pitchFamily="34" charset="0"/>
                <a:cs typeface="Arial" panose="020B0604020202020204" pitchFamily="34" charset="0"/>
              </a:rPr>
              <a:t>and the Bowlers included in each team</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Further, the Bar chart </a:t>
            </a:r>
            <a:r>
              <a:rPr lang="en-IN" b="1" dirty="0">
                <a:latin typeface="Arial" panose="020B0604020202020204" pitchFamily="34" charset="0"/>
                <a:cs typeface="Arial" panose="020B0604020202020204" pitchFamily="34" charset="0"/>
              </a:rPr>
              <a:t>details the total Bowling Allrounders included in the respective team </a:t>
            </a:r>
            <a:r>
              <a:rPr lang="en-IN" dirty="0">
                <a:latin typeface="Arial" panose="020B0604020202020204" pitchFamily="34" charset="0"/>
                <a:cs typeface="Arial" panose="020B0604020202020204" pitchFamily="34" charset="0"/>
              </a:rPr>
              <a:t>for the IPL Season. </a:t>
            </a:r>
          </a:p>
        </p:txBody>
      </p:sp>
    </p:spTree>
    <p:extLst>
      <p:ext uri="{BB962C8B-B14F-4D97-AF65-F5344CB8AC3E}">
        <p14:creationId xmlns:p14="http://schemas.microsoft.com/office/powerpoint/2010/main" val="301758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IPL Player SUMMARY</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15</a:t>
            </a:fld>
            <a:endParaRPr lang="en-US" dirty="0"/>
          </a:p>
        </p:txBody>
      </p:sp>
      <p:pic>
        <p:nvPicPr>
          <p:cNvPr id="20" name="Picture 19">
            <a:extLst>
              <a:ext uri="{FF2B5EF4-FFF2-40B4-BE49-F238E27FC236}">
                <a16:creationId xmlns:a16="http://schemas.microsoft.com/office/drawing/2014/main" id="{B724E4BE-594C-8273-060B-380218757832}"/>
              </a:ext>
            </a:extLst>
          </p:cNvPr>
          <p:cNvPicPr>
            <a:picLocks noChangeAspect="1"/>
          </p:cNvPicPr>
          <p:nvPr/>
        </p:nvPicPr>
        <p:blipFill>
          <a:blip r:embed="rId2"/>
          <a:stretch>
            <a:fillRect/>
          </a:stretch>
        </p:blipFill>
        <p:spPr>
          <a:xfrm>
            <a:off x="420624" y="3171428"/>
            <a:ext cx="4515170" cy="2848373"/>
          </a:xfrm>
          <a:prstGeom prst="rect">
            <a:avLst/>
          </a:prstGeom>
        </p:spPr>
      </p:pic>
      <p:pic>
        <p:nvPicPr>
          <p:cNvPr id="23" name="Picture 22">
            <a:extLst>
              <a:ext uri="{FF2B5EF4-FFF2-40B4-BE49-F238E27FC236}">
                <a16:creationId xmlns:a16="http://schemas.microsoft.com/office/drawing/2014/main" id="{E002D8FC-16CD-CC39-72DA-63E3A945C0AB}"/>
              </a:ext>
            </a:extLst>
          </p:cNvPr>
          <p:cNvPicPr>
            <a:picLocks noChangeAspect="1"/>
          </p:cNvPicPr>
          <p:nvPr/>
        </p:nvPicPr>
        <p:blipFill>
          <a:blip r:embed="rId3"/>
          <a:stretch>
            <a:fillRect/>
          </a:stretch>
        </p:blipFill>
        <p:spPr>
          <a:xfrm>
            <a:off x="420624" y="797382"/>
            <a:ext cx="10896305" cy="2041817"/>
          </a:xfrm>
          <a:prstGeom prst="rect">
            <a:avLst/>
          </a:prstGeom>
        </p:spPr>
      </p:pic>
      <p:sp>
        <p:nvSpPr>
          <p:cNvPr id="3" name="TextBox 2">
            <a:extLst>
              <a:ext uri="{FF2B5EF4-FFF2-40B4-BE49-F238E27FC236}">
                <a16:creationId xmlns:a16="http://schemas.microsoft.com/office/drawing/2014/main" id="{081B40F1-FD48-B106-ED5F-6D78DF5DE76A}"/>
              </a:ext>
            </a:extLst>
          </p:cNvPr>
          <p:cNvSpPr txBox="1"/>
          <p:nvPr/>
        </p:nvSpPr>
        <p:spPr>
          <a:xfrm>
            <a:off x="5633884" y="3429000"/>
            <a:ext cx="6135329" cy="1754326"/>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Here, the Bar chart (wicketkeeper batter by team) provides us with the </a:t>
            </a:r>
            <a:r>
              <a:rPr lang="en-IN" b="1" dirty="0">
                <a:latin typeface="Arial" panose="020B0604020202020204" pitchFamily="34" charset="0"/>
                <a:cs typeface="Arial" panose="020B0604020202020204" pitchFamily="34" charset="0"/>
              </a:rPr>
              <a:t>total wicket keeper batsmen per team for the current IPL Season</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Further, the Matrix chart details the </a:t>
            </a:r>
            <a:r>
              <a:rPr lang="en-IN" b="1" dirty="0">
                <a:latin typeface="Arial" panose="020B0604020202020204" pitchFamily="34" charset="0"/>
                <a:cs typeface="Arial" panose="020B0604020202020204" pitchFamily="34" charset="0"/>
              </a:rPr>
              <a:t>count of Bowlers of a particular bowling style </a:t>
            </a:r>
            <a:r>
              <a:rPr lang="en-IN" dirty="0">
                <a:latin typeface="Arial" panose="020B0604020202020204" pitchFamily="34" charset="0"/>
                <a:cs typeface="Arial" panose="020B0604020202020204" pitchFamily="34" charset="0"/>
              </a:rPr>
              <a:t>for the respective season.</a:t>
            </a:r>
          </a:p>
        </p:txBody>
      </p:sp>
    </p:spTree>
    <p:extLst>
      <p:ext uri="{BB962C8B-B14F-4D97-AF65-F5344CB8AC3E}">
        <p14:creationId xmlns:p14="http://schemas.microsoft.com/office/powerpoint/2010/main" val="2472801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100" y="110069"/>
            <a:ext cx="9829800" cy="381544"/>
          </a:xfrm>
        </p:spPr>
        <p:txBody>
          <a:bodyPr/>
          <a:lstStyle/>
          <a:p>
            <a:r>
              <a:rPr lang="en-US" sz="3200" dirty="0" err="1"/>
              <a:t>InsIGHTS</a:t>
            </a:r>
            <a:endParaRPr lang="en-US" sz="32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8" name="TextBox 7">
            <a:extLst>
              <a:ext uri="{FF2B5EF4-FFF2-40B4-BE49-F238E27FC236}">
                <a16:creationId xmlns:a16="http://schemas.microsoft.com/office/drawing/2014/main" id="{25F4D88A-6CD5-FD54-6177-8281EF446561}"/>
              </a:ext>
            </a:extLst>
          </p:cNvPr>
          <p:cNvSpPr txBox="1"/>
          <p:nvPr/>
        </p:nvSpPr>
        <p:spPr>
          <a:xfrm>
            <a:off x="1297859" y="1132337"/>
            <a:ext cx="10471354" cy="401699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b="1" dirty="0">
                <a:solidFill>
                  <a:srgbClr val="7030A0"/>
                </a:solidFill>
                <a:latin typeface="+mj-lt"/>
                <a:cs typeface="Arial" panose="020B0604020202020204" pitchFamily="34" charset="0"/>
              </a:rPr>
              <a:t>MATCHES-</a:t>
            </a:r>
          </a:p>
          <a:p>
            <a:pPr marL="285750" indent="-285750" algn="just">
              <a:lnSpc>
                <a:spcPct val="200000"/>
              </a:lnSpc>
              <a:buFont typeface="Arial" panose="020B0604020202020204" pitchFamily="34" charset="0"/>
              <a:buChar char="•"/>
            </a:pPr>
            <a:r>
              <a:rPr lang="en-IN" sz="1600" u="sng" dirty="0">
                <a:latin typeface="Arial" panose="020B0604020202020204" pitchFamily="34" charset="0"/>
                <a:cs typeface="Arial" panose="020B0604020202020204" pitchFamily="34" charset="0"/>
              </a:rPr>
              <a:t>The Winning Teams- </a:t>
            </a:r>
            <a:r>
              <a:rPr lang="en-IN" sz="1600" dirty="0">
                <a:latin typeface="Arial" panose="020B0604020202020204" pitchFamily="34" charset="0"/>
                <a:cs typeface="Arial" panose="020B0604020202020204" pitchFamily="34" charset="0"/>
              </a:rPr>
              <a:t>For IPL Season 2021- Super Kings, for IPL 22- Titans, and for IPL23 – Titans.</a:t>
            </a:r>
          </a:p>
          <a:p>
            <a:pPr marL="285750" indent="-285750" algn="just">
              <a:lnSpc>
                <a:spcPct val="200000"/>
              </a:lnSpc>
              <a:buFont typeface="Arial" panose="020B0604020202020204" pitchFamily="34" charset="0"/>
              <a:buChar char="•"/>
            </a:pPr>
            <a:r>
              <a:rPr lang="en-IN" sz="1600" u="sng" dirty="0">
                <a:latin typeface="Arial" panose="020B0604020202020204" pitchFamily="34" charset="0"/>
                <a:cs typeface="Arial" panose="020B0604020202020204" pitchFamily="34" charset="0"/>
              </a:rPr>
              <a:t>Win Margin of the winning teams for respective IPL Seasons:</a:t>
            </a:r>
          </a:p>
          <a:p>
            <a:pPr marL="742950" lvl="1"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IPL21-Super Kings won 6 times with wickets while 5 times with exceeding runs.</a:t>
            </a:r>
          </a:p>
          <a:p>
            <a:pPr marL="742950" lvl="1"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IPL22-Titans won 8 times with wickets while 4 times with exceeding runs.</a:t>
            </a:r>
          </a:p>
          <a:p>
            <a:pPr marL="742950" lvl="1"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IPL23-Titans won 6 times with wickets while 5 times with exceeding runs.</a:t>
            </a:r>
          </a:p>
          <a:p>
            <a:pPr marL="285750"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Majorly the matches are played in the months of April and May across the seasons.</a:t>
            </a:r>
          </a:p>
          <a:p>
            <a:pPr lvl="1">
              <a:lnSpc>
                <a:spcPct val="200000"/>
              </a:lnSpc>
            </a:pPr>
            <a:endParaRPr lang="en-IN"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3727A47-C3D0-C04F-7798-2B815228954B}"/>
              </a:ext>
            </a:extLst>
          </p:cNvPr>
          <p:cNvPicPr>
            <a:picLocks noChangeAspect="1"/>
          </p:cNvPicPr>
          <p:nvPr/>
        </p:nvPicPr>
        <p:blipFill>
          <a:blip r:embed="rId2"/>
          <a:stretch>
            <a:fillRect/>
          </a:stretch>
        </p:blipFill>
        <p:spPr>
          <a:xfrm>
            <a:off x="278118" y="68826"/>
            <a:ext cx="2199611" cy="1358722"/>
          </a:xfrm>
          <a:prstGeom prst="rect">
            <a:avLst/>
          </a:prstGeom>
        </p:spPr>
      </p:pic>
    </p:spTree>
    <p:extLst>
      <p:ext uri="{BB962C8B-B14F-4D97-AF65-F5344CB8AC3E}">
        <p14:creationId xmlns:p14="http://schemas.microsoft.com/office/powerpoint/2010/main" val="123935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100" y="110069"/>
            <a:ext cx="9829800" cy="381544"/>
          </a:xfrm>
        </p:spPr>
        <p:txBody>
          <a:bodyPr/>
          <a:lstStyle/>
          <a:p>
            <a:r>
              <a:rPr lang="en-US" sz="3200" dirty="0" err="1"/>
              <a:t>InsIGHTS</a:t>
            </a:r>
            <a:endParaRPr lang="en-US" sz="32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8" name="TextBox 7">
            <a:extLst>
              <a:ext uri="{FF2B5EF4-FFF2-40B4-BE49-F238E27FC236}">
                <a16:creationId xmlns:a16="http://schemas.microsoft.com/office/drawing/2014/main" id="{25F4D88A-6CD5-FD54-6177-8281EF446561}"/>
              </a:ext>
            </a:extLst>
          </p:cNvPr>
          <p:cNvSpPr txBox="1"/>
          <p:nvPr/>
        </p:nvSpPr>
        <p:spPr>
          <a:xfrm>
            <a:off x="255639" y="1454876"/>
            <a:ext cx="7433188" cy="4555093"/>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7030A0"/>
                </a:solidFill>
                <a:latin typeface="+mj-lt"/>
                <a:cs typeface="Arial" panose="020B0604020202020204" pitchFamily="34" charset="0"/>
              </a:rPr>
              <a:t>BATTING-</a:t>
            </a:r>
          </a:p>
          <a:p>
            <a:pPr marL="285750" indent="-285750" algn="just">
              <a:lnSpc>
                <a:spcPct val="200000"/>
              </a:lnSpc>
              <a:buFont typeface="Arial" panose="020B0604020202020204" pitchFamily="34" charset="0"/>
              <a:buChar char="•"/>
            </a:pPr>
            <a:r>
              <a:rPr lang="en-IN" sz="1600" u="sng" dirty="0">
                <a:latin typeface="Arial" panose="020B0604020202020204" pitchFamily="34" charset="0"/>
                <a:cs typeface="Arial" panose="020B0604020202020204" pitchFamily="34" charset="0"/>
              </a:rPr>
              <a:t>Score distribution of the winning Teams across the seasons-</a:t>
            </a:r>
          </a:p>
          <a:p>
            <a:pPr marL="742950" lvl="1"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 2021- Super Kings scored- 2607 Runs with 115 6s, &amp; 231 4s.</a:t>
            </a:r>
          </a:p>
          <a:p>
            <a:pPr marL="742950" lvl="1"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 2022- Titans scored- 2807 Runs with 137 6s, &amp; 249 4s.</a:t>
            </a:r>
          </a:p>
          <a:p>
            <a:pPr marL="742950" lvl="1"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 2023- Titans scored- 2906 Runs with 124 6s, &amp; 248 4s.</a:t>
            </a:r>
          </a:p>
          <a:p>
            <a:pPr marL="285750" indent="-285750" algn="just">
              <a:lnSpc>
                <a:spcPct val="200000"/>
              </a:lnSpc>
              <a:buFont typeface="Arial" panose="020B0604020202020204" pitchFamily="34" charset="0"/>
              <a:buChar char="•"/>
            </a:pPr>
            <a:r>
              <a:rPr lang="en-IN" sz="1600" u="sng" dirty="0">
                <a:latin typeface="Arial" panose="020B0604020202020204" pitchFamily="34" charset="0"/>
                <a:cs typeface="Arial" panose="020B0604020202020204" pitchFamily="34" charset="0"/>
              </a:rPr>
              <a:t>Highest Runs scorer across the seasons-</a:t>
            </a:r>
          </a:p>
          <a:p>
            <a:pPr marL="742950" lvl="1"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 2021- </a:t>
            </a:r>
            <a:r>
              <a:rPr lang="en-IN" sz="1600" dirty="0" err="1">
                <a:latin typeface="Arial" panose="020B0604020202020204" pitchFamily="34" charset="0"/>
                <a:cs typeface="Arial" panose="020B0604020202020204" pitchFamily="34" charset="0"/>
              </a:rPr>
              <a:t>Ruturaj</a:t>
            </a:r>
            <a:r>
              <a:rPr lang="en-IN" sz="1600" dirty="0">
                <a:latin typeface="Arial" panose="020B0604020202020204" pitchFamily="34" charset="0"/>
                <a:cs typeface="Arial" panose="020B0604020202020204" pitchFamily="34" charset="0"/>
              </a:rPr>
              <a:t> Gaikwad scored- 635 Runs.</a:t>
            </a:r>
          </a:p>
          <a:p>
            <a:pPr marL="742950" lvl="1"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 2022- Jos Butler scored- 863 Runs.</a:t>
            </a:r>
          </a:p>
          <a:p>
            <a:pPr marL="742950" lvl="1" indent="-285750" algn="just">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 2023- </a:t>
            </a:r>
            <a:r>
              <a:rPr lang="en-IN" sz="1600" dirty="0" err="1">
                <a:latin typeface="Arial" panose="020B0604020202020204" pitchFamily="34" charset="0"/>
                <a:cs typeface="Arial" panose="020B0604020202020204" pitchFamily="34" charset="0"/>
              </a:rPr>
              <a:t>Shubman</a:t>
            </a:r>
            <a:r>
              <a:rPr lang="en-IN" sz="1600" dirty="0">
                <a:latin typeface="Arial" panose="020B0604020202020204" pitchFamily="34" charset="0"/>
                <a:cs typeface="Arial" panose="020B0604020202020204" pitchFamily="34" charset="0"/>
              </a:rPr>
              <a:t> Gill scored- 890 Runs.</a:t>
            </a:r>
          </a:p>
          <a:p>
            <a:pPr marL="742950" lvl="1"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D130957-9317-A5E0-4A4B-81EC82C6C48B}"/>
              </a:ext>
            </a:extLst>
          </p:cNvPr>
          <p:cNvSpPr txBox="1"/>
          <p:nvPr/>
        </p:nvSpPr>
        <p:spPr>
          <a:xfrm>
            <a:off x="7464847" y="1361841"/>
            <a:ext cx="4306529" cy="538609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u="sng" dirty="0">
                <a:latin typeface="Arial" panose="020B0604020202020204" pitchFamily="34" charset="0"/>
                <a:cs typeface="Arial" panose="020B0604020202020204" pitchFamily="34" charset="0"/>
              </a:rPr>
              <a:t>Top 6 Hitting Batsmen across the seasons-</a:t>
            </a:r>
          </a:p>
          <a:p>
            <a:pPr marL="742950" lvl="1"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IPL2021: KL Rahul – 22</a:t>
            </a:r>
          </a:p>
          <a:p>
            <a:pPr marL="742950" lvl="1"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IPL2022: Jos Butler– 30</a:t>
            </a:r>
          </a:p>
          <a:p>
            <a:pPr marL="742950" lvl="1"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IPL2023: Faf Du Plessis– 36</a:t>
            </a:r>
          </a:p>
          <a:p>
            <a:pPr marL="742950" lvl="1" indent="-285750" algn="just">
              <a:lnSpc>
                <a:spcPct val="150000"/>
              </a:lnSpc>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sz="1600" u="sng" dirty="0">
                <a:latin typeface="Arial" panose="020B0604020202020204" pitchFamily="34" charset="0"/>
                <a:cs typeface="Arial" panose="020B0604020202020204" pitchFamily="34" charset="0"/>
              </a:rPr>
              <a:t>Batsmen playing maximum number of balls across the seasons-</a:t>
            </a:r>
          </a:p>
          <a:p>
            <a:pPr marL="742950" lvl="1"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IPL2021: AB De Villiers</a:t>
            </a:r>
          </a:p>
          <a:p>
            <a:pPr marL="742950" lvl="1"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IPL2022: Abhishek Sharma &amp; Aiden </a:t>
            </a:r>
            <a:r>
              <a:rPr lang="en-IN" sz="1600" dirty="0" err="1">
                <a:latin typeface="Arial" panose="020B0604020202020204" pitchFamily="34" charset="0"/>
                <a:cs typeface="Arial" panose="020B0604020202020204" pitchFamily="34" charset="0"/>
              </a:rPr>
              <a:t>Markam</a:t>
            </a:r>
            <a:endParaRPr lang="en-IN" sz="1600"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For IPL2023: Aiden </a:t>
            </a:r>
            <a:r>
              <a:rPr lang="en-IN" sz="1600" dirty="0" err="1">
                <a:latin typeface="Arial" panose="020B0604020202020204" pitchFamily="34" charset="0"/>
                <a:cs typeface="Arial" panose="020B0604020202020204" pitchFamily="34" charset="0"/>
              </a:rPr>
              <a:t>Markam</a:t>
            </a:r>
            <a:r>
              <a:rPr lang="en-IN" sz="1600" dirty="0">
                <a:latin typeface="Arial" panose="020B0604020202020204" pitchFamily="34" charset="0"/>
                <a:cs typeface="Arial" panose="020B0604020202020204" pitchFamily="34" charset="0"/>
              </a:rPr>
              <a:t> &amp; Ajinkya Rahane</a:t>
            </a:r>
          </a:p>
          <a:p>
            <a:pPr marL="742950" lvl="1"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3F69146-2D11-2C66-722D-259B84C07980}"/>
              </a:ext>
            </a:extLst>
          </p:cNvPr>
          <p:cNvPicPr>
            <a:picLocks noChangeAspect="1"/>
          </p:cNvPicPr>
          <p:nvPr/>
        </p:nvPicPr>
        <p:blipFill>
          <a:blip r:embed="rId2"/>
          <a:stretch>
            <a:fillRect/>
          </a:stretch>
        </p:blipFill>
        <p:spPr>
          <a:xfrm>
            <a:off x="278118" y="68826"/>
            <a:ext cx="2248772" cy="1389090"/>
          </a:xfrm>
          <a:prstGeom prst="rect">
            <a:avLst/>
          </a:prstGeom>
        </p:spPr>
      </p:pic>
    </p:spTree>
    <p:extLst>
      <p:ext uri="{BB962C8B-B14F-4D97-AF65-F5344CB8AC3E}">
        <p14:creationId xmlns:p14="http://schemas.microsoft.com/office/powerpoint/2010/main" val="215821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100" y="110069"/>
            <a:ext cx="9829800" cy="381544"/>
          </a:xfrm>
        </p:spPr>
        <p:txBody>
          <a:bodyPr/>
          <a:lstStyle/>
          <a:p>
            <a:r>
              <a:rPr lang="en-US" sz="3200" dirty="0" err="1"/>
              <a:t>InsIGHTS</a:t>
            </a:r>
            <a:endParaRPr lang="en-US" sz="32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8" name="TextBox 7">
            <a:extLst>
              <a:ext uri="{FF2B5EF4-FFF2-40B4-BE49-F238E27FC236}">
                <a16:creationId xmlns:a16="http://schemas.microsoft.com/office/drawing/2014/main" id="{25F4D88A-6CD5-FD54-6177-8281EF446561}"/>
              </a:ext>
            </a:extLst>
          </p:cNvPr>
          <p:cNvSpPr txBox="1"/>
          <p:nvPr/>
        </p:nvSpPr>
        <p:spPr>
          <a:xfrm>
            <a:off x="255639" y="1149014"/>
            <a:ext cx="7433188" cy="4278094"/>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rgbClr val="7030A0"/>
                </a:solidFill>
                <a:latin typeface="+mj-lt"/>
                <a:cs typeface="Arial" panose="020B0604020202020204" pitchFamily="34" charset="0"/>
              </a:rPr>
              <a:t>BOWLING:</a:t>
            </a:r>
          </a:p>
          <a:p>
            <a:pPr marL="285750" indent="-285750" algn="just">
              <a:buFont typeface="Arial" panose="020B0604020202020204" pitchFamily="34" charset="0"/>
              <a:buChar char="•"/>
            </a:pPr>
            <a:r>
              <a:rPr lang="en-IN" sz="1600" u="sng" dirty="0">
                <a:latin typeface="+mj-lt"/>
                <a:cs typeface="Arial" panose="020B0604020202020204" pitchFamily="34" charset="0"/>
              </a:rPr>
              <a:t>Highest Wicket taking Bowlers with best average Economy-</a:t>
            </a:r>
          </a:p>
          <a:p>
            <a:pPr marL="742950" lvl="1" indent="-285750" algn="just">
              <a:buFont typeface="Arial" panose="020B0604020202020204" pitchFamily="34" charset="0"/>
              <a:buChar char="•"/>
            </a:pPr>
            <a:r>
              <a:rPr lang="en-IN" sz="1600" dirty="0">
                <a:latin typeface="+mj-lt"/>
                <a:cs typeface="Arial" panose="020B0604020202020204" pitchFamily="34" charset="0"/>
              </a:rPr>
              <a:t>For IPL 2021- </a:t>
            </a:r>
            <a:r>
              <a:rPr lang="en-IN" sz="1600" dirty="0" err="1">
                <a:latin typeface="+mj-lt"/>
                <a:cs typeface="Arial" panose="020B0604020202020204" pitchFamily="34" charset="0"/>
              </a:rPr>
              <a:t>Harshal</a:t>
            </a:r>
            <a:r>
              <a:rPr lang="en-IN" sz="1600" dirty="0">
                <a:latin typeface="+mj-lt"/>
                <a:cs typeface="Arial" panose="020B0604020202020204" pitchFamily="34" charset="0"/>
              </a:rPr>
              <a:t> Patel, </a:t>
            </a:r>
            <a:r>
              <a:rPr lang="en-IN" sz="1600" dirty="0" err="1">
                <a:latin typeface="+mj-lt"/>
                <a:cs typeface="Arial" panose="020B0604020202020204" pitchFamily="34" charset="0"/>
              </a:rPr>
              <a:t>Avesh</a:t>
            </a:r>
            <a:r>
              <a:rPr lang="en-IN" sz="1600" dirty="0">
                <a:latin typeface="+mj-lt"/>
                <a:cs typeface="Arial" panose="020B0604020202020204" pitchFamily="34" charset="0"/>
              </a:rPr>
              <a:t> Khan, Jasprit </a:t>
            </a:r>
            <a:r>
              <a:rPr lang="en-IN" sz="1600" dirty="0" err="1">
                <a:latin typeface="+mj-lt"/>
                <a:cs typeface="Arial" panose="020B0604020202020204" pitchFamily="34" charset="0"/>
              </a:rPr>
              <a:t>Bumrah</a:t>
            </a:r>
            <a:r>
              <a:rPr lang="en-IN" sz="1600" dirty="0">
                <a:latin typeface="+mj-lt"/>
                <a:cs typeface="Arial" panose="020B0604020202020204" pitchFamily="34" charset="0"/>
              </a:rPr>
              <a:t>, and </a:t>
            </a:r>
            <a:r>
              <a:rPr lang="en-IN" sz="1600" dirty="0" err="1">
                <a:latin typeface="+mj-lt"/>
                <a:cs typeface="Arial" panose="020B0604020202020204" pitchFamily="34" charset="0"/>
              </a:rPr>
              <a:t>Shardul</a:t>
            </a:r>
            <a:r>
              <a:rPr lang="en-IN" sz="1600" dirty="0">
                <a:latin typeface="+mj-lt"/>
                <a:cs typeface="Arial" panose="020B0604020202020204" pitchFamily="34" charset="0"/>
              </a:rPr>
              <a:t> Thakur.</a:t>
            </a:r>
          </a:p>
          <a:p>
            <a:pPr marL="742950" lvl="1" indent="-285750" algn="just">
              <a:buFont typeface="Arial" panose="020B0604020202020204" pitchFamily="34" charset="0"/>
              <a:buChar char="•"/>
            </a:pPr>
            <a:r>
              <a:rPr lang="en-IN" sz="1600" dirty="0">
                <a:latin typeface="+mj-lt"/>
                <a:cs typeface="Arial" panose="020B0604020202020204" pitchFamily="34" charset="0"/>
              </a:rPr>
              <a:t>For IPL 2022- </a:t>
            </a:r>
            <a:r>
              <a:rPr lang="en-IN" sz="1600" dirty="0" err="1">
                <a:latin typeface="+mj-lt"/>
                <a:cs typeface="Arial" panose="020B0604020202020204" pitchFamily="34" charset="0"/>
              </a:rPr>
              <a:t>Yuzvendra</a:t>
            </a:r>
            <a:r>
              <a:rPr lang="en-IN" sz="1600" dirty="0">
                <a:latin typeface="+mj-lt"/>
                <a:cs typeface="Arial" panose="020B0604020202020204" pitchFamily="34" charset="0"/>
              </a:rPr>
              <a:t> Chahal and Sam Curran</a:t>
            </a:r>
          </a:p>
          <a:p>
            <a:pPr marL="742950" lvl="1" indent="-285750" algn="just">
              <a:buFont typeface="Arial" panose="020B0604020202020204" pitchFamily="34" charset="0"/>
              <a:buChar char="•"/>
            </a:pPr>
            <a:r>
              <a:rPr lang="en-IN" sz="1600" dirty="0">
                <a:latin typeface="+mj-lt"/>
                <a:cs typeface="Arial" panose="020B0604020202020204" pitchFamily="34" charset="0"/>
              </a:rPr>
              <a:t>For IPL 2023- MD. </a:t>
            </a:r>
            <a:r>
              <a:rPr lang="en-IN" sz="1600" dirty="0" err="1">
                <a:latin typeface="+mj-lt"/>
                <a:cs typeface="Arial" panose="020B0604020202020204" pitchFamily="34" charset="0"/>
              </a:rPr>
              <a:t>Shami</a:t>
            </a:r>
            <a:r>
              <a:rPr lang="en-IN" sz="1600" dirty="0">
                <a:latin typeface="+mj-lt"/>
                <a:cs typeface="Arial" panose="020B0604020202020204" pitchFamily="34" charset="0"/>
              </a:rPr>
              <a:t> and Mohit Sharma</a:t>
            </a:r>
          </a:p>
          <a:p>
            <a:pPr lvl="1" algn="just"/>
            <a:endParaRPr lang="en-IN" sz="1600" dirty="0">
              <a:latin typeface="+mj-lt"/>
              <a:cs typeface="Arial" panose="020B0604020202020204" pitchFamily="34" charset="0"/>
            </a:endParaRPr>
          </a:p>
          <a:p>
            <a:pPr marL="285750" indent="-285750" algn="just">
              <a:buFont typeface="Arial" panose="020B0604020202020204" pitchFamily="34" charset="0"/>
              <a:buChar char="•"/>
            </a:pPr>
            <a:r>
              <a:rPr lang="en-IN" sz="1600" u="sng" dirty="0">
                <a:latin typeface="+mj-lt"/>
                <a:cs typeface="Arial" panose="020B0604020202020204" pitchFamily="34" charset="0"/>
              </a:rPr>
              <a:t>Bowlers Conceded Maximum 6s-</a:t>
            </a:r>
          </a:p>
          <a:p>
            <a:pPr marL="742950" lvl="1" indent="-285750" algn="just">
              <a:buFont typeface="Arial" panose="020B0604020202020204" pitchFamily="34" charset="0"/>
              <a:buChar char="•"/>
            </a:pPr>
            <a:r>
              <a:rPr lang="en-IN" sz="1600" dirty="0">
                <a:latin typeface="+mj-lt"/>
                <a:cs typeface="Arial" panose="020B0604020202020204" pitchFamily="34" charset="0"/>
              </a:rPr>
              <a:t>For IPL 2021- K. </a:t>
            </a:r>
            <a:r>
              <a:rPr lang="en-IN" sz="1600" dirty="0" err="1">
                <a:latin typeface="+mj-lt"/>
                <a:cs typeface="Arial" panose="020B0604020202020204" pitchFamily="34" charset="0"/>
              </a:rPr>
              <a:t>Rabadda</a:t>
            </a:r>
            <a:r>
              <a:rPr lang="en-IN" sz="1600" dirty="0">
                <a:latin typeface="+mj-lt"/>
                <a:cs typeface="Arial" panose="020B0604020202020204" pitchFamily="34" charset="0"/>
              </a:rPr>
              <a:t> (23) &amp; Sam Curran(20)</a:t>
            </a: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For IPL 2022- MD. Siraj (31) and W. </a:t>
            </a:r>
            <a:r>
              <a:rPr lang="en-IN" sz="1600" dirty="0" err="1">
                <a:latin typeface="Arial" panose="020B0604020202020204" pitchFamily="34" charset="0"/>
                <a:cs typeface="Arial" panose="020B0604020202020204" pitchFamily="34" charset="0"/>
              </a:rPr>
              <a:t>Hasranga</a:t>
            </a:r>
            <a:r>
              <a:rPr lang="en-IN" sz="1600" dirty="0">
                <a:latin typeface="Arial" panose="020B0604020202020204" pitchFamily="34" charset="0"/>
                <a:cs typeface="Arial" panose="020B0604020202020204" pitchFamily="34" charset="0"/>
              </a:rPr>
              <a:t> (30)</a:t>
            </a: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For IPL 2023- Tushar Deshpande (28) and Rashid Khan (26)</a:t>
            </a:r>
          </a:p>
          <a:p>
            <a:pPr marL="742950" lvl="1" indent="-285750" algn="just">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600" u="sng" dirty="0">
                <a:latin typeface="+mj-lt"/>
                <a:cs typeface="Arial" panose="020B0604020202020204" pitchFamily="34" charset="0"/>
              </a:rPr>
              <a:t>Bowlers Conceded Maximum Wides-</a:t>
            </a:r>
          </a:p>
          <a:p>
            <a:pPr marL="742950" lvl="1" indent="-285750" algn="just">
              <a:buFont typeface="Arial" panose="020B0604020202020204" pitchFamily="34" charset="0"/>
              <a:buChar char="•"/>
            </a:pPr>
            <a:r>
              <a:rPr lang="en-IN" sz="1600" dirty="0">
                <a:latin typeface="+mj-lt"/>
                <a:cs typeface="Arial" panose="020B0604020202020204" pitchFamily="34" charset="0"/>
              </a:rPr>
              <a:t>For IPL 2021- </a:t>
            </a:r>
            <a:r>
              <a:rPr lang="en-IN" sz="1600" dirty="0" err="1">
                <a:latin typeface="+mj-lt"/>
                <a:cs typeface="Arial" panose="020B0604020202020204" pitchFamily="34" charset="0"/>
              </a:rPr>
              <a:t>Shardul</a:t>
            </a:r>
            <a:r>
              <a:rPr lang="en-IN" sz="1600" dirty="0">
                <a:latin typeface="+mj-lt"/>
                <a:cs typeface="Arial" panose="020B0604020202020204" pitchFamily="34" charset="0"/>
              </a:rPr>
              <a:t> Thakur(27) &amp; Dwayne Bravo(19)</a:t>
            </a: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For IPL 2022- </a:t>
            </a:r>
            <a:r>
              <a:rPr lang="en-IN" sz="1600" dirty="0" err="1">
                <a:latin typeface="Arial" panose="020B0604020202020204" pitchFamily="34" charset="0"/>
                <a:cs typeface="Arial" panose="020B0604020202020204" pitchFamily="34" charset="0"/>
              </a:rPr>
              <a:t>Prasidh</a:t>
            </a:r>
            <a:r>
              <a:rPr lang="en-IN" sz="1600" dirty="0">
                <a:latin typeface="Arial" panose="020B0604020202020204" pitchFamily="34" charset="0"/>
                <a:cs typeface="Arial" panose="020B0604020202020204" pitchFamily="34" charset="0"/>
              </a:rPr>
              <a:t> Krishna(30) and </a:t>
            </a:r>
            <a:r>
              <a:rPr lang="en-IN" sz="1600" dirty="0" err="1">
                <a:latin typeface="Arial" panose="020B0604020202020204" pitchFamily="34" charset="0"/>
                <a:cs typeface="Arial" panose="020B0604020202020204" pitchFamily="34" charset="0"/>
              </a:rPr>
              <a:t>Shardul</a:t>
            </a:r>
            <a:r>
              <a:rPr lang="en-IN" sz="1600" dirty="0">
                <a:latin typeface="Arial" panose="020B0604020202020204" pitchFamily="34" charset="0"/>
                <a:cs typeface="Arial" panose="020B0604020202020204" pitchFamily="34" charset="0"/>
              </a:rPr>
              <a:t> Thakur (24)</a:t>
            </a: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For IPL 2023- M. Pathirana(29) and MD. Siraj (27).</a:t>
            </a:r>
          </a:p>
          <a:p>
            <a:pPr lvl="1"/>
            <a:endParaRPr lang="en-IN"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D130957-9317-A5E0-4A4B-81EC82C6C48B}"/>
              </a:ext>
            </a:extLst>
          </p:cNvPr>
          <p:cNvSpPr txBox="1"/>
          <p:nvPr/>
        </p:nvSpPr>
        <p:spPr>
          <a:xfrm>
            <a:off x="7688827" y="1149014"/>
            <a:ext cx="4306529" cy="4339650"/>
          </a:xfrm>
          <a:prstGeom prst="rect">
            <a:avLst/>
          </a:prstGeom>
          <a:noFill/>
        </p:spPr>
        <p:txBody>
          <a:bodyPr wrap="square" rtlCol="0">
            <a:spAutoFit/>
          </a:bodyPr>
          <a:lstStyle/>
          <a:p>
            <a:pPr marL="285750" indent="-285750" algn="just">
              <a:buFont typeface="Arial" panose="020B0604020202020204" pitchFamily="34" charset="0"/>
              <a:buChar char="•"/>
            </a:pPr>
            <a:r>
              <a:rPr lang="en-IN" sz="1600" u="sng" dirty="0">
                <a:latin typeface="+mj-lt"/>
                <a:cs typeface="Arial" panose="020B0604020202020204" pitchFamily="34" charset="0"/>
              </a:rPr>
              <a:t>Bowlers Conceded Maximum 6s-</a:t>
            </a:r>
          </a:p>
          <a:p>
            <a:pPr marL="742950" lvl="1" indent="-285750" algn="just">
              <a:buFont typeface="Arial" panose="020B0604020202020204" pitchFamily="34" charset="0"/>
              <a:buChar char="•"/>
            </a:pPr>
            <a:r>
              <a:rPr lang="en-IN" sz="1600" dirty="0">
                <a:latin typeface="+mj-lt"/>
                <a:cs typeface="Arial" panose="020B0604020202020204" pitchFamily="34" charset="0"/>
              </a:rPr>
              <a:t>For IPL 2021- </a:t>
            </a:r>
            <a:r>
              <a:rPr lang="en-IN" sz="1600" dirty="0" err="1">
                <a:latin typeface="+mj-lt"/>
                <a:cs typeface="Arial" panose="020B0604020202020204" pitchFamily="34" charset="0"/>
              </a:rPr>
              <a:t>P.Krishna</a:t>
            </a:r>
            <a:r>
              <a:rPr lang="en-IN" sz="1600" dirty="0">
                <a:latin typeface="+mj-lt"/>
                <a:cs typeface="Arial" panose="020B0604020202020204" pitchFamily="34" charset="0"/>
              </a:rPr>
              <a:t> (8) &amp; </a:t>
            </a:r>
            <a:r>
              <a:rPr lang="en-IN" sz="1600" dirty="0" err="1">
                <a:latin typeface="+mj-lt"/>
                <a:cs typeface="Arial" panose="020B0604020202020204" pitchFamily="34" charset="0"/>
              </a:rPr>
              <a:t>Harshal</a:t>
            </a:r>
            <a:r>
              <a:rPr lang="en-IN" sz="1600" dirty="0">
                <a:latin typeface="+mj-lt"/>
                <a:cs typeface="Arial" panose="020B0604020202020204" pitchFamily="34" charset="0"/>
              </a:rPr>
              <a:t> Patel (7)</a:t>
            </a: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For IPL 2022- Umesh Yadav (5) and </a:t>
            </a:r>
            <a:r>
              <a:rPr lang="en-IN" sz="1600" dirty="0" err="1">
                <a:latin typeface="Arial" panose="020B0604020202020204" pitchFamily="34" charset="0"/>
                <a:cs typeface="Arial" panose="020B0604020202020204" pitchFamily="34" charset="0"/>
              </a:rPr>
              <a:t>Anrich</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Mortje</a:t>
            </a:r>
            <a:r>
              <a:rPr lang="en-IN" sz="1600" dirty="0">
                <a:latin typeface="Arial" panose="020B0604020202020204" pitchFamily="34" charset="0"/>
                <a:cs typeface="Arial" panose="020B0604020202020204" pitchFamily="34" charset="0"/>
              </a:rPr>
              <a:t> (4)</a:t>
            </a: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For IPL 2023- Akash </a:t>
            </a:r>
            <a:r>
              <a:rPr lang="en-IN" sz="1600" dirty="0" err="1">
                <a:latin typeface="Arial" panose="020B0604020202020204" pitchFamily="34" charset="0"/>
                <a:cs typeface="Arial" panose="020B0604020202020204" pitchFamily="34" charset="0"/>
              </a:rPr>
              <a:t>Madhwal</a:t>
            </a:r>
            <a:r>
              <a:rPr lang="en-IN" sz="1600" dirty="0">
                <a:latin typeface="Arial" panose="020B0604020202020204" pitchFamily="34" charset="0"/>
                <a:cs typeface="Arial" panose="020B0604020202020204" pitchFamily="34" charset="0"/>
              </a:rPr>
              <a:t> (5) and </a:t>
            </a:r>
            <a:r>
              <a:rPr lang="en-IN" sz="1600" dirty="0" err="1">
                <a:latin typeface="Arial" panose="020B0604020202020204" pitchFamily="34" charset="0"/>
                <a:cs typeface="Arial" panose="020B0604020202020204" pitchFamily="34" charset="0"/>
              </a:rPr>
              <a:t>Harshal</a:t>
            </a:r>
            <a:r>
              <a:rPr lang="en-IN" sz="1600" dirty="0">
                <a:latin typeface="Arial" panose="020B0604020202020204" pitchFamily="34" charset="0"/>
                <a:cs typeface="Arial" panose="020B0604020202020204" pitchFamily="34" charset="0"/>
              </a:rPr>
              <a:t> Patel (5)</a:t>
            </a:r>
          </a:p>
          <a:p>
            <a:pPr lvl="1" algn="just"/>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600" u="sng" dirty="0">
                <a:latin typeface="+mj-lt"/>
                <a:cs typeface="Arial" panose="020B0604020202020204" pitchFamily="34" charset="0"/>
              </a:rPr>
              <a:t>Bowlers Conceded Maximum runs across the seasons-</a:t>
            </a:r>
          </a:p>
          <a:p>
            <a:pPr marL="742950" lvl="1" indent="-285750" algn="just">
              <a:buFont typeface="Arial" panose="020B0604020202020204" pitchFamily="34" charset="0"/>
              <a:buChar char="•"/>
            </a:pPr>
            <a:r>
              <a:rPr lang="en-IN" sz="1600" dirty="0">
                <a:latin typeface="+mj-lt"/>
                <a:cs typeface="Arial" panose="020B0604020202020204" pitchFamily="34" charset="0"/>
              </a:rPr>
              <a:t>For IPL 2021- </a:t>
            </a:r>
            <a:r>
              <a:rPr lang="en-IN" sz="1600" dirty="0" err="1">
                <a:latin typeface="+mj-lt"/>
                <a:cs typeface="Arial" panose="020B0604020202020204" pitchFamily="34" charset="0"/>
              </a:rPr>
              <a:t>Shardul</a:t>
            </a:r>
            <a:r>
              <a:rPr lang="en-IN" sz="1600" dirty="0">
                <a:latin typeface="+mj-lt"/>
                <a:cs typeface="Arial" panose="020B0604020202020204" pitchFamily="34" charset="0"/>
              </a:rPr>
              <a:t> Thakur : 527 runs for 60 overs.</a:t>
            </a: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For IPL 2022- </a:t>
            </a:r>
            <a:r>
              <a:rPr lang="en-IN" sz="1600" dirty="0" err="1">
                <a:latin typeface="Arial" panose="020B0604020202020204" pitchFamily="34" charset="0"/>
                <a:cs typeface="Arial" panose="020B0604020202020204" pitchFamily="34" charset="0"/>
              </a:rPr>
              <a:t>Prasidh</a:t>
            </a:r>
            <a:r>
              <a:rPr lang="en-IN" sz="1600" dirty="0">
                <a:latin typeface="Arial" panose="020B0604020202020204" pitchFamily="34" charset="0"/>
                <a:cs typeface="Arial" panose="020B0604020202020204" pitchFamily="34" charset="0"/>
              </a:rPr>
              <a:t> Krishna:551 runs for 66 overs</a:t>
            </a: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For IPL 2023- Tushar Deshpande: 552 runs for 56 overs.</a:t>
            </a: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8DAB5B0-EA70-3DA5-B05E-133FF86ACD0F}"/>
              </a:ext>
            </a:extLst>
          </p:cNvPr>
          <p:cNvPicPr>
            <a:picLocks noChangeAspect="1"/>
          </p:cNvPicPr>
          <p:nvPr/>
        </p:nvPicPr>
        <p:blipFill>
          <a:blip r:embed="rId2"/>
          <a:stretch>
            <a:fillRect/>
          </a:stretch>
        </p:blipFill>
        <p:spPr>
          <a:xfrm>
            <a:off x="278118" y="68826"/>
            <a:ext cx="1806321" cy="1115783"/>
          </a:xfrm>
          <a:prstGeom prst="rect">
            <a:avLst/>
          </a:prstGeom>
        </p:spPr>
      </p:pic>
    </p:spTree>
    <p:extLst>
      <p:ext uri="{BB962C8B-B14F-4D97-AF65-F5344CB8AC3E}">
        <p14:creationId xmlns:p14="http://schemas.microsoft.com/office/powerpoint/2010/main" val="4084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100" y="110069"/>
            <a:ext cx="9829800" cy="381544"/>
          </a:xfrm>
        </p:spPr>
        <p:txBody>
          <a:bodyPr/>
          <a:lstStyle/>
          <a:p>
            <a:r>
              <a:rPr lang="en-US" sz="3200" dirty="0" err="1"/>
              <a:t>InsIGHTS</a:t>
            </a:r>
            <a:endParaRPr lang="en-US" sz="32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8" name="TextBox 7">
            <a:extLst>
              <a:ext uri="{FF2B5EF4-FFF2-40B4-BE49-F238E27FC236}">
                <a16:creationId xmlns:a16="http://schemas.microsoft.com/office/drawing/2014/main" id="{25F4D88A-6CD5-FD54-6177-8281EF446561}"/>
              </a:ext>
            </a:extLst>
          </p:cNvPr>
          <p:cNvSpPr txBox="1"/>
          <p:nvPr/>
        </p:nvSpPr>
        <p:spPr>
          <a:xfrm>
            <a:off x="255639" y="1149014"/>
            <a:ext cx="11714688" cy="3570208"/>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rgbClr val="7030A0"/>
                </a:solidFill>
                <a:latin typeface="+mj-lt"/>
                <a:cs typeface="Arial" panose="020B0604020202020204" pitchFamily="34" charset="0"/>
              </a:rPr>
              <a:t>PLAYER:</a:t>
            </a:r>
          </a:p>
          <a:p>
            <a:pPr marL="285750"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From all the players, the Playing teams majorly consists of Bowlers which counts to 117 followed by All-Rounders 41 While Wicket Keeper Batsmen at 29.</a:t>
            </a:r>
          </a:p>
          <a:p>
            <a:pPr marL="285750"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The count of Bowlers far exceeds the count of batsmen across the teams. This clearly proves that the bowlers are the major factor for successful performances of top IPL Teams as was very much evident with the results that demonstrated that majority of teams won with best Wickets margin.</a:t>
            </a:r>
          </a:p>
          <a:p>
            <a:pPr marL="285750"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Overall the teams from 292 players includes- </a:t>
            </a:r>
          </a:p>
          <a:p>
            <a:pPr marL="742950" lvl="1"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Right hands batsmen – 210</a:t>
            </a:r>
          </a:p>
          <a:p>
            <a:pPr marL="742950" lvl="1" indent="-285750" algn="just">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Left hands batsmen - 82</a:t>
            </a:r>
          </a:p>
          <a:p>
            <a:pPr lvl="1"/>
            <a:endParaRPr lang="en-IN"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30BBF34-3C6D-7686-FDEB-3A7E715C542A}"/>
              </a:ext>
            </a:extLst>
          </p:cNvPr>
          <p:cNvPicPr>
            <a:picLocks noChangeAspect="1"/>
          </p:cNvPicPr>
          <p:nvPr/>
        </p:nvPicPr>
        <p:blipFill>
          <a:blip r:embed="rId2"/>
          <a:stretch>
            <a:fillRect/>
          </a:stretch>
        </p:blipFill>
        <p:spPr>
          <a:xfrm>
            <a:off x="278118" y="68826"/>
            <a:ext cx="1894811" cy="1170445"/>
          </a:xfrm>
          <a:prstGeom prst="rect">
            <a:avLst/>
          </a:prstGeom>
        </p:spPr>
      </p:pic>
    </p:spTree>
    <p:extLst>
      <p:ext uri="{BB962C8B-B14F-4D97-AF65-F5344CB8AC3E}">
        <p14:creationId xmlns:p14="http://schemas.microsoft.com/office/powerpoint/2010/main" val="273145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Introduction</a:t>
            </a:r>
          </a:p>
          <a:p>
            <a:r>
              <a:rPr lang="en-US" dirty="0"/>
              <a:t>OBJECTIVE</a:t>
            </a:r>
          </a:p>
          <a:p>
            <a:r>
              <a:rPr lang="en-US" dirty="0"/>
              <a:t>DATA SOURCES</a:t>
            </a:r>
          </a:p>
          <a:p>
            <a:r>
              <a:rPr lang="en-US" dirty="0"/>
              <a:t>TEAM ANALYSIS REPORT</a:t>
            </a:r>
          </a:p>
          <a:p>
            <a:r>
              <a:rPr lang="en-US" dirty="0"/>
              <a:t>KEY INSIHTS</a:t>
            </a:r>
          </a:p>
          <a:p>
            <a:r>
              <a:rPr lang="en-US" dirty="0"/>
              <a:t>SUGGESTIONS</a:t>
            </a:r>
          </a:p>
          <a:p>
            <a:endParaRPr lang="en-US" dirty="0"/>
          </a:p>
          <a:p>
            <a:endParaRPr lang="en-US" dirty="0"/>
          </a:p>
        </p:txBody>
      </p:sp>
      <p:pic>
        <p:nvPicPr>
          <p:cNvPr id="10" name="Picture Placeholder 10">
            <a:extLst>
              <a:ext uri="{FF2B5EF4-FFF2-40B4-BE49-F238E27FC236}">
                <a16:creationId xmlns:a16="http://schemas.microsoft.com/office/drawing/2014/main" id="{275F9FEF-31D6-57E3-E413-9A427EB44C74}"/>
              </a:ext>
            </a:extLst>
          </p:cNvPr>
          <p:cNvPicPr>
            <a:picLocks noChangeAspect="1"/>
          </p:cNvPicPr>
          <p:nvPr/>
        </p:nvPicPr>
        <p:blipFill>
          <a:blip r:embed="rId2">
            <a:duotone>
              <a:prstClr val="black"/>
              <a:schemeClr val="accent6">
                <a:lumMod val="75000"/>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rcRect t="13496" b="13496"/>
          <a:stretch>
            <a:fillRect/>
          </a:stretch>
        </p:blipFill>
        <p:spPr>
          <a:xfrm>
            <a:off x="4434643" y="966610"/>
            <a:ext cx="7543800" cy="50292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100" y="110069"/>
            <a:ext cx="9829800" cy="381544"/>
          </a:xfrm>
        </p:spPr>
        <p:txBody>
          <a:bodyPr/>
          <a:lstStyle/>
          <a:p>
            <a:r>
              <a:rPr lang="en-US" sz="3200" dirty="0"/>
              <a:t>SOME SUGGESTIONS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8" name="TextBox 7">
            <a:extLst>
              <a:ext uri="{FF2B5EF4-FFF2-40B4-BE49-F238E27FC236}">
                <a16:creationId xmlns:a16="http://schemas.microsoft.com/office/drawing/2014/main" id="{25F4D88A-6CD5-FD54-6177-8281EF446561}"/>
              </a:ext>
            </a:extLst>
          </p:cNvPr>
          <p:cNvSpPr txBox="1"/>
          <p:nvPr/>
        </p:nvSpPr>
        <p:spPr>
          <a:xfrm>
            <a:off x="320543" y="654049"/>
            <a:ext cx="11550914" cy="6247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Across the seasons, Teams </a:t>
            </a:r>
            <a:r>
              <a:rPr lang="en-IN" sz="1600" b="1" dirty="0">
                <a:latin typeface="Arial" panose="020B0604020202020204" pitchFamily="34" charset="0"/>
                <a:cs typeface="Arial" panose="020B0604020202020204" pitchFamily="34" charset="0"/>
              </a:rPr>
              <a:t>Super Kings and Titans </a:t>
            </a:r>
            <a:r>
              <a:rPr lang="en-IN" sz="1600" dirty="0">
                <a:latin typeface="Arial" panose="020B0604020202020204" pitchFamily="34" charset="0"/>
                <a:cs typeface="Arial" panose="020B0604020202020204" pitchFamily="34" charset="0"/>
              </a:rPr>
              <a:t>have performed consistently.</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Across the seasons the </a:t>
            </a:r>
            <a:r>
              <a:rPr lang="en-IN" sz="1600" b="1" dirty="0">
                <a:latin typeface="Arial" panose="020B0604020202020204" pitchFamily="34" charset="0"/>
                <a:cs typeface="Arial" panose="020B0604020202020204" pitchFamily="34" charset="0"/>
              </a:rPr>
              <a:t>Top 5 teams have won the matches with winning margin of wickets</a:t>
            </a:r>
            <a:r>
              <a:rPr lang="en-IN" sz="1600" dirty="0">
                <a:latin typeface="Arial" panose="020B0604020202020204" pitchFamily="34" charset="0"/>
                <a:cs typeface="Arial" panose="020B0604020202020204" pitchFamily="34" charset="0"/>
              </a:rPr>
              <a:t>. Thus bowlers should be selected by minutely observing their performing aspects.</a:t>
            </a:r>
          </a:p>
          <a:p>
            <a:pPr marL="285750" indent="-285750">
              <a:lnSpc>
                <a:spcPct val="150000"/>
              </a:lnSpc>
              <a:buFont typeface="Arial" panose="020B0604020202020204" pitchFamily="34" charset="0"/>
              <a:buChar char="•"/>
            </a:pPr>
            <a:r>
              <a:rPr lang="en-IN" sz="1600" b="1" dirty="0" err="1">
                <a:latin typeface="Arial" panose="020B0604020202020204" pitchFamily="34" charset="0"/>
                <a:cs typeface="Arial" panose="020B0604020202020204" pitchFamily="34" charset="0"/>
              </a:rPr>
              <a:t>Rutraj</a:t>
            </a:r>
            <a:r>
              <a:rPr lang="en-IN" sz="1600" b="1" dirty="0">
                <a:latin typeface="Arial" panose="020B0604020202020204" pitchFamily="34" charset="0"/>
                <a:cs typeface="Arial" panose="020B0604020202020204" pitchFamily="34" charset="0"/>
              </a:rPr>
              <a:t> Gaikwad, KL Rahul, Faf du Plessis, Dwayne Warmer, Virat Kohli, </a:t>
            </a:r>
            <a:r>
              <a:rPr lang="en-IN" sz="1600" b="1" dirty="0" err="1">
                <a:latin typeface="Arial" panose="020B0604020202020204" pitchFamily="34" charset="0"/>
                <a:cs typeface="Arial" panose="020B0604020202020204" pitchFamily="34" charset="0"/>
              </a:rPr>
              <a:t>Shubman</a:t>
            </a:r>
            <a:r>
              <a:rPr lang="en-IN" sz="1600" b="1" dirty="0">
                <a:latin typeface="Arial" panose="020B0604020202020204" pitchFamily="34" charset="0"/>
                <a:cs typeface="Arial" panose="020B0604020202020204" pitchFamily="34" charset="0"/>
              </a:rPr>
              <a:t> Gill, Jos </a:t>
            </a:r>
            <a:r>
              <a:rPr lang="en-IN" sz="1600" b="1" dirty="0" err="1">
                <a:latin typeface="Arial" panose="020B0604020202020204" pitchFamily="34" charset="0"/>
                <a:cs typeface="Arial" panose="020B0604020202020204" pitchFamily="34" charset="0"/>
              </a:rPr>
              <a:t>Buttler</a:t>
            </a:r>
            <a:r>
              <a:rPr lang="en-IN" sz="1600" b="1" dirty="0">
                <a:latin typeface="Arial" panose="020B0604020202020204" pitchFamily="34" charset="0"/>
                <a:cs typeface="Arial" panose="020B0604020202020204" pitchFamily="34" charset="0"/>
              </a:rPr>
              <a:t>, and Yashaswi Jaiswal </a:t>
            </a:r>
            <a:r>
              <a:rPr lang="en-IN" sz="1600" dirty="0">
                <a:latin typeface="Arial" panose="020B0604020202020204" pitchFamily="34" charset="0"/>
                <a:cs typeface="Arial" panose="020B0604020202020204" pitchFamily="34" charset="0"/>
              </a:rPr>
              <a:t>have the </a:t>
            </a:r>
            <a:r>
              <a:rPr lang="en-IN" sz="1600" b="1" dirty="0">
                <a:latin typeface="Arial" panose="020B0604020202020204" pitchFamily="34" charset="0"/>
                <a:cs typeface="Arial" panose="020B0604020202020204" pitchFamily="34" charset="0"/>
              </a:rPr>
              <a:t>best batting performance </a:t>
            </a:r>
            <a:r>
              <a:rPr lang="en-IN" sz="1600" dirty="0">
                <a:latin typeface="Arial" panose="020B0604020202020204" pitchFamily="34" charset="0"/>
                <a:cs typeface="Arial" panose="020B0604020202020204" pitchFamily="34" charset="0"/>
              </a:rPr>
              <a:t>across the seasons.</a:t>
            </a:r>
          </a:p>
          <a:p>
            <a:pPr marL="285750" indent="-285750">
              <a:lnSpc>
                <a:spcPct val="15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Dwayne Bravo, </a:t>
            </a:r>
            <a:r>
              <a:rPr lang="en-IN" sz="1600" b="1" dirty="0" err="1">
                <a:latin typeface="Arial" panose="020B0604020202020204" pitchFamily="34" charset="0"/>
                <a:cs typeface="Arial" panose="020B0604020202020204" pitchFamily="34" charset="0"/>
              </a:rPr>
              <a:t>Rabadda</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Prerak</a:t>
            </a:r>
            <a:r>
              <a:rPr lang="en-IN" sz="1600" b="1" dirty="0">
                <a:latin typeface="Arial" panose="020B0604020202020204" pitchFamily="34" charset="0"/>
                <a:cs typeface="Arial" panose="020B0604020202020204" pitchFamily="34" charset="0"/>
              </a:rPr>
              <a:t> Mankad, </a:t>
            </a:r>
            <a:r>
              <a:rPr lang="en-IN" sz="1600" b="1" dirty="0" err="1">
                <a:latin typeface="Arial" panose="020B0604020202020204" pitchFamily="34" charset="0"/>
                <a:cs typeface="Arial" panose="020B0604020202020204" pitchFamily="34" charset="0"/>
              </a:rPr>
              <a:t>Ripal</a:t>
            </a:r>
            <a:r>
              <a:rPr lang="en-IN" sz="1600" b="1" dirty="0">
                <a:latin typeface="Arial" panose="020B0604020202020204" pitchFamily="34" charset="0"/>
                <a:cs typeface="Arial" panose="020B0604020202020204" pitchFamily="34" charset="0"/>
              </a:rPr>
              <a:t> Patel, Umran Malik, and </a:t>
            </a:r>
            <a:r>
              <a:rPr lang="en-IN" sz="1600" b="1" dirty="0" err="1">
                <a:latin typeface="Arial" panose="020B0604020202020204" pitchFamily="34" charset="0"/>
                <a:cs typeface="Arial" panose="020B0604020202020204" pitchFamily="34" charset="0"/>
              </a:rPr>
              <a:t>K.Gowtham</a:t>
            </a:r>
            <a:r>
              <a:rPr lang="en-IN" sz="1600" b="1"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are the </a:t>
            </a:r>
            <a:r>
              <a:rPr lang="en-IN" sz="1600" b="1" dirty="0">
                <a:latin typeface="Arial" panose="020B0604020202020204" pitchFamily="34" charset="0"/>
                <a:cs typeface="Arial" panose="020B0604020202020204" pitchFamily="34" charset="0"/>
              </a:rPr>
              <a:t>batsmen having highest average strike rate.</a:t>
            </a:r>
            <a:r>
              <a:rPr lang="en-IN" sz="1600" dirty="0">
                <a:latin typeface="Arial" panose="020B0604020202020204" pitchFamily="34" charset="0"/>
                <a:cs typeface="Arial" panose="020B0604020202020204" pitchFamily="34" charset="0"/>
              </a:rPr>
              <a:t> Hence, when in team, they should be played at top 5 batting positions.</a:t>
            </a:r>
          </a:p>
          <a:p>
            <a:pPr marL="285750" indent="-285750">
              <a:lnSpc>
                <a:spcPct val="150000"/>
              </a:lnSpc>
              <a:buFont typeface="Arial" panose="020B0604020202020204" pitchFamily="34" charset="0"/>
              <a:buChar char="•"/>
            </a:pPr>
            <a:r>
              <a:rPr lang="en-IN" sz="1600" b="1" dirty="0" err="1">
                <a:latin typeface="Arial" panose="020B0604020202020204" pitchFamily="34" charset="0"/>
                <a:cs typeface="Arial" panose="020B0604020202020204" pitchFamily="34" charset="0"/>
              </a:rPr>
              <a:t>Avesh</a:t>
            </a:r>
            <a:r>
              <a:rPr lang="en-IN" sz="1600" b="1" dirty="0">
                <a:latin typeface="Arial" panose="020B0604020202020204" pitchFamily="34" charset="0"/>
                <a:cs typeface="Arial" panose="020B0604020202020204" pitchFamily="34" charset="0"/>
              </a:rPr>
              <a:t> Khan, Anuj Rawat, Akash Deep </a:t>
            </a:r>
            <a:r>
              <a:rPr lang="en-IN" sz="1600" dirty="0">
                <a:latin typeface="Arial" panose="020B0604020202020204" pitchFamily="34" charset="0"/>
                <a:cs typeface="Arial" panose="020B0604020202020204" pitchFamily="34" charset="0"/>
              </a:rPr>
              <a:t>are the players with </a:t>
            </a:r>
            <a:r>
              <a:rPr lang="en-IN" sz="1600" b="1" dirty="0">
                <a:latin typeface="Arial" panose="020B0604020202020204" pitchFamily="34" charset="0"/>
                <a:cs typeface="Arial" panose="020B0604020202020204" pitchFamily="34" charset="0"/>
              </a:rPr>
              <a:t>least average strike rate</a:t>
            </a:r>
            <a:r>
              <a:rPr lang="en-IN" sz="1600" dirty="0">
                <a:latin typeface="Arial" panose="020B0604020202020204" pitchFamily="34" charset="0"/>
                <a:cs typeface="Arial" panose="020B0604020202020204" pitchFamily="34" charset="0"/>
              </a:rPr>
              <a:t>. Hence, should be played accordingly.</a:t>
            </a:r>
          </a:p>
          <a:p>
            <a:pPr marL="285750" indent="-285750">
              <a:lnSpc>
                <a:spcPct val="150000"/>
              </a:lnSpc>
              <a:buFont typeface="Arial" panose="020B0604020202020204" pitchFamily="34" charset="0"/>
              <a:buChar char="•"/>
            </a:pPr>
            <a:r>
              <a:rPr lang="en-IN" sz="1600" b="1" dirty="0" err="1">
                <a:latin typeface="Arial" panose="020B0604020202020204" pitchFamily="34" charset="0"/>
                <a:cs typeface="Arial" panose="020B0604020202020204" pitchFamily="34" charset="0"/>
              </a:rPr>
              <a:t>Harshal</a:t>
            </a:r>
            <a:r>
              <a:rPr lang="en-IN" sz="1600" b="1" dirty="0">
                <a:latin typeface="Arial" panose="020B0604020202020204" pitchFamily="34" charset="0"/>
                <a:cs typeface="Arial" panose="020B0604020202020204" pitchFamily="34" charset="0"/>
              </a:rPr>
              <a:t> Patel, </a:t>
            </a:r>
            <a:r>
              <a:rPr lang="en-IN" sz="1600" b="1" dirty="0" err="1">
                <a:latin typeface="Arial" panose="020B0604020202020204" pitchFamily="34" charset="0"/>
                <a:cs typeface="Arial" panose="020B0604020202020204" pitchFamily="34" charset="0"/>
              </a:rPr>
              <a:t>Avesh</a:t>
            </a:r>
            <a:r>
              <a:rPr lang="en-IN" sz="1600" b="1" dirty="0">
                <a:latin typeface="Arial" panose="020B0604020202020204" pitchFamily="34" charset="0"/>
                <a:cs typeface="Arial" panose="020B0604020202020204" pitchFamily="34" charset="0"/>
              </a:rPr>
              <a:t> Khan, Jasprit </a:t>
            </a:r>
            <a:r>
              <a:rPr lang="en-IN" sz="1600" b="1" dirty="0" err="1">
                <a:latin typeface="Arial" panose="020B0604020202020204" pitchFamily="34" charset="0"/>
                <a:cs typeface="Arial" panose="020B0604020202020204" pitchFamily="34" charset="0"/>
              </a:rPr>
              <a:t>Bumrah</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Shardul</a:t>
            </a:r>
            <a:r>
              <a:rPr lang="en-IN" sz="1600" b="1" dirty="0">
                <a:latin typeface="Arial" panose="020B0604020202020204" pitchFamily="34" charset="0"/>
                <a:cs typeface="Arial" panose="020B0604020202020204" pitchFamily="34" charset="0"/>
              </a:rPr>
              <a:t> Thakur, MD. </a:t>
            </a:r>
            <a:r>
              <a:rPr lang="en-IN" sz="1600" b="1" dirty="0" err="1">
                <a:latin typeface="Arial" panose="020B0604020202020204" pitchFamily="34" charset="0"/>
                <a:cs typeface="Arial" panose="020B0604020202020204" pitchFamily="34" charset="0"/>
              </a:rPr>
              <a:t>Shami</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Yuzvendra</a:t>
            </a:r>
            <a:r>
              <a:rPr lang="en-IN" sz="1600" b="1" dirty="0">
                <a:latin typeface="Arial" panose="020B0604020202020204" pitchFamily="34" charset="0"/>
                <a:cs typeface="Arial" panose="020B0604020202020204" pitchFamily="34" charset="0"/>
              </a:rPr>
              <a:t> Chahal, K. </a:t>
            </a:r>
            <a:r>
              <a:rPr lang="en-IN" sz="1600" b="1" dirty="0" err="1">
                <a:latin typeface="Arial" panose="020B0604020202020204" pitchFamily="34" charset="0"/>
                <a:cs typeface="Arial" panose="020B0604020202020204" pitchFamily="34" charset="0"/>
              </a:rPr>
              <a:t>Rabadda</a:t>
            </a:r>
            <a:r>
              <a:rPr lang="en-IN" sz="1600" b="1" dirty="0">
                <a:latin typeface="Arial" panose="020B0604020202020204" pitchFamily="34" charset="0"/>
                <a:cs typeface="Arial" panose="020B0604020202020204" pitchFamily="34" charset="0"/>
              </a:rPr>
              <a:t>, Kuldeep Yadav, and Rashid Khan</a:t>
            </a:r>
            <a:r>
              <a:rPr lang="en-IN" sz="1600" dirty="0">
                <a:latin typeface="Arial" panose="020B0604020202020204" pitchFamily="34" charset="0"/>
                <a:cs typeface="Arial" panose="020B0604020202020204" pitchFamily="34" charset="0"/>
              </a:rPr>
              <a:t> are among the </a:t>
            </a:r>
            <a:r>
              <a:rPr lang="en-IN" sz="1600" b="1" dirty="0">
                <a:latin typeface="Arial" panose="020B0604020202020204" pitchFamily="34" charset="0"/>
                <a:cs typeface="Arial" panose="020B0604020202020204" pitchFamily="34" charset="0"/>
              </a:rPr>
              <a:t>best bowlers across the seasons </a:t>
            </a:r>
            <a:r>
              <a:rPr lang="en-IN" sz="1600" dirty="0">
                <a:latin typeface="Arial" panose="020B0604020202020204" pitchFamily="34" charset="0"/>
                <a:cs typeface="Arial" panose="020B0604020202020204" pitchFamily="34" charset="0"/>
              </a:rPr>
              <a:t>and hence should be among the prime playing 11.</a:t>
            </a:r>
          </a:p>
          <a:p>
            <a:pPr marL="285750" indent="-285750">
              <a:lnSpc>
                <a:spcPct val="150000"/>
              </a:lnSpc>
              <a:buFont typeface="Arial" panose="020B0604020202020204" pitchFamily="34" charset="0"/>
              <a:buChar char="•"/>
            </a:pPr>
            <a:r>
              <a:rPr lang="en-IN" sz="1600" b="1" dirty="0" err="1">
                <a:latin typeface="Arial" panose="020B0604020202020204" pitchFamily="34" charset="0"/>
                <a:cs typeface="Arial" panose="020B0604020202020204" pitchFamily="34" charset="0"/>
              </a:rPr>
              <a:t>Shardul</a:t>
            </a:r>
            <a:r>
              <a:rPr lang="en-IN" sz="1600" b="1" dirty="0">
                <a:latin typeface="Arial" panose="020B0604020202020204" pitchFamily="34" charset="0"/>
                <a:cs typeface="Arial" panose="020B0604020202020204" pitchFamily="34" charset="0"/>
              </a:rPr>
              <a:t> Thakur, D. Bravo, </a:t>
            </a:r>
            <a:r>
              <a:rPr lang="en-IN" sz="1600" b="1" dirty="0" err="1">
                <a:latin typeface="Arial" panose="020B0604020202020204" pitchFamily="34" charset="0"/>
                <a:cs typeface="Arial" panose="020B0604020202020204" pitchFamily="34" charset="0"/>
              </a:rPr>
              <a:t>Prasidh</a:t>
            </a:r>
            <a:r>
              <a:rPr lang="en-IN" sz="1600" b="1" dirty="0">
                <a:latin typeface="Arial" panose="020B0604020202020204" pitchFamily="34" charset="0"/>
                <a:cs typeface="Arial" panose="020B0604020202020204" pitchFamily="34" charset="0"/>
              </a:rPr>
              <a:t> Krishna, Y. Chahal, M. Pathirana, and MD. Siraj</a:t>
            </a:r>
            <a:r>
              <a:rPr lang="en-IN" sz="1600" dirty="0">
                <a:latin typeface="Arial" panose="020B0604020202020204" pitchFamily="34" charset="0"/>
                <a:cs typeface="Arial" panose="020B0604020202020204" pitchFamily="34" charset="0"/>
              </a:rPr>
              <a:t> are among the bowlers whose performances needs a little attention as they are the bowlers conceding maximum wides.  </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Looking at the performances, each team might not just depend upon just Bowlers and Batsmen, rather All-Rounders, Wicket Keeper – Batters, Bowling All-Rounders and Batting All-rounders.</a:t>
            </a:r>
          </a:p>
          <a:p>
            <a:pPr lvl="1"/>
            <a:endParaRPr lang="en-IN"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6FC0CF6-9B67-BDAD-F1A2-DDDCA97F895D}"/>
              </a:ext>
            </a:extLst>
          </p:cNvPr>
          <p:cNvPicPr>
            <a:picLocks noChangeAspect="1"/>
          </p:cNvPicPr>
          <p:nvPr/>
        </p:nvPicPr>
        <p:blipFill>
          <a:blip r:embed="rId2"/>
          <a:stretch>
            <a:fillRect/>
          </a:stretch>
        </p:blipFill>
        <p:spPr>
          <a:xfrm>
            <a:off x="278118" y="68827"/>
            <a:ext cx="1206553" cy="745300"/>
          </a:xfrm>
          <a:prstGeom prst="rect">
            <a:avLst/>
          </a:prstGeom>
        </p:spPr>
      </p:pic>
    </p:spTree>
    <p:extLst>
      <p:ext uri="{BB962C8B-B14F-4D97-AF65-F5344CB8AC3E}">
        <p14:creationId xmlns:p14="http://schemas.microsoft.com/office/powerpoint/2010/main" val="246614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35052" y="18904"/>
            <a:ext cx="12191999" cy="6858000"/>
          </a:xfrm>
        </p:spPr>
      </p:pic>
      <p:pic>
        <p:nvPicPr>
          <p:cNvPr id="4" name="Picture Placeholder 10">
            <a:extLst>
              <a:ext uri="{FF2B5EF4-FFF2-40B4-BE49-F238E27FC236}">
                <a16:creationId xmlns:a16="http://schemas.microsoft.com/office/drawing/2014/main" id="{6A987590-17A5-C4DE-E4E1-CEC2A107D002}"/>
              </a:ext>
            </a:extLst>
          </p:cNvPr>
          <p:cNvPicPr>
            <a:picLocks noGrp="1" noChangeAspect="1"/>
          </p:cNvPicPr>
          <p:nvPr>
            <p:ph type="pic" sz="quarter" idx="13"/>
          </p:nvPr>
        </p:nvPicPr>
        <p:blipFill>
          <a:blip r:embed="rId3">
            <a:duotone>
              <a:prstClr val="black"/>
              <a:schemeClr val="accent6">
                <a:lumMod val="75000"/>
                <a:tint val="45000"/>
                <a:satMod val="400000"/>
              </a:schemeClr>
            </a:duotone>
            <a:extLst>
              <a:ext uri="{BEBA8EAE-BF5A-486C-A8C5-ECC9F3942E4B}">
                <a14:imgProps xmlns:a14="http://schemas.microsoft.com/office/drawing/2010/main">
                  <a14:imgLayer r:embed="rId4">
                    <a14:imgEffect>
                      <a14:artisticGlowDiffused/>
                    </a14:imgEffect>
                    <a14:imgEffect>
                      <a14:colorTemperature colorTemp="11200"/>
                    </a14:imgEffect>
                  </a14:imgLayer>
                </a14:imgProps>
              </a:ext>
            </a:extLst>
          </a:blip>
          <a:srcRect l="4342" r="4342"/>
          <a:stretch>
            <a:fillRect/>
          </a:stretch>
        </p:blipFill>
        <p:spPr>
          <a:xfrm>
            <a:off x="3205317" y="184060"/>
            <a:ext cx="5567516" cy="556751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9" name="Picture 8">
            <a:extLst>
              <a:ext uri="{FF2B5EF4-FFF2-40B4-BE49-F238E27FC236}">
                <a16:creationId xmlns:a16="http://schemas.microsoft.com/office/drawing/2014/main" id="{C5E5D417-53E7-CC4D-F955-F9577A86C3D7}"/>
              </a:ext>
            </a:extLst>
          </p:cNvPr>
          <p:cNvPicPr>
            <a:picLocks noChangeAspect="1"/>
          </p:cNvPicPr>
          <p:nvPr/>
        </p:nvPicPr>
        <p:blipFill>
          <a:blip r:embed="rId5"/>
          <a:stretch>
            <a:fillRect/>
          </a:stretch>
        </p:blipFill>
        <p:spPr>
          <a:xfrm>
            <a:off x="278118" y="68826"/>
            <a:ext cx="2292085" cy="1415845"/>
          </a:xfrm>
          <a:prstGeom prst="rect">
            <a:avLst/>
          </a:prstGeom>
        </p:spPr>
      </p:pic>
      <p:sp>
        <p:nvSpPr>
          <p:cNvPr id="11" name="TextBox 10">
            <a:extLst>
              <a:ext uri="{FF2B5EF4-FFF2-40B4-BE49-F238E27FC236}">
                <a16:creationId xmlns:a16="http://schemas.microsoft.com/office/drawing/2014/main" id="{E427A7ED-6340-D1A2-9034-1884E92AA60E}"/>
              </a:ext>
            </a:extLst>
          </p:cNvPr>
          <p:cNvSpPr txBox="1"/>
          <p:nvPr/>
        </p:nvSpPr>
        <p:spPr>
          <a:xfrm>
            <a:off x="1572768" y="2182761"/>
            <a:ext cx="9714664" cy="830997"/>
          </a:xfrm>
          <a:prstGeom prst="rect">
            <a:avLst/>
          </a:prstGeom>
          <a:noFill/>
        </p:spPr>
        <p:txBody>
          <a:bodyPr wrap="square" rtlCol="0">
            <a:spAutoFit/>
          </a:bodyPr>
          <a:lstStyle/>
          <a:p>
            <a:r>
              <a:rPr lang="en-IN" sz="4800" b="1" dirty="0">
                <a:solidFill>
                  <a:srgbClr val="C00000"/>
                </a:solidFill>
              </a:rPr>
              <a:t>THANK YOU FOR YOUR PRECIOUS TIME</a:t>
            </a:r>
          </a:p>
        </p:txBody>
      </p:sp>
      <p:sp>
        <p:nvSpPr>
          <p:cNvPr id="16" name="TextBox 15">
            <a:extLst>
              <a:ext uri="{FF2B5EF4-FFF2-40B4-BE49-F238E27FC236}">
                <a16:creationId xmlns:a16="http://schemas.microsoft.com/office/drawing/2014/main" id="{9CD3F285-E7E6-54CD-7A44-5C4B15D7AF46}"/>
              </a:ext>
            </a:extLst>
          </p:cNvPr>
          <p:cNvSpPr txBox="1"/>
          <p:nvPr/>
        </p:nvSpPr>
        <p:spPr>
          <a:xfrm>
            <a:off x="35052" y="5751576"/>
            <a:ext cx="5235038" cy="646331"/>
          </a:xfrm>
          <a:prstGeom prst="rect">
            <a:avLst/>
          </a:prstGeom>
          <a:noFill/>
        </p:spPr>
        <p:txBody>
          <a:bodyPr wrap="square" rtlCol="0">
            <a:spAutoFit/>
          </a:bodyPr>
          <a:lstStyle/>
          <a:p>
            <a:r>
              <a:rPr lang="en-IN" b="1" dirty="0">
                <a:solidFill>
                  <a:srgbClr val="7030A0"/>
                </a:solidFill>
                <a:latin typeface="Arial" panose="020B0604020202020204" pitchFamily="34" charset="0"/>
                <a:cs typeface="Arial" panose="020B0604020202020204" pitchFamily="34" charset="0"/>
              </a:rPr>
              <a:t>Rohit Ashok</a:t>
            </a:r>
          </a:p>
          <a:p>
            <a:r>
              <a:rPr lang="en-IN" b="1" dirty="0">
                <a:solidFill>
                  <a:srgbClr val="7030A0"/>
                </a:solidFill>
                <a:latin typeface="Arial" panose="020B0604020202020204" pitchFamily="34" charset="0"/>
                <a:cs typeface="Arial" panose="020B0604020202020204" pitchFamily="34" charset="0"/>
              </a:rPr>
              <a:t>Email- engrrohitatwork16@gmail.com</a:t>
            </a:r>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011560" y="2181581"/>
            <a:ext cx="7759815" cy="4022369"/>
          </a:xfrm>
        </p:spPr>
        <p:txBody>
          <a:bodyPr/>
          <a:lstStyle/>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 Indian Premier League (IPL) is a professional Twenty20 cricket league in India, founded in 2008 by the Board of Control for Cricket in India (BCCI). Known for its exhilarating matches and star-studded line-ups, the IPL is one of the most popular and lucrative cricket leagues globally. Featuring various franchise teams representing different cities of India, the tournament showcases a blend of domestic and international cricket talent. The IPL's unique format and entertainment value have revolutionized cricket, making it a global sporting phenomenon with a massive fan following and significant commercial success.</a:t>
            </a:r>
          </a:p>
        </p:txBody>
      </p:sp>
      <p:pic>
        <p:nvPicPr>
          <p:cNvPr id="9" name="Picture Placeholder 10">
            <a:extLst>
              <a:ext uri="{FF2B5EF4-FFF2-40B4-BE49-F238E27FC236}">
                <a16:creationId xmlns:a16="http://schemas.microsoft.com/office/drawing/2014/main" id="{B51DEB2F-6DE1-51E9-392D-786DB6E0DDD2}"/>
              </a:ext>
            </a:extLst>
          </p:cNvPr>
          <p:cNvPicPr>
            <a:picLocks noChangeAspect="1"/>
          </p:cNvPicPr>
          <p:nvPr/>
        </p:nvPicPr>
        <p:blipFill>
          <a:blip r:embed="rId2">
            <a:duotone>
              <a:prstClr val="black"/>
              <a:schemeClr val="accent6">
                <a:lumMod val="75000"/>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rcRect t="13496" b="13496"/>
          <a:stretch>
            <a:fillRect/>
          </a:stretch>
        </p:blipFill>
        <p:spPr>
          <a:xfrm>
            <a:off x="1383841" y="199694"/>
            <a:ext cx="3089836" cy="265166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OBJECTIVE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011560" y="2181581"/>
            <a:ext cx="7759815" cy="4022369"/>
          </a:xfrm>
        </p:spPr>
        <p:txBody>
          <a:bodyPr/>
          <a:lstStyle/>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 objective of the IPL Data Analysis project is to leverage Power BI to analyze comprehensive cricket data from the Indian Premier League (IPL). This analysis aims to gain in-depth insights into team and player performance, match outcomes, and various key metrics related to both batting and bowling. By utilizing data from multiple related tables, the project will provide a holistic view of the tournament's dynamics, enabling a better understanding of trends and patterns within the IPL.</a:t>
            </a:r>
          </a:p>
        </p:txBody>
      </p:sp>
      <p:pic>
        <p:nvPicPr>
          <p:cNvPr id="9" name="Picture Placeholder 10">
            <a:extLst>
              <a:ext uri="{FF2B5EF4-FFF2-40B4-BE49-F238E27FC236}">
                <a16:creationId xmlns:a16="http://schemas.microsoft.com/office/drawing/2014/main" id="{B51DEB2F-6DE1-51E9-392D-786DB6E0DDD2}"/>
              </a:ext>
            </a:extLst>
          </p:cNvPr>
          <p:cNvPicPr>
            <a:picLocks noChangeAspect="1"/>
          </p:cNvPicPr>
          <p:nvPr/>
        </p:nvPicPr>
        <p:blipFill>
          <a:blip r:embed="rId2">
            <a:duotone>
              <a:prstClr val="black"/>
              <a:schemeClr val="accent6">
                <a:lumMod val="75000"/>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rcRect t="13496" b="13496"/>
          <a:stretch>
            <a:fillRect/>
          </a:stretch>
        </p:blipFill>
        <p:spPr>
          <a:xfrm>
            <a:off x="1383841" y="199694"/>
            <a:ext cx="3089836" cy="265166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3607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DATA SOURCES</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011560" y="2181581"/>
            <a:ext cx="7759815" cy="4022369"/>
          </a:xfrm>
        </p:spPr>
        <p:txBody>
          <a:bodyPr/>
          <a:lstStyle/>
          <a:p>
            <a:pPr algn="just"/>
            <a:endParaRPr lang="en-US" sz="1600" dirty="0">
              <a:latin typeface="Arial" panose="020B0604020202020204" pitchFamily="34" charset="0"/>
              <a:cs typeface="Arial" panose="020B0604020202020204" pitchFamily="34" charset="0"/>
            </a:endParaRPr>
          </a:p>
          <a:p>
            <a:pPr marL="342900" indent="-342900" algn="just">
              <a:buFont typeface="+mj-lt"/>
              <a:buAutoNum type="arabicPeriod"/>
            </a:pPr>
            <a:r>
              <a:rPr lang="en-US" sz="1600" dirty="0">
                <a:latin typeface="Arial" panose="020B0604020202020204" pitchFamily="34" charset="0"/>
                <a:cs typeface="Arial" panose="020B0604020202020204" pitchFamily="34" charset="0"/>
              </a:rPr>
              <a:t>Fact Bowling Summary</a:t>
            </a:r>
          </a:p>
          <a:p>
            <a:pPr marL="342900" indent="-342900" algn="just">
              <a:buFont typeface="+mj-lt"/>
              <a:buAutoNum type="arabicPeriod"/>
            </a:pPr>
            <a:r>
              <a:rPr lang="en-US" sz="1600" dirty="0">
                <a:latin typeface="Arial" panose="020B0604020202020204" pitchFamily="34" charset="0"/>
                <a:cs typeface="Arial" panose="020B0604020202020204" pitchFamily="34" charset="0"/>
              </a:rPr>
              <a:t>Fact Batting Summary</a:t>
            </a:r>
          </a:p>
          <a:p>
            <a:pPr marL="342900" indent="-342900" algn="just">
              <a:buFont typeface="+mj-lt"/>
              <a:buAutoNum type="arabicPeriod"/>
            </a:pPr>
            <a:r>
              <a:rPr lang="en-US" sz="1600" dirty="0">
                <a:latin typeface="Arial" panose="020B0604020202020204" pitchFamily="34" charset="0"/>
                <a:cs typeface="Arial" panose="020B0604020202020204" pitchFamily="34" charset="0"/>
              </a:rPr>
              <a:t>Dim Player Summary, and </a:t>
            </a:r>
          </a:p>
          <a:p>
            <a:pPr marL="342900" indent="-342900" algn="just">
              <a:buFont typeface="+mj-lt"/>
              <a:buAutoNum type="arabicPeriod"/>
            </a:pPr>
            <a:r>
              <a:rPr lang="en-US" sz="1600" dirty="0">
                <a:latin typeface="Arial" panose="020B0604020202020204" pitchFamily="34" charset="0"/>
                <a:cs typeface="Arial" panose="020B0604020202020204" pitchFamily="34" charset="0"/>
              </a:rPr>
              <a:t>Dim Match Summary</a:t>
            </a:r>
          </a:p>
        </p:txBody>
      </p:sp>
      <p:pic>
        <p:nvPicPr>
          <p:cNvPr id="9" name="Picture Placeholder 10">
            <a:extLst>
              <a:ext uri="{FF2B5EF4-FFF2-40B4-BE49-F238E27FC236}">
                <a16:creationId xmlns:a16="http://schemas.microsoft.com/office/drawing/2014/main" id="{B51DEB2F-6DE1-51E9-392D-786DB6E0DDD2}"/>
              </a:ext>
            </a:extLst>
          </p:cNvPr>
          <p:cNvPicPr>
            <a:picLocks noChangeAspect="1"/>
          </p:cNvPicPr>
          <p:nvPr/>
        </p:nvPicPr>
        <p:blipFill>
          <a:blip r:embed="rId2">
            <a:duotone>
              <a:prstClr val="black"/>
              <a:schemeClr val="accent6">
                <a:lumMod val="75000"/>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rcRect t="13496" b="13496"/>
          <a:stretch>
            <a:fillRect/>
          </a:stretch>
        </p:blipFill>
        <p:spPr>
          <a:xfrm>
            <a:off x="1383841" y="199694"/>
            <a:ext cx="3089836" cy="265166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09686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MATCH SUMMARY</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pic>
        <p:nvPicPr>
          <p:cNvPr id="11" name="Picture 10">
            <a:extLst>
              <a:ext uri="{FF2B5EF4-FFF2-40B4-BE49-F238E27FC236}">
                <a16:creationId xmlns:a16="http://schemas.microsoft.com/office/drawing/2014/main" id="{199A33E1-BF50-5AEC-681E-AE47F6C73F44}"/>
              </a:ext>
            </a:extLst>
          </p:cNvPr>
          <p:cNvPicPr>
            <a:picLocks noChangeAspect="1"/>
          </p:cNvPicPr>
          <p:nvPr/>
        </p:nvPicPr>
        <p:blipFill>
          <a:blip r:embed="rId2"/>
          <a:stretch>
            <a:fillRect/>
          </a:stretch>
        </p:blipFill>
        <p:spPr>
          <a:xfrm>
            <a:off x="170374" y="3002499"/>
            <a:ext cx="5785202" cy="1705066"/>
          </a:xfrm>
          <a:prstGeom prst="rect">
            <a:avLst/>
          </a:prstGeom>
        </p:spPr>
      </p:pic>
      <p:sp>
        <p:nvSpPr>
          <p:cNvPr id="14" name="TextBox 13">
            <a:extLst>
              <a:ext uri="{FF2B5EF4-FFF2-40B4-BE49-F238E27FC236}">
                <a16:creationId xmlns:a16="http://schemas.microsoft.com/office/drawing/2014/main" id="{3B444078-F0E4-2CC1-F64F-8E5BAE2B6674}"/>
              </a:ext>
            </a:extLst>
          </p:cNvPr>
          <p:cNvSpPr txBox="1"/>
          <p:nvPr/>
        </p:nvSpPr>
        <p:spPr>
          <a:xfrm>
            <a:off x="6263149" y="2915172"/>
            <a:ext cx="5559550" cy="3970318"/>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The Match Summary gives us the brief summary of the matches by the various teams using various Bar charts and Matrix visuals.</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The visuals here provide us with a brief summary of the</a:t>
            </a:r>
            <a:r>
              <a:rPr lang="en-IN" sz="1400" b="1" dirty="0">
                <a:latin typeface="Arial" panose="020B0604020202020204" pitchFamily="34" charset="0"/>
                <a:cs typeface="Arial" panose="020B0604020202020204" pitchFamily="34" charset="0"/>
              </a:rPr>
              <a:t> IPL Season 2021</a:t>
            </a:r>
            <a:r>
              <a:rPr lang="en-IN" sz="1400" dirty="0">
                <a:latin typeface="Arial" panose="020B0604020202020204" pitchFamily="34" charset="0"/>
                <a:cs typeface="Arial" panose="020B0604020202020204" pitchFamily="34" charset="0"/>
              </a:rPr>
              <a:t>, with the </a:t>
            </a:r>
            <a:r>
              <a:rPr lang="en-IN" sz="1400" b="1" dirty="0">
                <a:latin typeface="Arial" panose="020B0604020202020204" pitchFamily="34" charset="0"/>
                <a:cs typeface="Arial" panose="020B0604020202020204" pitchFamily="34" charset="0"/>
              </a:rPr>
              <a:t>Bar chart (Wins vs Teams) </a:t>
            </a:r>
            <a:r>
              <a:rPr lang="en-IN" sz="1400" dirty="0">
                <a:latin typeface="Arial" panose="020B0604020202020204" pitchFamily="34" charset="0"/>
                <a:cs typeface="Arial" panose="020B0604020202020204" pitchFamily="34" charset="0"/>
              </a:rPr>
              <a:t>detailing the maximum matches won by any team for the season IPL 21.</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Another BAR chart </a:t>
            </a:r>
            <a:r>
              <a:rPr lang="en-IN" sz="1400" b="1" dirty="0">
                <a:latin typeface="Arial" panose="020B0604020202020204" pitchFamily="34" charset="0"/>
                <a:cs typeface="Arial" panose="020B0604020202020204" pitchFamily="34" charset="0"/>
              </a:rPr>
              <a:t>(Matches by Months)</a:t>
            </a:r>
            <a:r>
              <a:rPr lang="en-IN" sz="1400" dirty="0">
                <a:latin typeface="Arial" panose="020B0604020202020204" pitchFamily="34" charset="0"/>
                <a:cs typeface="Arial" panose="020B0604020202020204" pitchFamily="34" charset="0"/>
              </a:rPr>
              <a:t> details the time duration and matches held in the various months for the IPL 21.</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The Bar chart for </a:t>
            </a:r>
            <a:r>
              <a:rPr lang="en-IN" sz="1400" b="1" dirty="0">
                <a:latin typeface="Arial" panose="020B0604020202020204" pitchFamily="34" charset="0"/>
                <a:cs typeface="Arial" panose="020B0604020202020204" pitchFamily="34" charset="0"/>
              </a:rPr>
              <a:t>Winning Team vs Win Margin </a:t>
            </a:r>
            <a:r>
              <a:rPr lang="en-IN" sz="1400" dirty="0">
                <a:latin typeface="Arial" panose="020B0604020202020204" pitchFamily="34" charset="0"/>
                <a:cs typeface="Arial" panose="020B0604020202020204" pitchFamily="34" charset="0"/>
              </a:rPr>
              <a:t>Distribution provides us with details of the </a:t>
            </a:r>
            <a:r>
              <a:rPr lang="en-IN" sz="1400" b="1" dirty="0">
                <a:latin typeface="Arial" panose="020B0604020202020204" pitchFamily="34" charset="0"/>
                <a:cs typeface="Arial" panose="020B0604020202020204" pitchFamily="34" charset="0"/>
              </a:rPr>
              <a:t>win margin distribution of each teams for the season</a:t>
            </a:r>
            <a:r>
              <a:rPr lang="en-IN" sz="1400" dirty="0">
                <a:latin typeface="Arial" panose="020B0604020202020204" pitchFamily="34" charset="0"/>
                <a:cs typeface="Arial" panose="020B0604020202020204" pitchFamily="34" charset="0"/>
              </a:rPr>
              <a:t>. As we can see, for the season 2021, the </a:t>
            </a:r>
            <a:r>
              <a:rPr lang="en-IN" sz="1400" b="1" dirty="0">
                <a:latin typeface="Arial" panose="020B0604020202020204" pitchFamily="34" charset="0"/>
                <a:cs typeface="Arial" panose="020B0604020202020204" pitchFamily="34" charset="0"/>
              </a:rPr>
              <a:t>winning team have majorly won by margin of wickets </a:t>
            </a:r>
            <a:r>
              <a:rPr lang="en-IN" sz="1400" dirty="0">
                <a:latin typeface="Arial" panose="020B0604020202020204" pitchFamily="34" charset="0"/>
                <a:cs typeface="Arial" panose="020B0604020202020204" pitchFamily="34" charset="0"/>
              </a:rPr>
              <a:t>than the runs maintained.</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Further, the </a:t>
            </a:r>
            <a:r>
              <a:rPr lang="en-IN" sz="1400" b="1" dirty="0">
                <a:latin typeface="Arial" panose="020B0604020202020204" pitchFamily="34" charset="0"/>
                <a:cs typeface="Arial" panose="020B0604020202020204" pitchFamily="34" charset="0"/>
              </a:rPr>
              <a:t>matrix chart displays the Match winning summary </a:t>
            </a:r>
            <a:r>
              <a:rPr lang="en-IN" sz="1400" dirty="0">
                <a:latin typeface="Arial" panose="020B0604020202020204" pitchFamily="34" charset="0"/>
                <a:cs typeface="Arial" panose="020B0604020202020204" pitchFamily="34" charset="0"/>
              </a:rPr>
              <a:t>that gives us the details of all the matches played with their result outcome(i.e. winning Team) and their respective victory margins.</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D230444A-0BC5-51EE-7BAB-5B04B5AB9AB2}"/>
              </a:ext>
            </a:extLst>
          </p:cNvPr>
          <p:cNvPicPr>
            <a:picLocks noChangeAspect="1"/>
          </p:cNvPicPr>
          <p:nvPr/>
        </p:nvPicPr>
        <p:blipFill>
          <a:blip r:embed="rId3"/>
          <a:stretch>
            <a:fillRect/>
          </a:stretch>
        </p:blipFill>
        <p:spPr>
          <a:xfrm>
            <a:off x="6695768" y="904963"/>
            <a:ext cx="5043948" cy="1938362"/>
          </a:xfrm>
          <a:prstGeom prst="rect">
            <a:avLst/>
          </a:prstGeom>
        </p:spPr>
      </p:pic>
      <p:pic>
        <p:nvPicPr>
          <p:cNvPr id="6" name="Picture 5">
            <a:extLst>
              <a:ext uri="{FF2B5EF4-FFF2-40B4-BE49-F238E27FC236}">
                <a16:creationId xmlns:a16="http://schemas.microsoft.com/office/drawing/2014/main" id="{9FA827F9-124A-E1F9-BC5B-C83C388430DC}"/>
              </a:ext>
            </a:extLst>
          </p:cNvPr>
          <p:cNvPicPr>
            <a:picLocks noChangeAspect="1"/>
          </p:cNvPicPr>
          <p:nvPr/>
        </p:nvPicPr>
        <p:blipFill>
          <a:blip r:embed="rId4"/>
          <a:stretch>
            <a:fillRect/>
          </a:stretch>
        </p:blipFill>
        <p:spPr>
          <a:xfrm>
            <a:off x="204724" y="904963"/>
            <a:ext cx="6058425" cy="1942210"/>
          </a:xfrm>
          <a:prstGeom prst="rect">
            <a:avLst/>
          </a:prstGeom>
        </p:spPr>
      </p:pic>
      <p:pic>
        <p:nvPicPr>
          <p:cNvPr id="9" name="Picture 8">
            <a:extLst>
              <a:ext uri="{FF2B5EF4-FFF2-40B4-BE49-F238E27FC236}">
                <a16:creationId xmlns:a16="http://schemas.microsoft.com/office/drawing/2014/main" id="{256704AD-3409-1D7E-A058-94D1607688E8}"/>
              </a:ext>
            </a:extLst>
          </p:cNvPr>
          <p:cNvPicPr>
            <a:picLocks noChangeAspect="1"/>
          </p:cNvPicPr>
          <p:nvPr/>
        </p:nvPicPr>
        <p:blipFill>
          <a:blip r:embed="rId5"/>
          <a:stretch>
            <a:fillRect/>
          </a:stretch>
        </p:blipFill>
        <p:spPr>
          <a:xfrm>
            <a:off x="204724" y="4707565"/>
            <a:ext cx="5750852" cy="2110923"/>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Batting SUMMARY</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17" name="Content Placeholder 16">
            <a:extLst>
              <a:ext uri="{FF2B5EF4-FFF2-40B4-BE49-F238E27FC236}">
                <a16:creationId xmlns:a16="http://schemas.microsoft.com/office/drawing/2014/main" id="{2FD39B2A-7616-8703-FD56-F2D629C747FD}"/>
              </a:ext>
            </a:extLst>
          </p:cNvPr>
          <p:cNvPicPr>
            <a:picLocks noGrp="1" noChangeAspect="1"/>
          </p:cNvPicPr>
          <p:nvPr>
            <p:ph idx="1"/>
          </p:nvPr>
        </p:nvPicPr>
        <p:blipFill>
          <a:blip r:embed="rId2"/>
          <a:stretch>
            <a:fillRect/>
          </a:stretch>
        </p:blipFill>
        <p:spPr>
          <a:xfrm>
            <a:off x="6129308" y="892859"/>
            <a:ext cx="5645926" cy="2536140"/>
          </a:xfrm>
        </p:spPr>
      </p:pic>
      <p:pic>
        <p:nvPicPr>
          <p:cNvPr id="12" name="Picture 11">
            <a:extLst>
              <a:ext uri="{FF2B5EF4-FFF2-40B4-BE49-F238E27FC236}">
                <a16:creationId xmlns:a16="http://schemas.microsoft.com/office/drawing/2014/main" id="{1C003FAE-20DD-BC36-3F19-A3BB6623FBE0}"/>
              </a:ext>
            </a:extLst>
          </p:cNvPr>
          <p:cNvPicPr>
            <a:picLocks noChangeAspect="1"/>
          </p:cNvPicPr>
          <p:nvPr/>
        </p:nvPicPr>
        <p:blipFill>
          <a:blip r:embed="rId3"/>
          <a:stretch>
            <a:fillRect/>
          </a:stretch>
        </p:blipFill>
        <p:spPr>
          <a:xfrm>
            <a:off x="115776" y="3637936"/>
            <a:ext cx="5645926" cy="2726046"/>
          </a:xfrm>
          <a:prstGeom prst="rect">
            <a:avLst/>
          </a:prstGeom>
        </p:spPr>
      </p:pic>
      <p:sp>
        <p:nvSpPr>
          <p:cNvPr id="30" name="TextBox 29">
            <a:extLst>
              <a:ext uri="{FF2B5EF4-FFF2-40B4-BE49-F238E27FC236}">
                <a16:creationId xmlns:a16="http://schemas.microsoft.com/office/drawing/2014/main" id="{CB383AAB-4034-CBB0-F4C4-715E2F5E7C6E}"/>
              </a:ext>
            </a:extLst>
          </p:cNvPr>
          <p:cNvSpPr txBox="1"/>
          <p:nvPr/>
        </p:nvSpPr>
        <p:spPr>
          <a:xfrm>
            <a:off x="5828319" y="3551574"/>
            <a:ext cx="5943057" cy="2554545"/>
          </a:xfrm>
          <a:prstGeom prst="rect">
            <a:avLst/>
          </a:prstGeom>
          <a:noFill/>
        </p:spPr>
        <p:txBody>
          <a:bodyPr wrap="square" rtlCol="0">
            <a:spAutoFit/>
          </a:bodyPr>
          <a:lstStyle/>
          <a:p>
            <a:pPr marL="742950" lvl="1" indent="-285750">
              <a:buFont typeface="Arial" panose="020B0604020202020204" pitchFamily="34" charset="0"/>
              <a:buChar char="•"/>
            </a:pPr>
            <a:r>
              <a:rPr lang="en-IN" sz="1600" u="sng" dirty="0">
                <a:latin typeface="Arial" panose="020B0604020202020204" pitchFamily="34" charset="0"/>
                <a:cs typeface="Arial" panose="020B0604020202020204" pitchFamily="34" charset="0"/>
              </a:rPr>
              <a:t>The Batting Summary provides us with batting details </a:t>
            </a:r>
            <a:r>
              <a:rPr lang="en-IN" sz="1600" dirty="0">
                <a:latin typeface="Arial" panose="020B0604020202020204" pitchFamily="34" charset="0"/>
                <a:cs typeface="Arial" panose="020B0604020202020204" pitchFamily="34" charset="0"/>
              </a:rPr>
              <a:t>of all the players and the teams for IPL Season 2021.</a:t>
            </a:r>
          </a:p>
          <a:p>
            <a:pPr marL="742950" lvl="1"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Bar Chart (6 hitting batsmen) details the </a:t>
            </a:r>
            <a:r>
              <a:rPr lang="en-IN" sz="1600" b="1" dirty="0">
                <a:latin typeface="Arial" panose="020B0604020202020204" pitchFamily="34" charset="0"/>
                <a:cs typeface="Arial" panose="020B0604020202020204" pitchFamily="34" charset="0"/>
              </a:rPr>
              <a:t>top 5 6’s</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hitting batsman, </a:t>
            </a:r>
            <a:r>
              <a:rPr lang="en-IN" sz="1600" dirty="0">
                <a:latin typeface="Arial" panose="020B0604020202020204" pitchFamily="34" charset="0"/>
                <a:cs typeface="Arial" panose="020B0604020202020204" pitchFamily="34" charset="0"/>
              </a:rPr>
              <a:t>which is </a:t>
            </a:r>
            <a:r>
              <a:rPr lang="en-IN" sz="1600" b="1" dirty="0">
                <a:latin typeface="Arial" panose="020B0604020202020204" pitchFamily="34" charset="0"/>
                <a:cs typeface="Arial" panose="020B0604020202020204" pitchFamily="34" charset="0"/>
              </a:rPr>
              <a:t>KL Rahul for the IPL 2021</a:t>
            </a:r>
            <a:r>
              <a:rPr lang="en-IN" sz="16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Another Bar chart details the </a:t>
            </a:r>
            <a:r>
              <a:rPr lang="en-IN" sz="1600" b="1" dirty="0">
                <a:latin typeface="Arial" panose="020B0604020202020204" pitchFamily="34" charset="0"/>
                <a:cs typeface="Arial" panose="020B0604020202020204" pitchFamily="34" charset="0"/>
              </a:rPr>
              <a:t>top 5 4’s hitting </a:t>
            </a:r>
            <a:r>
              <a:rPr lang="en-IN" sz="1600" dirty="0">
                <a:latin typeface="Arial" panose="020B0604020202020204" pitchFamily="34" charset="0"/>
                <a:cs typeface="Arial" panose="020B0604020202020204" pitchFamily="34" charset="0"/>
              </a:rPr>
              <a:t>batsman which is </a:t>
            </a:r>
            <a:r>
              <a:rPr lang="en-IN" sz="1600" b="1" dirty="0" err="1">
                <a:latin typeface="Arial" panose="020B0604020202020204" pitchFamily="34" charset="0"/>
                <a:cs typeface="Arial" panose="020B0604020202020204" pitchFamily="34" charset="0"/>
              </a:rPr>
              <a:t>Ruturaj</a:t>
            </a:r>
            <a:r>
              <a:rPr lang="en-IN" sz="1600" b="1" dirty="0">
                <a:latin typeface="Arial" panose="020B0604020202020204" pitchFamily="34" charset="0"/>
                <a:cs typeface="Arial" panose="020B0604020202020204" pitchFamily="34" charset="0"/>
              </a:rPr>
              <a:t> Gaikwad for the current Season</a:t>
            </a:r>
            <a:r>
              <a:rPr lang="en-IN" sz="16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 </a:t>
            </a:r>
            <a:r>
              <a:rPr lang="en-IN" sz="1600" b="1" dirty="0">
                <a:latin typeface="Arial" panose="020B0604020202020204" pitchFamily="34" charset="0"/>
                <a:cs typeface="Arial" panose="020B0604020202020204" pitchFamily="34" charset="0"/>
              </a:rPr>
              <a:t>line chart </a:t>
            </a:r>
            <a:r>
              <a:rPr lang="en-IN" sz="1600" dirty="0">
                <a:latin typeface="Arial" panose="020B0604020202020204" pitchFamily="34" charset="0"/>
                <a:cs typeface="Arial" panose="020B0604020202020204" pitchFamily="34" charset="0"/>
              </a:rPr>
              <a:t>displays the </a:t>
            </a:r>
            <a:r>
              <a:rPr lang="en-IN" sz="1600" b="1" dirty="0">
                <a:latin typeface="Arial" panose="020B0604020202020204" pitchFamily="34" charset="0"/>
                <a:cs typeface="Arial" panose="020B0604020202020204" pitchFamily="34" charset="0"/>
              </a:rPr>
              <a:t>top runs scoring </a:t>
            </a:r>
            <a:r>
              <a:rPr lang="en-IN" sz="1600" dirty="0">
                <a:latin typeface="Arial" panose="020B0604020202020204" pitchFamily="34" charset="0"/>
                <a:cs typeface="Arial" panose="020B0604020202020204" pitchFamily="34" charset="0"/>
              </a:rPr>
              <a:t>teams with </a:t>
            </a:r>
            <a:r>
              <a:rPr lang="en-IN" sz="1600" b="1" dirty="0">
                <a:latin typeface="Arial" panose="020B0604020202020204" pitchFamily="34" charset="0"/>
                <a:cs typeface="Arial" panose="020B0604020202020204" pitchFamily="34" charset="0"/>
              </a:rPr>
              <a:t>Super Kings being the highest runs scorer for IPL2021</a:t>
            </a:r>
            <a:r>
              <a:rPr lang="en-IN" sz="1600" dirty="0">
                <a:latin typeface="Arial" panose="020B0604020202020204" pitchFamily="34" charset="0"/>
                <a:cs typeface="Arial" panose="020B0604020202020204" pitchFamily="34" charset="0"/>
              </a:rPr>
              <a:t>, followed by KKR, and Capitals.</a:t>
            </a:r>
          </a:p>
          <a:p>
            <a:pPr marL="742950" lvl="1" indent="-285750">
              <a:buFont typeface="Arial" panose="020B0604020202020204" pitchFamily="34" charset="0"/>
              <a:buChar char="•"/>
            </a:pPr>
            <a:endParaRPr lang="en-IN" sz="1600" dirty="0"/>
          </a:p>
        </p:txBody>
      </p:sp>
      <p:pic>
        <p:nvPicPr>
          <p:cNvPr id="7" name="Picture 6">
            <a:extLst>
              <a:ext uri="{FF2B5EF4-FFF2-40B4-BE49-F238E27FC236}">
                <a16:creationId xmlns:a16="http://schemas.microsoft.com/office/drawing/2014/main" id="{A7CAA975-5CDD-BC77-83A4-464F34BF31EA}"/>
              </a:ext>
            </a:extLst>
          </p:cNvPr>
          <p:cNvPicPr>
            <a:picLocks noChangeAspect="1"/>
          </p:cNvPicPr>
          <p:nvPr/>
        </p:nvPicPr>
        <p:blipFill>
          <a:blip r:embed="rId4"/>
          <a:stretch>
            <a:fillRect/>
          </a:stretch>
        </p:blipFill>
        <p:spPr>
          <a:xfrm>
            <a:off x="248511" y="892859"/>
            <a:ext cx="5434534" cy="2440276"/>
          </a:xfrm>
          <a:prstGeom prst="rect">
            <a:avLst/>
          </a:prstGeom>
        </p:spPr>
      </p:pic>
    </p:spTree>
    <p:extLst>
      <p:ext uri="{BB962C8B-B14F-4D97-AF65-F5344CB8AC3E}">
        <p14:creationId xmlns:p14="http://schemas.microsoft.com/office/powerpoint/2010/main" val="240144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Batting SUMMARY</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21" name="Picture 20">
            <a:extLst>
              <a:ext uri="{FF2B5EF4-FFF2-40B4-BE49-F238E27FC236}">
                <a16:creationId xmlns:a16="http://schemas.microsoft.com/office/drawing/2014/main" id="{E40B3311-558A-9259-6EFD-6B3129A33292}"/>
              </a:ext>
            </a:extLst>
          </p:cNvPr>
          <p:cNvPicPr>
            <a:picLocks noChangeAspect="1"/>
          </p:cNvPicPr>
          <p:nvPr/>
        </p:nvPicPr>
        <p:blipFill>
          <a:blip r:embed="rId2"/>
          <a:stretch>
            <a:fillRect/>
          </a:stretch>
        </p:blipFill>
        <p:spPr>
          <a:xfrm>
            <a:off x="6440128" y="967183"/>
            <a:ext cx="5093110" cy="2649552"/>
          </a:xfrm>
          <a:prstGeom prst="rect">
            <a:avLst/>
          </a:prstGeom>
        </p:spPr>
      </p:pic>
      <p:sp>
        <p:nvSpPr>
          <p:cNvPr id="10" name="TextBox 9">
            <a:extLst>
              <a:ext uri="{FF2B5EF4-FFF2-40B4-BE49-F238E27FC236}">
                <a16:creationId xmlns:a16="http://schemas.microsoft.com/office/drawing/2014/main" id="{29969609-2280-32DC-E487-9E969145F1E3}"/>
              </a:ext>
            </a:extLst>
          </p:cNvPr>
          <p:cNvSpPr txBox="1"/>
          <p:nvPr/>
        </p:nvSpPr>
        <p:spPr>
          <a:xfrm>
            <a:off x="6281708" y="3988476"/>
            <a:ext cx="5409950"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1</a:t>
            </a:r>
            <a:r>
              <a:rPr lang="en-IN" baseline="30000" dirty="0">
                <a:latin typeface="Arial" panose="020B0604020202020204" pitchFamily="34" charset="0"/>
                <a:cs typeface="Arial" panose="020B0604020202020204" pitchFamily="34" charset="0"/>
              </a:rPr>
              <a:t>st</a:t>
            </a:r>
            <a:r>
              <a:rPr lang="en-IN" dirty="0">
                <a:latin typeface="Arial" panose="020B0604020202020204" pitchFamily="34" charset="0"/>
                <a:cs typeface="Arial" panose="020B0604020202020204" pitchFamily="34" charset="0"/>
              </a:rPr>
              <a:t> Bar chart details the </a:t>
            </a:r>
            <a:r>
              <a:rPr lang="en-IN" b="1" dirty="0">
                <a:latin typeface="Arial" panose="020B0604020202020204" pitchFamily="34" charset="0"/>
                <a:cs typeface="Arial" panose="020B0604020202020204" pitchFamily="34" charset="0"/>
              </a:rPr>
              <a:t>top 5 scorers </a:t>
            </a:r>
            <a:r>
              <a:rPr lang="en-IN" dirty="0">
                <a:latin typeface="Arial" panose="020B0604020202020204" pitchFamily="34" charset="0"/>
                <a:cs typeface="Arial" panose="020B0604020202020204" pitchFamily="34" charset="0"/>
              </a:rPr>
              <a:t>for the </a:t>
            </a:r>
            <a:r>
              <a:rPr lang="en-IN" b="1" dirty="0">
                <a:latin typeface="Arial" panose="020B0604020202020204" pitchFamily="34" charset="0"/>
                <a:cs typeface="Arial" panose="020B0604020202020204" pitchFamily="34" charset="0"/>
              </a:rPr>
              <a:t>IPL Season 2021</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Another Bar chart ( top batsmen </a:t>
            </a:r>
            <a:r>
              <a:rPr lang="en-IN" dirty="0" err="1">
                <a:latin typeface="Arial" panose="020B0604020202020204" pitchFamily="34" charset="0"/>
                <a:cs typeface="Arial" panose="020B0604020202020204" pitchFamily="34" charset="0"/>
              </a:rPr>
              <a:t>duckout</a:t>
            </a:r>
            <a:r>
              <a:rPr lang="en-IN" dirty="0">
                <a:latin typeface="Arial" panose="020B0604020202020204" pitchFamily="34" charset="0"/>
                <a:cs typeface="Arial" panose="020B0604020202020204" pitchFamily="34" charset="0"/>
              </a:rPr>
              <a:t>) provides us with details of the </a:t>
            </a:r>
            <a:r>
              <a:rPr lang="en-IN" b="1" dirty="0">
                <a:latin typeface="Arial" panose="020B0604020202020204" pitchFamily="34" charset="0"/>
                <a:cs typeface="Arial" panose="020B0604020202020204" pitchFamily="34" charset="0"/>
              </a:rPr>
              <a:t>batsmen Given maximum number of Out at Zero </a:t>
            </a:r>
            <a:r>
              <a:rPr lang="en-IN" dirty="0">
                <a:latin typeface="Arial" panose="020B0604020202020204" pitchFamily="34" charset="0"/>
                <a:cs typeface="Arial" panose="020B0604020202020204" pitchFamily="34" charset="0"/>
              </a:rPr>
              <a:t>Score.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Further, another </a:t>
            </a:r>
            <a:r>
              <a:rPr lang="en-IN" b="1" dirty="0">
                <a:latin typeface="Arial" panose="020B0604020202020204" pitchFamily="34" charset="0"/>
                <a:cs typeface="Arial" panose="020B0604020202020204" pitchFamily="34" charset="0"/>
              </a:rPr>
              <a:t>Bar chart (top 5 </a:t>
            </a:r>
            <a:r>
              <a:rPr lang="en-IN" b="1" dirty="0" err="1">
                <a:latin typeface="Arial" panose="020B0604020202020204" pitchFamily="34" charset="0"/>
                <a:cs typeface="Arial" panose="020B0604020202020204" pitchFamily="34" charset="0"/>
              </a:rPr>
              <a:t>avg</a:t>
            </a:r>
            <a:r>
              <a:rPr lang="en-IN" b="1" dirty="0">
                <a:latin typeface="Arial" panose="020B0604020202020204" pitchFamily="34" charset="0"/>
                <a:cs typeface="Arial" panose="020B0604020202020204" pitchFamily="34" charset="0"/>
              </a:rPr>
              <a:t> strike rate) </a:t>
            </a:r>
            <a:r>
              <a:rPr lang="en-IN" dirty="0">
                <a:latin typeface="Arial" panose="020B0604020202020204" pitchFamily="34" charset="0"/>
                <a:cs typeface="Arial" panose="020B0604020202020204" pitchFamily="34" charset="0"/>
              </a:rPr>
              <a:t>provides us with the details of the </a:t>
            </a:r>
            <a:r>
              <a:rPr lang="en-IN" b="1" dirty="0">
                <a:latin typeface="Arial" panose="020B0604020202020204" pitchFamily="34" charset="0"/>
                <a:cs typeface="Arial" panose="020B0604020202020204" pitchFamily="34" charset="0"/>
              </a:rPr>
              <a:t>Top 5 batsmen with highest Average strike rate </a:t>
            </a:r>
            <a:r>
              <a:rPr lang="en-IN" dirty="0">
                <a:latin typeface="Arial" panose="020B0604020202020204" pitchFamily="34" charset="0"/>
                <a:cs typeface="Arial" panose="020B0604020202020204" pitchFamily="34" charset="0"/>
              </a:rPr>
              <a:t>for the IPL Season 21. </a:t>
            </a:r>
          </a:p>
        </p:txBody>
      </p:sp>
      <p:pic>
        <p:nvPicPr>
          <p:cNvPr id="12" name="Picture 11">
            <a:extLst>
              <a:ext uri="{FF2B5EF4-FFF2-40B4-BE49-F238E27FC236}">
                <a16:creationId xmlns:a16="http://schemas.microsoft.com/office/drawing/2014/main" id="{FE0A0E3C-7488-A809-760E-CA2A73F639CA}"/>
              </a:ext>
            </a:extLst>
          </p:cNvPr>
          <p:cNvPicPr>
            <a:picLocks noChangeAspect="1"/>
          </p:cNvPicPr>
          <p:nvPr/>
        </p:nvPicPr>
        <p:blipFill>
          <a:blip r:embed="rId3"/>
          <a:stretch>
            <a:fillRect/>
          </a:stretch>
        </p:blipFill>
        <p:spPr>
          <a:xfrm>
            <a:off x="145274" y="3986339"/>
            <a:ext cx="5409950" cy="2679932"/>
          </a:xfrm>
          <a:prstGeom prst="rect">
            <a:avLst/>
          </a:prstGeom>
        </p:spPr>
      </p:pic>
      <p:pic>
        <p:nvPicPr>
          <p:cNvPr id="7" name="Picture 6">
            <a:extLst>
              <a:ext uri="{FF2B5EF4-FFF2-40B4-BE49-F238E27FC236}">
                <a16:creationId xmlns:a16="http://schemas.microsoft.com/office/drawing/2014/main" id="{7A4A9BC1-4BD3-36D6-4400-BABD35874E56}"/>
              </a:ext>
            </a:extLst>
          </p:cNvPr>
          <p:cNvPicPr>
            <a:picLocks noChangeAspect="1"/>
          </p:cNvPicPr>
          <p:nvPr/>
        </p:nvPicPr>
        <p:blipFill>
          <a:blip r:embed="rId4"/>
          <a:stretch>
            <a:fillRect/>
          </a:stretch>
        </p:blipFill>
        <p:spPr>
          <a:xfrm>
            <a:off x="145274" y="967183"/>
            <a:ext cx="5409950" cy="2679932"/>
          </a:xfrm>
          <a:prstGeom prst="rect">
            <a:avLst/>
          </a:prstGeom>
        </p:spPr>
      </p:pic>
    </p:spTree>
    <p:extLst>
      <p:ext uri="{BB962C8B-B14F-4D97-AF65-F5344CB8AC3E}">
        <p14:creationId xmlns:p14="http://schemas.microsoft.com/office/powerpoint/2010/main" val="101740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76528" y="46838"/>
            <a:ext cx="10058400" cy="602673"/>
          </a:xfrm>
        </p:spPr>
        <p:txBody>
          <a:bodyPr/>
          <a:lstStyle/>
          <a:p>
            <a:pPr algn="ctr"/>
            <a:r>
              <a:rPr lang="en-US" sz="3600" dirty="0"/>
              <a:t>Batting SUMMARY</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pic>
        <p:nvPicPr>
          <p:cNvPr id="29" name="Picture 28">
            <a:extLst>
              <a:ext uri="{FF2B5EF4-FFF2-40B4-BE49-F238E27FC236}">
                <a16:creationId xmlns:a16="http://schemas.microsoft.com/office/drawing/2014/main" id="{B69C8B4A-8F76-21CA-20CE-C70F1895EDA0}"/>
              </a:ext>
            </a:extLst>
          </p:cNvPr>
          <p:cNvPicPr>
            <a:picLocks noChangeAspect="1"/>
          </p:cNvPicPr>
          <p:nvPr/>
        </p:nvPicPr>
        <p:blipFill>
          <a:blip r:embed="rId2"/>
          <a:stretch>
            <a:fillRect/>
          </a:stretch>
        </p:blipFill>
        <p:spPr>
          <a:xfrm>
            <a:off x="179236" y="3622450"/>
            <a:ext cx="5531354" cy="2901527"/>
          </a:xfrm>
          <a:prstGeom prst="rect">
            <a:avLst/>
          </a:prstGeom>
        </p:spPr>
      </p:pic>
      <p:pic>
        <p:nvPicPr>
          <p:cNvPr id="11" name="Picture 10">
            <a:extLst>
              <a:ext uri="{FF2B5EF4-FFF2-40B4-BE49-F238E27FC236}">
                <a16:creationId xmlns:a16="http://schemas.microsoft.com/office/drawing/2014/main" id="{0C25A816-A977-BCA2-F99E-A048E1BBAA9E}"/>
              </a:ext>
            </a:extLst>
          </p:cNvPr>
          <p:cNvPicPr>
            <a:picLocks noChangeAspect="1"/>
          </p:cNvPicPr>
          <p:nvPr/>
        </p:nvPicPr>
        <p:blipFill>
          <a:blip r:embed="rId3"/>
          <a:stretch>
            <a:fillRect/>
          </a:stretch>
        </p:blipFill>
        <p:spPr>
          <a:xfrm>
            <a:off x="184105" y="914400"/>
            <a:ext cx="5526485" cy="2388024"/>
          </a:xfrm>
          <a:prstGeom prst="rect">
            <a:avLst/>
          </a:prstGeom>
        </p:spPr>
      </p:pic>
      <p:sp>
        <p:nvSpPr>
          <p:cNvPr id="12" name="TextBox 11">
            <a:extLst>
              <a:ext uri="{FF2B5EF4-FFF2-40B4-BE49-F238E27FC236}">
                <a16:creationId xmlns:a16="http://schemas.microsoft.com/office/drawing/2014/main" id="{420A248B-F2DF-883F-EDD1-B5840D5E7736}"/>
              </a:ext>
            </a:extLst>
          </p:cNvPr>
          <p:cNvSpPr txBox="1"/>
          <p:nvPr/>
        </p:nvSpPr>
        <p:spPr>
          <a:xfrm>
            <a:off x="6361471" y="1071716"/>
            <a:ext cx="5526485"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Bar chart </a:t>
            </a:r>
            <a:r>
              <a:rPr lang="en-IN" dirty="0">
                <a:latin typeface="Arial" panose="020B0604020202020204" pitchFamily="34" charset="0"/>
                <a:cs typeface="Arial" panose="020B0604020202020204" pitchFamily="34" charset="0"/>
              </a:rPr>
              <a:t>provides us with the details of the </a:t>
            </a:r>
            <a:r>
              <a:rPr lang="en-IN" b="1" dirty="0">
                <a:latin typeface="Arial" panose="020B0604020202020204" pitchFamily="34" charset="0"/>
                <a:cs typeface="Arial" panose="020B0604020202020204" pitchFamily="34" charset="0"/>
              </a:rPr>
              <a:t>total balls faced by each batsmen </a:t>
            </a:r>
            <a:r>
              <a:rPr lang="en-IN" dirty="0">
                <a:latin typeface="Arial" panose="020B0604020202020204" pitchFamily="34" charset="0"/>
                <a:cs typeface="Arial" panose="020B0604020202020204" pitchFamily="34" charset="0"/>
              </a:rPr>
              <a:t>for the IPL Season 21.</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Next, the </a:t>
            </a:r>
            <a:r>
              <a:rPr lang="en-IN" b="1" dirty="0">
                <a:latin typeface="Arial" panose="020B0604020202020204" pitchFamily="34" charset="0"/>
                <a:cs typeface="Arial" panose="020B0604020202020204" pitchFamily="34" charset="0"/>
              </a:rPr>
              <a:t>tree map </a:t>
            </a:r>
            <a:r>
              <a:rPr lang="en-IN" dirty="0">
                <a:latin typeface="Arial" panose="020B0604020202020204" pitchFamily="34" charset="0"/>
                <a:cs typeface="Arial" panose="020B0604020202020204" pitchFamily="34" charset="0"/>
              </a:rPr>
              <a:t>here provides us with details of the </a:t>
            </a:r>
            <a:r>
              <a:rPr lang="en-IN" b="1" dirty="0">
                <a:latin typeface="Arial" panose="020B0604020202020204" pitchFamily="34" charset="0"/>
                <a:cs typeface="Arial" panose="020B0604020202020204" pitchFamily="34" charset="0"/>
              </a:rPr>
              <a:t>batting position of the players and the average runs scored with respect to their positions</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90088849"/>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{D156E67D-42CF-4451-96CE-DBA7EB3E428A}tf67061901_win32</Template>
  <TotalTime>1364</TotalTime>
  <Words>1998</Words>
  <Application>Microsoft Office PowerPoint</Application>
  <PresentationFormat>Widescreen</PresentationFormat>
  <Paragraphs>165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Berlin Sans FB Demi</vt:lpstr>
      <vt:lpstr>Calibri</vt:lpstr>
      <vt:lpstr>Daytona Condensed Light</vt:lpstr>
      <vt:lpstr>Posterama</vt:lpstr>
      <vt:lpstr>Office Theme</vt:lpstr>
      <vt:lpstr>TASK 3</vt:lpstr>
      <vt:lpstr>Agenda</vt:lpstr>
      <vt:lpstr>Introduction</vt:lpstr>
      <vt:lpstr>OBJECTIVE</vt:lpstr>
      <vt:lpstr>DATA SOURCES</vt:lpstr>
      <vt:lpstr>MATCH SUMMARY</vt:lpstr>
      <vt:lpstr>Batting SUMMARY</vt:lpstr>
      <vt:lpstr>Batting SUMMARY</vt:lpstr>
      <vt:lpstr>Batting SUMMARY</vt:lpstr>
      <vt:lpstr>IPL BOWLING SUMMARY</vt:lpstr>
      <vt:lpstr>IPL BOWLING SUMMARY</vt:lpstr>
      <vt:lpstr>Bowling SUMMARY</vt:lpstr>
      <vt:lpstr>IPL Player SUMMARY</vt:lpstr>
      <vt:lpstr>IPL Player SUMMARY</vt:lpstr>
      <vt:lpstr>IPL Player SUMMARY</vt:lpstr>
      <vt:lpstr>InsIGHTS</vt:lpstr>
      <vt:lpstr>InsIGHTS</vt:lpstr>
      <vt:lpstr>InsIGHTS</vt:lpstr>
      <vt:lpstr>InsIGHTS</vt:lpstr>
      <vt:lpstr>SOME 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dc:creator>
  <cp:lastModifiedBy>rohit</cp:lastModifiedBy>
  <cp:revision>12</cp:revision>
  <dcterms:created xsi:type="dcterms:W3CDTF">2024-08-04T13:14:25Z</dcterms:created>
  <dcterms:modified xsi:type="dcterms:W3CDTF">2024-08-08T12:15:13Z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