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58" r:id="rId4"/>
    <p:sldId id="263" r:id="rId5"/>
    <p:sldId id="280" r:id="rId6"/>
    <p:sldId id="279" r:id="rId7"/>
    <p:sldId id="269" r:id="rId8"/>
    <p:sldId id="274" r:id="rId9"/>
    <p:sldId id="275" r:id="rId10"/>
    <p:sldId id="277" r:id="rId11"/>
    <p:sldId id="278" r:id="rId12"/>
    <p:sldId id="264" r:id="rId13"/>
    <p:sldId id="272" r:id="rId14"/>
    <p:sldId id="265" r:id="rId15"/>
    <p:sldId id="266" r:id="rId16"/>
    <p:sldId id="273" r:id="rId17"/>
    <p:sldId id="267" r:id="rId18"/>
    <p:sldId id="281"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92" userDrawn="1">
          <p15:clr>
            <a:srgbClr val="A4A3A4"/>
          </p15:clr>
        </p15:guide>
        <p15:guide id="3" orient="horz" pos="22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FF"/>
    <a:srgbClr val="D35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showGuides="1">
      <p:cViewPr varScale="1">
        <p:scale>
          <a:sx n="73" d="100"/>
          <a:sy n="73" d="100"/>
        </p:scale>
        <p:origin x="208" y="36"/>
      </p:cViewPr>
      <p:guideLst>
        <p:guide pos="3792"/>
        <p:guide orient="horz" pos="22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5D57FA-3858-4093-9BBA-E0EAB0C6E1D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399161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D57FA-3858-4093-9BBA-E0EAB0C6E1D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42764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D57FA-3858-4093-9BBA-E0EAB0C6E1D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114057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D57FA-3858-4093-9BBA-E0EAB0C6E1D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92046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D57FA-3858-4093-9BBA-E0EAB0C6E1D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261640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D57FA-3858-4093-9BBA-E0EAB0C6E1D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162776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5D57FA-3858-4093-9BBA-E0EAB0C6E1DD}"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77728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5D57FA-3858-4093-9BBA-E0EAB0C6E1DD}"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200126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D57FA-3858-4093-9BBA-E0EAB0C6E1DD}"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227290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57FA-3858-4093-9BBA-E0EAB0C6E1D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329201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57FA-3858-4093-9BBA-E0EAB0C6E1D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351E6-5639-46E4-8AFD-501EED5FC110}" type="slidenum">
              <a:rPr lang="en-US" smtClean="0"/>
              <a:t>‹#›</a:t>
            </a:fld>
            <a:endParaRPr lang="en-US"/>
          </a:p>
        </p:txBody>
      </p:sp>
    </p:spTree>
    <p:extLst>
      <p:ext uri="{BB962C8B-B14F-4D97-AF65-F5344CB8AC3E}">
        <p14:creationId xmlns:p14="http://schemas.microsoft.com/office/powerpoint/2010/main" val="159568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D57FA-3858-4093-9BBA-E0EAB0C6E1DD}"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351E6-5639-46E4-8AFD-501EED5FC110}" type="slidenum">
              <a:rPr lang="en-US" smtClean="0"/>
              <a:t>‹#›</a:t>
            </a:fld>
            <a:endParaRPr lang="en-US"/>
          </a:p>
        </p:txBody>
      </p:sp>
    </p:spTree>
    <p:extLst>
      <p:ext uri="{BB962C8B-B14F-4D97-AF65-F5344CB8AC3E}">
        <p14:creationId xmlns:p14="http://schemas.microsoft.com/office/powerpoint/2010/main" val="313222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DB2760-384C-0FFD-86E5-FC4FE17BE954}"/>
              </a:ext>
            </a:extLst>
          </p:cNvPr>
          <p:cNvSpPr>
            <a:spLocks noGrp="1"/>
          </p:cNvSpPr>
          <p:nvPr>
            <p:ph type="subTitle" idx="1"/>
          </p:nvPr>
        </p:nvSpPr>
        <p:spPr>
          <a:xfrm>
            <a:off x="396240" y="1976846"/>
            <a:ext cx="11399520" cy="4672149"/>
          </a:xfrm>
        </p:spPr>
        <p:txBody>
          <a:bodyPr>
            <a:normAutofit fontScale="92500" lnSpcReduction="20000"/>
          </a:bodyPr>
          <a:lstStyle/>
          <a:p>
            <a:pPr>
              <a:lnSpc>
                <a:spcPct val="170000"/>
              </a:lnSpc>
            </a:pPr>
            <a:r>
              <a:rPr lang="en-IN" sz="1900" b="1" dirty="0">
                <a:latin typeface="Times New Roman" panose="02020603050405020304" pitchFamily="18" charset="0"/>
                <a:ea typeface="Tahoma" panose="020B0604030504040204" pitchFamily="34" charset="0"/>
                <a:cs typeface="Times New Roman" panose="02020603050405020304" pitchFamily="18" charset="0"/>
              </a:rPr>
              <a:t>PRESENTATION ON</a:t>
            </a:r>
          </a:p>
          <a:p>
            <a:endParaRPr lang="en-IN" sz="9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20000"/>
              </a:lnSpc>
            </a:pPr>
            <a:r>
              <a:rPr lang="en-IN" sz="3200" b="1" u="sng" dirty="0">
                <a:solidFill>
                  <a:srgbClr val="7030A0"/>
                </a:solidFill>
                <a:latin typeface="Times New Roman" panose="02020603050405020304" pitchFamily="18" charset="0"/>
                <a:cs typeface="Times New Roman" panose="02020603050405020304" pitchFamily="18" charset="0"/>
              </a:rPr>
              <a:t> SMART  CART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ea typeface="Tahoma" panose="020B0604030504040204" pitchFamily="34" charset="0"/>
                <a:cs typeface="Times New Roman" panose="02020603050405020304" pitchFamily="18" charset="0"/>
              </a:rPr>
              <a:t>PRESENTED BY</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BHAVIKA KADU –( 08)</a:t>
            </a:r>
          </a:p>
          <a:p>
            <a:r>
              <a:rPr lang="en-IN" sz="2000" dirty="0">
                <a:latin typeface="Times New Roman" panose="02020603050405020304" pitchFamily="18" charset="0"/>
                <a:cs typeface="Times New Roman" panose="02020603050405020304" pitchFamily="18" charset="0"/>
              </a:rPr>
              <a:t>  KAMLESH JOHRE –(05)</a:t>
            </a:r>
          </a:p>
          <a:p>
            <a:r>
              <a:rPr lang="en-IN" sz="2000" dirty="0">
                <a:latin typeface="Times New Roman" panose="02020603050405020304" pitchFamily="18" charset="0"/>
                <a:cs typeface="Times New Roman" panose="02020603050405020304" pitchFamily="18" charset="0"/>
              </a:rPr>
              <a:t>    ROHIT BARANWAL – (01)</a:t>
            </a:r>
          </a:p>
          <a:p>
            <a:r>
              <a:rPr lang="en-IN" sz="2000" dirty="0">
                <a:latin typeface="Times New Roman" panose="02020603050405020304" pitchFamily="18" charset="0"/>
                <a:cs typeface="Times New Roman" panose="02020603050405020304" pitchFamily="18" charset="0"/>
              </a:rPr>
              <a:t>SHARAYU PATIL – (15)</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GUIDED BY </a:t>
            </a:r>
          </a:p>
          <a:p>
            <a:pPr algn="r"/>
            <a:r>
              <a:rPr lang="en-IN" sz="2000" b="1" dirty="0">
                <a:latin typeface="Times New Roman" panose="02020603050405020304" pitchFamily="18" charset="0"/>
                <a:cs typeface="Times New Roman" panose="02020603050405020304" pitchFamily="18" charset="0"/>
              </a:rPr>
              <a:t>PROF. NEHA MAHAJAN</a:t>
            </a:r>
          </a:p>
        </p:txBody>
      </p:sp>
      <p:sp>
        <p:nvSpPr>
          <p:cNvPr id="5" name="Rectangle: Rounded Corners 4">
            <a:extLst>
              <a:ext uri="{FF2B5EF4-FFF2-40B4-BE49-F238E27FC236}">
                <a16:creationId xmlns:a16="http://schemas.microsoft.com/office/drawing/2014/main" id="{7DC03306-1451-15C5-7470-D7BAE9106DD4}"/>
              </a:ext>
            </a:extLst>
          </p:cNvPr>
          <p:cNvSpPr/>
          <p:nvPr/>
        </p:nvSpPr>
        <p:spPr>
          <a:xfrm>
            <a:off x="341745" y="209005"/>
            <a:ext cx="10796518" cy="1449466"/>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SARASWATI COLLEGE OF ENGINERRING KHARGHAR </a:t>
            </a:r>
          </a:p>
          <a:p>
            <a:pPr algn="ctr"/>
            <a:r>
              <a:rPr lang="en-IN" sz="2400" b="1" dirty="0">
                <a:solidFill>
                  <a:schemeClr val="bg1"/>
                </a:solidFill>
                <a:latin typeface="Times New Roman" panose="02020603050405020304" pitchFamily="18" charset="0"/>
                <a:cs typeface="Times New Roman" panose="02020603050405020304" pitchFamily="18" charset="0"/>
              </a:rPr>
              <a:t>              DEPARTMENT OF (E&amp;TC)</a:t>
            </a:r>
          </a:p>
        </p:txBody>
      </p:sp>
      <p:pic>
        <p:nvPicPr>
          <p:cNvPr id="8" name="Picture 7">
            <a:extLst>
              <a:ext uri="{FF2B5EF4-FFF2-40B4-BE49-F238E27FC236}">
                <a16:creationId xmlns:a16="http://schemas.microsoft.com/office/drawing/2014/main" id="{C9357F1E-3170-8ABB-92F4-70F50084447C}"/>
              </a:ext>
            </a:extLst>
          </p:cNvPr>
          <p:cNvPicPr>
            <a:picLocks noChangeAspect="1"/>
          </p:cNvPicPr>
          <p:nvPr/>
        </p:nvPicPr>
        <p:blipFill>
          <a:blip r:embed="rId2"/>
          <a:stretch>
            <a:fillRect/>
          </a:stretch>
        </p:blipFill>
        <p:spPr>
          <a:xfrm>
            <a:off x="514318" y="400492"/>
            <a:ext cx="1812702" cy="1066491"/>
          </a:xfrm>
          <a:prstGeom prst="rect">
            <a:avLst/>
          </a:prstGeom>
        </p:spPr>
      </p:pic>
    </p:spTree>
    <p:extLst>
      <p:ext uri="{BB962C8B-B14F-4D97-AF65-F5344CB8AC3E}">
        <p14:creationId xmlns:p14="http://schemas.microsoft.com/office/powerpoint/2010/main" val="3428696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146" y="367048"/>
            <a:ext cx="3580327" cy="321971"/>
          </a:xfrm>
        </p:spPr>
        <p:txBody>
          <a:bodyPr>
            <a:noAutofit/>
          </a:bodyPr>
          <a:lstStyle/>
          <a:p>
            <a:br>
              <a:rPr lang="en-US" sz="1100" dirty="0">
                <a:latin typeface="Times New Roman" panose="02020603050405020304" pitchFamily="18" charset="0"/>
                <a:cs typeface="Times New Roman" panose="02020603050405020304" pitchFamily="18" charset="0"/>
              </a:rPr>
            </a:br>
            <a:endParaRPr lang="en-IN" sz="11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69701" y="862885"/>
            <a:ext cx="10805375" cy="5885645"/>
          </a:xfrm>
        </p:spPr>
        <p:txBody>
          <a:bodyPr numCol="2">
            <a:normAutofit/>
          </a:bodyPr>
          <a:lstStyle/>
          <a:p>
            <a:pPr marL="342900" indent="-342900" algn="l">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Raspberry Pi 2 model B:</a:t>
            </a:r>
          </a:p>
          <a:p>
            <a:pPr algn="just"/>
            <a:endParaRPr lang="en-US" dirty="0"/>
          </a:p>
          <a:p>
            <a:pPr algn="just"/>
            <a:r>
              <a:rPr lang="en-US" dirty="0">
                <a:latin typeface="Times New Roman" panose="02020603050405020304" pitchFamily="18" charset="0"/>
                <a:cs typeface="Times New Roman" panose="02020603050405020304" pitchFamily="18" charset="0"/>
              </a:rPr>
              <a:t>The Raspberry Pi is a credit card-sized computer. The Raspberry Pi 2 Model B is the second generation Raspberry Pi.</a:t>
            </a:r>
            <a:r>
              <a:rPr lang="en-US" dirty="0"/>
              <a:t> </a:t>
            </a:r>
            <a:endParaRPr lang="en-US"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3.5″ Touch Screen LCD Raspberry Pi Display:</a:t>
            </a:r>
          </a:p>
          <a:p>
            <a:pPr algn="l"/>
            <a:endParaRPr lang="en-US" sz="1600" u="sng"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This small 3.5 inch touch screen Raspberry Pi Display module is designed especially for Raspberry Pi, using the latest Linux Core system</a:t>
            </a:r>
            <a:r>
              <a:rPr lang="en-US" dirty="0"/>
              <a:t>. </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3644720" y="193182"/>
            <a:ext cx="3915178" cy="592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569814" y="227354"/>
            <a:ext cx="2064989"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Algerian" panose="04020705040A02060702" pitchFamily="82" charset="0"/>
              </a:rPr>
              <a:t>Components</a:t>
            </a:r>
            <a:endParaRPr lang="en-US" sz="24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790" y="959476"/>
            <a:ext cx="4124846" cy="2678038"/>
          </a:xfrm>
          <a:prstGeom prst="rect">
            <a:avLst/>
          </a:prstGeom>
        </p:spPr>
      </p:pic>
      <p:pic>
        <p:nvPicPr>
          <p:cNvPr id="11" name="Picture 10">
            <a:extLst>
              <a:ext uri="{FF2B5EF4-FFF2-40B4-BE49-F238E27FC236}">
                <a16:creationId xmlns:a16="http://schemas.microsoft.com/office/drawing/2014/main" id="{1EC1F363-5A48-F866-2EB3-0B51989009C8}"/>
              </a:ext>
            </a:extLst>
          </p:cNvPr>
          <p:cNvPicPr>
            <a:picLocks noChangeAspect="1"/>
          </p:cNvPicPr>
          <p:nvPr/>
        </p:nvPicPr>
        <p:blipFill>
          <a:blip r:embed="rId3"/>
          <a:stretch>
            <a:fillRect/>
          </a:stretch>
        </p:blipFill>
        <p:spPr>
          <a:xfrm>
            <a:off x="7779726" y="4108094"/>
            <a:ext cx="2980131" cy="2169855"/>
          </a:xfrm>
          <a:prstGeom prst="rect">
            <a:avLst/>
          </a:prstGeom>
        </p:spPr>
      </p:pic>
    </p:spTree>
    <p:extLst>
      <p:ext uri="{BB962C8B-B14F-4D97-AF65-F5344CB8AC3E}">
        <p14:creationId xmlns:p14="http://schemas.microsoft.com/office/powerpoint/2010/main" val="21013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9F0482E-B031-1200-EE61-F7C6A1DE9DB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1171302" y="1815733"/>
            <a:ext cx="4023364" cy="5547360"/>
          </a:xfrm>
        </p:spPr>
      </p:pic>
      <p:sp>
        <p:nvSpPr>
          <p:cNvPr id="4" name="Rectangle: Rounded Corners 3">
            <a:extLst>
              <a:ext uri="{FF2B5EF4-FFF2-40B4-BE49-F238E27FC236}">
                <a16:creationId xmlns:a16="http://schemas.microsoft.com/office/drawing/2014/main" id="{9D136ACC-EE27-D3E7-77DB-CAEBEBDDF651}"/>
              </a:ext>
            </a:extLst>
          </p:cNvPr>
          <p:cNvSpPr/>
          <p:nvPr/>
        </p:nvSpPr>
        <p:spPr>
          <a:xfrm>
            <a:off x="4040233" y="435428"/>
            <a:ext cx="4111534" cy="957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latin typeface="Algerian" panose="04020705040A02060702" pitchFamily="82" charset="0"/>
              </a:rPr>
              <a:t>RESULTS</a:t>
            </a:r>
          </a:p>
        </p:txBody>
      </p:sp>
      <p:pic>
        <p:nvPicPr>
          <p:cNvPr id="8" name="Picture 7">
            <a:extLst>
              <a:ext uri="{FF2B5EF4-FFF2-40B4-BE49-F238E27FC236}">
                <a16:creationId xmlns:a16="http://schemas.microsoft.com/office/drawing/2014/main" id="{128DE78F-4C84-9341-FE3B-63F0C8C5BB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609806" y="2490650"/>
            <a:ext cx="5268686" cy="4110446"/>
          </a:xfrm>
          <a:prstGeom prst="rect">
            <a:avLst/>
          </a:prstGeom>
        </p:spPr>
      </p:pic>
      <p:sp>
        <p:nvSpPr>
          <p:cNvPr id="9" name="Rectangle: Rounded Corners 8">
            <a:extLst>
              <a:ext uri="{FF2B5EF4-FFF2-40B4-BE49-F238E27FC236}">
                <a16:creationId xmlns:a16="http://schemas.microsoft.com/office/drawing/2014/main" id="{534CFA81-71A7-8BA0-6456-7DA93CAE863D}"/>
              </a:ext>
            </a:extLst>
          </p:cNvPr>
          <p:cNvSpPr/>
          <p:nvPr/>
        </p:nvSpPr>
        <p:spPr>
          <a:xfrm>
            <a:off x="879566" y="1815735"/>
            <a:ext cx="4606835" cy="5878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Fig (1): SMART  CART WITH ADDING ANY ITEMS IN THE CART</a:t>
            </a:r>
          </a:p>
        </p:txBody>
      </p:sp>
      <p:sp>
        <p:nvSpPr>
          <p:cNvPr id="10" name="Rectangle: Rounded Corners 9">
            <a:extLst>
              <a:ext uri="{FF2B5EF4-FFF2-40B4-BE49-F238E27FC236}">
                <a16:creationId xmlns:a16="http://schemas.microsoft.com/office/drawing/2014/main" id="{B86B489F-59E1-E4A1-9684-B6F68AE6366D}"/>
              </a:ext>
            </a:extLst>
          </p:cNvPr>
          <p:cNvSpPr/>
          <p:nvPr/>
        </p:nvSpPr>
        <p:spPr>
          <a:xfrm>
            <a:off x="6940731" y="1783074"/>
            <a:ext cx="4545875" cy="5878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Fig (2): SMART CART ADDING ITEMS IN THE CART </a:t>
            </a:r>
          </a:p>
        </p:txBody>
      </p:sp>
    </p:spTree>
    <p:extLst>
      <p:ext uri="{BB962C8B-B14F-4D97-AF65-F5344CB8AC3E}">
        <p14:creationId xmlns:p14="http://schemas.microsoft.com/office/powerpoint/2010/main" val="363890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978" y="940526"/>
            <a:ext cx="10426306" cy="5834743"/>
          </a:xfrm>
        </p:spPr>
        <p:txBody>
          <a:bodyPr>
            <a:noAutofit/>
          </a:bodyPr>
          <a:lstStyle/>
          <a:p>
            <a:pPr algn="just">
              <a:lnSpc>
                <a:spcPct val="120000"/>
              </a:lnSpc>
            </a:pPr>
            <a:r>
              <a:rPr lang="en-US" sz="2200" dirty="0">
                <a:latin typeface="Times New Roman" panose="02020603050405020304" pitchFamily="18" charset="0"/>
                <a:cs typeface="Times New Roman" panose="02020603050405020304" pitchFamily="18" charset="0"/>
              </a:rPr>
              <a:t>The customer enters the store and once take the cart ,he/she can proceed for purchasing the product without doing any registration .</a:t>
            </a:r>
          </a:p>
          <a:p>
            <a:pPr algn="just">
              <a:lnSpc>
                <a:spcPct val="120000"/>
              </a:lnSpc>
            </a:pPr>
            <a:r>
              <a:rPr lang="en-US" sz="2200" dirty="0">
                <a:latin typeface="Times New Roman" panose="02020603050405020304" pitchFamily="18" charset="0"/>
                <a:cs typeface="Times New Roman" panose="02020603050405020304" pitchFamily="18" charset="0"/>
              </a:rPr>
              <a:t>The customer has to himself scan the product’s barcode by the given barcode scanner and has to place the product into the cart after scanning. At  this moment the Arduino will register the product on the web page and weigh the product at the same time.</a:t>
            </a:r>
          </a:p>
          <a:p>
            <a:pPr algn="just">
              <a:lnSpc>
                <a:spcPct val="120000"/>
              </a:lnSpc>
            </a:pPr>
            <a:r>
              <a:rPr lang="en-US" sz="2200" dirty="0">
                <a:latin typeface="Times New Roman" panose="02020603050405020304" pitchFamily="18" charset="0"/>
                <a:cs typeface="Times New Roman" panose="02020603050405020304" pitchFamily="18" charset="0"/>
              </a:rPr>
              <a:t>As the customer keeps on scanning and adding the products to the cart the Arduino will keep on adding the products to the web page and the weighing scale will weigh the products and Arduino will keep a track on it.</a:t>
            </a:r>
          </a:p>
          <a:p>
            <a:pPr algn="just">
              <a:lnSpc>
                <a:spcPct val="120000"/>
              </a:lnSpc>
            </a:pPr>
            <a:r>
              <a:rPr lang="en-US" sz="2200" dirty="0">
                <a:latin typeface="Times New Roman" panose="02020603050405020304" pitchFamily="18" charset="0"/>
                <a:cs typeface="Times New Roman" panose="02020603050405020304" pitchFamily="18" charset="0"/>
              </a:rPr>
              <a:t>If the customer wants to remove the product ,the customer has to click on remove button and scan the barcode of the product he/she want to remove and he/she has to remove the product  from the cart as well .</a:t>
            </a:r>
          </a:p>
          <a:p>
            <a:pPr marL="0" indent="0" algn="just">
              <a:lnSpc>
                <a:spcPct val="12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20000"/>
              </a:lnSpc>
              <a:buNone/>
            </a:pPr>
            <a:endParaRPr lang="en-US" sz="2200" dirty="0"/>
          </a:p>
          <a:p>
            <a:pPr marL="0" indent="0" algn="just">
              <a:lnSpc>
                <a:spcPct val="120000"/>
              </a:lnSpc>
              <a:buNone/>
            </a:pPr>
            <a:r>
              <a:rPr lang="en-US" sz="2200" dirty="0"/>
              <a:t> </a:t>
            </a:r>
          </a:p>
          <a:p>
            <a:pPr marL="0" indent="0">
              <a:buNone/>
            </a:pPr>
            <a:endParaRPr lang="en-US" sz="2200" dirty="0"/>
          </a:p>
        </p:txBody>
      </p:sp>
      <p:sp>
        <p:nvSpPr>
          <p:cNvPr id="4" name="Rectangle: Rounded Corners 3">
            <a:extLst>
              <a:ext uri="{FF2B5EF4-FFF2-40B4-BE49-F238E27FC236}">
                <a16:creationId xmlns:a16="http://schemas.microsoft.com/office/drawing/2014/main" id="{94081FA3-A3EF-9847-1EED-E662CCA52B2C}"/>
              </a:ext>
            </a:extLst>
          </p:cNvPr>
          <p:cNvSpPr/>
          <p:nvPr/>
        </p:nvSpPr>
        <p:spPr>
          <a:xfrm>
            <a:off x="3857896" y="82731"/>
            <a:ext cx="4476206" cy="51380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WORKING</a:t>
            </a:r>
          </a:p>
        </p:txBody>
      </p:sp>
    </p:spTree>
    <p:extLst>
      <p:ext uri="{BB962C8B-B14F-4D97-AF65-F5344CB8AC3E}">
        <p14:creationId xmlns:p14="http://schemas.microsoft.com/office/powerpoint/2010/main" val="141518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E3759-D8C1-0DCE-D7D9-C3E6DDE5D75D}"/>
              </a:ext>
            </a:extLst>
          </p:cNvPr>
          <p:cNvSpPr>
            <a:spLocks noGrp="1"/>
          </p:cNvSpPr>
          <p:nvPr>
            <p:ph idx="1"/>
          </p:nvPr>
        </p:nvSpPr>
        <p:spPr>
          <a:xfrm>
            <a:off x="391885" y="113211"/>
            <a:ext cx="11538857" cy="6635932"/>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Once the customer has  completed shopping and has to pay the bill , he/she has to has to select ‘</a:t>
            </a:r>
            <a:r>
              <a:rPr lang="en-US" sz="2200" dirty="0">
                <a:solidFill>
                  <a:srgbClr val="FF0000"/>
                </a:solidFill>
                <a:latin typeface="Times New Roman" panose="02020603050405020304" pitchFamily="18" charset="0"/>
                <a:cs typeface="Times New Roman" panose="02020603050405020304" pitchFamily="18" charset="0"/>
              </a:rPr>
              <a:t>Checkout</a:t>
            </a:r>
            <a:r>
              <a:rPr lang="en-US" sz="2200" dirty="0">
                <a:latin typeface="Times New Roman" panose="02020603050405020304" pitchFamily="18" charset="0"/>
                <a:cs typeface="Times New Roman" panose="02020603050405020304" pitchFamily="18" charset="0"/>
              </a:rPr>
              <a:t>’ button . once checkout  button is selected he/she will have two options available for making the payment, one is </a:t>
            </a:r>
            <a:r>
              <a:rPr lang="en-US" sz="2200" dirty="0">
                <a:solidFill>
                  <a:srgbClr val="FF0000"/>
                </a:solidFill>
                <a:latin typeface="Times New Roman" panose="02020603050405020304" pitchFamily="18" charset="0"/>
                <a:cs typeface="Times New Roman" panose="02020603050405020304" pitchFamily="18" charset="0"/>
              </a:rPr>
              <a:t>QR Code </a:t>
            </a:r>
            <a:r>
              <a:rPr lang="en-US" sz="2200" dirty="0">
                <a:latin typeface="Times New Roman" panose="02020603050405020304" pitchFamily="18" charset="0"/>
                <a:cs typeface="Times New Roman" panose="02020603050405020304" pitchFamily="18" charset="0"/>
              </a:rPr>
              <a:t>and the second option is</a:t>
            </a:r>
            <a:r>
              <a:rPr lang="en-US" sz="2200" dirty="0">
                <a:solidFill>
                  <a:srgbClr val="FF0000"/>
                </a:solidFill>
                <a:latin typeface="Times New Roman" panose="02020603050405020304" pitchFamily="18" charset="0"/>
                <a:cs typeface="Times New Roman" panose="02020603050405020304" pitchFamily="18" charset="0"/>
              </a:rPr>
              <a:t> Cash </a:t>
            </a:r>
            <a:r>
              <a:rPr lang="en-US" sz="2200" dirty="0">
                <a:latin typeface="Times New Roman" panose="02020603050405020304" pitchFamily="18" charset="0"/>
                <a:cs typeface="Times New Roman" panose="02020603050405020304" pitchFamily="18" charset="0"/>
              </a:rPr>
              <a:t>payment. </a:t>
            </a:r>
          </a:p>
          <a:p>
            <a:pPr algn="just">
              <a:lnSpc>
                <a:spcPct val="120000"/>
              </a:lnSpc>
            </a:pPr>
            <a:r>
              <a:rPr lang="en-US" sz="2200" dirty="0">
                <a:latin typeface="Times New Roman" panose="02020603050405020304" pitchFamily="18" charset="0"/>
                <a:cs typeface="Times New Roman" panose="02020603050405020304" pitchFamily="18" charset="0"/>
              </a:rPr>
              <a:t>If the customer makes the payment by scanning the </a:t>
            </a:r>
            <a:r>
              <a:rPr lang="en-US" sz="2200" dirty="0" err="1">
                <a:latin typeface="Times New Roman" panose="02020603050405020304" pitchFamily="18" charset="0"/>
                <a:cs typeface="Times New Roman" panose="02020603050405020304" pitchFamily="18" charset="0"/>
              </a:rPr>
              <a:t>Qr</a:t>
            </a:r>
            <a:r>
              <a:rPr lang="en-US" sz="2200" dirty="0">
                <a:latin typeface="Times New Roman" panose="02020603050405020304" pitchFamily="18" charset="0"/>
                <a:cs typeface="Times New Roman" panose="02020603050405020304" pitchFamily="18" charset="0"/>
              </a:rPr>
              <a:t> code the bill will be printed from the thermal printer machine only once the payment is successful. if the customer has to make the payment via cash, the customer has to visit the cashier.</a:t>
            </a:r>
          </a:p>
          <a:p>
            <a:pPr algn="just">
              <a:lnSpc>
                <a:spcPct val="150000"/>
              </a:lnSpc>
            </a:pPr>
            <a:r>
              <a:rPr lang="en-IN" sz="2200" dirty="0">
                <a:latin typeface="Times New Roman" panose="02020603050405020304" pitchFamily="18" charset="0"/>
                <a:cs typeface="Times New Roman" panose="02020603050405020304" pitchFamily="18" charset="0"/>
              </a:rPr>
              <a:t>As the customer clicks on checkout button the Arduino will compare the weight of registered product from web page and the weight from weighing scale, if there is a mismatch in weight more than 5 grams, the bill will not be printed and the customer cannot checkout.</a:t>
            </a:r>
          </a:p>
          <a:p>
            <a:pPr algn="just">
              <a:lnSpc>
                <a:spcPct val="150000"/>
              </a:lnSpc>
            </a:pPr>
            <a:r>
              <a:rPr lang="en-IN" sz="2200" dirty="0">
                <a:latin typeface="Times New Roman" panose="02020603050405020304" pitchFamily="18" charset="0"/>
                <a:cs typeface="Times New Roman" panose="02020603050405020304" pitchFamily="18" charset="0"/>
              </a:rPr>
              <a:t>Once the payment is done and customer wants to exit the store, the customer has to go through a security check and the security person will check the total weight printed on the bill and the total weight of the cart.</a:t>
            </a:r>
          </a:p>
        </p:txBody>
      </p:sp>
    </p:spTree>
    <p:extLst>
      <p:ext uri="{BB962C8B-B14F-4D97-AF65-F5344CB8AC3E}">
        <p14:creationId xmlns:p14="http://schemas.microsoft.com/office/powerpoint/2010/main" val="357252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966651"/>
            <a:ext cx="11114467" cy="2462349"/>
          </a:xfrm>
        </p:spPr>
        <p:txBody>
          <a:bodyPr>
            <a:normAutofit/>
          </a:bodyPr>
          <a:lstStyle/>
          <a:p>
            <a:br>
              <a:rPr lang="en-US" sz="3200" dirty="0">
                <a:latin typeface="Times New Roman" panose="02020603050405020304" pitchFamily="18" charset="0"/>
                <a:cs typeface="Times New Roman" panose="02020603050405020304" pitchFamily="18" charset="0"/>
              </a:rPr>
            </a:br>
            <a:br>
              <a:rPr lang="en-US" sz="1800" dirty="0"/>
            </a:br>
            <a:r>
              <a:rPr lang="en-US" sz="1800" dirty="0"/>
              <a:t>	</a:t>
            </a:r>
            <a:r>
              <a:rPr lang="en-US" sz="2400" dirty="0">
                <a:latin typeface="Times New Roman" panose="02020603050405020304" pitchFamily="18" charset="0"/>
                <a:cs typeface="Times New Roman" panose="02020603050405020304" pitchFamily="18" charset="0"/>
              </a:rPr>
              <a:t>Users will be able to Read the </a:t>
            </a:r>
            <a:r>
              <a:rPr lang="en-US" sz="2400" dirty="0">
                <a:latin typeface="Times New Roman" panose="02020603050405020304" pitchFamily="18" charset="0"/>
                <a:ea typeface="+mn-ea"/>
                <a:cs typeface="Times New Roman" panose="02020603050405020304" pitchFamily="18" charset="0"/>
              </a:rPr>
              <a:t>bar-code</a:t>
            </a:r>
            <a:r>
              <a:rPr lang="en-US" sz="2400" dirty="0">
                <a:latin typeface="Times New Roman" panose="02020603050405020304" pitchFamily="18" charset="0"/>
                <a:cs typeface="Times New Roman" panose="02020603050405020304" pitchFamily="18" charset="0"/>
              </a:rPr>
              <a:t> themselves.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Display the total </a:t>
            </a:r>
            <a:r>
              <a:rPr lang="en-US" sz="2400" dirty="0">
                <a:latin typeface="Times New Roman" panose="02020603050405020304" pitchFamily="18" charset="0"/>
                <a:ea typeface="+mn-ea"/>
                <a:cs typeface="Times New Roman" panose="02020603050405020304" pitchFamily="18" charset="0"/>
              </a:rPr>
              <a:t>amount</a:t>
            </a:r>
            <a:r>
              <a:rPr lang="en-US" sz="2400" dirty="0">
                <a:latin typeface="Times New Roman" panose="02020603050405020304" pitchFamily="18" charset="0"/>
                <a:cs typeface="Times New Roman" panose="02020603050405020304" pitchFamily="18" charset="0"/>
              </a:rPr>
              <a:t> before payment.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Ability to set the shopping Budget.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Ability to remove unwanted product.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785611" y="3587750"/>
            <a:ext cx="10689465" cy="2632746"/>
          </a:xfrm>
        </p:spPr>
        <p:txBody>
          <a:bodyPr/>
          <a:lstStyle/>
          <a:p>
            <a:pPr marL="0" indent="0">
              <a:buNone/>
            </a:pPr>
            <a:r>
              <a:rPr lang="en-US" b="1" dirty="0">
                <a:latin typeface="Times New Roman" panose="02020603050405020304" pitchFamily="18" charset="0"/>
                <a:cs typeface="Times New Roman" panose="02020603050405020304" pitchFamily="18" charset="0"/>
              </a:rPr>
              <a:t>Key features of POS system:</a:t>
            </a:r>
          </a:p>
          <a:p>
            <a:pPr algn="just">
              <a:buFont typeface="Wingdings" panose="05000000000000000000" pitchFamily="2" charset="2"/>
              <a:buChar char="§"/>
            </a:pPr>
            <a:endParaRPr lang="en-US" sz="2400" dirty="0"/>
          </a:p>
          <a:p>
            <a:pPr marL="0" indent="0">
              <a:buNone/>
            </a:pPr>
            <a:r>
              <a:rPr lang="en-US" sz="2400" dirty="0">
                <a:latin typeface="Times New Roman" panose="02020603050405020304" pitchFamily="18" charset="0"/>
                <a:cs typeface="Times New Roman" panose="02020603050405020304" pitchFamily="18" charset="0"/>
              </a:rPr>
              <a:t>	Inventory management.</a:t>
            </a:r>
          </a:p>
          <a:p>
            <a:pPr marL="0" indent="0">
              <a:buNone/>
            </a:pPr>
            <a:r>
              <a:rPr lang="en-US" sz="2400" dirty="0">
                <a:latin typeface="Times New Roman" panose="02020603050405020304" pitchFamily="18" charset="0"/>
                <a:cs typeface="Times New Roman" panose="02020603050405020304" pitchFamily="18" charset="0"/>
              </a:rPr>
              <a:t>	Billing Management.</a:t>
            </a:r>
          </a:p>
          <a:p>
            <a:pPr marL="0" indent="0">
              <a:buNone/>
            </a:pPr>
            <a:r>
              <a:rPr lang="en-US" sz="2400" dirty="0">
                <a:latin typeface="Times New Roman" panose="02020603050405020304" pitchFamily="18" charset="0"/>
                <a:cs typeface="Times New Roman" panose="02020603050405020304" pitchFamily="18" charset="0"/>
              </a:rPr>
              <a:t>	Report management</a:t>
            </a:r>
          </a:p>
        </p:txBody>
      </p:sp>
      <p:sp>
        <p:nvSpPr>
          <p:cNvPr id="4" name="Rectangle: Rounded Corners 3">
            <a:extLst>
              <a:ext uri="{FF2B5EF4-FFF2-40B4-BE49-F238E27FC236}">
                <a16:creationId xmlns:a16="http://schemas.microsoft.com/office/drawing/2014/main" id="{E6110129-4FF2-8A9E-1B25-4411915EFBC3}"/>
              </a:ext>
            </a:extLst>
          </p:cNvPr>
          <p:cNvSpPr/>
          <p:nvPr/>
        </p:nvSpPr>
        <p:spPr>
          <a:xfrm>
            <a:off x="3770811" y="93218"/>
            <a:ext cx="4920342" cy="87343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KEY FEATURES:</a:t>
            </a:r>
            <a:endParaRPr lang="en-IN" sz="2800" dirty="0">
              <a:solidFill>
                <a:schemeClr val="tx1"/>
              </a:solidFill>
            </a:endParaRPr>
          </a:p>
        </p:txBody>
      </p:sp>
    </p:spTree>
    <p:extLst>
      <p:ext uri="{BB962C8B-B14F-4D97-AF65-F5344CB8AC3E}">
        <p14:creationId xmlns:p14="http://schemas.microsoft.com/office/powerpoint/2010/main" val="1208524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80" y="1455313"/>
            <a:ext cx="10671220" cy="4713668"/>
          </a:xfrm>
        </p:spPr>
        <p:txBody>
          <a:bodyPr/>
          <a:lstStyle/>
          <a:p>
            <a:r>
              <a:rPr lang="en-US" sz="2400" dirty="0">
                <a:latin typeface="Times New Roman" panose="02020603050405020304" pitchFamily="18" charset="0"/>
                <a:cs typeface="Times New Roman" panose="02020603050405020304" pitchFamily="18" charset="0"/>
              </a:rPr>
              <a:t>This system helps in achieving a faster billing system.</a:t>
            </a:r>
          </a:p>
          <a:p>
            <a:r>
              <a:rPr lang="en-US" sz="2400" dirty="0">
                <a:latin typeface="Times New Roman" panose="02020603050405020304" pitchFamily="18" charset="0"/>
                <a:cs typeface="Times New Roman" panose="02020603050405020304" pitchFamily="18" charset="0"/>
              </a:rPr>
              <a:t>The innovation payment method avoid the long waiting time.</a:t>
            </a:r>
          </a:p>
          <a:p>
            <a:r>
              <a:rPr lang="en-US" sz="2400" dirty="0">
                <a:latin typeface="Times New Roman" panose="02020603050405020304" pitchFamily="18" charset="0"/>
                <a:cs typeface="Times New Roman" panose="02020603050405020304" pitchFamily="18" charset="0"/>
              </a:rPr>
              <a:t>Helps the buyer to know the bill details in advance so that he can plan an affordable purchase.</a:t>
            </a:r>
          </a:p>
          <a:p>
            <a:r>
              <a:rPr lang="en-US" sz="2400" dirty="0">
                <a:latin typeface="Times New Roman" panose="02020603050405020304" pitchFamily="18" charset="0"/>
                <a:cs typeface="Times New Roman" panose="02020603050405020304" pitchFamily="18" charset="0"/>
              </a:rPr>
              <a:t>Intimate the customers about the current offers by showing pop-up the trolley screen. Helps in business promotions for the supermarkets by gaining more customers providing quick service.</a:t>
            </a:r>
          </a:p>
          <a:p>
            <a:r>
              <a:rPr lang="en-US" sz="2400" dirty="0">
                <a:latin typeface="Times New Roman" panose="02020603050405020304" pitchFamily="18" charset="0"/>
                <a:cs typeface="Times New Roman" panose="02020603050405020304" pitchFamily="18" charset="0"/>
              </a:rPr>
              <a:t>Easy to use and does not need any special training</a:t>
            </a:r>
            <a:r>
              <a:rPr lang="en-US" dirty="0"/>
              <a:t>.</a:t>
            </a:r>
          </a:p>
        </p:txBody>
      </p:sp>
      <p:sp>
        <p:nvSpPr>
          <p:cNvPr id="6" name="Rectangle: Rounded Corners 5">
            <a:extLst>
              <a:ext uri="{FF2B5EF4-FFF2-40B4-BE49-F238E27FC236}">
                <a16:creationId xmlns:a16="http://schemas.microsoft.com/office/drawing/2014/main" id="{3B0B2CB4-0B41-D7C0-CD4C-F5F8D89300C7}"/>
              </a:ext>
            </a:extLst>
          </p:cNvPr>
          <p:cNvSpPr/>
          <p:nvPr/>
        </p:nvSpPr>
        <p:spPr>
          <a:xfrm>
            <a:off x="3831770" y="95794"/>
            <a:ext cx="4336869" cy="88827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Advantages</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01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C02A6-7B08-DD90-DDA3-65284623B7A3}"/>
              </a:ext>
            </a:extLst>
          </p:cNvPr>
          <p:cNvSpPr>
            <a:spLocks noGrp="1"/>
          </p:cNvSpPr>
          <p:nvPr>
            <p:ph idx="1"/>
          </p:nvPr>
        </p:nvSpPr>
        <p:spPr>
          <a:xfrm>
            <a:off x="838200" y="1687132"/>
            <a:ext cx="10515600" cy="4489831"/>
          </a:xfrm>
        </p:spPr>
        <p:txBody>
          <a:bodyPr>
            <a:normAutofit/>
          </a:bodyPr>
          <a:lstStyle/>
          <a:p>
            <a:r>
              <a:rPr lang="en-US" sz="2400" dirty="0">
                <a:latin typeface="Times New Roman" panose="02020603050405020304" pitchFamily="18" charset="0"/>
                <a:cs typeface="Times New Roman" panose="02020603050405020304" pitchFamily="18" charset="0"/>
              </a:rPr>
              <a:t>Large scale implementation can be difficult.</a:t>
            </a:r>
          </a:p>
          <a:p>
            <a:r>
              <a:rPr lang="en-US" sz="2400" dirty="0">
                <a:latin typeface="Times New Roman" panose="02020603050405020304" pitchFamily="18" charset="0"/>
                <a:cs typeface="Times New Roman" panose="02020603050405020304" pitchFamily="18" charset="0"/>
              </a:rPr>
              <a:t>Privacy concerns.</a:t>
            </a:r>
          </a:p>
          <a:p>
            <a:r>
              <a:rPr lang="en-US" sz="2400" dirty="0">
                <a:latin typeface="Times New Roman" panose="02020603050405020304" pitchFamily="18" charset="0"/>
                <a:cs typeface="Times New Roman" panose="02020603050405020304" pitchFamily="18" charset="0"/>
              </a:rPr>
              <a:t>Installations complications.</a:t>
            </a:r>
          </a:p>
          <a:p>
            <a:r>
              <a:rPr lang="en-US" sz="2400" dirty="0">
                <a:latin typeface="Times New Roman" panose="02020603050405020304" pitchFamily="18" charset="0"/>
                <a:cs typeface="Times New Roman" panose="02020603050405020304" pitchFamily="18" charset="0"/>
              </a:rPr>
              <a:t>Acceptance of new technology.</a:t>
            </a:r>
          </a:p>
          <a:p>
            <a:r>
              <a:rPr lang="en-US" sz="2400" dirty="0">
                <a:latin typeface="Times New Roman" panose="02020603050405020304" pitchFamily="18" charset="0"/>
                <a:cs typeface="Times New Roman" panose="02020603050405020304" pitchFamily="18" charset="0"/>
              </a:rPr>
              <a:t>Maintenance cost.</a:t>
            </a:r>
          </a:p>
          <a:p>
            <a:r>
              <a:rPr lang="en-US" sz="2400" dirty="0">
                <a:latin typeface="Times New Roman" panose="02020603050405020304" pitchFamily="18" charset="0"/>
                <a:cs typeface="Times New Roman" panose="02020603050405020304" pitchFamily="18" charset="0"/>
              </a:rPr>
              <a:t>Extra care and consideration is required.</a:t>
            </a:r>
          </a:p>
          <a:p>
            <a:r>
              <a:rPr lang="en-US" sz="2400" dirty="0">
                <a:latin typeface="Times New Roman" panose="02020603050405020304" pitchFamily="18" charset="0"/>
                <a:cs typeface="Times New Roman" panose="02020603050405020304" pitchFamily="18" charset="0"/>
              </a:rPr>
              <a:t>Security issues.</a:t>
            </a:r>
          </a:p>
        </p:txBody>
      </p:sp>
      <p:sp>
        <p:nvSpPr>
          <p:cNvPr id="4" name="Rectangle: Rounded Corners 3">
            <a:extLst>
              <a:ext uri="{FF2B5EF4-FFF2-40B4-BE49-F238E27FC236}">
                <a16:creationId xmlns:a16="http://schemas.microsoft.com/office/drawing/2014/main" id="{F8FACE1B-E182-72D0-B93E-8F9A122CC3E4}"/>
              </a:ext>
            </a:extLst>
          </p:cNvPr>
          <p:cNvSpPr/>
          <p:nvPr/>
        </p:nvSpPr>
        <p:spPr>
          <a:xfrm>
            <a:off x="3426823" y="180294"/>
            <a:ext cx="5338354" cy="62960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LIMITATIONS</a:t>
            </a:r>
          </a:p>
        </p:txBody>
      </p:sp>
    </p:spTree>
    <p:extLst>
      <p:ext uri="{BB962C8B-B14F-4D97-AF65-F5344CB8AC3E}">
        <p14:creationId xmlns:p14="http://schemas.microsoft.com/office/powerpoint/2010/main" val="109032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28" y="1584101"/>
            <a:ext cx="10761372" cy="4592862"/>
          </a:xfrm>
        </p:spPr>
        <p:txBody>
          <a:bodyPr>
            <a:normAutofit/>
          </a:bodyPr>
          <a:lstStyle/>
          <a:p>
            <a:pPr algn="just"/>
            <a:r>
              <a:rPr lang="en-US" sz="2400" dirty="0">
                <a:latin typeface="Times New Roman" panose="02020603050405020304" pitchFamily="18" charset="0"/>
                <a:cs typeface="Times New Roman" panose="02020603050405020304" pitchFamily="18" charset="0"/>
              </a:rPr>
              <a:t>In Smart Trolley System, now there is no need for the customers to wait in the queue and wait for his/her turn for the scanning of the product items. Especially during weekends or festivals season, there is not time wastage in waiting in the queue.</a:t>
            </a:r>
          </a:p>
          <a:p>
            <a:pPr algn="just"/>
            <a:r>
              <a:rPr lang="en-US" sz="2400" dirty="0">
                <a:latin typeface="Times New Roman" panose="02020603050405020304" pitchFamily="18" charset="0"/>
                <a:cs typeface="Times New Roman" panose="02020603050405020304" pitchFamily="18" charset="0"/>
              </a:rPr>
              <a:t>In future this intelligence system will advice the customer which products can be removed from the basket if the budget exceeds.</a:t>
            </a:r>
          </a:p>
          <a:p>
            <a:pPr algn="just"/>
            <a:r>
              <a:rPr lang="en-US" sz="2400" dirty="0">
                <a:latin typeface="Times New Roman" panose="02020603050405020304" pitchFamily="18" charset="0"/>
                <a:cs typeface="Times New Roman" panose="02020603050405020304" pitchFamily="18" charset="0"/>
              </a:rPr>
              <a:t>Also, with the help of optical sensor, motors, and motor drivers will make trolley in such a way that it will follow the customer which purchasing items.</a:t>
            </a:r>
          </a:p>
        </p:txBody>
      </p:sp>
      <p:sp>
        <p:nvSpPr>
          <p:cNvPr id="6" name="Rectangle: Rounded Corners 5">
            <a:extLst>
              <a:ext uri="{FF2B5EF4-FFF2-40B4-BE49-F238E27FC236}">
                <a16:creationId xmlns:a16="http://schemas.microsoft.com/office/drawing/2014/main" id="{628BB761-42F4-B32B-F787-D45411553689}"/>
              </a:ext>
            </a:extLst>
          </p:cNvPr>
          <p:cNvSpPr/>
          <p:nvPr/>
        </p:nvSpPr>
        <p:spPr>
          <a:xfrm>
            <a:off x="2499360" y="121920"/>
            <a:ext cx="6853645" cy="8011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FUTURE ENHANCEMENT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86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C148B-CD36-7222-5113-E3067767BA1C}"/>
              </a:ext>
            </a:extLst>
          </p:cNvPr>
          <p:cNvSpPr>
            <a:spLocks noGrp="1"/>
          </p:cNvSpPr>
          <p:nvPr>
            <p:ph idx="1"/>
          </p:nvPr>
        </p:nvSpPr>
        <p:spPr>
          <a:xfrm>
            <a:off x="838200" y="374469"/>
            <a:ext cx="10515600" cy="6109062"/>
          </a:xfrm>
        </p:spPr>
        <p:txBody>
          <a:bodyPr>
            <a:normAutofit fontScale="77500" lnSpcReduction="20000"/>
          </a:bodyPr>
          <a:lstStyle/>
          <a:p>
            <a:endParaRPr lang="en-IN" dirty="0"/>
          </a:p>
          <a:p>
            <a:endParaRPr lang="en-IN" dirty="0"/>
          </a:p>
          <a:p>
            <a:endParaRPr lang="en-IN" dirty="0"/>
          </a:p>
          <a:p>
            <a:pPr marL="0" indent="0">
              <a:lnSpc>
                <a:spcPct val="160000"/>
              </a:lnSpc>
              <a:buNone/>
            </a:pPr>
            <a:r>
              <a:rPr lang="en-US" dirty="0">
                <a:latin typeface="Times New Roman" panose="02020603050405020304" pitchFamily="18" charset="0"/>
                <a:cs typeface="Times New Roman" panose="02020603050405020304" pitchFamily="18" charset="0"/>
              </a:rPr>
              <a:t>In conclusion, a smart shopping cart that utilizes a barcode scanner to recognize products and verify weights for authentication is an efficient and convenient way to enhance the shopping experience. By using a Raspberry Pi and a HX711 weight sensor with a barcode scanner, the system can quickly and accurately identify products and ensure that the correct weight is being registered. This system can help prevent errors in pricing and weight measurements, ultimately leading to a better shopping experience for customers. Additionally, by displaying the total amount of the products in real-time on a user-friendly interface, users can keep track of their purchases and ensure that they stay within their budget. Overall, this smart shopping cart system offers an efficient, accurate, and user-friendly approach to grocery shopping.</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67E1556-9A51-4CB0-4C3D-416FFDFE649A}"/>
              </a:ext>
            </a:extLst>
          </p:cNvPr>
          <p:cNvSpPr/>
          <p:nvPr/>
        </p:nvSpPr>
        <p:spPr>
          <a:xfrm>
            <a:off x="3807823" y="374469"/>
            <a:ext cx="4576354" cy="862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0392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5617"/>
            <a:ext cx="10515600" cy="4541346"/>
          </a:xfrm>
        </p:spPr>
        <p:txBody>
          <a:bodyPr>
            <a:normAutofit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Gubbi, J., Bunya, R., Marsico, S., Palani swami, S.: Internet of Things (IoT): a vision architectural elements, and future directions. IEEE (2011). https://doi.org/10.1109/ smac2017.8058399.</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Dubey, V., </a:t>
            </a:r>
            <a:r>
              <a:rPr lang="en-US" sz="2400" dirty="0" err="1">
                <a:latin typeface="Times New Roman" panose="02020603050405020304" pitchFamily="18" charset="0"/>
                <a:cs typeface="Times New Roman" panose="02020603050405020304" pitchFamily="18" charset="0"/>
              </a:rPr>
              <a:t>Sangeeth</a:t>
            </a:r>
            <a:r>
              <a:rPr lang="en-US" sz="2400" dirty="0">
                <a:latin typeface="Times New Roman" panose="02020603050405020304" pitchFamily="18" charset="0"/>
                <a:cs typeface="Times New Roman" panose="02020603050405020304" pitchFamily="18" charset="0"/>
              </a:rPr>
              <a:t> Sagar, V.R.. </a:t>
            </a:r>
            <a:r>
              <a:rPr lang="en-US" sz="2400" dirty="0" err="1">
                <a:latin typeface="Times New Roman" panose="02020603050405020304" pitchFamily="18" charset="0"/>
                <a:cs typeface="Times New Roman" panose="02020603050405020304" pitchFamily="18" charset="0"/>
              </a:rPr>
              <a:t>Sumalya</a:t>
            </a:r>
            <a:r>
              <a:rPr lang="en-US" sz="2400" dirty="0">
                <a:latin typeface="Times New Roman" panose="02020603050405020304" pitchFamily="18" charset="0"/>
                <a:cs typeface="Times New Roman" panose="02020603050405020304" pitchFamily="18" charset="0"/>
              </a:rPr>
              <a:t>, S. Abhilash, C.B.: An Android approach for wireless power harvesting from radio waves. In: Contemporary Computing and Informatics (IC31), pp. 1235-1239 IEEE (2014) https://doi.org/10.1109/c3i 2014.7019670 .</a:t>
            </a:r>
          </a:p>
          <a:p>
            <a:pPr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Gangwal</a:t>
            </a:r>
            <a:r>
              <a:rPr lang="en-US" sz="2400" dirty="0">
                <a:latin typeface="Times New Roman" panose="02020603050405020304" pitchFamily="18" charset="0"/>
                <a:cs typeface="Times New Roman" panose="02020603050405020304" pitchFamily="18" charset="0"/>
              </a:rPr>
              <a:t>. U., Roy, S. Bapat, J. Smart shopping cart for automated billing purpose using wireless sensor networks. IEEE (2013). https://doi.org/10.1109/icices.2014.703399.</a:t>
            </a:r>
          </a:p>
          <a:p>
            <a:pPr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Yathishu</a:t>
            </a:r>
            <a:r>
              <a:rPr lang="en-US" sz="2400" dirty="0">
                <a:latin typeface="Times New Roman" panose="02020603050405020304" pitchFamily="18" charset="0"/>
                <a:cs typeface="Times New Roman" panose="02020603050405020304" pitchFamily="18" charset="0"/>
              </a:rPr>
              <a:t>, L., Abhishek, A., Harshith, R., Darshan </a:t>
            </a:r>
            <a:r>
              <a:rPr lang="en-US" sz="2400" dirty="0" err="1">
                <a:latin typeface="Times New Roman" panose="02020603050405020304" pitchFamily="18" charset="0"/>
                <a:cs typeface="Times New Roman" panose="02020603050405020304" pitchFamily="18" charset="0"/>
              </a:rPr>
              <a:t>Koundinya</a:t>
            </a:r>
            <a:r>
              <a:rPr lang="en-US" sz="2400" dirty="0">
                <a:latin typeface="Times New Roman" panose="02020603050405020304" pitchFamily="18" charset="0"/>
                <a:cs typeface="Times New Roman" panose="02020603050405020304" pitchFamily="18" charset="0"/>
              </a:rPr>
              <a:t>, S.R., Srinidhi, K.: Automation of shopping cart to ease queue in malls by using RFID (2015). https://doi.org/10.1109/cices</a:t>
            </a:r>
          </a:p>
        </p:txBody>
      </p:sp>
      <p:sp>
        <p:nvSpPr>
          <p:cNvPr id="6" name="Rectangle: Rounded Corners 5">
            <a:extLst>
              <a:ext uri="{FF2B5EF4-FFF2-40B4-BE49-F238E27FC236}">
                <a16:creationId xmlns:a16="http://schemas.microsoft.com/office/drawing/2014/main" id="{D9CC992D-EBFF-4FB5-BFA0-326774835D25}"/>
              </a:ext>
            </a:extLst>
          </p:cNvPr>
          <p:cNvSpPr/>
          <p:nvPr/>
        </p:nvSpPr>
        <p:spPr>
          <a:xfrm>
            <a:off x="3400697" y="95794"/>
            <a:ext cx="5390606" cy="90569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REFERENCES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77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8C992A7-900F-5CF4-084A-79F72C755269}"/>
              </a:ext>
            </a:extLst>
          </p:cNvPr>
          <p:cNvGraphicFramePr>
            <a:graphicFrameLocks noGrp="1"/>
          </p:cNvGraphicFramePr>
          <p:nvPr>
            <p:ph idx="1"/>
            <p:extLst>
              <p:ext uri="{D42A27DB-BD31-4B8C-83A1-F6EECF244321}">
                <p14:modId xmlns:p14="http://schemas.microsoft.com/office/powerpoint/2010/main" val="2040828796"/>
              </p:ext>
            </p:extLst>
          </p:nvPr>
        </p:nvGraphicFramePr>
        <p:xfrm>
          <a:off x="1367246" y="1541418"/>
          <a:ext cx="8865325" cy="4406533"/>
        </p:xfrm>
        <a:graphic>
          <a:graphicData uri="http://schemas.openxmlformats.org/drawingml/2006/table">
            <a:tbl>
              <a:tblPr firstRow="1" bandRow="1">
                <a:tableStyleId>{616DA210-FB5B-4158-B5E0-FEB733F419BA}</a:tableStyleId>
              </a:tblPr>
              <a:tblGrid>
                <a:gridCol w="1136916">
                  <a:extLst>
                    <a:ext uri="{9D8B030D-6E8A-4147-A177-3AD203B41FA5}">
                      <a16:colId xmlns:a16="http://schemas.microsoft.com/office/drawing/2014/main" val="322122923"/>
                    </a:ext>
                  </a:extLst>
                </a:gridCol>
                <a:gridCol w="7728409">
                  <a:extLst>
                    <a:ext uri="{9D8B030D-6E8A-4147-A177-3AD203B41FA5}">
                      <a16:colId xmlns:a16="http://schemas.microsoft.com/office/drawing/2014/main" val="847560517"/>
                    </a:ext>
                  </a:extLst>
                </a:gridCol>
              </a:tblGrid>
              <a:tr h="537181">
                <a:tc>
                  <a:txBody>
                    <a:bodyPr/>
                    <a:lstStyle/>
                    <a:p>
                      <a:pPr algn="ctr"/>
                      <a:r>
                        <a:rPr lang="en-IN" b="0" dirty="0"/>
                        <a:t>1.</a:t>
                      </a:r>
                    </a:p>
                  </a:txBody>
                  <a:tcPr/>
                </a:tc>
                <a:tc>
                  <a:txBody>
                    <a:bodyPr/>
                    <a:lstStyle/>
                    <a:p>
                      <a:r>
                        <a:rPr lang="en-IN" sz="1800" b="0" dirty="0"/>
                        <a:t>INTRODUCTION</a:t>
                      </a:r>
                    </a:p>
                  </a:txBody>
                  <a:tcPr/>
                </a:tc>
                <a:extLst>
                  <a:ext uri="{0D108BD9-81ED-4DB2-BD59-A6C34878D82A}">
                    <a16:rowId xmlns:a16="http://schemas.microsoft.com/office/drawing/2014/main" val="878865652"/>
                  </a:ext>
                </a:extLst>
              </a:tr>
              <a:tr h="537181">
                <a:tc>
                  <a:txBody>
                    <a:bodyPr/>
                    <a:lstStyle/>
                    <a:p>
                      <a:pPr algn="ctr"/>
                      <a:r>
                        <a:rPr lang="en-IN" dirty="0"/>
                        <a:t>2.</a:t>
                      </a:r>
                    </a:p>
                  </a:txBody>
                  <a:tcPr/>
                </a:tc>
                <a:tc>
                  <a:txBody>
                    <a:bodyPr/>
                    <a:lstStyle/>
                    <a:p>
                      <a:r>
                        <a:rPr lang="en-IN" dirty="0"/>
                        <a:t>OBJECTIVE</a:t>
                      </a:r>
                    </a:p>
                  </a:txBody>
                  <a:tcPr/>
                </a:tc>
                <a:extLst>
                  <a:ext uri="{0D108BD9-81ED-4DB2-BD59-A6C34878D82A}">
                    <a16:rowId xmlns:a16="http://schemas.microsoft.com/office/drawing/2014/main" val="1970069421"/>
                  </a:ext>
                </a:extLst>
              </a:tr>
              <a:tr h="646266">
                <a:tc>
                  <a:txBody>
                    <a:bodyPr/>
                    <a:lstStyle/>
                    <a:p>
                      <a:pPr algn="ctr"/>
                      <a:r>
                        <a:rPr lang="en-IN" dirty="0"/>
                        <a:t>3.</a:t>
                      </a:r>
                    </a:p>
                    <a:p>
                      <a:pPr algn="ctr"/>
                      <a:endParaRPr lang="en-IN" dirty="0"/>
                    </a:p>
                  </a:txBody>
                  <a:tcPr/>
                </a:tc>
                <a:tc>
                  <a:txBody>
                    <a:bodyPr/>
                    <a:lstStyle/>
                    <a:p>
                      <a:r>
                        <a:rPr lang="en-US" dirty="0"/>
                        <a:t>LITERATURE SURVEY</a:t>
                      </a:r>
                      <a:endParaRPr lang="en-IN" dirty="0"/>
                    </a:p>
                  </a:txBody>
                  <a:tcPr/>
                </a:tc>
                <a:extLst>
                  <a:ext uri="{0D108BD9-81ED-4DB2-BD59-A6C34878D82A}">
                    <a16:rowId xmlns:a16="http://schemas.microsoft.com/office/drawing/2014/main" val="3912067034"/>
                  </a:ext>
                </a:extLst>
              </a:tr>
              <a:tr h="537181">
                <a:tc>
                  <a:txBody>
                    <a:bodyPr/>
                    <a:lstStyle/>
                    <a:p>
                      <a:pPr algn="ctr"/>
                      <a:r>
                        <a:rPr lang="en-IN" dirty="0"/>
                        <a:t>4.</a:t>
                      </a:r>
                    </a:p>
                  </a:txBody>
                  <a:tcPr/>
                </a:tc>
                <a:tc>
                  <a:txBody>
                    <a:bodyPr/>
                    <a:lstStyle/>
                    <a:p>
                      <a:r>
                        <a:rPr lang="en-US" dirty="0"/>
                        <a:t>PROPOSED SYSTEM</a:t>
                      </a:r>
                      <a:endParaRPr lang="en-IN" dirty="0"/>
                    </a:p>
                  </a:txBody>
                  <a:tcPr/>
                </a:tc>
                <a:extLst>
                  <a:ext uri="{0D108BD9-81ED-4DB2-BD59-A6C34878D82A}">
                    <a16:rowId xmlns:a16="http://schemas.microsoft.com/office/drawing/2014/main" val="3934001284"/>
                  </a:ext>
                </a:extLst>
              </a:tr>
              <a:tr h="537181">
                <a:tc>
                  <a:txBody>
                    <a:bodyPr/>
                    <a:lstStyle/>
                    <a:p>
                      <a:pPr algn="ctr"/>
                      <a:r>
                        <a:rPr lang="en-IN" dirty="0"/>
                        <a:t>5.</a:t>
                      </a:r>
                    </a:p>
                  </a:txBody>
                  <a:tcPr/>
                </a:tc>
                <a:tc>
                  <a:txBody>
                    <a:bodyPr/>
                    <a:lstStyle/>
                    <a:p>
                      <a:r>
                        <a:rPr lang="en-IN" dirty="0"/>
                        <a:t>BLOCK DIAGRAM</a:t>
                      </a:r>
                    </a:p>
                  </a:txBody>
                  <a:tcPr/>
                </a:tc>
                <a:extLst>
                  <a:ext uri="{0D108BD9-81ED-4DB2-BD59-A6C34878D82A}">
                    <a16:rowId xmlns:a16="http://schemas.microsoft.com/office/drawing/2014/main" val="1888100895"/>
                  </a:ext>
                </a:extLst>
              </a:tr>
              <a:tr h="537181">
                <a:tc>
                  <a:txBody>
                    <a:bodyPr/>
                    <a:lstStyle/>
                    <a:p>
                      <a:pPr algn="ctr"/>
                      <a:r>
                        <a:rPr lang="en-IN" dirty="0"/>
                        <a:t>6.</a:t>
                      </a:r>
                    </a:p>
                  </a:txBody>
                  <a:tcPr/>
                </a:tc>
                <a:tc>
                  <a:txBody>
                    <a:bodyPr/>
                    <a:lstStyle/>
                    <a:p>
                      <a:r>
                        <a:rPr lang="en-IN" dirty="0"/>
                        <a:t>WORKING</a:t>
                      </a:r>
                    </a:p>
                  </a:txBody>
                  <a:tcPr/>
                </a:tc>
                <a:extLst>
                  <a:ext uri="{0D108BD9-81ED-4DB2-BD59-A6C34878D82A}">
                    <a16:rowId xmlns:a16="http://schemas.microsoft.com/office/drawing/2014/main" val="955436178"/>
                  </a:ext>
                </a:extLst>
              </a:tr>
              <a:tr h="537181">
                <a:tc>
                  <a:txBody>
                    <a:bodyPr/>
                    <a:lstStyle/>
                    <a:p>
                      <a:pPr algn="ctr"/>
                      <a:r>
                        <a:rPr lang="en-IN" dirty="0"/>
                        <a:t>7.</a:t>
                      </a:r>
                    </a:p>
                  </a:txBody>
                  <a:tcPr/>
                </a:tc>
                <a:tc>
                  <a:txBody>
                    <a:bodyPr/>
                    <a:lstStyle/>
                    <a:p>
                      <a:r>
                        <a:rPr lang="en-IN" dirty="0"/>
                        <a:t>ADVANTAGES</a:t>
                      </a:r>
                    </a:p>
                  </a:txBody>
                  <a:tcPr/>
                </a:tc>
                <a:extLst>
                  <a:ext uri="{0D108BD9-81ED-4DB2-BD59-A6C34878D82A}">
                    <a16:rowId xmlns:a16="http://schemas.microsoft.com/office/drawing/2014/main" val="2046422155"/>
                  </a:ext>
                </a:extLst>
              </a:tr>
              <a:tr h="537181">
                <a:tc>
                  <a:txBody>
                    <a:bodyPr/>
                    <a:lstStyle/>
                    <a:p>
                      <a:pPr algn="ctr"/>
                      <a:r>
                        <a:rPr lang="en-IN" dirty="0"/>
                        <a:t>8.</a:t>
                      </a:r>
                    </a:p>
                  </a:txBody>
                  <a:tcPr/>
                </a:tc>
                <a:tc>
                  <a:txBody>
                    <a:bodyPr/>
                    <a:lstStyle/>
                    <a:p>
                      <a:r>
                        <a:rPr lang="en-IN" dirty="0"/>
                        <a:t>RESULTS AND CONCLUSION </a:t>
                      </a:r>
                    </a:p>
                  </a:txBody>
                  <a:tcPr/>
                </a:tc>
                <a:extLst>
                  <a:ext uri="{0D108BD9-81ED-4DB2-BD59-A6C34878D82A}">
                    <a16:rowId xmlns:a16="http://schemas.microsoft.com/office/drawing/2014/main" val="1377626966"/>
                  </a:ext>
                </a:extLst>
              </a:tr>
            </a:tbl>
          </a:graphicData>
        </a:graphic>
      </p:graphicFrame>
      <p:sp>
        <p:nvSpPr>
          <p:cNvPr id="5" name="Rectangle: Rounded Corners 4">
            <a:extLst>
              <a:ext uri="{FF2B5EF4-FFF2-40B4-BE49-F238E27FC236}">
                <a16:creationId xmlns:a16="http://schemas.microsoft.com/office/drawing/2014/main" id="{3937313E-DD3E-9EA2-6C79-675ACC0DD3B5}"/>
              </a:ext>
            </a:extLst>
          </p:cNvPr>
          <p:cNvSpPr/>
          <p:nvPr/>
        </p:nvSpPr>
        <p:spPr>
          <a:xfrm>
            <a:off x="3325586" y="200296"/>
            <a:ext cx="5540828" cy="997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52196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403" y="1049443"/>
            <a:ext cx="11037194" cy="5684625"/>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modern technology has increased the standard of living for the humans. This resulted in large crowds at shopping malls. To handle the large crowd, we must reduce the time taken for the billing process.</a:t>
            </a:r>
          </a:p>
          <a:p>
            <a:pPr algn="just">
              <a:lnSpc>
                <a:spcPct val="100000"/>
              </a:lnSpc>
            </a:pPr>
            <a:r>
              <a:rPr lang="en-US" sz="2400" dirty="0">
                <a:latin typeface="Times New Roman" panose="02020603050405020304" pitchFamily="18" charset="0"/>
                <a:cs typeface="Times New Roman" panose="02020603050405020304" pitchFamily="18" charset="0"/>
              </a:rPr>
              <a:t> This is done using smart shopping cart. Items that are put in a smart shopping cart are read one by one and the bill is generated and displayed. </a:t>
            </a:r>
          </a:p>
          <a:p>
            <a:pPr algn="just">
              <a:lnSpc>
                <a:spcPct val="100000"/>
              </a:lnSpc>
            </a:pPr>
            <a:r>
              <a:rPr lang="en-US" sz="2400" dirty="0">
                <a:latin typeface="Times New Roman" panose="02020603050405020304" pitchFamily="18" charset="0"/>
                <a:cs typeface="Times New Roman" panose="02020603050405020304" pitchFamily="18" charset="0"/>
              </a:rPr>
              <a:t>After the final bill is generated the customer pays the bill by usual paying methods (by cash , credit/debit cards , online transactions). With this system, there is no need for customer to wait in the queue for the scanning for the product items for billing purpose. </a:t>
            </a:r>
          </a:p>
          <a:p>
            <a:pPr algn="just">
              <a:lnSpc>
                <a:spcPct val="100000"/>
              </a:lnSpc>
            </a:pPr>
            <a:r>
              <a:rPr lang="en-US" sz="2400" dirty="0">
                <a:latin typeface="Times New Roman" panose="02020603050405020304" pitchFamily="18" charset="0"/>
                <a:cs typeface="Times New Roman" panose="02020603050405020304" pitchFamily="18" charset="0"/>
              </a:rPr>
              <a:t>The aim of our project “SMART SHOPPING CART” is to reduce time consumption during the billing process and longtime standing crowd near the bill counters.</a:t>
            </a:r>
          </a:p>
          <a:p>
            <a:pPr algn="just">
              <a:lnSpc>
                <a:spcPct val="100000"/>
              </a:lnSpc>
            </a:pPr>
            <a:r>
              <a:rPr lang="en-US" sz="2400" dirty="0">
                <a:latin typeface="Times New Roman" panose="02020603050405020304" pitchFamily="18" charset="0"/>
                <a:cs typeface="Times New Roman" panose="02020603050405020304" pitchFamily="18" charset="0"/>
              </a:rPr>
              <a:t>Supermarkets and hypermarkets use this technique as a strategy to increase the number of customers.</a:t>
            </a:r>
          </a:p>
        </p:txBody>
      </p:sp>
      <p:sp>
        <p:nvSpPr>
          <p:cNvPr id="4" name="Rectangle: Rounded Corners 3">
            <a:extLst>
              <a:ext uri="{FF2B5EF4-FFF2-40B4-BE49-F238E27FC236}">
                <a16:creationId xmlns:a16="http://schemas.microsoft.com/office/drawing/2014/main" id="{4B301F14-0E84-1936-3E15-5BFF913D93A5}"/>
              </a:ext>
            </a:extLst>
          </p:cNvPr>
          <p:cNvSpPr/>
          <p:nvPr/>
        </p:nvSpPr>
        <p:spPr>
          <a:xfrm>
            <a:off x="3511700" y="123932"/>
            <a:ext cx="5069861" cy="61510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45857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949" y="1081825"/>
            <a:ext cx="10728101" cy="5301046"/>
          </a:xfrm>
        </p:spPr>
        <p:txBody>
          <a:bodyPr>
            <a:normAutofit/>
          </a:bodyPr>
          <a:lstStyle/>
          <a:p>
            <a:pPr>
              <a:lnSpc>
                <a:spcPct val="150000"/>
              </a:lnSpc>
            </a:pPr>
            <a:r>
              <a:rPr lang="en-US" sz="2600" dirty="0">
                <a:latin typeface="Times New Roman" panose="02020603050405020304" pitchFamily="18" charset="0"/>
                <a:cs typeface="Times New Roman" panose="02020603050405020304" pitchFamily="18" charset="0"/>
              </a:rPr>
              <a:t>The main objective of this project is to reduce and eliminate time taken in billing counter in super markets by designing an intelligent Shopping Cart which uses Barcode scanners to allow users to self-checkout and increase productivity time. </a:t>
            </a:r>
          </a:p>
          <a:p>
            <a:pPr>
              <a:lnSpc>
                <a:spcPct val="150000"/>
              </a:lnSpc>
            </a:pPr>
            <a:r>
              <a:rPr lang="en-US" sz="2600" dirty="0">
                <a:latin typeface="Times New Roman" panose="02020603050405020304" pitchFamily="18" charset="0"/>
                <a:cs typeface="Times New Roman" panose="02020603050405020304" pitchFamily="18" charset="0"/>
              </a:rPr>
              <a:t>The smart shopping cart would consist of the </a:t>
            </a:r>
            <a:r>
              <a:rPr lang="en-US" sz="2400" dirty="0">
                <a:latin typeface="Times New Roman" panose="02020603050405020304" pitchFamily="18" charset="0"/>
                <a:cs typeface="Times New Roman" panose="02020603050405020304" pitchFamily="18" charset="0"/>
              </a:rPr>
              <a:t>Raspberry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Pi</a:t>
            </a:r>
            <a:r>
              <a:rPr lang="en-US" sz="2600" dirty="0">
                <a:latin typeface="Times New Roman" panose="02020603050405020304" pitchFamily="18" charset="0"/>
                <a:cs typeface="Times New Roman" panose="02020603050405020304" pitchFamily="18" charset="0"/>
              </a:rPr>
              <a:t>, barcode Reader, weighing scale and an  Screen Display.</a:t>
            </a:r>
          </a:p>
        </p:txBody>
      </p:sp>
      <p:sp>
        <p:nvSpPr>
          <p:cNvPr id="4" name="Rectangle: Rounded Corners 3">
            <a:extLst>
              <a:ext uri="{FF2B5EF4-FFF2-40B4-BE49-F238E27FC236}">
                <a16:creationId xmlns:a16="http://schemas.microsoft.com/office/drawing/2014/main" id="{FC8F306C-C95B-8B77-D69C-72C25F022B6E}"/>
              </a:ext>
            </a:extLst>
          </p:cNvPr>
          <p:cNvSpPr/>
          <p:nvPr/>
        </p:nvSpPr>
        <p:spPr>
          <a:xfrm>
            <a:off x="3461657" y="80339"/>
            <a:ext cx="5124996" cy="69472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98239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CF966-32C3-DD49-7E7B-A68AA82E5ED9}"/>
              </a:ext>
            </a:extLst>
          </p:cNvPr>
          <p:cNvSpPr>
            <a:spLocks noGrp="1"/>
          </p:cNvSpPr>
          <p:nvPr>
            <p:ph idx="1"/>
          </p:nvPr>
        </p:nvSpPr>
        <p:spPr>
          <a:xfrm>
            <a:off x="838200" y="209006"/>
            <a:ext cx="10515600" cy="6505303"/>
          </a:xfrm>
        </p:spPr>
        <p:txBody>
          <a:bodyPr>
            <a:normAutofit/>
          </a:bodyPr>
          <a:lstStyle/>
          <a:p>
            <a:endParaRPr lang="en-IN" dirty="0"/>
          </a:p>
          <a:p>
            <a:endParaRPr lang="en-IN" dirty="0"/>
          </a:p>
          <a:p>
            <a:endParaRPr lang="en-IN" dirty="0"/>
          </a:p>
          <a:p>
            <a:pPr algn="just"/>
            <a:r>
              <a:rPr lang="en-US" sz="2400" dirty="0">
                <a:latin typeface="Times New Roman" panose="02020603050405020304" pitchFamily="18" charset="0"/>
                <a:cs typeface="Times New Roman" panose="02020603050405020304" pitchFamily="18" charset="0"/>
              </a:rPr>
              <a:t>[1] Gubbi, J., Bunya, R., Marsico, S., Palani swami, S.: Internet of Things (IoT): a vision architectural elements, and future directions. IEEE (2011). </a:t>
            </a:r>
          </a:p>
          <a:p>
            <a:pPr marL="0" indent="0" algn="just">
              <a:buNone/>
            </a:pPr>
            <a:r>
              <a:rPr lang="en-US" sz="2400" dirty="0">
                <a:latin typeface="Times New Roman" panose="02020603050405020304" pitchFamily="18" charset="0"/>
                <a:cs typeface="Times New Roman" panose="02020603050405020304" pitchFamily="18" charset="0"/>
              </a:rPr>
              <a:t>Instead of using the bar code tags this system used two barcode scanners to scan the products and automatically bill them in the LCD display connected with the raspberry Pi. The proposed system solves the problem of using bar-code tags which cannot be used with cheaper products. The display is just used to bill the products together and it does not provide any additional information about the products. Also using two barcode scanners instead of one is not very efficient and it draws more power and increase the cost of system with no additional benefits. The proposed system solves the problem of long queues very well using this approach however it failed to give any security features to the system. It’ll be very hectic for the admin to manually check each and every product with the bill generated by the system.</a:t>
            </a:r>
            <a:endParaRPr lang="en-IN" sz="2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A1F046F4-C9FA-8C5F-217F-850025EC1FEF}"/>
              </a:ext>
            </a:extLst>
          </p:cNvPr>
          <p:cNvSpPr/>
          <p:nvPr/>
        </p:nvSpPr>
        <p:spPr>
          <a:xfrm>
            <a:off x="3364497" y="209006"/>
            <a:ext cx="5074109" cy="67055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LITERATURE SURVEY</a:t>
            </a: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47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8B7F1-1C3A-67DE-3367-DB8A9C9208D8}"/>
              </a:ext>
            </a:extLst>
          </p:cNvPr>
          <p:cNvSpPr>
            <a:spLocks noGrp="1"/>
          </p:cNvSpPr>
          <p:nvPr>
            <p:ph idx="1"/>
          </p:nvPr>
        </p:nvSpPr>
        <p:spPr>
          <a:xfrm>
            <a:off x="838200" y="1166949"/>
            <a:ext cx="10515600" cy="5010014"/>
          </a:xfrm>
        </p:spPr>
        <p:txBody>
          <a:bodyPr>
            <a:normAutofit/>
          </a:bodyPr>
          <a:lstStyle/>
          <a:p>
            <a:pPr algn="just"/>
            <a:r>
              <a:rPr lang="en-US" sz="2400" dirty="0">
                <a:latin typeface="Times New Roman" panose="02020603050405020304" pitchFamily="18" charset="0"/>
                <a:cs typeface="Times New Roman" panose="02020603050405020304" pitchFamily="18" charset="0"/>
              </a:rPr>
              <a:t>Dubey, V., Sangeetha Sagar, V.R.. Somalia, S. Abhilash, C.B.: An Android approach for wireless power harvesting from radio waves. In: Contemporary Computing and Informatics (IC31), pp. 1235-1239 IEEE (2014) .</a:t>
            </a:r>
          </a:p>
          <a:p>
            <a:pPr marL="0" indent="0" algn="just">
              <a:buNone/>
            </a:pPr>
            <a:r>
              <a:rPr lang="en-US" sz="2400" dirty="0">
                <a:latin typeface="Times New Roman" panose="02020603050405020304" pitchFamily="18" charset="0"/>
                <a:cs typeface="Times New Roman" panose="02020603050405020304" pitchFamily="18" charset="0"/>
              </a:rPr>
              <a:t>This trolley system uses RFID tags on products that one wants to buy, which are read by barcode scanner and the cost of that product is displays on the LCD screen attached to that system. As customer buy the next product its price is added with the previous amount. The cost of the product is given to the microcontroller by using Zigbee communication from the host PC. Zigbee supports a bidirectional communication between microcontroller and host PC. Customer get direct bill at the billing section which is already stored at host PC which ultimately reduces queue. AS in this it uses Zigbee communication it has disadvantage like low transmission as well as low network stability and also Zigbee is not secure like Wi-Fi based security system.</a:t>
            </a:r>
            <a:endParaRPr lang="en-IN" sz="2400" dirty="0">
              <a:solidFill>
                <a:srgbClr val="000066"/>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796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0122" y="1610012"/>
            <a:ext cx="10895527" cy="461134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Our proposed smart shopping system should achieve the following major goals: </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u="sng" dirty="0">
                <a:solidFill>
                  <a:srgbClr val="000066"/>
                </a:solidFill>
                <a:latin typeface="Times New Roman" panose="02020603050405020304" pitchFamily="18" charset="0"/>
                <a:cs typeface="Times New Roman" panose="02020603050405020304" pitchFamily="18" charset="0"/>
              </a:rPr>
              <a:t>Item reading</a:t>
            </a:r>
            <a:r>
              <a:rPr lang="en-US" sz="2400" dirty="0">
                <a:latin typeface="Times New Roman" panose="02020603050405020304" pitchFamily="18" charset="0"/>
                <a:cs typeface="Times New Roman" panose="02020603050405020304" pitchFamily="18" charset="0"/>
              </a:rPr>
              <a:t>: The smart cart should be able to accurately read items put into or removed from the cart and is linked with the Supermarket's backend database which contains features of the products such as Cost Price.</a:t>
            </a:r>
          </a:p>
          <a:p>
            <a:pPr algn="just">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u="sng" dirty="0">
                <a:solidFill>
                  <a:srgbClr val="000066"/>
                </a:solidFill>
                <a:latin typeface="Times New Roman" panose="02020603050405020304" pitchFamily="18" charset="0"/>
                <a:cs typeface="Times New Roman" panose="02020603050405020304" pitchFamily="18" charset="0"/>
              </a:rPr>
              <a:t>Items tracking</a:t>
            </a:r>
            <a:r>
              <a:rPr lang="en-US" sz="2400" dirty="0">
                <a:latin typeface="Times New Roman" panose="02020603050405020304" pitchFamily="18" charset="0"/>
                <a:cs typeface="Times New Roman" panose="02020603050405020304" pitchFamily="18" charset="0"/>
              </a:rPr>
              <a:t>: The server should maintain the state of items in the store. With Bar-code Scanner installed, the items can be monitored and the item stock can be updated to the server.</a:t>
            </a:r>
          </a:p>
          <a:p>
            <a:pPr algn="just">
              <a:buFont typeface="Wingdings" panose="05000000000000000000" pitchFamily="2" charset="2"/>
              <a:buChar char="§"/>
            </a:pPr>
            <a:endParaRPr lang="en-US" sz="1400" dirty="0"/>
          </a:p>
          <a:p>
            <a:pPr algn="just">
              <a:buFont typeface="Wingdings" panose="05000000000000000000" pitchFamily="2" charset="2"/>
              <a:buChar char="§"/>
            </a:pPr>
            <a:endParaRPr lang="en-US" sz="1400" dirty="0"/>
          </a:p>
        </p:txBody>
      </p:sp>
      <p:sp>
        <p:nvSpPr>
          <p:cNvPr id="6" name="Rectangle: Rounded Corners 5">
            <a:extLst>
              <a:ext uri="{FF2B5EF4-FFF2-40B4-BE49-F238E27FC236}">
                <a16:creationId xmlns:a16="http://schemas.microsoft.com/office/drawing/2014/main" id="{CC604D42-5565-2881-6412-67C6D2177B1B}"/>
              </a:ext>
            </a:extLst>
          </p:cNvPr>
          <p:cNvSpPr/>
          <p:nvPr/>
        </p:nvSpPr>
        <p:spPr>
          <a:xfrm>
            <a:off x="3187336" y="205203"/>
            <a:ext cx="5817326" cy="8534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Proposed System</a:t>
            </a: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12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D237F05-4E0E-4630-4F59-FDFB2D420752}"/>
              </a:ext>
            </a:extLst>
          </p:cNvPr>
          <p:cNvSpPr/>
          <p:nvPr/>
        </p:nvSpPr>
        <p:spPr>
          <a:xfrm>
            <a:off x="4629948" y="2267211"/>
            <a:ext cx="2588623" cy="358650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Raspberry Pi</a:t>
            </a:r>
          </a:p>
        </p:txBody>
      </p:sp>
      <p:sp>
        <p:nvSpPr>
          <p:cNvPr id="6" name="Rectangle 5">
            <a:extLst>
              <a:ext uri="{FF2B5EF4-FFF2-40B4-BE49-F238E27FC236}">
                <a16:creationId xmlns:a16="http://schemas.microsoft.com/office/drawing/2014/main" id="{5D9304C1-D407-4169-2782-9DE00B6B4171}"/>
              </a:ext>
            </a:extLst>
          </p:cNvPr>
          <p:cNvSpPr/>
          <p:nvPr/>
        </p:nvSpPr>
        <p:spPr>
          <a:xfrm>
            <a:off x="4406692" y="1349450"/>
            <a:ext cx="3035600" cy="57277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Barcode Scanner</a:t>
            </a:r>
          </a:p>
        </p:txBody>
      </p:sp>
      <p:sp>
        <p:nvSpPr>
          <p:cNvPr id="8" name="Rectangle 7">
            <a:extLst>
              <a:ext uri="{FF2B5EF4-FFF2-40B4-BE49-F238E27FC236}">
                <a16:creationId xmlns:a16="http://schemas.microsoft.com/office/drawing/2014/main" id="{90DD76E5-172C-B913-B5CB-A6B89E6D76AA}"/>
              </a:ext>
            </a:extLst>
          </p:cNvPr>
          <p:cNvSpPr/>
          <p:nvPr/>
        </p:nvSpPr>
        <p:spPr>
          <a:xfrm>
            <a:off x="1223493" y="2829925"/>
            <a:ext cx="2447585" cy="8147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Thermal Printer</a:t>
            </a:r>
          </a:p>
        </p:txBody>
      </p:sp>
      <p:sp>
        <p:nvSpPr>
          <p:cNvPr id="10" name="Rectangle 9">
            <a:extLst>
              <a:ext uri="{FF2B5EF4-FFF2-40B4-BE49-F238E27FC236}">
                <a16:creationId xmlns:a16="http://schemas.microsoft.com/office/drawing/2014/main" id="{DD60FD0D-9CCE-95D6-753A-23CC0648122C}"/>
              </a:ext>
            </a:extLst>
          </p:cNvPr>
          <p:cNvSpPr/>
          <p:nvPr/>
        </p:nvSpPr>
        <p:spPr>
          <a:xfrm>
            <a:off x="8084951" y="2681154"/>
            <a:ext cx="2541178" cy="74784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Weighing scale</a:t>
            </a:r>
          </a:p>
        </p:txBody>
      </p:sp>
      <p:cxnSp>
        <p:nvCxnSpPr>
          <p:cNvPr id="3" name="Straight Arrow Connector 2">
            <a:extLst>
              <a:ext uri="{FF2B5EF4-FFF2-40B4-BE49-F238E27FC236}">
                <a16:creationId xmlns:a16="http://schemas.microsoft.com/office/drawing/2014/main" id="{9E621398-BF54-6E83-4477-1A409B10B141}"/>
              </a:ext>
            </a:extLst>
          </p:cNvPr>
          <p:cNvCxnSpPr>
            <a:cxnSpLocks/>
          </p:cNvCxnSpPr>
          <p:nvPr/>
        </p:nvCxnSpPr>
        <p:spPr>
          <a:xfrm flipH="1">
            <a:off x="3671078" y="3200430"/>
            <a:ext cx="958870" cy="21253"/>
          </a:xfrm>
          <a:prstGeom prst="straightConnector1">
            <a:avLst/>
          </a:prstGeom>
          <a:ln w="28575">
            <a:prstDash val="solid"/>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2026690-0B6D-CD87-B978-EFA7E4640C42}"/>
              </a:ext>
            </a:extLst>
          </p:cNvPr>
          <p:cNvCxnSpPr>
            <a:stCxn id="6" idx="2"/>
          </p:cNvCxnSpPr>
          <p:nvPr/>
        </p:nvCxnSpPr>
        <p:spPr>
          <a:xfrm>
            <a:off x="5924492" y="1922225"/>
            <a:ext cx="148" cy="35863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675FBE8-5367-C081-0292-7AD25BB540A6}"/>
              </a:ext>
            </a:extLst>
          </p:cNvPr>
          <p:cNvCxnSpPr>
            <a:stCxn id="10" idx="1"/>
          </p:cNvCxnSpPr>
          <p:nvPr/>
        </p:nvCxnSpPr>
        <p:spPr>
          <a:xfrm flipH="1">
            <a:off x="7180993" y="3055077"/>
            <a:ext cx="903958"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34BB6D3C-A8EC-B1CE-2303-CABA95F53E09}"/>
              </a:ext>
            </a:extLst>
          </p:cNvPr>
          <p:cNvCxnSpPr>
            <a:cxnSpLocks/>
            <a:endCxn id="32" idx="0"/>
          </p:cNvCxnSpPr>
          <p:nvPr/>
        </p:nvCxnSpPr>
        <p:spPr>
          <a:xfrm rot="10800000" flipV="1">
            <a:off x="3275120" y="5049085"/>
            <a:ext cx="1354828" cy="639568"/>
          </a:xfrm>
          <a:prstGeom prst="bentConnector2">
            <a:avLst/>
          </a:prstGeom>
          <a:ln w="28575">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D9ECFB82-A10E-4F6D-5277-CEBC8FC63F3A}"/>
              </a:ext>
            </a:extLst>
          </p:cNvPr>
          <p:cNvSpPr/>
          <p:nvPr/>
        </p:nvSpPr>
        <p:spPr>
          <a:xfrm>
            <a:off x="2287337" y="5688653"/>
            <a:ext cx="1975566" cy="60742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Screen Display</a:t>
            </a:r>
          </a:p>
        </p:txBody>
      </p:sp>
      <p:sp>
        <p:nvSpPr>
          <p:cNvPr id="58" name="Rectangle: Rounded Corners 5">
            <a:extLst>
              <a:ext uri="{FF2B5EF4-FFF2-40B4-BE49-F238E27FC236}">
                <a16:creationId xmlns:a16="http://schemas.microsoft.com/office/drawing/2014/main" id="{CC604D42-5565-2881-6412-67C6D2177B1B}"/>
              </a:ext>
            </a:extLst>
          </p:cNvPr>
          <p:cNvSpPr/>
          <p:nvPr/>
        </p:nvSpPr>
        <p:spPr>
          <a:xfrm>
            <a:off x="3140782" y="192849"/>
            <a:ext cx="5835794" cy="65993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Block Diagram</a:t>
            </a:r>
          </a:p>
        </p:txBody>
      </p:sp>
      <p:sp>
        <p:nvSpPr>
          <p:cNvPr id="67" name="Can 66"/>
          <p:cNvSpPr/>
          <p:nvPr/>
        </p:nvSpPr>
        <p:spPr>
          <a:xfrm>
            <a:off x="9526847" y="4467843"/>
            <a:ext cx="1703540" cy="1828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Times New Roman" panose="02020603050405020304" pitchFamily="18" charset="0"/>
                <a:cs typeface="Times New Roman" panose="02020603050405020304" pitchFamily="18" charset="0"/>
              </a:rPr>
              <a:t>Data Base</a:t>
            </a:r>
          </a:p>
        </p:txBody>
      </p:sp>
      <p:cxnSp>
        <p:nvCxnSpPr>
          <p:cNvPr id="74" name="Straight Arrow Connector 73"/>
          <p:cNvCxnSpPr/>
          <p:nvPr/>
        </p:nvCxnSpPr>
        <p:spPr>
          <a:xfrm flipV="1">
            <a:off x="7180993" y="5203065"/>
            <a:ext cx="2345854" cy="54303"/>
          </a:xfrm>
          <a:prstGeom prst="straightConnector1">
            <a:avLst/>
          </a:prstGeom>
          <a:ln w="12700">
            <a:solidFill>
              <a:srgbClr val="000066"/>
            </a:solidFill>
            <a:prstDash val="dashDot"/>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147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F094F-94F4-DD77-76CD-AF4347098C00}"/>
              </a:ext>
            </a:extLst>
          </p:cNvPr>
          <p:cNvSpPr>
            <a:spLocks noGrp="1"/>
          </p:cNvSpPr>
          <p:nvPr>
            <p:ph idx="1"/>
          </p:nvPr>
        </p:nvSpPr>
        <p:spPr>
          <a:xfrm>
            <a:off x="838200" y="1455313"/>
            <a:ext cx="10515600" cy="5190186"/>
          </a:xfrm>
        </p:spPr>
        <p:txBody>
          <a:bodyPr numCol="2">
            <a:normAutofit/>
          </a:bodyPr>
          <a:lstStyle/>
          <a:p>
            <a:r>
              <a:rPr lang="en-US" sz="2400" b="1" u="sng" dirty="0">
                <a:latin typeface="Times New Roman" panose="02020603050405020304" pitchFamily="18" charset="0"/>
                <a:cs typeface="Times New Roman" panose="02020603050405020304" pitchFamily="18" charset="0"/>
              </a:rPr>
              <a:t>Barcode scanner: </a:t>
            </a:r>
          </a:p>
          <a:p>
            <a:endParaRPr lang="en-US" sz="2400" dirty="0"/>
          </a:p>
          <a:p>
            <a:pPr marL="0" indent="0" algn="just">
              <a:buNone/>
            </a:pPr>
            <a:r>
              <a:rPr lang="en-US" sz="2400" dirty="0">
                <a:latin typeface="Times New Roman" panose="02020603050405020304" pitchFamily="18" charset="0"/>
                <a:cs typeface="Times New Roman" panose="02020603050405020304" pitchFamily="18" charset="0"/>
              </a:rPr>
              <a:t>A barcode reader is an optical scanner that can read printed barcodes, decode the data contained in the barcode to a computer.</a:t>
            </a:r>
          </a:p>
          <a:p>
            <a:pPr algn="just"/>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a:p>
            <a:pPr algn="just"/>
            <a:r>
              <a:rPr lang="en-US" sz="2400" b="1" u="sng" dirty="0">
                <a:latin typeface="Times New Roman" panose="02020603050405020304" pitchFamily="18" charset="0"/>
                <a:cs typeface="Times New Roman" panose="02020603050405020304" pitchFamily="18" charset="0"/>
              </a:rPr>
              <a:t>Weighing scale: </a:t>
            </a:r>
          </a:p>
          <a:p>
            <a:pPr marL="0" indent="0" algn="just">
              <a:buNone/>
            </a:pPr>
            <a:r>
              <a:rPr lang="en-US" sz="2400" dirty="0">
                <a:latin typeface="Times New Roman" panose="02020603050405020304" pitchFamily="18" charset="0"/>
                <a:cs typeface="Times New Roman" panose="02020603050405020304" pitchFamily="18" charset="0"/>
              </a:rPr>
              <a:t>Weighing scale will help us in authentication process at check out counter.</a:t>
            </a:r>
          </a:p>
          <a:p>
            <a:pPr marL="0" indent="0" algn="just">
              <a:buNone/>
            </a:pPr>
            <a:r>
              <a:rPr lang="en-US" sz="22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D1D124E9-D0FA-9B92-4057-8B0D80B849DA}"/>
              </a:ext>
            </a:extLst>
          </p:cNvPr>
          <p:cNvSpPr/>
          <p:nvPr/>
        </p:nvSpPr>
        <p:spPr>
          <a:xfrm>
            <a:off x="3433313" y="422694"/>
            <a:ext cx="4081157" cy="6297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cs typeface="Times New Roman" panose="02020603050405020304" pitchFamily="18" charset="0"/>
              </a:rPr>
              <a:t>components</a:t>
            </a:r>
            <a:endParaRPr lang="en-IN" sz="3200" dirty="0">
              <a:solidFill>
                <a:schemeClr val="tx1"/>
              </a:solidFill>
              <a:latin typeface="Algerian" panose="04020705040A02060702" pitchFamily="82" charset="0"/>
              <a:cs typeface="Times New Roman" panose="02020603050405020304" pitchFamily="18" charset="0"/>
            </a:endParaRPr>
          </a:p>
        </p:txBody>
      </p:sp>
      <p:sp>
        <p:nvSpPr>
          <p:cNvPr id="5" name="Rectangle 4">
            <a:extLst>
              <a:ext uri="{FF2B5EF4-FFF2-40B4-BE49-F238E27FC236}">
                <a16:creationId xmlns:a16="http://schemas.microsoft.com/office/drawing/2014/main" id="{8F43F52C-5A9F-D94C-79AF-F98BE7DD1D59}"/>
              </a:ext>
            </a:extLst>
          </p:cNvPr>
          <p:cNvSpPr/>
          <p:nvPr/>
        </p:nvSpPr>
        <p:spPr>
          <a:xfrm>
            <a:off x="7556986" y="1455313"/>
            <a:ext cx="3227890" cy="24458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D5C0D184-CBBB-3F70-C429-D4E000D64A59}"/>
              </a:ext>
            </a:extLst>
          </p:cNvPr>
          <p:cNvPicPr>
            <a:picLocks noChangeAspect="1"/>
          </p:cNvPicPr>
          <p:nvPr/>
        </p:nvPicPr>
        <p:blipFill>
          <a:blip r:embed="rId2"/>
          <a:stretch>
            <a:fillRect/>
          </a:stretch>
        </p:blipFill>
        <p:spPr>
          <a:xfrm>
            <a:off x="8014630" y="1763787"/>
            <a:ext cx="1929008" cy="1787133"/>
          </a:xfrm>
          <a:prstGeom prst="rect">
            <a:avLst/>
          </a:prstGeom>
        </p:spPr>
      </p:pic>
      <p:pic>
        <p:nvPicPr>
          <p:cNvPr id="8" name="Picture 7">
            <a:extLst>
              <a:ext uri="{FF2B5EF4-FFF2-40B4-BE49-F238E27FC236}">
                <a16:creationId xmlns:a16="http://schemas.microsoft.com/office/drawing/2014/main" id="{80B35CD6-C767-53CF-71F8-549F51B84051}"/>
              </a:ext>
            </a:extLst>
          </p:cNvPr>
          <p:cNvPicPr>
            <a:picLocks noChangeAspect="1"/>
          </p:cNvPicPr>
          <p:nvPr/>
        </p:nvPicPr>
        <p:blipFill>
          <a:blip r:embed="rId3"/>
          <a:stretch>
            <a:fillRect/>
          </a:stretch>
        </p:blipFill>
        <p:spPr>
          <a:xfrm>
            <a:off x="7593332" y="4102596"/>
            <a:ext cx="3191544" cy="2542903"/>
          </a:xfrm>
          <a:prstGeom prst="rect">
            <a:avLst/>
          </a:prstGeom>
        </p:spPr>
      </p:pic>
    </p:spTree>
    <p:extLst>
      <p:ext uri="{BB962C8B-B14F-4D97-AF65-F5344CB8AC3E}">
        <p14:creationId xmlns:p14="http://schemas.microsoft.com/office/powerpoint/2010/main" val="3146967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13662</TotalTime>
  <Words>1891</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   Users will be able to Read the bar-code themselves.   Display the total amount before payment.  Ability to set the shopping Budget.  Ability to remove unwanted product.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CART</dc:title>
  <dc:creator>BHAVIKA</dc:creator>
  <cp:lastModifiedBy>Bhavika kadu</cp:lastModifiedBy>
  <cp:revision>79</cp:revision>
  <dcterms:created xsi:type="dcterms:W3CDTF">2022-10-15T10:37:59Z</dcterms:created>
  <dcterms:modified xsi:type="dcterms:W3CDTF">2023-04-21T04:57:10Z</dcterms:modified>
</cp:coreProperties>
</file>