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1945600"/>
  <p:notesSz cx="7004050" cy="92837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C4"/>
    <a:srgbClr val="0066FF"/>
    <a:srgbClr val="6699FF"/>
    <a:srgbClr val="3399FF"/>
    <a:srgbClr val="C0C0C0"/>
    <a:srgbClr val="003A74"/>
    <a:srgbClr val="FFFF99"/>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965" autoAdjust="0"/>
    <p:restoredTop sz="86384" autoAdjust="0"/>
  </p:normalViewPr>
  <p:slideViewPr>
    <p:cSldViewPr>
      <p:cViewPr>
        <p:scale>
          <a:sx n="50" d="100"/>
          <a:sy n="50" d="100"/>
        </p:scale>
        <p:origin x="367" y="-106"/>
      </p:cViewPr>
      <p:guideLst>
        <p:guide orient="horz" pos="6912"/>
        <p:guide pos="10368"/>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D065CD-A8BE-45D8-BFA4-2B6FC5C74E17}"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14765479-6F5A-45A1-97EA-6518BE35B806}">
      <dgm:prSet phldrT="[Text]"/>
      <dgm:spPr/>
      <dgm:t>
        <a:bodyPr/>
        <a:lstStyle/>
        <a:p>
          <a:r>
            <a:rPr lang="en-US" dirty="0" smtClean="0"/>
            <a:t>Detect Face</a:t>
          </a:r>
        </a:p>
      </dgm:t>
    </dgm:pt>
    <dgm:pt modelId="{4F90E1B1-8EE7-41CD-9A7F-ADE148122F96}" type="parTrans" cxnId="{3B74B510-F777-493F-9579-4E5CF5303C8F}">
      <dgm:prSet/>
      <dgm:spPr/>
      <dgm:t>
        <a:bodyPr/>
        <a:lstStyle/>
        <a:p>
          <a:endParaRPr lang="en-US"/>
        </a:p>
      </dgm:t>
    </dgm:pt>
    <dgm:pt modelId="{99486368-EE50-457A-93E9-F4802D9AE0DD}" type="sibTrans" cxnId="{3B74B510-F777-493F-9579-4E5CF5303C8F}">
      <dgm:prSet/>
      <dgm:spPr/>
      <dgm:t>
        <a:bodyPr/>
        <a:lstStyle/>
        <a:p>
          <a:endParaRPr lang="en-US"/>
        </a:p>
      </dgm:t>
    </dgm:pt>
    <dgm:pt modelId="{81034386-E695-4729-B12F-FCB3DCDC654C}">
      <dgm:prSet phldrT="[Text]"/>
      <dgm:spPr/>
      <dgm:t>
        <a:bodyPr/>
        <a:lstStyle/>
        <a:p>
          <a:r>
            <a:rPr lang="en-US" dirty="0" smtClean="0"/>
            <a:t>Detect points of interest</a:t>
          </a:r>
          <a:endParaRPr lang="en-US" dirty="0"/>
        </a:p>
      </dgm:t>
    </dgm:pt>
    <dgm:pt modelId="{6B1870D4-6D31-42B9-BA72-F75C795745BD}" type="parTrans" cxnId="{22803160-FA2F-44EC-9F97-E920CC198A70}">
      <dgm:prSet/>
      <dgm:spPr/>
      <dgm:t>
        <a:bodyPr/>
        <a:lstStyle/>
        <a:p>
          <a:endParaRPr lang="en-US" dirty="0"/>
        </a:p>
      </dgm:t>
    </dgm:pt>
    <dgm:pt modelId="{55C30E38-8C55-4932-9638-3C2469968AFC}" type="sibTrans" cxnId="{22803160-FA2F-44EC-9F97-E920CC198A70}">
      <dgm:prSet/>
      <dgm:spPr/>
      <dgm:t>
        <a:bodyPr/>
        <a:lstStyle/>
        <a:p>
          <a:endParaRPr lang="en-US"/>
        </a:p>
      </dgm:t>
    </dgm:pt>
    <dgm:pt modelId="{75B5E00B-7027-4721-9272-EEB2EA3DAB78}">
      <dgm:prSet phldrT="[Text]"/>
      <dgm:spPr/>
      <dgm:t>
        <a:bodyPr/>
        <a:lstStyle/>
        <a:p>
          <a:r>
            <a:rPr lang="en-US" dirty="0" smtClean="0"/>
            <a:t>Calculate ratios</a:t>
          </a:r>
          <a:endParaRPr lang="en-US" dirty="0"/>
        </a:p>
      </dgm:t>
    </dgm:pt>
    <dgm:pt modelId="{D8F380A2-0239-4EB8-BE5B-20D9299923F0}" type="parTrans" cxnId="{A22EB6F6-9F94-4801-B08E-BCCCC1A2BF57}">
      <dgm:prSet/>
      <dgm:spPr/>
      <dgm:t>
        <a:bodyPr/>
        <a:lstStyle/>
        <a:p>
          <a:endParaRPr lang="en-US" dirty="0"/>
        </a:p>
      </dgm:t>
    </dgm:pt>
    <dgm:pt modelId="{0313A3D6-3BA8-4BEE-8CC6-013D6738E71F}" type="sibTrans" cxnId="{A22EB6F6-9F94-4801-B08E-BCCCC1A2BF57}">
      <dgm:prSet/>
      <dgm:spPr/>
      <dgm:t>
        <a:bodyPr/>
        <a:lstStyle/>
        <a:p>
          <a:endParaRPr lang="en-US"/>
        </a:p>
      </dgm:t>
    </dgm:pt>
    <dgm:pt modelId="{C5504360-E759-43CD-B4F9-F9230BA4E678}">
      <dgm:prSet phldrT="[Text]"/>
      <dgm:spPr/>
      <dgm:t>
        <a:bodyPr/>
        <a:lstStyle/>
        <a:p>
          <a:r>
            <a:rPr lang="en-US" dirty="0" smtClean="0"/>
            <a:t>Calculate angles in face boundary</a:t>
          </a:r>
          <a:endParaRPr lang="en-US" dirty="0"/>
        </a:p>
      </dgm:t>
    </dgm:pt>
    <dgm:pt modelId="{91C3850D-059C-468C-9304-35068A64B005}" type="parTrans" cxnId="{31B95B93-71C8-4B21-9F9B-7EA540293908}">
      <dgm:prSet/>
      <dgm:spPr/>
      <dgm:t>
        <a:bodyPr/>
        <a:lstStyle/>
        <a:p>
          <a:endParaRPr lang="en-US" dirty="0"/>
        </a:p>
      </dgm:t>
    </dgm:pt>
    <dgm:pt modelId="{2CC4421F-3F4F-439B-B593-84330F007105}" type="sibTrans" cxnId="{31B95B93-71C8-4B21-9F9B-7EA540293908}">
      <dgm:prSet/>
      <dgm:spPr/>
      <dgm:t>
        <a:bodyPr/>
        <a:lstStyle/>
        <a:p>
          <a:endParaRPr lang="en-US"/>
        </a:p>
      </dgm:t>
    </dgm:pt>
    <dgm:pt modelId="{9C2C0F0D-146E-49B8-B9CF-860A1300DE5B}">
      <dgm:prSet phldrT="[Text]"/>
      <dgm:spPr/>
      <dgm:t>
        <a:bodyPr/>
        <a:lstStyle/>
        <a:p>
          <a:r>
            <a:rPr lang="en-US" dirty="0" smtClean="0"/>
            <a:t>Classification</a:t>
          </a:r>
          <a:endParaRPr lang="en-US" dirty="0"/>
        </a:p>
      </dgm:t>
    </dgm:pt>
    <dgm:pt modelId="{DC15B614-B774-4701-87E9-3E3A7DD538AC}" type="parTrans" cxnId="{95B2A6AF-4D3A-4C39-84FF-4B3BCD76ECB9}">
      <dgm:prSet/>
      <dgm:spPr/>
      <dgm:t>
        <a:bodyPr/>
        <a:lstStyle/>
        <a:p>
          <a:endParaRPr lang="en-US" dirty="0"/>
        </a:p>
      </dgm:t>
    </dgm:pt>
    <dgm:pt modelId="{92BBD792-0854-4E64-AA27-3E517CEF0093}" type="sibTrans" cxnId="{95B2A6AF-4D3A-4C39-84FF-4B3BCD76ECB9}">
      <dgm:prSet/>
      <dgm:spPr/>
      <dgm:t>
        <a:bodyPr/>
        <a:lstStyle/>
        <a:p>
          <a:endParaRPr lang="en-US"/>
        </a:p>
      </dgm:t>
    </dgm:pt>
    <dgm:pt modelId="{30FC8CAB-E13E-47A9-B8A6-864384EC373C}">
      <dgm:prSet phldrT="[Text]"/>
      <dgm:spPr/>
      <dgm:t>
        <a:bodyPr/>
        <a:lstStyle/>
        <a:p>
          <a:r>
            <a:rPr lang="en-US" dirty="0" smtClean="0"/>
            <a:t>Classification</a:t>
          </a:r>
          <a:endParaRPr lang="en-US" dirty="0"/>
        </a:p>
      </dgm:t>
    </dgm:pt>
    <dgm:pt modelId="{EE18B91B-49E0-4413-8FB1-2DF90C0BDF4E}" type="parTrans" cxnId="{75DA8030-A271-4E22-A2B1-D081B6A26805}">
      <dgm:prSet/>
      <dgm:spPr/>
      <dgm:t>
        <a:bodyPr/>
        <a:lstStyle/>
        <a:p>
          <a:endParaRPr lang="en-US" dirty="0"/>
        </a:p>
      </dgm:t>
    </dgm:pt>
    <dgm:pt modelId="{858BCDD6-D620-40A2-93C4-14ECA10E528F}" type="sibTrans" cxnId="{75DA8030-A271-4E22-A2B1-D081B6A26805}">
      <dgm:prSet/>
      <dgm:spPr/>
      <dgm:t>
        <a:bodyPr/>
        <a:lstStyle/>
        <a:p>
          <a:endParaRPr lang="en-US"/>
        </a:p>
      </dgm:t>
    </dgm:pt>
    <dgm:pt modelId="{D58EDFB9-9A8A-4E99-B17A-3987715DBBE7}" type="pres">
      <dgm:prSet presAssocID="{6DD065CD-A8BE-45D8-BFA4-2B6FC5C74E17}" presName="diagram" presStyleCnt="0">
        <dgm:presLayoutVars>
          <dgm:chPref val="1"/>
          <dgm:dir/>
          <dgm:animOne val="branch"/>
          <dgm:animLvl val="lvl"/>
          <dgm:resizeHandles val="exact"/>
        </dgm:presLayoutVars>
      </dgm:prSet>
      <dgm:spPr/>
    </dgm:pt>
    <dgm:pt modelId="{5D2B8B4E-C8C4-4768-A581-442298E37D6E}" type="pres">
      <dgm:prSet presAssocID="{14765479-6F5A-45A1-97EA-6518BE35B806}" presName="root1" presStyleCnt="0"/>
      <dgm:spPr/>
    </dgm:pt>
    <dgm:pt modelId="{AEAF38B5-3640-4BD0-9C67-3FC71C364114}" type="pres">
      <dgm:prSet presAssocID="{14765479-6F5A-45A1-97EA-6518BE35B806}" presName="LevelOneTextNode" presStyleLbl="node0" presStyleIdx="0" presStyleCnt="1">
        <dgm:presLayoutVars>
          <dgm:chPref val="3"/>
        </dgm:presLayoutVars>
      </dgm:prSet>
      <dgm:spPr/>
      <dgm:t>
        <a:bodyPr/>
        <a:lstStyle/>
        <a:p>
          <a:endParaRPr lang="en-US"/>
        </a:p>
      </dgm:t>
    </dgm:pt>
    <dgm:pt modelId="{B80FA95C-0A82-49F5-8011-BC91F6053D40}" type="pres">
      <dgm:prSet presAssocID="{14765479-6F5A-45A1-97EA-6518BE35B806}" presName="level2hierChild" presStyleCnt="0"/>
      <dgm:spPr/>
    </dgm:pt>
    <dgm:pt modelId="{E553EE12-1F80-4FCD-B940-8B2A99C1A48C}" type="pres">
      <dgm:prSet presAssocID="{6B1870D4-6D31-42B9-BA72-F75C795745BD}" presName="conn2-1" presStyleLbl="parChTrans1D2" presStyleIdx="0" presStyleCnt="1"/>
      <dgm:spPr/>
    </dgm:pt>
    <dgm:pt modelId="{AAB9A376-48A6-4507-B5E3-FE676A093213}" type="pres">
      <dgm:prSet presAssocID="{6B1870D4-6D31-42B9-BA72-F75C795745BD}" presName="connTx" presStyleLbl="parChTrans1D2" presStyleIdx="0" presStyleCnt="1"/>
      <dgm:spPr/>
    </dgm:pt>
    <dgm:pt modelId="{7A2D0347-BCD7-4AC0-829F-88DD17D3B875}" type="pres">
      <dgm:prSet presAssocID="{81034386-E695-4729-B12F-FCB3DCDC654C}" presName="root2" presStyleCnt="0"/>
      <dgm:spPr/>
    </dgm:pt>
    <dgm:pt modelId="{2089EFF4-CE12-4287-B950-1282F022F98B}" type="pres">
      <dgm:prSet presAssocID="{81034386-E695-4729-B12F-FCB3DCDC654C}" presName="LevelTwoTextNode" presStyleLbl="node2" presStyleIdx="0" presStyleCnt="1">
        <dgm:presLayoutVars>
          <dgm:chPref val="3"/>
        </dgm:presLayoutVars>
      </dgm:prSet>
      <dgm:spPr/>
      <dgm:t>
        <a:bodyPr/>
        <a:lstStyle/>
        <a:p>
          <a:endParaRPr lang="en-US"/>
        </a:p>
      </dgm:t>
    </dgm:pt>
    <dgm:pt modelId="{4C4896E8-D9BA-4FE3-BE60-1CA705FAFED5}" type="pres">
      <dgm:prSet presAssocID="{81034386-E695-4729-B12F-FCB3DCDC654C}" presName="level3hierChild" presStyleCnt="0"/>
      <dgm:spPr/>
    </dgm:pt>
    <dgm:pt modelId="{991AB5B2-DF04-4A27-94F8-D96CF8E40D5D}" type="pres">
      <dgm:prSet presAssocID="{D8F380A2-0239-4EB8-BE5B-20D9299923F0}" presName="conn2-1" presStyleLbl="parChTrans1D3" presStyleIdx="0" presStyleCnt="2"/>
      <dgm:spPr/>
    </dgm:pt>
    <dgm:pt modelId="{7AF308A5-667A-4EA6-B02D-AD8D2566E737}" type="pres">
      <dgm:prSet presAssocID="{D8F380A2-0239-4EB8-BE5B-20D9299923F0}" presName="connTx" presStyleLbl="parChTrans1D3" presStyleIdx="0" presStyleCnt="2"/>
      <dgm:spPr/>
    </dgm:pt>
    <dgm:pt modelId="{F55338B4-CA28-4F7E-9C12-6484567C2FB2}" type="pres">
      <dgm:prSet presAssocID="{75B5E00B-7027-4721-9272-EEB2EA3DAB78}" presName="root2" presStyleCnt="0"/>
      <dgm:spPr/>
    </dgm:pt>
    <dgm:pt modelId="{EFB7DA58-B526-4EFD-B76E-EA132E34A6B1}" type="pres">
      <dgm:prSet presAssocID="{75B5E00B-7027-4721-9272-EEB2EA3DAB78}" presName="LevelTwoTextNode" presStyleLbl="node3" presStyleIdx="0" presStyleCnt="2">
        <dgm:presLayoutVars>
          <dgm:chPref val="3"/>
        </dgm:presLayoutVars>
      </dgm:prSet>
      <dgm:spPr/>
      <dgm:t>
        <a:bodyPr/>
        <a:lstStyle/>
        <a:p>
          <a:endParaRPr lang="en-US"/>
        </a:p>
      </dgm:t>
    </dgm:pt>
    <dgm:pt modelId="{F7570346-8E1E-4B0B-A436-9B1FFA218FDE}" type="pres">
      <dgm:prSet presAssocID="{75B5E00B-7027-4721-9272-EEB2EA3DAB78}" presName="level3hierChild" presStyleCnt="0"/>
      <dgm:spPr/>
    </dgm:pt>
    <dgm:pt modelId="{FF3548A0-3199-4C4B-A412-3D25DDFAD203}" type="pres">
      <dgm:prSet presAssocID="{DC15B614-B774-4701-87E9-3E3A7DD538AC}" presName="conn2-1" presStyleLbl="parChTrans1D4" presStyleIdx="0" presStyleCnt="2"/>
      <dgm:spPr/>
    </dgm:pt>
    <dgm:pt modelId="{F183E847-2311-4ADB-A488-765854950F62}" type="pres">
      <dgm:prSet presAssocID="{DC15B614-B774-4701-87E9-3E3A7DD538AC}" presName="connTx" presStyleLbl="parChTrans1D4" presStyleIdx="0" presStyleCnt="2"/>
      <dgm:spPr/>
    </dgm:pt>
    <dgm:pt modelId="{E2BCA10A-0EC8-43FB-8C79-70FFA097E26E}" type="pres">
      <dgm:prSet presAssocID="{9C2C0F0D-146E-49B8-B9CF-860A1300DE5B}" presName="root2" presStyleCnt="0"/>
      <dgm:spPr/>
    </dgm:pt>
    <dgm:pt modelId="{3DDE7472-73B8-4457-97CC-DC5BB7B6B454}" type="pres">
      <dgm:prSet presAssocID="{9C2C0F0D-146E-49B8-B9CF-860A1300DE5B}" presName="LevelTwoTextNode" presStyleLbl="node4" presStyleIdx="0" presStyleCnt="2">
        <dgm:presLayoutVars>
          <dgm:chPref val="3"/>
        </dgm:presLayoutVars>
      </dgm:prSet>
      <dgm:spPr/>
      <dgm:t>
        <a:bodyPr/>
        <a:lstStyle/>
        <a:p>
          <a:endParaRPr lang="en-US"/>
        </a:p>
      </dgm:t>
    </dgm:pt>
    <dgm:pt modelId="{BCCDBF31-8DC0-4A09-9EA5-44022A2197B6}" type="pres">
      <dgm:prSet presAssocID="{9C2C0F0D-146E-49B8-B9CF-860A1300DE5B}" presName="level3hierChild" presStyleCnt="0"/>
      <dgm:spPr/>
    </dgm:pt>
    <dgm:pt modelId="{FBE80D1D-4F9F-45AD-9305-437324F464F1}" type="pres">
      <dgm:prSet presAssocID="{91C3850D-059C-468C-9304-35068A64B005}" presName="conn2-1" presStyleLbl="parChTrans1D3" presStyleIdx="1" presStyleCnt="2"/>
      <dgm:spPr/>
    </dgm:pt>
    <dgm:pt modelId="{D1242570-DCF1-4217-9D90-78B6B3E77842}" type="pres">
      <dgm:prSet presAssocID="{91C3850D-059C-468C-9304-35068A64B005}" presName="connTx" presStyleLbl="parChTrans1D3" presStyleIdx="1" presStyleCnt="2"/>
      <dgm:spPr/>
    </dgm:pt>
    <dgm:pt modelId="{0705B420-88AB-4295-B61B-3A2483BCC431}" type="pres">
      <dgm:prSet presAssocID="{C5504360-E759-43CD-B4F9-F9230BA4E678}" presName="root2" presStyleCnt="0"/>
      <dgm:spPr/>
    </dgm:pt>
    <dgm:pt modelId="{7F6C84F8-483A-4041-AE26-4CCC7038A670}" type="pres">
      <dgm:prSet presAssocID="{C5504360-E759-43CD-B4F9-F9230BA4E678}" presName="LevelTwoTextNode" presStyleLbl="node3" presStyleIdx="1" presStyleCnt="2">
        <dgm:presLayoutVars>
          <dgm:chPref val="3"/>
        </dgm:presLayoutVars>
      </dgm:prSet>
      <dgm:spPr/>
      <dgm:t>
        <a:bodyPr/>
        <a:lstStyle/>
        <a:p>
          <a:endParaRPr lang="en-US"/>
        </a:p>
      </dgm:t>
    </dgm:pt>
    <dgm:pt modelId="{7A6E18FD-512D-4DD8-AF99-DC030B922277}" type="pres">
      <dgm:prSet presAssocID="{C5504360-E759-43CD-B4F9-F9230BA4E678}" presName="level3hierChild" presStyleCnt="0"/>
      <dgm:spPr/>
    </dgm:pt>
    <dgm:pt modelId="{957B2A42-CC5D-4436-B4FD-ABFC1618078B}" type="pres">
      <dgm:prSet presAssocID="{EE18B91B-49E0-4413-8FB1-2DF90C0BDF4E}" presName="conn2-1" presStyleLbl="parChTrans1D4" presStyleIdx="1" presStyleCnt="2"/>
      <dgm:spPr/>
    </dgm:pt>
    <dgm:pt modelId="{19C4839E-F09A-479D-A70A-990814414858}" type="pres">
      <dgm:prSet presAssocID="{EE18B91B-49E0-4413-8FB1-2DF90C0BDF4E}" presName="connTx" presStyleLbl="parChTrans1D4" presStyleIdx="1" presStyleCnt="2"/>
      <dgm:spPr/>
    </dgm:pt>
    <dgm:pt modelId="{74A03144-D844-4806-A6B8-E0D21C0DC5E4}" type="pres">
      <dgm:prSet presAssocID="{30FC8CAB-E13E-47A9-B8A6-864384EC373C}" presName="root2" presStyleCnt="0"/>
      <dgm:spPr/>
    </dgm:pt>
    <dgm:pt modelId="{EB204F1F-A7A0-41A3-8E96-AF815D66DF5C}" type="pres">
      <dgm:prSet presAssocID="{30FC8CAB-E13E-47A9-B8A6-864384EC373C}" presName="LevelTwoTextNode" presStyleLbl="node4" presStyleIdx="1" presStyleCnt="2">
        <dgm:presLayoutVars>
          <dgm:chPref val="3"/>
        </dgm:presLayoutVars>
      </dgm:prSet>
      <dgm:spPr/>
      <dgm:t>
        <a:bodyPr/>
        <a:lstStyle/>
        <a:p>
          <a:endParaRPr lang="en-US"/>
        </a:p>
      </dgm:t>
    </dgm:pt>
    <dgm:pt modelId="{FF9B766C-4982-4F22-BD05-2E1E5FB7F136}" type="pres">
      <dgm:prSet presAssocID="{30FC8CAB-E13E-47A9-B8A6-864384EC373C}" presName="level3hierChild" presStyleCnt="0"/>
      <dgm:spPr/>
    </dgm:pt>
  </dgm:ptLst>
  <dgm:cxnLst>
    <dgm:cxn modelId="{2922339C-B910-4915-A2BF-72F815BDF86F}" type="presOf" srcId="{14765479-6F5A-45A1-97EA-6518BE35B806}" destId="{AEAF38B5-3640-4BD0-9C67-3FC71C364114}" srcOrd="0" destOrd="0" presId="urn:microsoft.com/office/officeart/2005/8/layout/hierarchy2"/>
    <dgm:cxn modelId="{31B95B93-71C8-4B21-9F9B-7EA540293908}" srcId="{81034386-E695-4729-B12F-FCB3DCDC654C}" destId="{C5504360-E759-43CD-B4F9-F9230BA4E678}" srcOrd="1" destOrd="0" parTransId="{91C3850D-059C-468C-9304-35068A64B005}" sibTransId="{2CC4421F-3F4F-439B-B593-84330F007105}"/>
    <dgm:cxn modelId="{A0CB92ED-EE36-44FA-A630-8EE9714286AE}" type="presOf" srcId="{EE18B91B-49E0-4413-8FB1-2DF90C0BDF4E}" destId="{19C4839E-F09A-479D-A70A-990814414858}" srcOrd="1" destOrd="0" presId="urn:microsoft.com/office/officeart/2005/8/layout/hierarchy2"/>
    <dgm:cxn modelId="{5684CF43-2E3F-4573-851C-EFC2E927957A}" type="presOf" srcId="{81034386-E695-4729-B12F-FCB3DCDC654C}" destId="{2089EFF4-CE12-4287-B950-1282F022F98B}" srcOrd="0" destOrd="0" presId="urn:microsoft.com/office/officeart/2005/8/layout/hierarchy2"/>
    <dgm:cxn modelId="{22803160-FA2F-44EC-9F97-E920CC198A70}" srcId="{14765479-6F5A-45A1-97EA-6518BE35B806}" destId="{81034386-E695-4729-B12F-FCB3DCDC654C}" srcOrd="0" destOrd="0" parTransId="{6B1870D4-6D31-42B9-BA72-F75C795745BD}" sibTransId="{55C30E38-8C55-4932-9638-3C2469968AFC}"/>
    <dgm:cxn modelId="{7E205213-44B3-41EF-85EE-40C5C30B7EF1}" type="presOf" srcId="{30FC8CAB-E13E-47A9-B8A6-864384EC373C}" destId="{EB204F1F-A7A0-41A3-8E96-AF815D66DF5C}" srcOrd="0" destOrd="0" presId="urn:microsoft.com/office/officeart/2005/8/layout/hierarchy2"/>
    <dgm:cxn modelId="{95B2A6AF-4D3A-4C39-84FF-4B3BCD76ECB9}" srcId="{75B5E00B-7027-4721-9272-EEB2EA3DAB78}" destId="{9C2C0F0D-146E-49B8-B9CF-860A1300DE5B}" srcOrd="0" destOrd="0" parTransId="{DC15B614-B774-4701-87E9-3E3A7DD538AC}" sibTransId="{92BBD792-0854-4E64-AA27-3E517CEF0093}"/>
    <dgm:cxn modelId="{EB53AF8D-EE33-4A8B-B9C7-5E557D915614}" type="presOf" srcId="{91C3850D-059C-468C-9304-35068A64B005}" destId="{FBE80D1D-4F9F-45AD-9305-437324F464F1}" srcOrd="0" destOrd="0" presId="urn:microsoft.com/office/officeart/2005/8/layout/hierarchy2"/>
    <dgm:cxn modelId="{3D72CE05-6E91-45A5-ABF6-9156A4A89BFC}" type="presOf" srcId="{D8F380A2-0239-4EB8-BE5B-20D9299923F0}" destId="{991AB5B2-DF04-4A27-94F8-D96CF8E40D5D}" srcOrd="0" destOrd="0" presId="urn:microsoft.com/office/officeart/2005/8/layout/hierarchy2"/>
    <dgm:cxn modelId="{9833E75A-1833-4DAE-AFE3-DD9AF6EF3953}" type="presOf" srcId="{91C3850D-059C-468C-9304-35068A64B005}" destId="{D1242570-DCF1-4217-9D90-78B6B3E77842}" srcOrd="1" destOrd="0" presId="urn:microsoft.com/office/officeart/2005/8/layout/hierarchy2"/>
    <dgm:cxn modelId="{A088C57D-151F-476C-857E-9BAC21A7D1E9}" type="presOf" srcId="{6DD065CD-A8BE-45D8-BFA4-2B6FC5C74E17}" destId="{D58EDFB9-9A8A-4E99-B17A-3987715DBBE7}" srcOrd="0" destOrd="0" presId="urn:microsoft.com/office/officeart/2005/8/layout/hierarchy2"/>
    <dgm:cxn modelId="{E317ADA7-111D-491B-867C-68AF4DEB7C01}" type="presOf" srcId="{6B1870D4-6D31-42B9-BA72-F75C795745BD}" destId="{E553EE12-1F80-4FCD-B940-8B2A99C1A48C}" srcOrd="0" destOrd="0" presId="urn:microsoft.com/office/officeart/2005/8/layout/hierarchy2"/>
    <dgm:cxn modelId="{5E84A065-A880-421F-B599-F8B39F78D252}" type="presOf" srcId="{EE18B91B-49E0-4413-8FB1-2DF90C0BDF4E}" destId="{957B2A42-CC5D-4436-B4FD-ABFC1618078B}" srcOrd="0" destOrd="0" presId="urn:microsoft.com/office/officeart/2005/8/layout/hierarchy2"/>
    <dgm:cxn modelId="{C2B624C6-D812-4FAA-8888-6AB9CAF105C1}" type="presOf" srcId="{9C2C0F0D-146E-49B8-B9CF-860A1300DE5B}" destId="{3DDE7472-73B8-4457-97CC-DC5BB7B6B454}" srcOrd="0" destOrd="0" presId="urn:microsoft.com/office/officeart/2005/8/layout/hierarchy2"/>
    <dgm:cxn modelId="{D101384F-AD2E-4E3B-B7F2-A4A4424519A1}" type="presOf" srcId="{C5504360-E759-43CD-B4F9-F9230BA4E678}" destId="{7F6C84F8-483A-4041-AE26-4CCC7038A670}" srcOrd="0" destOrd="0" presId="urn:microsoft.com/office/officeart/2005/8/layout/hierarchy2"/>
    <dgm:cxn modelId="{06F443D9-D06C-4ABF-ACBA-0ABDB702202C}" type="presOf" srcId="{75B5E00B-7027-4721-9272-EEB2EA3DAB78}" destId="{EFB7DA58-B526-4EFD-B76E-EA132E34A6B1}" srcOrd="0" destOrd="0" presId="urn:microsoft.com/office/officeart/2005/8/layout/hierarchy2"/>
    <dgm:cxn modelId="{B388D897-B2A9-41E2-AD68-201A47F3E568}" type="presOf" srcId="{6B1870D4-6D31-42B9-BA72-F75C795745BD}" destId="{AAB9A376-48A6-4507-B5E3-FE676A093213}" srcOrd="1" destOrd="0" presId="urn:microsoft.com/office/officeart/2005/8/layout/hierarchy2"/>
    <dgm:cxn modelId="{3B74B510-F777-493F-9579-4E5CF5303C8F}" srcId="{6DD065CD-A8BE-45D8-BFA4-2B6FC5C74E17}" destId="{14765479-6F5A-45A1-97EA-6518BE35B806}" srcOrd="0" destOrd="0" parTransId="{4F90E1B1-8EE7-41CD-9A7F-ADE148122F96}" sibTransId="{99486368-EE50-457A-93E9-F4802D9AE0DD}"/>
    <dgm:cxn modelId="{69825173-01A5-454C-B714-55A18F45CD70}" type="presOf" srcId="{D8F380A2-0239-4EB8-BE5B-20D9299923F0}" destId="{7AF308A5-667A-4EA6-B02D-AD8D2566E737}" srcOrd="1" destOrd="0" presId="urn:microsoft.com/office/officeart/2005/8/layout/hierarchy2"/>
    <dgm:cxn modelId="{93FFB5F7-B696-4DF9-808C-C2B737F0394E}" type="presOf" srcId="{DC15B614-B774-4701-87E9-3E3A7DD538AC}" destId="{F183E847-2311-4ADB-A488-765854950F62}" srcOrd="1" destOrd="0" presId="urn:microsoft.com/office/officeart/2005/8/layout/hierarchy2"/>
    <dgm:cxn modelId="{A22EB6F6-9F94-4801-B08E-BCCCC1A2BF57}" srcId="{81034386-E695-4729-B12F-FCB3DCDC654C}" destId="{75B5E00B-7027-4721-9272-EEB2EA3DAB78}" srcOrd="0" destOrd="0" parTransId="{D8F380A2-0239-4EB8-BE5B-20D9299923F0}" sibTransId="{0313A3D6-3BA8-4BEE-8CC6-013D6738E71F}"/>
    <dgm:cxn modelId="{DDF07E46-0E09-4968-96FE-8855EF00F0BF}" type="presOf" srcId="{DC15B614-B774-4701-87E9-3E3A7DD538AC}" destId="{FF3548A0-3199-4C4B-A412-3D25DDFAD203}" srcOrd="0" destOrd="0" presId="urn:microsoft.com/office/officeart/2005/8/layout/hierarchy2"/>
    <dgm:cxn modelId="{75DA8030-A271-4E22-A2B1-D081B6A26805}" srcId="{C5504360-E759-43CD-B4F9-F9230BA4E678}" destId="{30FC8CAB-E13E-47A9-B8A6-864384EC373C}" srcOrd="0" destOrd="0" parTransId="{EE18B91B-49E0-4413-8FB1-2DF90C0BDF4E}" sibTransId="{858BCDD6-D620-40A2-93C4-14ECA10E528F}"/>
    <dgm:cxn modelId="{B20AFB07-E29D-416C-8DC9-24BAADF604F1}" type="presParOf" srcId="{D58EDFB9-9A8A-4E99-B17A-3987715DBBE7}" destId="{5D2B8B4E-C8C4-4768-A581-442298E37D6E}" srcOrd="0" destOrd="0" presId="urn:microsoft.com/office/officeart/2005/8/layout/hierarchy2"/>
    <dgm:cxn modelId="{D3B775C9-120D-4D61-B8E0-23796915DAC0}" type="presParOf" srcId="{5D2B8B4E-C8C4-4768-A581-442298E37D6E}" destId="{AEAF38B5-3640-4BD0-9C67-3FC71C364114}" srcOrd="0" destOrd="0" presId="urn:microsoft.com/office/officeart/2005/8/layout/hierarchy2"/>
    <dgm:cxn modelId="{93FCAC1B-DB0B-455D-B671-01AA331A63FF}" type="presParOf" srcId="{5D2B8B4E-C8C4-4768-A581-442298E37D6E}" destId="{B80FA95C-0A82-49F5-8011-BC91F6053D40}" srcOrd="1" destOrd="0" presId="urn:microsoft.com/office/officeart/2005/8/layout/hierarchy2"/>
    <dgm:cxn modelId="{47278981-C7EC-413C-974F-83329A79CDD0}" type="presParOf" srcId="{B80FA95C-0A82-49F5-8011-BC91F6053D40}" destId="{E553EE12-1F80-4FCD-B940-8B2A99C1A48C}" srcOrd="0" destOrd="0" presId="urn:microsoft.com/office/officeart/2005/8/layout/hierarchy2"/>
    <dgm:cxn modelId="{960D0E58-4B72-4B67-B3E8-D33F9E9BE70D}" type="presParOf" srcId="{E553EE12-1F80-4FCD-B940-8B2A99C1A48C}" destId="{AAB9A376-48A6-4507-B5E3-FE676A093213}" srcOrd="0" destOrd="0" presId="urn:microsoft.com/office/officeart/2005/8/layout/hierarchy2"/>
    <dgm:cxn modelId="{828FA0C5-BBA0-4D69-8286-2276C4B92E91}" type="presParOf" srcId="{B80FA95C-0A82-49F5-8011-BC91F6053D40}" destId="{7A2D0347-BCD7-4AC0-829F-88DD17D3B875}" srcOrd="1" destOrd="0" presId="urn:microsoft.com/office/officeart/2005/8/layout/hierarchy2"/>
    <dgm:cxn modelId="{1F038E7A-F4C1-4DB6-BCAF-EBE1BFF803A0}" type="presParOf" srcId="{7A2D0347-BCD7-4AC0-829F-88DD17D3B875}" destId="{2089EFF4-CE12-4287-B950-1282F022F98B}" srcOrd="0" destOrd="0" presId="urn:microsoft.com/office/officeart/2005/8/layout/hierarchy2"/>
    <dgm:cxn modelId="{E3596C27-A033-42E4-8591-387D08441783}" type="presParOf" srcId="{7A2D0347-BCD7-4AC0-829F-88DD17D3B875}" destId="{4C4896E8-D9BA-4FE3-BE60-1CA705FAFED5}" srcOrd="1" destOrd="0" presId="urn:microsoft.com/office/officeart/2005/8/layout/hierarchy2"/>
    <dgm:cxn modelId="{AFFE77A2-0FF7-4738-BA7F-40614267E608}" type="presParOf" srcId="{4C4896E8-D9BA-4FE3-BE60-1CA705FAFED5}" destId="{991AB5B2-DF04-4A27-94F8-D96CF8E40D5D}" srcOrd="0" destOrd="0" presId="urn:microsoft.com/office/officeart/2005/8/layout/hierarchy2"/>
    <dgm:cxn modelId="{7727D34D-D3B4-4BE1-BC0D-3A1603A33BF9}" type="presParOf" srcId="{991AB5B2-DF04-4A27-94F8-D96CF8E40D5D}" destId="{7AF308A5-667A-4EA6-B02D-AD8D2566E737}" srcOrd="0" destOrd="0" presId="urn:microsoft.com/office/officeart/2005/8/layout/hierarchy2"/>
    <dgm:cxn modelId="{E1C577B8-3D4E-456E-A715-007C1DC5D9A4}" type="presParOf" srcId="{4C4896E8-D9BA-4FE3-BE60-1CA705FAFED5}" destId="{F55338B4-CA28-4F7E-9C12-6484567C2FB2}" srcOrd="1" destOrd="0" presId="urn:microsoft.com/office/officeart/2005/8/layout/hierarchy2"/>
    <dgm:cxn modelId="{251F71BC-6D11-44EB-B4B0-E23C6F507824}" type="presParOf" srcId="{F55338B4-CA28-4F7E-9C12-6484567C2FB2}" destId="{EFB7DA58-B526-4EFD-B76E-EA132E34A6B1}" srcOrd="0" destOrd="0" presId="urn:microsoft.com/office/officeart/2005/8/layout/hierarchy2"/>
    <dgm:cxn modelId="{D695D732-9CC8-4102-9520-BA7B9BC21DF8}" type="presParOf" srcId="{F55338B4-CA28-4F7E-9C12-6484567C2FB2}" destId="{F7570346-8E1E-4B0B-A436-9B1FFA218FDE}" srcOrd="1" destOrd="0" presId="urn:microsoft.com/office/officeart/2005/8/layout/hierarchy2"/>
    <dgm:cxn modelId="{E30698A0-1554-47C5-B82C-99B8C3EEC10D}" type="presParOf" srcId="{F7570346-8E1E-4B0B-A436-9B1FFA218FDE}" destId="{FF3548A0-3199-4C4B-A412-3D25DDFAD203}" srcOrd="0" destOrd="0" presId="urn:microsoft.com/office/officeart/2005/8/layout/hierarchy2"/>
    <dgm:cxn modelId="{928616E0-8F7F-4248-8C5F-F50734F28512}" type="presParOf" srcId="{FF3548A0-3199-4C4B-A412-3D25DDFAD203}" destId="{F183E847-2311-4ADB-A488-765854950F62}" srcOrd="0" destOrd="0" presId="urn:microsoft.com/office/officeart/2005/8/layout/hierarchy2"/>
    <dgm:cxn modelId="{D9BB454B-939F-4B0B-B824-0E888093133F}" type="presParOf" srcId="{F7570346-8E1E-4B0B-A436-9B1FFA218FDE}" destId="{E2BCA10A-0EC8-43FB-8C79-70FFA097E26E}" srcOrd="1" destOrd="0" presId="urn:microsoft.com/office/officeart/2005/8/layout/hierarchy2"/>
    <dgm:cxn modelId="{31F71453-DF4F-4791-8884-10E95508ACA2}" type="presParOf" srcId="{E2BCA10A-0EC8-43FB-8C79-70FFA097E26E}" destId="{3DDE7472-73B8-4457-97CC-DC5BB7B6B454}" srcOrd="0" destOrd="0" presId="urn:microsoft.com/office/officeart/2005/8/layout/hierarchy2"/>
    <dgm:cxn modelId="{BCBB88D8-F2F1-42F1-B8EB-E6CE06F441EC}" type="presParOf" srcId="{E2BCA10A-0EC8-43FB-8C79-70FFA097E26E}" destId="{BCCDBF31-8DC0-4A09-9EA5-44022A2197B6}" srcOrd="1" destOrd="0" presId="urn:microsoft.com/office/officeart/2005/8/layout/hierarchy2"/>
    <dgm:cxn modelId="{4B536870-38D4-4B9E-98C7-91F116F2705A}" type="presParOf" srcId="{4C4896E8-D9BA-4FE3-BE60-1CA705FAFED5}" destId="{FBE80D1D-4F9F-45AD-9305-437324F464F1}" srcOrd="2" destOrd="0" presId="urn:microsoft.com/office/officeart/2005/8/layout/hierarchy2"/>
    <dgm:cxn modelId="{6102FD7A-C4B0-469E-9B51-EDB7BDF7C56C}" type="presParOf" srcId="{FBE80D1D-4F9F-45AD-9305-437324F464F1}" destId="{D1242570-DCF1-4217-9D90-78B6B3E77842}" srcOrd="0" destOrd="0" presId="urn:microsoft.com/office/officeart/2005/8/layout/hierarchy2"/>
    <dgm:cxn modelId="{9A14FEC4-6FA6-4122-A11E-41DD940F8A94}" type="presParOf" srcId="{4C4896E8-D9BA-4FE3-BE60-1CA705FAFED5}" destId="{0705B420-88AB-4295-B61B-3A2483BCC431}" srcOrd="3" destOrd="0" presId="urn:microsoft.com/office/officeart/2005/8/layout/hierarchy2"/>
    <dgm:cxn modelId="{728C7EDF-9B52-4702-90EE-97D48A00EA3A}" type="presParOf" srcId="{0705B420-88AB-4295-B61B-3A2483BCC431}" destId="{7F6C84F8-483A-4041-AE26-4CCC7038A670}" srcOrd="0" destOrd="0" presId="urn:microsoft.com/office/officeart/2005/8/layout/hierarchy2"/>
    <dgm:cxn modelId="{425007F7-7315-4C53-9665-BA95D12B98E7}" type="presParOf" srcId="{0705B420-88AB-4295-B61B-3A2483BCC431}" destId="{7A6E18FD-512D-4DD8-AF99-DC030B922277}" srcOrd="1" destOrd="0" presId="urn:microsoft.com/office/officeart/2005/8/layout/hierarchy2"/>
    <dgm:cxn modelId="{C78EF9A6-9801-4505-9FF4-134D203A4745}" type="presParOf" srcId="{7A6E18FD-512D-4DD8-AF99-DC030B922277}" destId="{957B2A42-CC5D-4436-B4FD-ABFC1618078B}" srcOrd="0" destOrd="0" presId="urn:microsoft.com/office/officeart/2005/8/layout/hierarchy2"/>
    <dgm:cxn modelId="{E2B8672B-326C-4067-8604-AB5952A4CF10}" type="presParOf" srcId="{957B2A42-CC5D-4436-B4FD-ABFC1618078B}" destId="{19C4839E-F09A-479D-A70A-990814414858}" srcOrd="0" destOrd="0" presId="urn:microsoft.com/office/officeart/2005/8/layout/hierarchy2"/>
    <dgm:cxn modelId="{45D81184-6C98-472D-836B-6F4EFDAB5FC1}" type="presParOf" srcId="{7A6E18FD-512D-4DD8-AF99-DC030B922277}" destId="{74A03144-D844-4806-A6B8-E0D21C0DC5E4}" srcOrd="1" destOrd="0" presId="urn:microsoft.com/office/officeart/2005/8/layout/hierarchy2"/>
    <dgm:cxn modelId="{79C34820-D504-4CE9-A0CD-1CDC9FE4DE87}" type="presParOf" srcId="{74A03144-D844-4806-A6B8-E0D21C0DC5E4}" destId="{EB204F1F-A7A0-41A3-8E96-AF815D66DF5C}" srcOrd="0" destOrd="0" presId="urn:microsoft.com/office/officeart/2005/8/layout/hierarchy2"/>
    <dgm:cxn modelId="{E707632E-2ECA-4917-A590-9D3F81A81779}" type="presParOf" srcId="{74A03144-D844-4806-A6B8-E0D21C0DC5E4}" destId="{FF9B766C-4982-4F22-BD05-2E1E5FB7F13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AF38B5-3640-4BD0-9C67-3FC71C364114}">
      <dsp:nvSpPr>
        <dsp:cNvPr id="0" name=""/>
        <dsp:cNvSpPr/>
      </dsp:nvSpPr>
      <dsp:spPr>
        <a:xfrm>
          <a:off x="354" y="742506"/>
          <a:ext cx="1542298" cy="7711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Detect Face</a:t>
          </a:r>
        </a:p>
      </dsp:txBody>
      <dsp:txXfrm>
        <a:off x="22940" y="765092"/>
        <a:ext cx="1497126" cy="725977"/>
      </dsp:txXfrm>
    </dsp:sp>
    <dsp:sp modelId="{E553EE12-1F80-4FCD-B940-8B2A99C1A48C}">
      <dsp:nvSpPr>
        <dsp:cNvPr id="0" name=""/>
        <dsp:cNvSpPr/>
      </dsp:nvSpPr>
      <dsp:spPr>
        <a:xfrm>
          <a:off x="1542653" y="1097319"/>
          <a:ext cx="616919" cy="61523"/>
        </a:xfrm>
        <a:custGeom>
          <a:avLst/>
          <a:gdLst/>
          <a:ahLst/>
          <a:cxnLst/>
          <a:rect l="0" t="0" r="0" b="0"/>
          <a:pathLst>
            <a:path>
              <a:moveTo>
                <a:pt x="0" y="30761"/>
              </a:moveTo>
              <a:lnTo>
                <a:pt x="616919" y="3076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1835690" y="1112658"/>
        <a:ext cx="30845" cy="30845"/>
      </dsp:txXfrm>
    </dsp:sp>
    <dsp:sp modelId="{2089EFF4-CE12-4287-B950-1282F022F98B}">
      <dsp:nvSpPr>
        <dsp:cNvPr id="0" name=""/>
        <dsp:cNvSpPr/>
      </dsp:nvSpPr>
      <dsp:spPr>
        <a:xfrm>
          <a:off x="2159572" y="742506"/>
          <a:ext cx="1542298" cy="7711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Detect points of interest</a:t>
          </a:r>
          <a:endParaRPr lang="en-US" sz="1700" kern="1200" dirty="0"/>
        </a:p>
      </dsp:txBody>
      <dsp:txXfrm>
        <a:off x="2182158" y="765092"/>
        <a:ext cx="1497126" cy="725977"/>
      </dsp:txXfrm>
    </dsp:sp>
    <dsp:sp modelId="{991AB5B2-DF04-4A27-94F8-D96CF8E40D5D}">
      <dsp:nvSpPr>
        <dsp:cNvPr id="0" name=""/>
        <dsp:cNvSpPr/>
      </dsp:nvSpPr>
      <dsp:spPr>
        <a:xfrm rot="19457599">
          <a:off x="3630462" y="875614"/>
          <a:ext cx="759738" cy="61523"/>
        </a:xfrm>
        <a:custGeom>
          <a:avLst/>
          <a:gdLst/>
          <a:ahLst/>
          <a:cxnLst/>
          <a:rect l="0" t="0" r="0" b="0"/>
          <a:pathLst>
            <a:path>
              <a:moveTo>
                <a:pt x="0" y="30761"/>
              </a:moveTo>
              <a:lnTo>
                <a:pt x="759738" y="307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991338" y="887382"/>
        <a:ext cx="37986" cy="37986"/>
      </dsp:txXfrm>
    </dsp:sp>
    <dsp:sp modelId="{EFB7DA58-B526-4EFD-B76E-EA132E34A6B1}">
      <dsp:nvSpPr>
        <dsp:cNvPr id="0" name=""/>
        <dsp:cNvSpPr/>
      </dsp:nvSpPr>
      <dsp:spPr>
        <a:xfrm>
          <a:off x="4318791" y="299095"/>
          <a:ext cx="1542298" cy="7711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Calculate ratios</a:t>
          </a:r>
          <a:endParaRPr lang="en-US" sz="1700" kern="1200" dirty="0"/>
        </a:p>
      </dsp:txBody>
      <dsp:txXfrm>
        <a:off x="4341377" y="321681"/>
        <a:ext cx="1497126" cy="725977"/>
      </dsp:txXfrm>
    </dsp:sp>
    <dsp:sp modelId="{FF3548A0-3199-4C4B-A412-3D25DDFAD203}">
      <dsp:nvSpPr>
        <dsp:cNvPr id="0" name=""/>
        <dsp:cNvSpPr/>
      </dsp:nvSpPr>
      <dsp:spPr>
        <a:xfrm>
          <a:off x="5861090" y="653908"/>
          <a:ext cx="616919" cy="61523"/>
        </a:xfrm>
        <a:custGeom>
          <a:avLst/>
          <a:gdLst/>
          <a:ahLst/>
          <a:cxnLst/>
          <a:rect l="0" t="0" r="0" b="0"/>
          <a:pathLst>
            <a:path>
              <a:moveTo>
                <a:pt x="0" y="30761"/>
              </a:moveTo>
              <a:lnTo>
                <a:pt x="616919" y="307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6154127" y="669247"/>
        <a:ext cx="30845" cy="30845"/>
      </dsp:txXfrm>
    </dsp:sp>
    <dsp:sp modelId="{3DDE7472-73B8-4457-97CC-DC5BB7B6B454}">
      <dsp:nvSpPr>
        <dsp:cNvPr id="0" name=""/>
        <dsp:cNvSpPr/>
      </dsp:nvSpPr>
      <dsp:spPr>
        <a:xfrm>
          <a:off x="6478009" y="299095"/>
          <a:ext cx="1542298" cy="7711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Classification</a:t>
          </a:r>
          <a:endParaRPr lang="en-US" sz="1700" kern="1200" dirty="0"/>
        </a:p>
      </dsp:txBody>
      <dsp:txXfrm>
        <a:off x="6500595" y="321681"/>
        <a:ext cx="1497126" cy="725977"/>
      </dsp:txXfrm>
    </dsp:sp>
    <dsp:sp modelId="{FBE80D1D-4F9F-45AD-9305-437324F464F1}">
      <dsp:nvSpPr>
        <dsp:cNvPr id="0" name=""/>
        <dsp:cNvSpPr/>
      </dsp:nvSpPr>
      <dsp:spPr>
        <a:xfrm rot="2142401">
          <a:off x="3630462" y="1319025"/>
          <a:ext cx="759738" cy="61523"/>
        </a:xfrm>
        <a:custGeom>
          <a:avLst/>
          <a:gdLst/>
          <a:ahLst/>
          <a:cxnLst/>
          <a:rect l="0" t="0" r="0" b="0"/>
          <a:pathLst>
            <a:path>
              <a:moveTo>
                <a:pt x="0" y="30761"/>
              </a:moveTo>
              <a:lnTo>
                <a:pt x="759738" y="307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991338" y="1330793"/>
        <a:ext cx="37986" cy="37986"/>
      </dsp:txXfrm>
    </dsp:sp>
    <dsp:sp modelId="{7F6C84F8-483A-4041-AE26-4CCC7038A670}">
      <dsp:nvSpPr>
        <dsp:cNvPr id="0" name=""/>
        <dsp:cNvSpPr/>
      </dsp:nvSpPr>
      <dsp:spPr>
        <a:xfrm>
          <a:off x="4318791" y="1185917"/>
          <a:ext cx="1542298" cy="7711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Calculate angles in face boundary</a:t>
          </a:r>
          <a:endParaRPr lang="en-US" sz="1700" kern="1200" dirty="0"/>
        </a:p>
      </dsp:txBody>
      <dsp:txXfrm>
        <a:off x="4341377" y="1208503"/>
        <a:ext cx="1497126" cy="725977"/>
      </dsp:txXfrm>
    </dsp:sp>
    <dsp:sp modelId="{957B2A42-CC5D-4436-B4FD-ABFC1618078B}">
      <dsp:nvSpPr>
        <dsp:cNvPr id="0" name=""/>
        <dsp:cNvSpPr/>
      </dsp:nvSpPr>
      <dsp:spPr>
        <a:xfrm>
          <a:off x="5861090" y="1540730"/>
          <a:ext cx="616919" cy="61523"/>
        </a:xfrm>
        <a:custGeom>
          <a:avLst/>
          <a:gdLst/>
          <a:ahLst/>
          <a:cxnLst/>
          <a:rect l="0" t="0" r="0" b="0"/>
          <a:pathLst>
            <a:path>
              <a:moveTo>
                <a:pt x="0" y="30761"/>
              </a:moveTo>
              <a:lnTo>
                <a:pt x="616919" y="307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6154127" y="1556069"/>
        <a:ext cx="30845" cy="30845"/>
      </dsp:txXfrm>
    </dsp:sp>
    <dsp:sp modelId="{EB204F1F-A7A0-41A3-8E96-AF815D66DF5C}">
      <dsp:nvSpPr>
        <dsp:cNvPr id="0" name=""/>
        <dsp:cNvSpPr/>
      </dsp:nvSpPr>
      <dsp:spPr>
        <a:xfrm>
          <a:off x="6478009" y="1185917"/>
          <a:ext cx="1542298" cy="7711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Classification</a:t>
          </a:r>
          <a:endParaRPr lang="en-US" sz="1700" kern="1200" dirty="0"/>
        </a:p>
      </dsp:txBody>
      <dsp:txXfrm>
        <a:off x="6500595" y="1208503"/>
        <a:ext cx="1497126" cy="72597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Placeholders</a:t>
            </a:r>
            <a:r>
              <a:rPr sz="4700" dirty="0" smtClean="0">
                <a:solidFill>
                  <a:srgbClr val="7F7F7F"/>
                </a:solidFill>
                <a:latin typeface="Calibri" pitchFamily="34" charset="0"/>
                <a:cs typeface="Calibri" panose="020F0502020204030204" pitchFamily="34" charset="0"/>
              </a:rPr>
              <a:t>:</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smtClean="0">
                <a:solidFill>
                  <a:srgbClr val="7F7F7F"/>
                </a:solidFill>
                <a:latin typeface="Calibri" pitchFamily="34" charset="0"/>
                <a:cs typeface="Calibri" panose="020F0502020204030204" pitchFamily="34" charset="0"/>
              </a:rPr>
              <a:t>various elements included</a:t>
            </a:r>
            <a:r>
              <a:rPr sz="3300" dirty="0" smtClean="0">
                <a:solidFill>
                  <a:srgbClr val="7F7F7F"/>
                </a:solidFill>
                <a:latin typeface="Calibri" pitchFamily="34" charset="0"/>
                <a:cs typeface="Calibri" panose="020F0502020204030204" pitchFamily="34" charset="0"/>
              </a:rPr>
              <a:t> </a:t>
            </a:r>
            <a:r>
              <a:rPr sz="3300" dirty="0">
                <a:solidFill>
                  <a:srgbClr val="7F7F7F"/>
                </a:solidFill>
                <a:latin typeface="Calibri" pitchFamily="34" charset="0"/>
                <a:cs typeface="Calibri" panose="020F0502020204030204" pitchFamily="34" charset="0"/>
              </a:rPr>
              <a:t>in this </a:t>
            </a:r>
            <a:r>
              <a:rPr lang="en-US" sz="3300" dirty="0" smtClean="0">
                <a:solidFill>
                  <a:srgbClr val="7F7F7F"/>
                </a:solidFill>
                <a:latin typeface="Calibri" pitchFamily="34" charset="0"/>
                <a:cs typeface="Calibri" panose="020F0502020204030204" pitchFamily="34" charset="0"/>
              </a:rPr>
              <a:t>poster are ones</a:t>
            </a:r>
            <a:r>
              <a:rPr lang="en-US" sz="3300" baseline="0" dirty="0" smtClean="0">
                <a:solidFill>
                  <a:srgbClr val="7F7F7F"/>
                </a:solidFill>
                <a:latin typeface="Calibri" pitchFamily="34" charset="0"/>
                <a:cs typeface="Calibri" panose="020F0502020204030204" pitchFamily="34" charset="0"/>
              </a:rPr>
              <a:t> we often see in medical, research, and scientific posters.</a:t>
            </a:r>
            <a:r>
              <a:rPr sz="3300" dirty="0" smtClean="0">
                <a:solidFill>
                  <a:srgbClr val="7F7F7F"/>
                </a:solidFill>
                <a:latin typeface="Calibri" pitchFamily="34" charset="0"/>
                <a:cs typeface="Calibri" panose="020F0502020204030204" pitchFamily="34" charset="0"/>
              </a:rPr>
              <a:t> </a:t>
            </a:r>
            <a:r>
              <a:rPr lang="en-US" sz="3300" dirty="0" smtClean="0">
                <a:solidFill>
                  <a:srgbClr val="7F7F7F"/>
                </a:solidFill>
                <a:latin typeface="Calibri" pitchFamily="34" charset="0"/>
                <a:cs typeface="Calibri" panose="020F0502020204030204" pitchFamily="34" charset="0"/>
              </a:rPr>
              <a:t>Feel</a:t>
            </a:r>
            <a:r>
              <a:rPr lang="en-US" sz="33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Image</a:t>
            </a:r>
            <a:r>
              <a:rPr lang="en-US" sz="4700" baseline="0" dirty="0" smtClean="0">
                <a:solidFill>
                  <a:srgbClr val="7F7F7F"/>
                </a:solidFill>
                <a:latin typeface="Calibri" pitchFamily="34" charset="0"/>
                <a:cs typeface="Calibri" panose="020F0502020204030204" pitchFamily="34" charset="0"/>
              </a:rPr>
              <a:t> Quality</a:t>
            </a:r>
            <a:r>
              <a:rPr lang="en-US" sz="47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smtClean="0">
                <a:solidFill>
                  <a:srgbClr val="7F7F7F"/>
                </a:solidFill>
                <a:latin typeface="Calibri" pitchFamily="34" charset="0"/>
                <a:cs typeface="Calibri" panose="020F0502020204030204" pitchFamily="34" charset="0"/>
              </a:rPr>
              <a:t>Insert, Picture</a:t>
            </a:r>
            <a:r>
              <a:rPr lang="en-US" sz="33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smtClean="0">
                <a:solidFill>
                  <a:srgbClr val="7F7F7F"/>
                </a:solidFill>
                <a:latin typeface="Calibri" pitchFamily="34" charset="0"/>
                <a:cs typeface="Calibri" panose="020F0502020204030204" pitchFamily="34" charset="0"/>
              </a:rPr>
              <a:t>150-200 pixels per inch in their final printed size</a:t>
            </a:r>
            <a:r>
              <a:rPr lang="en-US" sz="3300" dirty="0" smtClean="0">
                <a:solidFill>
                  <a:srgbClr val="7F7F7F"/>
                </a:solidFill>
                <a:latin typeface="Calibri" pitchFamily="34" charset="0"/>
                <a:cs typeface="Calibri" panose="020F0502020204030204" pitchFamily="34" charset="0"/>
              </a:rPr>
              <a:t>. For instance, a 1600 x 1200 pixel</a:t>
            </a:r>
            <a:r>
              <a:rPr lang="en-US" sz="3300" baseline="0" dirty="0" smtClean="0">
                <a:solidFill>
                  <a:srgbClr val="7F7F7F"/>
                </a:solidFill>
                <a:latin typeface="Calibri" pitchFamily="34" charset="0"/>
                <a:cs typeface="Calibri" panose="020F0502020204030204" pitchFamily="34" charset="0"/>
              </a:rPr>
              <a:t> photo will usually look fine up to </a:t>
            </a:r>
            <a:r>
              <a:rPr lang="en-US" sz="33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5" name="Group 4"/>
          <p:cNvGrpSpPr/>
          <p:nvPr userDrawn="1"/>
        </p:nvGrpSpPr>
        <p:grpSpPr>
          <a:xfrm>
            <a:off x="33467040" y="0"/>
            <a:ext cx="7132320" cy="219456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Change</a:t>
              </a:r>
              <a:r>
                <a:rPr lang="en-US" sz="4700" baseline="0" dirty="0" smtClean="0">
                  <a:solidFill>
                    <a:schemeClr val="bg1">
                      <a:lumMod val="50000"/>
                    </a:schemeClr>
                  </a:solidFill>
                  <a:latin typeface="Calibri" pitchFamily="34" charset="0"/>
                  <a:cs typeface="Calibri" panose="020F0502020204030204" pitchFamily="34" charset="0"/>
                </a:rPr>
                <a:t> Color Theme</a:t>
              </a:r>
              <a:r>
                <a:rPr lang="en-US" sz="4700" dirty="0" smtClean="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smtClean="0">
                  <a:solidFill>
                    <a:schemeClr val="bg1">
                      <a:lumMod val="50000"/>
                    </a:schemeClr>
                  </a:solidFill>
                  <a:latin typeface="Calibri" pitchFamily="34" charset="0"/>
                  <a:cs typeface="Calibri" panose="020F0502020204030204" pitchFamily="34" charset="0"/>
                </a:rPr>
                <a:t>Design</a:t>
              </a:r>
              <a:r>
                <a:rPr lang="en-US" sz="3300" baseline="0" dirty="0" smtClean="0">
                  <a:solidFill>
                    <a:schemeClr val="bg1">
                      <a:lumMod val="50000"/>
                    </a:schemeClr>
                  </a:solidFill>
                  <a:latin typeface="Calibri" pitchFamily="34" charset="0"/>
                  <a:cs typeface="Calibri" panose="020F0502020204030204" pitchFamily="34" charset="0"/>
                </a:rPr>
                <a:t> tab, then select the </a:t>
              </a:r>
              <a:r>
                <a:rPr lang="en-US" sz="3300" b="1" baseline="0" dirty="0" smtClean="0">
                  <a:solidFill>
                    <a:schemeClr val="bg1">
                      <a:lumMod val="50000"/>
                    </a:schemeClr>
                  </a:solidFill>
                  <a:latin typeface="Calibri" pitchFamily="34" charset="0"/>
                  <a:cs typeface="Calibri" panose="020F0502020204030204" pitchFamily="34" charset="0"/>
                </a:rPr>
                <a:t>Colors</a:t>
              </a:r>
              <a:r>
                <a:rPr lang="en-US" sz="33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Once your poster file is ready, visit</a:t>
              </a:r>
              <a:r>
                <a:rPr lang="en-US" sz="3300" baseline="0" dirty="0" smtClean="0">
                  <a:solidFill>
                    <a:schemeClr val="bg1">
                      <a:lumMod val="50000"/>
                    </a:schemeClr>
                  </a:solidFill>
                  <a:latin typeface="Calibri" pitchFamily="34" charset="0"/>
                  <a:cs typeface="Calibri" panose="020F0502020204030204" pitchFamily="34" charset="0"/>
                </a:rPr>
                <a:t> </a:t>
              </a:r>
              <a:r>
                <a:rPr lang="en-US" sz="3300" b="1" baseline="0" dirty="0" smtClean="0">
                  <a:solidFill>
                    <a:schemeClr val="bg1">
                      <a:lumMod val="50000"/>
                    </a:schemeClr>
                  </a:solidFill>
                  <a:latin typeface="Calibri" pitchFamily="34" charset="0"/>
                  <a:cs typeface="Calibri" panose="020F0502020204030204" pitchFamily="34" charset="0"/>
                </a:rPr>
                <a:t>www.genigraphics.com</a:t>
              </a:r>
              <a:r>
                <a:rPr lang="en-US" sz="33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smtClean="0">
                  <a:solidFill>
                    <a:schemeClr val="bg1">
                      <a:lumMod val="50000"/>
                    </a:schemeClr>
                  </a:solidFill>
                  <a:latin typeface="Calibri" pitchFamily="34" charset="0"/>
                  <a:cs typeface="Calibri" panose="020F0502020204030204" pitchFamily="34" charset="0"/>
                </a:rPr>
                <a:t>US and Canada:  1-800-790-4001</a:t>
              </a:r>
              <a:br>
                <a:rPr lang="en-US" sz="3300" baseline="0" dirty="0" smtClean="0">
                  <a:solidFill>
                    <a:schemeClr val="bg1">
                      <a:lumMod val="50000"/>
                    </a:schemeClr>
                  </a:solidFill>
                  <a:latin typeface="Calibri" pitchFamily="34" charset="0"/>
                  <a:cs typeface="Calibri" panose="020F0502020204030204" pitchFamily="34" charset="0"/>
                </a:rPr>
              </a:br>
              <a:r>
                <a:rPr lang="en-US" sz="33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Tree>
    <p:extLst>
      <p:ext uri="{BB962C8B-B14F-4D97-AF65-F5344CB8AC3E}">
        <p14:creationId xmlns:p14="http://schemas.microsoft.com/office/powerpoint/2010/main" val="33094776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3656013"/>
            <a:ext cx="5484813" cy="18281650"/>
          </a:xfrm>
          <a:prstGeom prst="rect">
            <a:avLst/>
          </a:prstGeom>
          <a:solidFill>
            <a:schemeClr val="accent1">
              <a:lumMod val="75000"/>
            </a:schemeClr>
          </a:solidFill>
          <a:ln>
            <a:noFill/>
          </a:ln>
          <a:effectLst/>
        </p:spPr>
        <p:txBody>
          <a:bodyPr wrap="none" lIns="457200" tIns="228600" rIns="457200" bIns="457200"/>
          <a:lstStyle/>
          <a:p>
            <a:pPr algn="ctr" defTabSz="4389438"/>
            <a:endParaRPr lang="en-US" sz="4800" dirty="0">
              <a:latin typeface="Calibri" pitchFamily="34" charset="0"/>
            </a:endParaRPr>
          </a:p>
        </p:txBody>
      </p:sp>
      <p:sp>
        <p:nvSpPr>
          <p:cNvPr id="1032" name="Rectangle 8"/>
          <p:cNvSpPr>
            <a:spLocks noChangeArrowheads="1"/>
          </p:cNvSpPr>
          <p:nvPr userDrawn="1"/>
        </p:nvSpPr>
        <p:spPr bwMode="auto">
          <a:xfrm>
            <a:off x="5484813" y="0"/>
            <a:ext cx="27422475" cy="36560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itchFamily="34" charset="0"/>
            </a:endParaRPr>
          </a:p>
        </p:txBody>
      </p:sp>
      <p:sp>
        <p:nvSpPr>
          <p:cNvPr id="1033" name="Rectangle 9"/>
          <p:cNvSpPr>
            <a:spLocks noChangeArrowheads="1"/>
          </p:cNvSpPr>
          <p:nvPr userDrawn="1"/>
        </p:nvSpPr>
        <p:spPr bwMode="auto">
          <a:xfrm>
            <a:off x="5484813" y="3656013"/>
            <a:ext cx="27422475" cy="18281650"/>
          </a:xfrm>
          <a:prstGeom prst="rect">
            <a:avLst/>
          </a:prstGeom>
          <a:solidFill>
            <a:schemeClr val="bg2"/>
          </a:solidFill>
          <a:ln>
            <a:noFill/>
          </a:ln>
          <a:effectLst/>
        </p:spPr>
        <p:txBody>
          <a:bodyPr wrap="none" lIns="457200" tIns="457200" rIns="457200" bIns="457200"/>
          <a:lstStyle/>
          <a:p>
            <a:endParaRPr lang="en-US" dirty="0">
              <a:latin typeface="Calibri" pitchFamily="34" charset="0"/>
            </a:endParaRPr>
          </a:p>
        </p:txBody>
      </p:sp>
      <p:sp>
        <p:nvSpPr>
          <p:cNvPr id="1035" name="Line 11"/>
          <p:cNvSpPr>
            <a:spLocks noChangeShapeType="1"/>
          </p:cNvSpPr>
          <p:nvPr userDrawn="1"/>
        </p:nvSpPr>
        <p:spPr bwMode="auto">
          <a:xfrm>
            <a:off x="5484813" y="0"/>
            <a:ext cx="0" cy="2193925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sp>
        <p:nvSpPr>
          <p:cNvPr id="1036" name="Line 12"/>
          <p:cNvSpPr>
            <a:spLocks noChangeShapeType="1"/>
          </p:cNvSpPr>
          <p:nvPr userDrawn="1"/>
        </p:nvSpPr>
        <p:spPr bwMode="auto">
          <a:xfrm>
            <a:off x="0" y="3657600"/>
            <a:ext cx="3290728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83472"/>
            <a:ext cx="5297435" cy="185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image" Target="../media/image7.jpg"/><Relationship Id="rId5" Type="http://schemas.openxmlformats.org/officeDocument/2006/relationships/diagramColors" Target="../diagrams/colors1.xml"/><Relationship Id="rId10" Type="http://schemas.openxmlformats.org/officeDocument/2006/relationships/image" Target="../media/image6.jpg"/><Relationship Id="rId4" Type="http://schemas.openxmlformats.org/officeDocument/2006/relationships/diagramQuickStyle" Target="../diagrams/quickStyle1.xml"/><Relationship Id="rId9"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Diagram 39"/>
          <p:cNvGraphicFramePr/>
          <p:nvPr>
            <p:extLst>
              <p:ext uri="{D42A27DB-BD31-4B8C-83A1-F6EECF244321}">
                <p14:modId xmlns:p14="http://schemas.microsoft.com/office/powerpoint/2010/main" val="2741159216"/>
              </p:ext>
            </p:extLst>
          </p:nvPr>
        </p:nvGraphicFramePr>
        <p:xfrm>
          <a:off x="6228737" y="10710863"/>
          <a:ext cx="8020663" cy="2256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70" name="Text Box 122"/>
          <p:cNvSpPr txBox="1">
            <a:spLocks noChangeArrowheads="1"/>
          </p:cNvSpPr>
          <p:nvPr/>
        </p:nvSpPr>
        <p:spPr bwMode="auto">
          <a:xfrm>
            <a:off x="5029200" y="381000"/>
            <a:ext cx="2742247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IN" sz="7200" b="1" dirty="0" smtClean="0">
                <a:solidFill>
                  <a:schemeClr val="bg1"/>
                </a:solidFill>
                <a:latin typeface="Verdana" pitchFamily="34" charset="0"/>
                <a:ea typeface="Verdana" pitchFamily="34" charset="0"/>
                <a:cs typeface="Verdana" pitchFamily="34" charset="0"/>
              </a:rPr>
              <a:t>Age Estimation from Frontal Images of Faces</a:t>
            </a:r>
            <a:endParaRPr lang="en-US" sz="7200" b="1" dirty="0">
              <a:solidFill>
                <a:schemeClr val="bg1"/>
              </a:solidFill>
              <a:latin typeface="Verdana" pitchFamily="34" charset="0"/>
              <a:ea typeface="Verdana" pitchFamily="34" charset="0"/>
              <a:cs typeface="Verdana" pitchFamily="34" charset="0"/>
            </a:endParaRPr>
          </a:p>
        </p:txBody>
      </p:sp>
      <p:sp>
        <p:nvSpPr>
          <p:cNvPr id="2171" name="Text Box 123"/>
          <p:cNvSpPr txBox="1">
            <a:spLocks noChangeArrowheads="1"/>
          </p:cNvSpPr>
          <p:nvPr/>
        </p:nvSpPr>
        <p:spPr bwMode="auto">
          <a:xfrm>
            <a:off x="5495925" y="1828800"/>
            <a:ext cx="27422475" cy="152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err="1" smtClean="0">
                <a:solidFill>
                  <a:schemeClr val="bg1"/>
                </a:solidFill>
                <a:latin typeface="Verdana" pitchFamily="34" charset="0"/>
                <a:ea typeface="Verdana" pitchFamily="34" charset="0"/>
                <a:cs typeface="Verdana" pitchFamily="34" charset="0"/>
              </a:rPr>
              <a:t>Rohit</a:t>
            </a:r>
            <a:r>
              <a:rPr lang="en-US" sz="4000" dirty="0" smtClean="0">
                <a:solidFill>
                  <a:schemeClr val="bg1"/>
                </a:solidFill>
                <a:latin typeface="Verdana" pitchFamily="34" charset="0"/>
                <a:ea typeface="Verdana" pitchFamily="34" charset="0"/>
                <a:cs typeface="Verdana" pitchFamily="34" charset="0"/>
              </a:rPr>
              <a:t> Nair,  </a:t>
            </a:r>
            <a:r>
              <a:rPr lang="en-US" sz="4000" dirty="0" err="1" smtClean="0">
                <a:solidFill>
                  <a:schemeClr val="bg1"/>
                </a:solidFill>
                <a:latin typeface="Verdana" pitchFamily="34" charset="0"/>
                <a:ea typeface="Verdana" pitchFamily="34" charset="0"/>
                <a:cs typeface="Verdana" pitchFamily="34" charset="0"/>
              </a:rPr>
              <a:t>Srivatsan</a:t>
            </a:r>
            <a:r>
              <a:rPr lang="en-US" sz="4000" dirty="0" smtClean="0">
                <a:solidFill>
                  <a:schemeClr val="bg1"/>
                </a:solidFill>
                <a:latin typeface="Verdana" pitchFamily="34" charset="0"/>
                <a:ea typeface="Verdana" pitchFamily="34" charset="0"/>
                <a:cs typeface="Verdana" pitchFamily="34" charset="0"/>
              </a:rPr>
              <a:t> </a:t>
            </a:r>
            <a:r>
              <a:rPr lang="en-US" sz="4000" dirty="0" err="1" smtClean="0">
                <a:solidFill>
                  <a:schemeClr val="bg1"/>
                </a:solidFill>
                <a:latin typeface="Verdana" pitchFamily="34" charset="0"/>
                <a:ea typeface="Verdana" pitchFamily="34" charset="0"/>
                <a:cs typeface="Verdana" pitchFamily="34" charset="0"/>
              </a:rPr>
              <a:t>Iyer</a:t>
            </a:r>
            <a:r>
              <a:rPr lang="en-US" sz="4000" dirty="0" smtClean="0">
                <a:solidFill>
                  <a:schemeClr val="bg1"/>
                </a:solidFill>
                <a:latin typeface="Verdana" pitchFamily="34" charset="0"/>
                <a:ea typeface="Verdana" pitchFamily="34" charset="0"/>
                <a:cs typeface="Verdana" pitchFamily="34" charset="0"/>
              </a:rPr>
              <a:t> and Shashant Devadiga</a:t>
            </a:r>
          </a:p>
          <a:p>
            <a:pPr algn="ctr"/>
            <a:r>
              <a:rPr lang="en-US" sz="4000" dirty="0" smtClean="0">
                <a:solidFill>
                  <a:schemeClr val="bg1"/>
                </a:solidFill>
                <a:latin typeface="Verdana" pitchFamily="34" charset="0"/>
                <a:ea typeface="Verdana" pitchFamily="34" charset="0"/>
                <a:cs typeface="Verdana" pitchFamily="34" charset="0"/>
              </a:rPr>
              <a:t>School of Informatics and Computing, Indiana University </a:t>
            </a:r>
            <a:r>
              <a:rPr lang="en-US" sz="4000" dirty="0" smtClean="0">
                <a:solidFill>
                  <a:schemeClr val="bg1"/>
                </a:solidFill>
                <a:latin typeface="Verdana" pitchFamily="34" charset="0"/>
                <a:ea typeface="Verdana" pitchFamily="34" charset="0"/>
                <a:cs typeface="Verdana" pitchFamily="34" charset="0"/>
              </a:rPr>
              <a:t>Bloomington</a:t>
            </a:r>
            <a:endParaRPr lang="en-US" sz="4000" dirty="0">
              <a:solidFill>
                <a:schemeClr val="bg1"/>
              </a:solidFill>
              <a:latin typeface="Verdana" pitchFamily="34" charset="0"/>
              <a:ea typeface="Verdana" pitchFamily="34" charset="0"/>
              <a:cs typeface="Verdana" pitchFamily="34" charset="0"/>
            </a:endParaRPr>
          </a:p>
        </p:txBody>
      </p:sp>
      <p:sp>
        <p:nvSpPr>
          <p:cNvPr id="2178" name="Text Box 130"/>
          <p:cNvSpPr txBox="1">
            <a:spLocks noChangeArrowheads="1"/>
          </p:cNvSpPr>
          <p:nvPr/>
        </p:nvSpPr>
        <p:spPr bwMode="auto">
          <a:xfrm>
            <a:off x="6170613" y="3656013"/>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smtClean="0">
                <a:latin typeface="Verdana" pitchFamily="34" charset="0"/>
                <a:ea typeface="Verdana" pitchFamily="34" charset="0"/>
                <a:cs typeface="Verdana" pitchFamily="34" charset="0"/>
              </a:rPr>
              <a:t>METHODS</a:t>
            </a:r>
            <a:endParaRPr lang="en-US" sz="4000" b="1" dirty="0">
              <a:latin typeface="Verdana" pitchFamily="34" charset="0"/>
              <a:ea typeface="Verdana" pitchFamily="34" charset="0"/>
              <a:cs typeface="Verdana" pitchFamily="34" charset="0"/>
            </a:endParaRPr>
          </a:p>
        </p:txBody>
      </p:sp>
      <p:sp>
        <p:nvSpPr>
          <p:cNvPr id="2181" name="Text Box 133"/>
          <p:cNvSpPr txBox="1">
            <a:spLocks noChangeArrowheads="1"/>
          </p:cNvSpPr>
          <p:nvPr/>
        </p:nvSpPr>
        <p:spPr bwMode="auto">
          <a:xfrm>
            <a:off x="23995063" y="13106400"/>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smtClean="0">
                <a:latin typeface="Verdana" pitchFamily="34" charset="0"/>
                <a:ea typeface="Verdana" pitchFamily="34" charset="0"/>
                <a:cs typeface="Verdana" pitchFamily="34" charset="0"/>
              </a:rPr>
              <a:t>REFERENCES</a:t>
            </a:r>
            <a:endParaRPr lang="en-US" sz="4000" b="1" dirty="0">
              <a:latin typeface="Verdana" pitchFamily="34" charset="0"/>
              <a:ea typeface="Verdana" pitchFamily="34" charset="0"/>
              <a:cs typeface="Verdana" pitchFamily="34" charset="0"/>
            </a:endParaRPr>
          </a:p>
        </p:txBody>
      </p:sp>
      <p:sp>
        <p:nvSpPr>
          <p:cNvPr id="2182" name="Text Box 134"/>
          <p:cNvSpPr txBox="1">
            <a:spLocks noChangeArrowheads="1"/>
          </p:cNvSpPr>
          <p:nvPr/>
        </p:nvSpPr>
        <p:spPr bwMode="auto">
          <a:xfrm>
            <a:off x="23995063" y="3656013"/>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smtClean="0">
                <a:latin typeface="Verdana" pitchFamily="34" charset="0"/>
                <a:ea typeface="Verdana" pitchFamily="34" charset="0"/>
                <a:cs typeface="Verdana" pitchFamily="34" charset="0"/>
              </a:rPr>
              <a:t>OBSERVATIONS</a:t>
            </a:r>
            <a:endParaRPr lang="en-US" sz="4000" b="1" dirty="0">
              <a:latin typeface="Verdana" pitchFamily="34" charset="0"/>
              <a:ea typeface="Verdana" pitchFamily="34" charset="0"/>
              <a:cs typeface="Verdana" pitchFamily="34" charset="0"/>
            </a:endParaRPr>
          </a:p>
        </p:txBody>
      </p:sp>
      <p:sp>
        <p:nvSpPr>
          <p:cNvPr id="2183" name="Text Box 135"/>
          <p:cNvSpPr txBox="1">
            <a:spLocks noChangeArrowheads="1"/>
          </p:cNvSpPr>
          <p:nvPr/>
        </p:nvSpPr>
        <p:spPr bwMode="auto">
          <a:xfrm>
            <a:off x="15082838" y="3632138"/>
            <a:ext cx="822801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Verdana" pitchFamily="34" charset="0"/>
                <a:ea typeface="Verdana" pitchFamily="34" charset="0"/>
                <a:cs typeface="Verdana" pitchFamily="34" charset="0"/>
              </a:rPr>
              <a:t>RESULTS</a:t>
            </a:r>
          </a:p>
        </p:txBody>
      </p:sp>
      <p:sp>
        <p:nvSpPr>
          <p:cNvPr id="2184" name="Text Box 136"/>
          <p:cNvSpPr txBox="1">
            <a:spLocks noChangeArrowheads="1"/>
          </p:cNvSpPr>
          <p:nvPr/>
        </p:nvSpPr>
        <p:spPr bwMode="auto">
          <a:xfrm>
            <a:off x="23995063" y="18364200"/>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smtClean="0">
                <a:latin typeface="Verdana" pitchFamily="34" charset="0"/>
                <a:ea typeface="Verdana" pitchFamily="34" charset="0"/>
                <a:cs typeface="Verdana" pitchFamily="34" charset="0"/>
              </a:rPr>
              <a:t>ACKNOWLEDGEMENT</a:t>
            </a:r>
            <a:endParaRPr lang="en-US" sz="4000" b="1" dirty="0">
              <a:latin typeface="Verdana" pitchFamily="34" charset="0"/>
              <a:ea typeface="Verdana" pitchFamily="34" charset="0"/>
              <a:cs typeface="Verdana" pitchFamily="34" charset="0"/>
            </a:endParaRPr>
          </a:p>
        </p:txBody>
      </p:sp>
      <p:sp>
        <p:nvSpPr>
          <p:cNvPr id="2230" name="Text Box 182"/>
          <p:cNvSpPr txBox="1">
            <a:spLocks noChangeArrowheads="1"/>
          </p:cNvSpPr>
          <p:nvPr/>
        </p:nvSpPr>
        <p:spPr bwMode="auto">
          <a:xfrm>
            <a:off x="457200" y="3656013"/>
            <a:ext cx="4572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Verdana" pitchFamily="34" charset="0"/>
                <a:ea typeface="Verdana" pitchFamily="34" charset="0"/>
                <a:cs typeface="Verdana" pitchFamily="34" charset="0"/>
              </a:rPr>
              <a:t>ABSTRACT</a:t>
            </a:r>
          </a:p>
        </p:txBody>
      </p:sp>
      <p:sp>
        <p:nvSpPr>
          <p:cNvPr id="2237" name="Text Box 189"/>
          <p:cNvSpPr txBox="1">
            <a:spLocks noChangeArrowheads="1"/>
          </p:cNvSpPr>
          <p:nvPr/>
        </p:nvSpPr>
        <p:spPr bwMode="auto">
          <a:xfrm>
            <a:off x="457200" y="4572000"/>
            <a:ext cx="4572000" cy="5109091"/>
          </a:xfrm>
          <a:prstGeom prst="rect">
            <a:avLst/>
          </a:prstGeom>
          <a:solidFill>
            <a:schemeClr val="accent1">
              <a:lumMod val="75000"/>
            </a:schemeClr>
          </a:solidFill>
          <a:ln>
            <a:noFill/>
          </a:ln>
          <a:effectLst/>
        </p:spPr>
        <p:txBody>
          <a:bodyPr lIns="182880" tIns="182880" rIns="182880" bIns="182880">
            <a:spAutoFit/>
          </a:bodyPr>
          <a:lstStyle/>
          <a:p>
            <a:pPr lvl="0" defTabSz="4023067" fontAlgn="auto">
              <a:spcBef>
                <a:spcPts val="0"/>
              </a:spcBef>
              <a:spcAft>
                <a:spcPts val="0"/>
              </a:spcAft>
            </a:pPr>
            <a:r>
              <a:rPr lang="en-US" dirty="0" smtClean="0">
                <a:solidFill>
                  <a:schemeClr val="bg1"/>
                </a:solidFill>
                <a:latin typeface="Verdana" pitchFamily="34" charset="0"/>
                <a:ea typeface="Verdana" pitchFamily="34" charset="0"/>
                <a:cs typeface="Verdana" pitchFamily="34" charset="0"/>
              </a:rPr>
              <a:t>Humans have the ability to automatically look at the face of the person and estimate the age. For a computer to be able to do this automatically, we require algorithms that extract appropriate features from the faces and use them to learn how they map to ages. This poster summarizes the result of using anthropometric models with varying parameters.</a:t>
            </a:r>
            <a:endParaRPr lang="en-US" dirty="0">
              <a:solidFill>
                <a:schemeClr val="bg1"/>
              </a:solidFill>
              <a:latin typeface="Verdana" pitchFamily="34" charset="0"/>
              <a:ea typeface="Verdana" pitchFamily="34" charset="0"/>
              <a:cs typeface="Verdana" pitchFamily="34" charset="0"/>
            </a:endParaRPr>
          </a:p>
        </p:txBody>
      </p:sp>
      <p:sp>
        <p:nvSpPr>
          <p:cNvPr id="2238" name="Text Box 190"/>
          <p:cNvSpPr txBox="1">
            <a:spLocks noChangeArrowheads="1"/>
          </p:cNvSpPr>
          <p:nvPr/>
        </p:nvSpPr>
        <p:spPr bwMode="auto">
          <a:xfrm>
            <a:off x="15082838" y="4572000"/>
            <a:ext cx="8228012" cy="1046440"/>
          </a:xfrm>
          <a:prstGeom prst="rect">
            <a:avLst/>
          </a:prstGeom>
          <a:solidFill>
            <a:schemeClr val="bg1"/>
          </a:solidFill>
          <a:ln>
            <a:noFill/>
          </a:ln>
          <a:effectLst/>
        </p:spPr>
        <p:txBody>
          <a:bodyPr lIns="182880" tIns="182880" rIns="182880" bIns="182880">
            <a:spAutoFit/>
          </a:bodyPr>
          <a:lstStyle/>
          <a:p>
            <a:pPr lvl="0" defTabSz="4023067" fontAlgn="auto">
              <a:spcBef>
                <a:spcPts val="0"/>
              </a:spcBef>
              <a:spcAft>
                <a:spcPts val="0"/>
              </a:spcAft>
            </a:pPr>
            <a:r>
              <a:rPr lang="en-US" dirty="0" smtClean="0">
                <a:solidFill>
                  <a:prstClr val="black"/>
                </a:solidFill>
                <a:latin typeface="Verdana" pitchFamily="34" charset="0"/>
                <a:ea typeface="Verdana" pitchFamily="34" charset="0"/>
                <a:cs typeface="Verdana" pitchFamily="34" charset="0"/>
              </a:rPr>
              <a:t>The results that various parameters would have on the overall accuracy is summarized below.</a:t>
            </a:r>
            <a:endParaRPr lang="en-US" dirty="0">
              <a:solidFill>
                <a:prstClr val="black"/>
              </a:solidFill>
              <a:latin typeface="Verdana" pitchFamily="34" charset="0"/>
              <a:ea typeface="Verdana" pitchFamily="34" charset="0"/>
              <a:cs typeface="Verdana" pitchFamily="34" charset="0"/>
            </a:endParaRPr>
          </a:p>
        </p:txBody>
      </p:sp>
      <p:sp>
        <p:nvSpPr>
          <p:cNvPr id="2239" name="Text Box 191"/>
          <p:cNvSpPr txBox="1">
            <a:spLocks noChangeArrowheads="1"/>
          </p:cNvSpPr>
          <p:nvPr/>
        </p:nvSpPr>
        <p:spPr bwMode="auto">
          <a:xfrm>
            <a:off x="23995063" y="4572000"/>
            <a:ext cx="8226425" cy="6124754"/>
          </a:xfrm>
          <a:prstGeom prst="rect">
            <a:avLst/>
          </a:prstGeom>
          <a:solidFill>
            <a:schemeClr val="bg1"/>
          </a:solidFill>
          <a:ln>
            <a:noFill/>
          </a:ln>
          <a:effectLst/>
        </p:spPr>
        <p:txBody>
          <a:bodyPr lIns="182880" tIns="182880" rIns="182880" bIns="182880">
            <a:spAutoFit/>
          </a:bodyPr>
          <a:lstStyle/>
          <a:p>
            <a:pPr lvl="0" defTabSz="4023067" fontAlgn="auto">
              <a:spcBef>
                <a:spcPts val="0"/>
              </a:spcBef>
              <a:spcAft>
                <a:spcPts val="0"/>
              </a:spcAft>
            </a:pPr>
            <a:r>
              <a:rPr lang="en-US" dirty="0" smtClean="0">
                <a:solidFill>
                  <a:prstClr val="black"/>
                </a:solidFill>
                <a:latin typeface="Verdana" pitchFamily="34" charset="0"/>
                <a:ea typeface="Verdana" pitchFamily="34" charset="0"/>
                <a:cs typeface="Verdana" pitchFamily="34" charset="0"/>
              </a:rPr>
              <a:t>From the experiments that we performed, we can note quite a few observations</a:t>
            </a:r>
          </a:p>
          <a:p>
            <a:pPr marL="342900" lvl="0" indent="-342900" defTabSz="4023067" fontAlgn="auto">
              <a:spcBef>
                <a:spcPts val="0"/>
              </a:spcBef>
              <a:spcAft>
                <a:spcPts val="0"/>
              </a:spcAft>
              <a:buFont typeface="Arial" panose="020B0604020202020204" pitchFamily="34" charset="0"/>
              <a:buChar char="•"/>
            </a:pPr>
            <a:r>
              <a:rPr lang="en-US" dirty="0" smtClean="0">
                <a:solidFill>
                  <a:prstClr val="black"/>
                </a:solidFill>
                <a:latin typeface="Verdana" pitchFamily="34" charset="0"/>
                <a:ea typeface="Verdana" pitchFamily="34" charset="0"/>
                <a:cs typeface="Verdana" pitchFamily="34" charset="0"/>
              </a:rPr>
              <a:t>Although the classifier gives a relatively good accuracy for more granular age groups, we found that the output is often unstable for higher ages. In other words, the classifier is able to distinguish better between kids and adults. However, it does not perform well when tasked with predicting more accurate ages.</a:t>
            </a:r>
          </a:p>
          <a:p>
            <a:pPr marL="342900" lvl="0" indent="-342900" defTabSz="4023067" fontAlgn="auto">
              <a:spcBef>
                <a:spcPts val="0"/>
              </a:spcBef>
              <a:spcAft>
                <a:spcPts val="0"/>
              </a:spcAft>
              <a:buFont typeface="Arial" panose="020B0604020202020204" pitchFamily="34" charset="0"/>
              <a:buChar char="•"/>
            </a:pPr>
            <a:r>
              <a:rPr lang="en-US" dirty="0" smtClean="0">
                <a:solidFill>
                  <a:prstClr val="black"/>
                </a:solidFill>
                <a:latin typeface="Verdana" pitchFamily="34" charset="0"/>
                <a:ea typeface="Verdana" pitchFamily="34" charset="0"/>
                <a:cs typeface="Verdana" pitchFamily="34" charset="0"/>
              </a:rPr>
              <a:t>The curvature of the faces can also be used to predict the age group of the person. However, it gives a lower accuracy as compared to the other model.</a:t>
            </a:r>
          </a:p>
          <a:p>
            <a:pPr marL="342900" lvl="0" indent="-342900" defTabSz="4023067" fontAlgn="auto">
              <a:spcBef>
                <a:spcPts val="0"/>
              </a:spcBef>
              <a:spcAft>
                <a:spcPts val="0"/>
              </a:spcAft>
              <a:buFont typeface="Arial" panose="020B0604020202020204" pitchFamily="34" charset="0"/>
              <a:buChar char="•"/>
            </a:pPr>
            <a:r>
              <a:rPr lang="en-US" dirty="0" smtClean="0">
                <a:solidFill>
                  <a:prstClr val="black"/>
                </a:solidFill>
                <a:latin typeface="Verdana" pitchFamily="34" charset="0"/>
                <a:ea typeface="Verdana" pitchFamily="34" charset="0"/>
                <a:cs typeface="Verdana" pitchFamily="34" charset="0"/>
              </a:rPr>
              <a:t>However, since the facial boundary can sometimes be similar for different people of different age, we feel that this could have lead to lower accuracy while running it against the test images.</a:t>
            </a:r>
            <a:endParaRPr lang="en-US" dirty="0">
              <a:solidFill>
                <a:prstClr val="black"/>
              </a:solidFill>
              <a:latin typeface="Verdana" pitchFamily="34" charset="0"/>
              <a:ea typeface="Verdana" pitchFamily="34" charset="0"/>
              <a:cs typeface="Verdana" pitchFamily="34" charset="0"/>
            </a:endParaRPr>
          </a:p>
        </p:txBody>
      </p:sp>
      <p:sp>
        <p:nvSpPr>
          <p:cNvPr id="2241" name="Text Box 193"/>
          <p:cNvSpPr txBox="1">
            <a:spLocks noChangeArrowheads="1"/>
          </p:cNvSpPr>
          <p:nvPr/>
        </p:nvSpPr>
        <p:spPr bwMode="auto">
          <a:xfrm>
            <a:off x="23995062" y="13944600"/>
            <a:ext cx="8226425" cy="4093428"/>
          </a:xfrm>
          <a:prstGeom prst="rect">
            <a:avLst/>
          </a:prstGeom>
          <a:solidFill>
            <a:schemeClr val="bg1"/>
          </a:solidFill>
          <a:ln>
            <a:noFill/>
          </a:ln>
          <a:effectLst/>
        </p:spPr>
        <p:txBody>
          <a:bodyPr lIns="182880" tIns="182880" rIns="182880" bIns="182880">
            <a:spAutoFit/>
          </a:bodyPr>
          <a:lstStyle/>
          <a:p>
            <a:pPr marL="342900" lvl="0" indent="-342900" defTabSz="4023067" fontAlgn="auto">
              <a:spcBef>
                <a:spcPts val="0"/>
              </a:spcBef>
              <a:spcAft>
                <a:spcPts val="0"/>
              </a:spcAft>
              <a:buFont typeface="Arial" panose="020B0604020202020204" pitchFamily="34" charset="0"/>
              <a:buChar char="•"/>
            </a:pPr>
            <a:r>
              <a:rPr lang="en-US" dirty="0" smtClean="0">
                <a:solidFill>
                  <a:prstClr val="black"/>
                </a:solidFill>
                <a:latin typeface="Verdana" pitchFamily="34" charset="0"/>
                <a:ea typeface="Verdana" pitchFamily="34" charset="0"/>
                <a:cs typeface="Verdana" pitchFamily="34" charset="0"/>
              </a:rPr>
              <a:t>“</a:t>
            </a:r>
            <a:r>
              <a:rPr lang="en-US" dirty="0"/>
              <a:t>Automatic Facial Age Estimation” Xin </a:t>
            </a:r>
            <a:r>
              <a:rPr lang="en-US" dirty="0" err="1" smtClean="0"/>
              <a:t>Geng</a:t>
            </a:r>
            <a:r>
              <a:rPr lang="en-US" dirty="0" smtClean="0"/>
              <a:t>, Yun Fu, </a:t>
            </a:r>
            <a:r>
              <a:rPr lang="en-US" dirty="0"/>
              <a:t>Kate </a:t>
            </a:r>
            <a:r>
              <a:rPr lang="en-US" dirty="0" smtClean="0"/>
              <a:t>Smith‐Miles http</a:t>
            </a:r>
            <a:r>
              <a:rPr lang="en-US" dirty="0"/>
              <a:t>://www1.ece.neu.edu/~</a:t>
            </a:r>
            <a:r>
              <a:rPr lang="en-US" dirty="0" smtClean="0"/>
              <a:t>yunfu/papers/pricai10_t4.pdf</a:t>
            </a:r>
            <a:endParaRPr lang="en-US" dirty="0"/>
          </a:p>
          <a:p>
            <a:pPr marL="342900" lvl="0" indent="-342900" defTabSz="4023067" fontAlgn="auto">
              <a:spcBef>
                <a:spcPts val="0"/>
              </a:spcBef>
              <a:spcAft>
                <a:spcPts val="0"/>
              </a:spcAft>
              <a:buFont typeface="Arial" panose="020B0604020202020204" pitchFamily="34" charset="0"/>
              <a:buChar char="•"/>
            </a:pPr>
            <a:r>
              <a:rPr lang="en-US" dirty="0"/>
              <a:t>X. </a:t>
            </a:r>
            <a:r>
              <a:rPr lang="en-US" dirty="0" err="1"/>
              <a:t>Geng</a:t>
            </a:r>
            <a:r>
              <a:rPr lang="en-US" dirty="0"/>
              <a:t>, Z. H. Zhou and K. Smith-Miles, "Automatic Age Estimation Based on Facial Aging Patterns," in </a:t>
            </a:r>
            <a:r>
              <a:rPr lang="en-US" i="1" dirty="0"/>
              <a:t>IEEE Transactions on </a:t>
            </a:r>
            <a:r>
              <a:rPr lang="en-US" i="1" dirty="0" err="1" smtClean="0"/>
              <a:t>Patte</a:t>
            </a:r>
            <a:r>
              <a:rPr lang="en-US" i="1" dirty="0" smtClean="0"/>
              <a:t>	</a:t>
            </a:r>
            <a:r>
              <a:rPr lang="en-US" i="1" dirty="0" err="1" smtClean="0"/>
              <a:t>rn</a:t>
            </a:r>
            <a:r>
              <a:rPr lang="en-US" i="1" dirty="0" smtClean="0"/>
              <a:t> </a:t>
            </a:r>
            <a:r>
              <a:rPr lang="en-US" i="1" dirty="0"/>
              <a:t>Analysis and Machine Intelligence</a:t>
            </a:r>
            <a:r>
              <a:rPr lang="en-US" dirty="0"/>
              <a:t>, vol. 29, no. 12, pp. 2234-2240, Dec. 2007.</a:t>
            </a:r>
            <a:endParaRPr lang="en-US" dirty="0" smtClean="0"/>
          </a:p>
          <a:p>
            <a:pPr marL="342900" lvl="0" indent="-342900" defTabSz="4023067" fontAlgn="auto">
              <a:spcBef>
                <a:spcPts val="0"/>
              </a:spcBef>
              <a:spcAft>
                <a:spcPts val="0"/>
              </a:spcAft>
              <a:buFont typeface="Arial" panose="020B0604020202020204" pitchFamily="34" charset="0"/>
              <a:buChar char="•"/>
            </a:pPr>
            <a:r>
              <a:rPr lang="en-US" dirty="0" smtClean="0"/>
              <a:t>API </a:t>
            </a:r>
            <a:r>
              <a:rPr lang="en-US" dirty="0"/>
              <a:t>design for machine learning software: experiences from the </a:t>
            </a:r>
            <a:r>
              <a:rPr lang="en-US" dirty="0" err="1"/>
              <a:t>scikit</a:t>
            </a:r>
            <a:r>
              <a:rPr lang="en-US" dirty="0"/>
              <a:t>-learn project, </a:t>
            </a:r>
            <a:r>
              <a:rPr lang="en-US" dirty="0" err="1"/>
              <a:t>Buitinck</a:t>
            </a:r>
            <a:r>
              <a:rPr lang="en-US" dirty="0"/>
              <a:t> </a:t>
            </a:r>
            <a:r>
              <a:rPr lang="en-US" i="1" dirty="0"/>
              <a:t>et al.</a:t>
            </a:r>
            <a:r>
              <a:rPr lang="en-US" dirty="0"/>
              <a:t>, 2013</a:t>
            </a:r>
            <a:r>
              <a:rPr lang="en-US" dirty="0" smtClean="0"/>
              <a:t>.</a:t>
            </a:r>
          </a:p>
          <a:p>
            <a:pPr marL="342900" lvl="0" indent="-342900" defTabSz="4023067" fontAlgn="auto">
              <a:spcBef>
                <a:spcPts val="0"/>
              </a:spcBef>
              <a:spcAft>
                <a:spcPts val="0"/>
              </a:spcAft>
              <a:buFont typeface="Arial" panose="020B0604020202020204" pitchFamily="34" charset="0"/>
              <a:buChar char="•"/>
            </a:pPr>
            <a:r>
              <a:rPr lang="en-US" dirty="0"/>
              <a:t>Davis E. King. </a:t>
            </a:r>
            <a:r>
              <a:rPr lang="en-US" dirty="0" err="1"/>
              <a:t>Dlib</a:t>
            </a:r>
            <a:r>
              <a:rPr lang="en-US" dirty="0"/>
              <a:t>-ml: A Machine Learning Toolkit. </a:t>
            </a:r>
            <a:r>
              <a:rPr lang="en-US" i="1" dirty="0"/>
              <a:t>Journal of Machine Learning Research</a:t>
            </a:r>
            <a:r>
              <a:rPr lang="en-US" dirty="0"/>
              <a:t> 10, pp. 1755-1758, 2009</a:t>
            </a:r>
            <a:endParaRPr lang="en-US" dirty="0" smtClean="0"/>
          </a:p>
        </p:txBody>
      </p:sp>
      <p:sp>
        <p:nvSpPr>
          <p:cNvPr id="2243" name="Text Box 195"/>
          <p:cNvSpPr txBox="1">
            <a:spLocks noChangeArrowheads="1"/>
          </p:cNvSpPr>
          <p:nvPr/>
        </p:nvSpPr>
        <p:spPr bwMode="auto">
          <a:xfrm>
            <a:off x="23995062" y="19298960"/>
            <a:ext cx="8226425" cy="1723549"/>
          </a:xfrm>
          <a:prstGeom prst="rect">
            <a:avLst/>
          </a:prstGeom>
          <a:solidFill>
            <a:schemeClr val="bg1"/>
          </a:solidFill>
          <a:ln>
            <a:noFill/>
          </a:ln>
          <a:effectLst/>
        </p:spPr>
        <p:txBody>
          <a:bodyPr lIns="182880" tIns="182880" rIns="182880" bIns="182880">
            <a:spAutoFit/>
          </a:bodyPr>
          <a:lstStyle>
            <a:lvl1pPr marL="457200" indent="-457200">
              <a:defRPr>
                <a:solidFill>
                  <a:schemeClr val="tx1"/>
                </a:solidFill>
                <a:latin typeface="Arial" charset="0"/>
              </a:defRPr>
            </a:lvl1pPr>
            <a:lvl2pPr marL="914400" indent="-342900">
              <a:defRPr>
                <a:solidFill>
                  <a:schemeClr val="tx1"/>
                </a:solidFill>
                <a:latin typeface="Arial" charset="0"/>
              </a:defRPr>
            </a:lvl2pPr>
            <a:lvl3pPr marL="1371600" indent="-342900">
              <a:defRPr>
                <a:solidFill>
                  <a:schemeClr val="tx1"/>
                </a:solidFill>
                <a:latin typeface="Arial" charset="0"/>
              </a:defRPr>
            </a:lvl3pPr>
            <a:lvl4pPr marL="1828800" indent="-342900">
              <a:defRPr>
                <a:solidFill>
                  <a:schemeClr val="tx1"/>
                </a:solidFill>
                <a:latin typeface="Arial" charset="0"/>
              </a:defRPr>
            </a:lvl4pPr>
            <a:lvl5pPr marL="2286000" indent="-342900">
              <a:defRPr>
                <a:solidFill>
                  <a:schemeClr val="tx1"/>
                </a:solidFill>
                <a:latin typeface="Arial" charset="0"/>
              </a:defRPr>
            </a:lvl5pPr>
            <a:lvl6pPr marL="2743200" indent="-342900" fontAlgn="base">
              <a:spcBef>
                <a:spcPct val="0"/>
              </a:spcBef>
              <a:spcAft>
                <a:spcPct val="0"/>
              </a:spcAft>
              <a:defRPr>
                <a:solidFill>
                  <a:schemeClr val="tx1"/>
                </a:solidFill>
                <a:latin typeface="Arial" charset="0"/>
              </a:defRPr>
            </a:lvl6pPr>
            <a:lvl7pPr marL="3200400" indent="-342900" fontAlgn="base">
              <a:spcBef>
                <a:spcPct val="0"/>
              </a:spcBef>
              <a:spcAft>
                <a:spcPct val="0"/>
              </a:spcAft>
              <a:defRPr>
                <a:solidFill>
                  <a:schemeClr val="tx1"/>
                </a:solidFill>
                <a:latin typeface="Arial" charset="0"/>
              </a:defRPr>
            </a:lvl7pPr>
            <a:lvl8pPr marL="3657600" indent="-342900" fontAlgn="base">
              <a:spcBef>
                <a:spcPct val="0"/>
              </a:spcBef>
              <a:spcAft>
                <a:spcPct val="0"/>
              </a:spcAft>
              <a:defRPr>
                <a:solidFill>
                  <a:schemeClr val="tx1"/>
                </a:solidFill>
                <a:latin typeface="Arial" charset="0"/>
              </a:defRPr>
            </a:lvl8pPr>
            <a:lvl9pPr marL="4114800" indent="-342900" fontAlgn="base">
              <a:spcBef>
                <a:spcPct val="0"/>
              </a:spcBef>
              <a:spcAft>
                <a:spcPct val="0"/>
              </a:spcAft>
              <a:defRPr>
                <a:solidFill>
                  <a:schemeClr val="tx1"/>
                </a:solidFill>
                <a:latin typeface="Arial" charset="0"/>
              </a:defRPr>
            </a:lvl9pPr>
          </a:lstStyle>
          <a:p>
            <a:pPr marL="0" indent="0">
              <a:spcAft>
                <a:spcPct val="50000"/>
              </a:spcAft>
            </a:pPr>
            <a:r>
              <a:rPr lang="en-US" dirty="0" smtClean="0">
                <a:latin typeface="Verdana" pitchFamily="34" charset="0"/>
                <a:ea typeface="Verdana" pitchFamily="34" charset="0"/>
                <a:cs typeface="Verdana" pitchFamily="34" charset="0"/>
              </a:rPr>
              <a:t>We wish to thank Prof. David Crandall for his support and advice throughout the duration of the project. We wish to also thank </a:t>
            </a:r>
            <a:r>
              <a:rPr lang="en-US" dirty="0" err="1" smtClean="0">
                <a:latin typeface="Verdana" pitchFamily="34" charset="0"/>
                <a:ea typeface="Verdana" pitchFamily="34" charset="0"/>
                <a:cs typeface="Verdana" pitchFamily="34" charset="0"/>
              </a:rPr>
              <a:t>Datatang</a:t>
            </a:r>
            <a:r>
              <a:rPr lang="en-US" dirty="0" smtClean="0">
                <a:latin typeface="Verdana" pitchFamily="34" charset="0"/>
                <a:ea typeface="Verdana" pitchFamily="34" charset="0"/>
                <a:cs typeface="Verdana" pitchFamily="34" charset="0"/>
              </a:rPr>
              <a:t> aging database that we used to train and test our classifier.</a:t>
            </a:r>
            <a:endParaRPr lang="en-US" dirty="0" smtClean="0">
              <a:latin typeface="Verdana" pitchFamily="34" charset="0"/>
              <a:ea typeface="Verdana" pitchFamily="34" charset="0"/>
              <a:cs typeface="Verdana" pitchFamily="34" charset="0"/>
            </a:endParaRPr>
          </a:p>
        </p:txBody>
      </p:sp>
      <p:sp>
        <p:nvSpPr>
          <p:cNvPr id="66" name="Text Box 240"/>
          <p:cNvSpPr txBox="1">
            <a:spLocks noChangeArrowheads="1"/>
          </p:cNvSpPr>
          <p:nvPr/>
        </p:nvSpPr>
        <p:spPr bwMode="auto">
          <a:xfrm>
            <a:off x="15091888" y="20802600"/>
            <a:ext cx="7727744"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Verdana" pitchFamily="34" charset="0"/>
                <a:ea typeface="Verdana" pitchFamily="34" charset="0"/>
                <a:cs typeface="Verdana" pitchFamily="34" charset="0"/>
              </a:rPr>
              <a:t>Chart </a:t>
            </a:r>
            <a:r>
              <a:rPr lang="en-US" sz="2000" b="1" dirty="0" smtClean="0">
                <a:solidFill>
                  <a:schemeClr val="accent1">
                    <a:lumMod val="50000"/>
                  </a:schemeClr>
                </a:solidFill>
                <a:latin typeface="Verdana" pitchFamily="34" charset="0"/>
                <a:ea typeface="Verdana" pitchFamily="34" charset="0"/>
                <a:cs typeface="Verdana" pitchFamily="34" charset="0"/>
              </a:rPr>
              <a:t>3.</a:t>
            </a:r>
            <a:r>
              <a:rPr lang="en-US" sz="2000" dirty="0" smtClean="0">
                <a:solidFill>
                  <a:schemeClr val="accent1">
                    <a:lumMod val="50000"/>
                  </a:schemeClr>
                </a:solidFill>
                <a:latin typeface="Verdana" pitchFamily="34" charset="0"/>
                <a:ea typeface="Verdana" pitchFamily="34" charset="0"/>
                <a:cs typeface="Verdana" pitchFamily="34" charset="0"/>
              </a:rPr>
              <a:t> Comparison of accuracy for different age groups.</a:t>
            </a:r>
            <a:endParaRPr lang="en-US" sz="2000" dirty="0">
              <a:solidFill>
                <a:schemeClr val="accent1">
                  <a:lumMod val="50000"/>
                </a:schemeClr>
              </a:solidFill>
              <a:latin typeface="Verdana" pitchFamily="34" charset="0"/>
              <a:ea typeface="Verdana" pitchFamily="34" charset="0"/>
              <a:cs typeface="Verdana" pitchFamily="34" charset="0"/>
            </a:endParaRPr>
          </a:p>
        </p:txBody>
      </p:sp>
      <p:sp>
        <p:nvSpPr>
          <p:cNvPr id="33" name="Text Box 182"/>
          <p:cNvSpPr txBox="1">
            <a:spLocks noChangeArrowheads="1"/>
          </p:cNvSpPr>
          <p:nvPr/>
        </p:nvSpPr>
        <p:spPr bwMode="auto">
          <a:xfrm>
            <a:off x="471714" y="9672122"/>
            <a:ext cx="4572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smtClean="0">
                <a:solidFill>
                  <a:schemeClr val="bg1"/>
                </a:solidFill>
                <a:latin typeface="Verdana" pitchFamily="34" charset="0"/>
                <a:ea typeface="Verdana" pitchFamily="34" charset="0"/>
                <a:cs typeface="Verdana" pitchFamily="34" charset="0"/>
              </a:rPr>
              <a:t>INTRODUCTION</a:t>
            </a:r>
            <a:endParaRPr lang="en-US" sz="4000" dirty="0">
              <a:solidFill>
                <a:schemeClr val="bg1"/>
              </a:solidFill>
              <a:latin typeface="Verdana" pitchFamily="34" charset="0"/>
              <a:ea typeface="Verdana" pitchFamily="34" charset="0"/>
              <a:cs typeface="Verdana" pitchFamily="34" charset="0"/>
            </a:endParaRPr>
          </a:p>
        </p:txBody>
      </p:sp>
      <p:sp>
        <p:nvSpPr>
          <p:cNvPr id="34" name="Text Box 189"/>
          <p:cNvSpPr txBox="1">
            <a:spLocks noChangeArrowheads="1"/>
          </p:cNvSpPr>
          <p:nvPr/>
        </p:nvSpPr>
        <p:spPr bwMode="auto">
          <a:xfrm>
            <a:off x="471714" y="10588109"/>
            <a:ext cx="4572000" cy="7478970"/>
          </a:xfrm>
          <a:prstGeom prst="rect">
            <a:avLst/>
          </a:prstGeom>
          <a:solidFill>
            <a:schemeClr val="accent1">
              <a:lumMod val="75000"/>
            </a:schemeClr>
          </a:solidFill>
          <a:ln>
            <a:noFill/>
          </a:ln>
          <a:effectLst/>
        </p:spPr>
        <p:txBody>
          <a:bodyPr lIns="182880" tIns="182880" rIns="182880" bIns="182880">
            <a:spAutoFit/>
          </a:bodyPr>
          <a:lstStyle/>
          <a:p>
            <a:pPr lvl="0" defTabSz="4023067" fontAlgn="auto">
              <a:spcBef>
                <a:spcPts val="0"/>
              </a:spcBef>
              <a:spcAft>
                <a:spcPts val="0"/>
              </a:spcAft>
            </a:pPr>
            <a:r>
              <a:rPr lang="en-US" dirty="0">
                <a:solidFill>
                  <a:schemeClr val="bg1"/>
                </a:solidFill>
                <a:latin typeface="Verdana" pitchFamily="34" charset="0"/>
                <a:ea typeface="Verdana" pitchFamily="34" charset="0"/>
                <a:cs typeface="Verdana" pitchFamily="34" charset="0"/>
              </a:rPr>
              <a:t>Humans can estimate information such as age, gender, expression </a:t>
            </a:r>
            <a:r>
              <a:rPr lang="en-US" dirty="0" smtClean="0">
                <a:solidFill>
                  <a:schemeClr val="bg1"/>
                </a:solidFill>
                <a:latin typeface="Verdana" pitchFamily="34" charset="0"/>
                <a:ea typeface="Verdana" pitchFamily="34" charset="0"/>
                <a:cs typeface="Verdana" pitchFamily="34" charset="0"/>
              </a:rPr>
              <a:t>etc. </a:t>
            </a:r>
            <a:r>
              <a:rPr lang="en-US" dirty="0">
                <a:solidFill>
                  <a:schemeClr val="bg1"/>
                </a:solidFill>
                <a:latin typeface="Verdana" pitchFamily="34" charset="0"/>
                <a:ea typeface="Verdana" pitchFamily="34" charset="0"/>
                <a:cs typeface="Verdana" pitchFamily="34" charset="0"/>
              </a:rPr>
              <a:t>by simply looking at faces. Automated age estimation has several challenges such as variance among different ethnicities, </a:t>
            </a:r>
            <a:r>
              <a:rPr lang="en-US" dirty="0" smtClean="0">
                <a:solidFill>
                  <a:schemeClr val="bg1"/>
                </a:solidFill>
                <a:latin typeface="Verdana" pitchFamily="34" charset="0"/>
                <a:ea typeface="Verdana" pitchFamily="34" charset="0"/>
                <a:cs typeface="Verdana" pitchFamily="34" charset="0"/>
              </a:rPr>
              <a:t>facial deformities </a:t>
            </a:r>
            <a:r>
              <a:rPr lang="en-US" dirty="0">
                <a:solidFill>
                  <a:schemeClr val="bg1"/>
                </a:solidFill>
                <a:latin typeface="Verdana" pitchFamily="34" charset="0"/>
                <a:ea typeface="Verdana" pitchFamily="34" charset="0"/>
                <a:cs typeface="Verdana" pitchFamily="34" charset="0"/>
              </a:rPr>
              <a:t>etc. Aging progress is uncontrollable depending on various factors such as lifestyle, climatic conditions, health </a:t>
            </a:r>
            <a:r>
              <a:rPr lang="en-US" dirty="0" smtClean="0">
                <a:solidFill>
                  <a:schemeClr val="bg1"/>
                </a:solidFill>
                <a:latin typeface="Verdana" pitchFamily="34" charset="0"/>
                <a:ea typeface="Verdana" pitchFamily="34" charset="0"/>
                <a:cs typeface="Verdana" pitchFamily="34" charset="0"/>
              </a:rPr>
              <a:t>etc. Hence, </a:t>
            </a:r>
            <a:r>
              <a:rPr lang="en-US" dirty="0">
                <a:solidFill>
                  <a:schemeClr val="bg1"/>
                </a:solidFill>
                <a:latin typeface="Verdana" pitchFamily="34" charset="0"/>
                <a:ea typeface="Verdana" pitchFamily="34" charset="0"/>
                <a:cs typeface="Verdana" pitchFamily="34" charset="0"/>
              </a:rPr>
              <a:t>we can’t have an accurate estimation </a:t>
            </a:r>
            <a:r>
              <a:rPr lang="en-US" dirty="0" smtClean="0">
                <a:solidFill>
                  <a:schemeClr val="bg1"/>
                </a:solidFill>
                <a:latin typeface="Verdana" pitchFamily="34" charset="0"/>
                <a:ea typeface="Verdana" pitchFamily="34" charset="0"/>
                <a:cs typeface="Verdana" pitchFamily="34" charset="0"/>
              </a:rPr>
              <a:t>process for </a:t>
            </a:r>
            <a:r>
              <a:rPr lang="en-US" dirty="0">
                <a:solidFill>
                  <a:schemeClr val="bg1"/>
                </a:solidFill>
                <a:latin typeface="Verdana" pitchFamily="34" charset="0"/>
                <a:ea typeface="Verdana" pitchFamily="34" charset="0"/>
                <a:cs typeface="Verdana" pitchFamily="34" charset="0"/>
              </a:rPr>
              <a:t>every possible case. </a:t>
            </a:r>
            <a:r>
              <a:rPr lang="en-US" dirty="0" smtClean="0">
                <a:solidFill>
                  <a:schemeClr val="bg1"/>
                </a:solidFill>
                <a:latin typeface="Verdana" pitchFamily="34" charset="0"/>
                <a:ea typeface="Verdana" pitchFamily="34" charset="0"/>
                <a:cs typeface="Verdana" pitchFamily="34" charset="0"/>
              </a:rPr>
              <a:t>We </a:t>
            </a:r>
            <a:r>
              <a:rPr lang="en-US" dirty="0">
                <a:solidFill>
                  <a:schemeClr val="bg1"/>
                </a:solidFill>
                <a:latin typeface="Verdana" pitchFamily="34" charset="0"/>
                <a:ea typeface="Verdana" pitchFamily="34" charset="0"/>
                <a:cs typeface="Verdana" pitchFamily="34" charset="0"/>
              </a:rPr>
              <a:t>try to predict age groups of people by exploiting various biologically defined ratios in facial features and relations between them.</a:t>
            </a:r>
            <a:endParaRPr lang="en-US" dirty="0">
              <a:solidFill>
                <a:schemeClr val="bg1"/>
              </a:solidFill>
              <a:latin typeface="Verdana" pitchFamily="34" charset="0"/>
              <a:ea typeface="Verdana" pitchFamily="34" charset="0"/>
              <a:cs typeface="Verdana" pitchFamily="34" charset="0"/>
            </a:endParaRPr>
          </a:p>
        </p:txBody>
      </p:sp>
      <p:sp>
        <p:nvSpPr>
          <p:cNvPr id="35" name="Text Box 192"/>
          <p:cNvSpPr txBox="1">
            <a:spLocks noChangeArrowheads="1"/>
          </p:cNvSpPr>
          <p:nvPr/>
        </p:nvSpPr>
        <p:spPr bwMode="auto">
          <a:xfrm>
            <a:off x="6172200" y="4568309"/>
            <a:ext cx="8228013" cy="6124754"/>
          </a:xfrm>
          <a:prstGeom prst="rect">
            <a:avLst/>
          </a:prstGeom>
          <a:solidFill>
            <a:schemeClr val="bg1"/>
          </a:solidFill>
          <a:ln>
            <a:noFill/>
          </a:ln>
          <a:effectLst/>
        </p:spPr>
        <p:txBody>
          <a:bodyPr lIns="182880" tIns="182880" rIns="182880" bIns="182880">
            <a:spAutoFit/>
          </a:bodyPr>
          <a:lstStyle/>
          <a:p>
            <a:pPr lvl="0" algn="just" defTabSz="4023067" fontAlgn="auto">
              <a:spcBef>
                <a:spcPts val="0"/>
              </a:spcBef>
              <a:spcAft>
                <a:spcPts val="0"/>
              </a:spcAft>
            </a:pPr>
            <a:r>
              <a:rPr lang="en-US" dirty="0" smtClean="0">
                <a:solidFill>
                  <a:prstClr val="black"/>
                </a:solidFill>
                <a:latin typeface="Verdana" pitchFamily="34" charset="0"/>
                <a:ea typeface="Verdana" pitchFamily="34" charset="0"/>
                <a:cs typeface="Verdana" pitchFamily="34" charset="0"/>
              </a:rPr>
              <a:t>We use the </a:t>
            </a:r>
            <a:r>
              <a:rPr lang="en-US" dirty="0" err="1" smtClean="0">
                <a:solidFill>
                  <a:prstClr val="black"/>
                </a:solidFill>
                <a:latin typeface="Verdana" pitchFamily="34" charset="0"/>
                <a:ea typeface="Verdana" pitchFamily="34" charset="0"/>
                <a:cs typeface="Verdana" pitchFamily="34" charset="0"/>
              </a:rPr>
              <a:t>dlib</a:t>
            </a:r>
            <a:r>
              <a:rPr lang="en-US" dirty="0" smtClean="0">
                <a:solidFill>
                  <a:prstClr val="black"/>
                </a:solidFill>
                <a:latin typeface="Verdana" pitchFamily="34" charset="0"/>
                <a:ea typeface="Verdana" pitchFamily="34" charset="0"/>
                <a:cs typeface="Verdana" pitchFamily="34" charset="0"/>
              </a:rPr>
              <a:t> library to automatically recognize faces in the given image. Additionally, the library also provides us with accurate location of various facial features such as a set of points that represent the boundary of eyes, eyebrows, lips, nose and jaw. </a:t>
            </a:r>
            <a:r>
              <a:rPr lang="en-US" dirty="0" smtClean="0">
                <a:solidFill>
                  <a:prstClr val="black"/>
                </a:solidFill>
                <a:latin typeface="Verdana" pitchFamily="34" charset="0"/>
                <a:ea typeface="Verdana" pitchFamily="34" charset="0"/>
                <a:cs typeface="Verdana" pitchFamily="34" charset="0"/>
              </a:rPr>
              <a:t>These points allow us to calculate the ratios of various distances and use them in a classifier to predict the age groups.</a:t>
            </a:r>
          </a:p>
          <a:p>
            <a:pPr lvl="0" algn="just" defTabSz="4023067" fontAlgn="auto">
              <a:spcBef>
                <a:spcPts val="0"/>
              </a:spcBef>
              <a:spcAft>
                <a:spcPts val="0"/>
              </a:spcAft>
            </a:pPr>
            <a:endParaRPr lang="en-US" dirty="0">
              <a:solidFill>
                <a:prstClr val="black"/>
              </a:solidFill>
              <a:latin typeface="Verdana" pitchFamily="34" charset="0"/>
              <a:ea typeface="Verdana" pitchFamily="34" charset="0"/>
              <a:cs typeface="Verdana" pitchFamily="34" charset="0"/>
            </a:endParaRPr>
          </a:p>
          <a:p>
            <a:pPr lvl="0" algn="just" defTabSz="4023067" fontAlgn="auto">
              <a:spcBef>
                <a:spcPts val="0"/>
              </a:spcBef>
              <a:spcAft>
                <a:spcPts val="0"/>
              </a:spcAft>
            </a:pPr>
            <a:r>
              <a:rPr lang="en-US" dirty="0" smtClean="0">
                <a:solidFill>
                  <a:prstClr val="black"/>
                </a:solidFill>
                <a:latin typeface="Verdana" pitchFamily="34" charset="0"/>
                <a:ea typeface="Verdana" pitchFamily="34" charset="0"/>
                <a:cs typeface="Verdana" pitchFamily="34" charset="0"/>
              </a:rPr>
              <a:t>We have used two models for this purpose. In one model, we extract the ratios as shown in Fig 2. In the other model, we proposed that the curvature of face also changes with age. We tried extracting a vector of angles as shown in Fig 3 for classification purpose. These ratios and the vector of angles made by the jaw boundary are later used for classification using neural networks.</a:t>
            </a:r>
          </a:p>
        </p:txBody>
      </p:sp>
      <p:sp>
        <p:nvSpPr>
          <p:cNvPr id="39" name="Text Box 180"/>
          <p:cNvSpPr txBox="1">
            <a:spLocks noChangeArrowheads="1"/>
          </p:cNvSpPr>
          <p:nvPr/>
        </p:nvSpPr>
        <p:spPr bwMode="auto">
          <a:xfrm>
            <a:off x="6170612" y="16992600"/>
            <a:ext cx="538867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2000" b="1" dirty="0">
                <a:solidFill>
                  <a:schemeClr val="accent1">
                    <a:lumMod val="50000"/>
                  </a:schemeClr>
                </a:solidFill>
                <a:latin typeface="Verdana" pitchFamily="34" charset="0"/>
                <a:ea typeface="Verdana" pitchFamily="34" charset="0"/>
                <a:cs typeface="Verdana" pitchFamily="34" charset="0"/>
              </a:rPr>
              <a:t>Figure </a:t>
            </a:r>
            <a:r>
              <a:rPr lang="en-US" sz="2000" b="1" dirty="0" smtClean="0">
                <a:solidFill>
                  <a:schemeClr val="accent1">
                    <a:lumMod val="50000"/>
                  </a:schemeClr>
                </a:solidFill>
                <a:latin typeface="Verdana" pitchFamily="34" charset="0"/>
                <a:ea typeface="Verdana" pitchFamily="34" charset="0"/>
                <a:cs typeface="Verdana" pitchFamily="34" charset="0"/>
              </a:rPr>
              <a:t>2</a:t>
            </a:r>
            <a:r>
              <a:rPr lang="en-US" sz="2000" dirty="0" smtClean="0">
                <a:solidFill>
                  <a:schemeClr val="accent1">
                    <a:lumMod val="50000"/>
                  </a:schemeClr>
                </a:solidFill>
                <a:latin typeface="Verdana" pitchFamily="34" charset="0"/>
                <a:ea typeface="Verdana" pitchFamily="34" charset="0"/>
                <a:cs typeface="Verdana" pitchFamily="34" charset="0"/>
              </a:rPr>
              <a:t> Anthropometric model of human face</a:t>
            </a:r>
            <a:endParaRPr lang="en-US" sz="2000" dirty="0">
              <a:solidFill>
                <a:schemeClr val="accent1">
                  <a:lumMod val="50000"/>
                </a:schemeClr>
              </a:solidFill>
              <a:latin typeface="Verdana" pitchFamily="34" charset="0"/>
              <a:ea typeface="Verdana" pitchFamily="34" charset="0"/>
              <a:cs typeface="Verdana" pitchFamily="34" charset="0"/>
            </a:endParaRPr>
          </a:p>
        </p:txBody>
      </p:sp>
      <p:sp>
        <p:nvSpPr>
          <p:cNvPr id="41" name="Text Box 180"/>
          <p:cNvSpPr txBox="1">
            <a:spLocks noChangeArrowheads="1"/>
          </p:cNvSpPr>
          <p:nvPr/>
        </p:nvSpPr>
        <p:spPr bwMode="auto">
          <a:xfrm>
            <a:off x="8571865" y="12692063"/>
            <a:ext cx="35201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2000" b="1" dirty="0">
                <a:solidFill>
                  <a:schemeClr val="accent1">
                    <a:lumMod val="50000"/>
                  </a:schemeClr>
                </a:solidFill>
                <a:latin typeface="Verdana" pitchFamily="34" charset="0"/>
                <a:ea typeface="Verdana" pitchFamily="34" charset="0"/>
                <a:cs typeface="Verdana" pitchFamily="34" charset="0"/>
              </a:rPr>
              <a:t>Figure </a:t>
            </a:r>
            <a:r>
              <a:rPr lang="en-US" sz="2000" b="1" dirty="0" smtClean="0">
                <a:solidFill>
                  <a:schemeClr val="accent1">
                    <a:lumMod val="50000"/>
                  </a:schemeClr>
                </a:solidFill>
                <a:latin typeface="Verdana" pitchFamily="34" charset="0"/>
                <a:ea typeface="Verdana" pitchFamily="34" charset="0"/>
                <a:cs typeface="Verdana" pitchFamily="34" charset="0"/>
              </a:rPr>
              <a:t>1</a:t>
            </a:r>
            <a:r>
              <a:rPr lang="en-US" sz="2000" dirty="0" smtClean="0">
                <a:solidFill>
                  <a:schemeClr val="accent1">
                    <a:lumMod val="50000"/>
                  </a:schemeClr>
                </a:solidFill>
                <a:latin typeface="Verdana" pitchFamily="34" charset="0"/>
                <a:ea typeface="Verdana" pitchFamily="34" charset="0"/>
                <a:cs typeface="Verdana" pitchFamily="34" charset="0"/>
              </a:rPr>
              <a:t> Overall process </a:t>
            </a:r>
            <a:endParaRPr lang="en-US" sz="2000" dirty="0">
              <a:solidFill>
                <a:schemeClr val="accent1">
                  <a:lumMod val="50000"/>
                </a:schemeClr>
              </a:solidFill>
              <a:latin typeface="Verdana" pitchFamily="34" charset="0"/>
              <a:ea typeface="Verdana" pitchFamily="34" charset="0"/>
              <a:cs typeface="Verdana" pitchFamily="34" charset="0"/>
            </a:endParaRPr>
          </a:p>
        </p:txBody>
      </p:sp>
      <p:pic>
        <p:nvPicPr>
          <p:cNvPr id="42" name="Picture 41"/>
          <p:cNvPicPr>
            <a:picLocks noChangeAspect="1"/>
          </p:cNvPicPr>
          <p:nvPr/>
        </p:nvPicPr>
        <p:blipFill>
          <a:blip r:embed="rId7"/>
          <a:stretch>
            <a:fillRect/>
          </a:stretch>
        </p:blipFill>
        <p:spPr>
          <a:xfrm>
            <a:off x="6176657" y="13350785"/>
            <a:ext cx="5382635" cy="3638839"/>
          </a:xfrm>
          <a:prstGeom prst="rect">
            <a:avLst/>
          </a:prstGeom>
          <a:noFill/>
          <a:ln>
            <a:noFill/>
          </a:ln>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091888" y="6292026"/>
            <a:ext cx="8218962" cy="5816999"/>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091888" y="12716158"/>
            <a:ext cx="8218962" cy="3471289"/>
          </a:xfrm>
          <a:prstGeom prst="rect">
            <a:avLst/>
          </a:prstGeom>
        </p:spPr>
      </p:pic>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082838" y="16687800"/>
            <a:ext cx="8280686" cy="4133904"/>
          </a:xfrm>
          <a:prstGeom prst="rect">
            <a:avLst/>
          </a:prstGeom>
        </p:spPr>
      </p:pic>
      <p:sp>
        <p:nvSpPr>
          <p:cNvPr id="47" name="Text Box 180"/>
          <p:cNvSpPr txBox="1">
            <a:spLocks noChangeArrowheads="1"/>
          </p:cNvSpPr>
          <p:nvPr/>
        </p:nvSpPr>
        <p:spPr bwMode="auto">
          <a:xfrm>
            <a:off x="11603921" y="16992600"/>
            <a:ext cx="2735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2000" b="1" dirty="0">
                <a:solidFill>
                  <a:schemeClr val="accent1">
                    <a:lumMod val="50000"/>
                  </a:schemeClr>
                </a:solidFill>
                <a:latin typeface="Verdana" pitchFamily="34" charset="0"/>
                <a:ea typeface="Verdana" pitchFamily="34" charset="0"/>
                <a:cs typeface="Verdana" pitchFamily="34" charset="0"/>
              </a:rPr>
              <a:t>Figure </a:t>
            </a:r>
            <a:r>
              <a:rPr lang="en-US" sz="2000" b="1" dirty="0" smtClean="0">
                <a:solidFill>
                  <a:schemeClr val="accent1">
                    <a:lumMod val="50000"/>
                  </a:schemeClr>
                </a:solidFill>
                <a:latin typeface="Verdana" pitchFamily="34" charset="0"/>
                <a:ea typeface="Verdana" pitchFamily="34" charset="0"/>
                <a:cs typeface="Verdana" pitchFamily="34" charset="0"/>
              </a:rPr>
              <a:t>3</a:t>
            </a:r>
            <a:r>
              <a:rPr lang="en-US" sz="2000" dirty="0" smtClean="0">
                <a:solidFill>
                  <a:schemeClr val="accent1">
                    <a:lumMod val="50000"/>
                  </a:schemeClr>
                </a:solidFill>
                <a:latin typeface="Verdana" pitchFamily="34" charset="0"/>
                <a:ea typeface="Verdana" pitchFamily="34" charset="0"/>
                <a:cs typeface="Verdana" pitchFamily="34" charset="0"/>
              </a:rPr>
              <a:t> Angles in jaw boundary</a:t>
            </a:r>
            <a:endParaRPr lang="en-US" sz="2000" dirty="0">
              <a:solidFill>
                <a:schemeClr val="accent1">
                  <a:lumMod val="50000"/>
                </a:schemeClr>
              </a:solidFill>
              <a:latin typeface="Verdana" pitchFamily="34" charset="0"/>
              <a:ea typeface="Verdana" pitchFamily="34" charset="0"/>
              <a:cs typeface="Verdana" pitchFamily="34" charset="0"/>
            </a:endParaRPr>
          </a:p>
        </p:txBody>
      </p:sp>
      <p:pic>
        <p:nvPicPr>
          <p:cNvPr id="10" name="Picture 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747641" y="13337976"/>
            <a:ext cx="2649398" cy="3654624"/>
          </a:xfrm>
          <a:prstGeom prst="rect">
            <a:avLst/>
          </a:prstGeom>
        </p:spPr>
      </p:pic>
      <p:sp>
        <p:nvSpPr>
          <p:cNvPr id="49" name="Text Box 240"/>
          <p:cNvSpPr txBox="1">
            <a:spLocks noChangeArrowheads="1"/>
          </p:cNvSpPr>
          <p:nvPr/>
        </p:nvSpPr>
        <p:spPr bwMode="auto">
          <a:xfrm>
            <a:off x="15137779" y="12115800"/>
            <a:ext cx="7344114"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Verdana" pitchFamily="34" charset="0"/>
                <a:ea typeface="Verdana" pitchFamily="34" charset="0"/>
                <a:cs typeface="Verdana" pitchFamily="34" charset="0"/>
              </a:rPr>
              <a:t>Chart 1.</a:t>
            </a:r>
            <a:r>
              <a:rPr lang="en-US" sz="2000" dirty="0">
                <a:solidFill>
                  <a:schemeClr val="accent1">
                    <a:lumMod val="50000"/>
                  </a:schemeClr>
                </a:solidFill>
                <a:latin typeface="Verdana" pitchFamily="34" charset="0"/>
                <a:ea typeface="Verdana" pitchFamily="34" charset="0"/>
                <a:cs typeface="Verdana" pitchFamily="34" charset="0"/>
              </a:rPr>
              <a:t> </a:t>
            </a:r>
            <a:r>
              <a:rPr lang="en-US" sz="2000" dirty="0" smtClean="0">
                <a:solidFill>
                  <a:schemeClr val="accent1">
                    <a:lumMod val="50000"/>
                  </a:schemeClr>
                </a:solidFill>
                <a:latin typeface="Verdana" pitchFamily="34" charset="0"/>
                <a:ea typeface="Verdana" pitchFamily="34" charset="0"/>
                <a:cs typeface="Verdana" pitchFamily="34" charset="0"/>
              </a:rPr>
              <a:t>Comparison with different activation functions</a:t>
            </a:r>
            <a:endParaRPr lang="en-US" sz="2000" dirty="0">
              <a:solidFill>
                <a:schemeClr val="accent1">
                  <a:lumMod val="50000"/>
                </a:schemeClr>
              </a:solidFill>
              <a:latin typeface="Verdana" pitchFamily="34" charset="0"/>
              <a:ea typeface="Verdana" pitchFamily="34" charset="0"/>
              <a:cs typeface="Verdana" pitchFamily="34" charset="0"/>
            </a:endParaRPr>
          </a:p>
        </p:txBody>
      </p:sp>
      <p:sp>
        <p:nvSpPr>
          <p:cNvPr id="50" name="Text Box 240"/>
          <p:cNvSpPr txBox="1">
            <a:spLocks noChangeArrowheads="1"/>
          </p:cNvSpPr>
          <p:nvPr/>
        </p:nvSpPr>
        <p:spPr bwMode="auto">
          <a:xfrm>
            <a:off x="15137779" y="16154400"/>
            <a:ext cx="7602967"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Verdana" pitchFamily="34" charset="0"/>
                <a:ea typeface="Verdana" pitchFamily="34" charset="0"/>
                <a:cs typeface="Verdana" pitchFamily="34" charset="0"/>
              </a:rPr>
              <a:t>Chart </a:t>
            </a:r>
            <a:r>
              <a:rPr lang="en-US" sz="2000" b="1" dirty="0" smtClean="0">
                <a:solidFill>
                  <a:schemeClr val="accent1">
                    <a:lumMod val="50000"/>
                  </a:schemeClr>
                </a:solidFill>
                <a:latin typeface="Verdana" pitchFamily="34" charset="0"/>
                <a:ea typeface="Verdana" pitchFamily="34" charset="0"/>
                <a:cs typeface="Verdana" pitchFamily="34" charset="0"/>
              </a:rPr>
              <a:t>2.</a:t>
            </a:r>
            <a:r>
              <a:rPr lang="en-US" sz="2000" dirty="0" smtClean="0">
                <a:solidFill>
                  <a:schemeClr val="accent1">
                    <a:lumMod val="50000"/>
                  </a:schemeClr>
                </a:solidFill>
                <a:latin typeface="Verdana" pitchFamily="34" charset="0"/>
                <a:ea typeface="Verdana" pitchFamily="34" charset="0"/>
                <a:cs typeface="Verdana" pitchFamily="34" charset="0"/>
              </a:rPr>
              <a:t> Comparison with different nodes in hidden layer</a:t>
            </a:r>
            <a:endParaRPr lang="en-US" sz="2000" dirty="0">
              <a:solidFill>
                <a:schemeClr val="accent1">
                  <a:lumMod val="50000"/>
                </a:schemeClr>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1553</TotalTime>
  <Words>629</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Verdana</vt:lpstr>
      <vt:lpstr>Default Design</vt:lpstr>
      <vt:lpstr>PowerPoint Presentation</vt:lpstr>
    </vt:vector>
  </TitlesOfParts>
  <Company>Genigraphics 800.790.4001</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Genigraphics 800.790.4001</dc:creator>
  <dc:description>To order poster prints visit us at www.genigraphics.com</dc:description>
  <cp:lastModifiedBy>Srivatsan Iyer</cp:lastModifiedBy>
  <cp:revision>90</cp:revision>
  <dcterms:created xsi:type="dcterms:W3CDTF">2008-05-03T03:01:56Z</dcterms:created>
  <dcterms:modified xsi:type="dcterms:W3CDTF">2016-04-23T05:09:45Z</dcterms:modified>
</cp:coreProperties>
</file>