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4893C-69D8-40A5-847A-7E9C2BD59ACE}" type="datetimeFigureOut">
              <a:rPr lang="en-IN" smtClean="0"/>
              <a:t>1.12.24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08A68-66BA-4177-9114-F48470AD0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79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08A68-66BA-4177-9114-F48470AD096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132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08A68-66BA-4177-9114-F48470AD096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525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08A68-66BA-4177-9114-F48470AD096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440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08A68-66BA-4177-9114-F48470AD096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275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08A68-66BA-4177-9114-F48470AD096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722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08A68-66BA-4177-9114-F48470AD096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232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08A68-66BA-4177-9114-F48470AD096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206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08A68-66BA-4177-9114-F48470AD096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175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7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F417E2CC-D263-4E7F-883C-2D250F21BC8A}" type="datetimeFigureOut">
              <a:rPr lang="en-IN" smtClean="0"/>
              <a:t>1.12.24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C7BCFFE9-C604-4127-81FE-DBC5A97BC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874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F417E2CC-D263-4E7F-883C-2D250F21BC8A}" type="datetimeFigureOut">
              <a:rPr lang="en-IN" smtClean="0"/>
              <a:t>1.12.24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C7BCFFE9-C604-4127-81FE-DBC5A97BC7F0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10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F417E2CC-D263-4E7F-883C-2D250F21BC8A}" type="datetimeFigureOut">
              <a:rPr lang="en-IN" smtClean="0"/>
              <a:t>1.12.24</a:t>
            </a:fld>
            <a:endParaRPr lang="en-IN"/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C7BCFFE9-C604-4127-81FE-DBC5A97BC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302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F417E2CC-D263-4E7F-883C-2D250F21BC8A}" type="datetimeFigureOut">
              <a:rPr lang="en-IN" smtClean="0"/>
              <a:t>1.12.24</a:t>
            </a:fld>
            <a:endParaRPr lang="en-IN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C7BCFFE9-C604-4127-81FE-DBC5A97BC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042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 and tab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F417E2CC-D263-4E7F-883C-2D250F21BC8A}" type="datetimeFigureOut">
              <a:rPr lang="en-IN" smtClean="0"/>
              <a:t>1.12.24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C7BCFFE9-C604-4127-81FE-DBC5A97BC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725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F417E2CC-D263-4E7F-883C-2D250F21BC8A}" type="datetimeFigureOut">
              <a:rPr lang="en-IN" smtClean="0"/>
              <a:t>1.12.24</a:t>
            </a:fld>
            <a:endParaRPr lang="en-IN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C7BCFFE9-C604-4127-81FE-DBC5A97BC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911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F417E2CC-D263-4E7F-883C-2D250F21BC8A}" type="datetimeFigureOut">
              <a:rPr lang="en-IN" smtClean="0"/>
              <a:t>1.12.24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C7BCFFE9-C604-4127-81FE-DBC5A97BC7F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6473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F417E2CC-D263-4E7F-883C-2D250F21BC8A}" type="datetimeFigureOut">
              <a:rPr lang="en-IN" smtClean="0"/>
              <a:t>1.12.24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C7BCFFE9-C604-4127-81FE-DBC5A97BC7F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122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F417E2CC-D263-4E7F-883C-2D250F21BC8A}" type="datetimeFigureOut">
              <a:rPr lang="en-IN" smtClean="0"/>
              <a:t>1.12.24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C7BCFFE9-C604-4127-81FE-DBC5A97BC7F0}" type="slidenum">
              <a:rPr lang="en-IN" smtClean="0"/>
              <a:t>‹#›</a:t>
            </a:fld>
            <a:endParaRPr lang="en-IN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13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F417E2CC-D263-4E7F-883C-2D250F21BC8A}" type="datetimeFigureOut">
              <a:rPr lang="en-IN" smtClean="0"/>
              <a:t>1.12.24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C7BCFFE9-C604-4127-81FE-DBC5A97BC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250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fld id="{F417E2CC-D263-4E7F-883C-2D250F21BC8A}" type="datetimeFigureOut">
              <a:rPr lang="en-IN" smtClean="0"/>
              <a:t>1.12.24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C7BCFFE9-C604-4127-81FE-DBC5A97BC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0034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F417E2CC-D263-4E7F-883C-2D250F21BC8A}" type="datetimeFigureOut">
              <a:rPr lang="en-IN" smtClean="0"/>
              <a:t>1.12.24</a:t>
            </a:fld>
            <a:endParaRPr lang="en-IN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C7BCFFE9-C604-4127-81FE-DBC5A97BC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152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F417E2CC-D263-4E7F-883C-2D250F21BC8A}" type="datetimeFigureOut">
              <a:rPr lang="en-IN" smtClean="0"/>
              <a:t>1.12.24</a:t>
            </a:fld>
            <a:endParaRPr lang="en-IN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C7BCFFE9-C604-4127-81FE-DBC5A97BC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6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F417E2CC-D263-4E7F-883C-2D250F21BC8A}" type="datetimeFigureOut">
              <a:rPr lang="en-IN" smtClean="0"/>
              <a:t>1.12.24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C7BCFFE9-C604-4127-81FE-DBC5A97BC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16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417E2CC-D263-4E7F-883C-2D250F21BC8A}" type="datetimeFigureOut">
              <a:rPr lang="en-IN" smtClean="0"/>
              <a:t>1.12.24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7BCFFE9-C604-4127-81FE-DBC5A97BC7F0}" type="slidenum">
              <a:rPr lang="en-IN" smtClean="0"/>
              <a:t>‹#›</a:t>
            </a:fld>
            <a:endParaRPr lang="en-IN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4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fld id="{F417E2CC-D263-4E7F-883C-2D250F21BC8A}" type="datetimeFigureOut">
              <a:rPr lang="en-IN" smtClean="0"/>
              <a:t>1.12.24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C7BCFFE9-C604-4127-81FE-DBC5A97BC7F0}" type="slidenum">
              <a:rPr lang="en-IN" smtClean="0"/>
              <a:t>‹#›</a:t>
            </a:fld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3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F417E2CC-D263-4E7F-883C-2D250F21BC8A}" type="datetimeFigureOut">
              <a:rPr lang="en-IN" smtClean="0"/>
              <a:t>1.12.24</a:t>
            </a:fld>
            <a:endParaRPr lang="en-IN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C7BCFFE9-C604-4127-81FE-DBC5A97BC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05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9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fld id="{F417E2CC-D263-4E7F-883C-2D250F21BC8A}" type="datetimeFigureOut">
              <a:rPr lang="en-IN" smtClean="0"/>
              <a:t>1.12.24</a:t>
            </a:fld>
            <a:endParaRPr lang="en-IN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C7BCFFE9-C604-4127-81FE-DBC5A97BC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54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F417E2CC-D263-4E7F-883C-2D250F21BC8A}" type="datetimeFigureOut">
              <a:rPr lang="en-IN" smtClean="0"/>
              <a:t>1.12.24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C7BCFFE9-C604-4127-81FE-DBC5A97BC7F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723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7E2CC-D263-4E7F-883C-2D250F21BC8A}" type="datetimeFigureOut">
              <a:rPr lang="en-IN" smtClean="0"/>
              <a:t>1.12.24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CFFE9-C604-4127-81FE-DBC5A97BC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92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7F8A-F0E0-6DC5-CA3D-251D1350A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0204" y="3429000"/>
            <a:ext cx="4941771" cy="1122202"/>
          </a:xfrm>
        </p:spPr>
        <p:txBody>
          <a:bodyPr/>
          <a:lstStyle/>
          <a:p>
            <a:r>
              <a:rPr lang="en-IN" sz="4000" b="1" dirty="0"/>
              <a:t>Consumer goods insights</a:t>
            </a:r>
          </a:p>
        </p:txBody>
      </p:sp>
      <p:pic>
        <p:nvPicPr>
          <p:cNvPr id="5" name="Picture 4" descr="A shopping cart on top of a computer">
            <a:extLst>
              <a:ext uri="{FF2B5EF4-FFF2-40B4-BE49-F238E27FC236}">
                <a16:creationId xmlns:a16="http://schemas.microsoft.com/office/drawing/2014/main" id="{F3B4674E-44D3-F516-0455-7854995EF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7" y="583422"/>
            <a:ext cx="7213601" cy="569115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38B8B7F-51CD-6C48-D72D-EBCEE6D4C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0205" y="4656894"/>
            <a:ext cx="4941770" cy="396660"/>
          </a:xfrm>
        </p:spPr>
        <p:txBody>
          <a:bodyPr/>
          <a:lstStyle/>
          <a:p>
            <a:r>
              <a:rPr lang="en-IN" dirty="0"/>
              <a:t>Tools Used : </a:t>
            </a:r>
          </a:p>
        </p:txBody>
      </p:sp>
      <p:pic>
        <p:nvPicPr>
          <p:cNvPr id="9" name="Picture 8" descr="A blue cylinder with black text and a cloud&#10;&#10;Description automatically generated">
            <a:extLst>
              <a:ext uri="{FF2B5EF4-FFF2-40B4-BE49-F238E27FC236}">
                <a16:creationId xmlns:a16="http://schemas.microsoft.com/office/drawing/2014/main" id="{77F62BC2-61E3-62F3-EDE4-F86222AB0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230" y="4581555"/>
            <a:ext cx="607046" cy="607046"/>
          </a:xfrm>
          <a:prstGeom prst="rect">
            <a:avLst/>
          </a:prstGeom>
        </p:spPr>
      </p:pic>
      <p:pic>
        <p:nvPicPr>
          <p:cNvPr id="11" name="Picture 10" descr="A yellow and black logo&#10;&#10;Description automatically generated">
            <a:extLst>
              <a:ext uri="{FF2B5EF4-FFF2-40B4-BE49-F238E27FC236}">
                <a16:creationId xmlns:a16="http://schemas.microsoft.com/office/drawing/2014/main" id="{148A456C-28BD-D544-255D-EC0E86C27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276" y="4371983"/>
            <a:ext cx="960724" cy="94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09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976FB-D4EE-AF64-C935-757026305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D268806-D0A1-B3C2-E643-3A7BCC2A4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02" y="391869"/>
            <a:ext cx="11727298" cy="387278"/>
          </a:xfrm>
        </p:spPr>
        <p:txBody>
          <a:bodyPr>
            <a:normAutofit/>
          </a:bodyPr>
          <a:lstStyle/>
          <a:p>
            <a:r>
              <a:rPr lang="en-US" b="1" dirty="0"/>
              <a:t>In which quarter of 2020, got the maximum total sold quantity?</a:t>
            </a:r>
            <a:endParaRPr lang="en-IN" b="1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770B2785-8C52-C5AC-D5D5-920F288FFDCF}"/>
              </a:ext>
            </a:extLst>
          </p:cNvPr>
          <p:cNvSpPr txBox="1">
            <a:spLocks/>
          </p:cNvSpPr>
          <p:nvPr/>
        </p:nvSpPr>
        <p:spPr>
          <a:xfrm>
            <a:off x="464699" y="6054436"/>
            <a:ext cx="11400565" cy="6141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In FY 2020, Q1 achieved the highest sold quantity, exceeding 7 million units.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Sold quantities declined in Q2 and Q3 but rebounded in Q4, reaching 5.04 million units.</a:t>
            </a:r>
            <a:endParaRPr lang="en-IN" b="1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917C16F2-C8B1-090D-DEF8-F9F669CF38F6}"/>
              </a:ext>
            </a:extLst>
          </p:cNvPr>
          <p:cNvSpPr txBox="1">
            <a:spLocks/>
          </p:cNvSpPr>
          <p:nvPr/>
        </p:nvSpPr>
        <p:spPr>
          <a:xfrm>
            <a:off x="471630" y="133191"/>
            <a:ext cx="1015423" cy="292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REQUEST :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8DA8C01A-6378-F573-8EE4-FBE6FE005BC3}"/>
              </a:ext>
            </a:extLst>
          </p:cNvPr>
          <p:cNvSpPr txBox="1">
            <a:spLocks/>
          </p:cNvSpPr>
          <p:nvPr/>
        </p:nvSpPr>
        <p:spPr>
          <a:xfrm>
            <a:off x="6476661" y="979749"/>
            <a:ext cx="5250636" cy="416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VISUAL :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7E1DD28-3F76-C1D1-AF16-431117578863}"/>
              </a:ext>
            </a:extLst>
          </p:cNvPr>
          <p:cNvSpPr/>
          <p:nvPr/>
        </p:nvSpPr>
        <p:spPr>
          <a:xfrm>
            <a:off x="464699" y="133192"/>
            <a:ext cx="1022354" cy="2926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D81AAC2-AFC6-8DE4-A02C-C851C71E412A}"/>
              </a:ext>
            </a:extLst>
          </p:cNvPr>
          <p:cNvSpPr/>
          <p:nvPr/>
        </p:nvSpPr>
        <p:spPr>
          <a:xfrm>
            <a:off x="6411432" y="969712"/>
            <a:ext cx="949950" cy="37428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E54B0F0F-2391-530F-438B-460A9BA3FAF0}"/>
              </a:ext>
            </a:extLst>
          </p:cNvPr>
          <p:cNvSpPr txBox="1">
            <a:spLocks/>
          </p:cNvSpPr>
          <p:nvPr/>
        </p:nvSpPr>
        <p:spPr>
          <a:xfrm>
            <a:off x="471630" y="1051363"/>
            <a:ext cx="1015423" cy="292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QUERY 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16B4E7-E42B-0345-437C-0278C14AFDAB}"/>
              </a:ext>
            </a:extLst>
          </p:cNvPr>
          <p:cNvSpPr/>
          <p:nvPr/>
        </p:nvSpPr>
        <p:spPr>
          <a:xfrm>
            <a:off x="464699" y="1051364"/>
            <a:ext cx="1022354" cy="2926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A3E8BEAA-5B92-B27A-E273-E77A89B08ED8}"/>
              </a:ext>
            </a:extLst>
          </p:cNvPr>
          <p:cNvSpPr txBox="1">
            <a:spLocks/>
          </p:cNvSpPr>
          <p:nvPr/>
        </p:nvSpPr>
        <p:spPr>
          <a:xfrm>
            <a:off x="478561" y="3116260"/>
            <a:ext cx="1015423" cy="292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OUTPUT :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306F82-E8E4-FE16-D0FF-51EB6677350D}"/>
              </a:ext>
            </a:extLst>
          </p:cNvPr>
          <p:cNvSpPr/>
          <p:nvPr/>
        </p:nvSpPr>
        <p:spPr>
          <a:xfrm>
            <a:off x="471630" y="3116261"/>
            <a:ext cx="1022354" cy="2926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61229AC0-B8A5-5639-35ED-DF8CBD4A03CD}"/>
              </a:ext>
            </a:extLst>
          </p:cNvPr>
          <p:cNvSpPr txBox="1">
            <a:spLocks/>
          </p:cNvSpPr>
          <p:nvPr/>
        </p:nvSpPr>
        <p:spPr>
          <a:xfrm>
            <a:off x="471630" y="5761799"/>
            <a:ext cx="1015423" cy="292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INSIGHTS 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C94211D-79F9-C499-73EA-C933D774BC94}"/>
              </a:ext>
            </a:extLst>
          </p:cNvPr>
          <p:cNvSpPr/>
          <p:nvPr/>
        </p:nvSpPr>
        <p:spPr>
          <a:xfrm>
            <a:off x="464699" y="5761800"/>
            <a:ext cx="1022354" cy="2926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0D8E6-7E87-2465-76C6-B24C3289E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99" y="1441914"/>
            <a:ext cx="5056692" cy="1596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5DD3FF-F2F3-1076-2BDD-6B6D2C9D3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61" y="3646609"/>
            <a:ext cx="2927560" cy="15968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85507D-B547-3EC9-8CE9-F247431BE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869" y="1544602"/>
            <a:ext cx="5056692" cy="3906141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9042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6D21A-0D40-D09A-B997-F5D63646A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413ACB-9942-D751-BE34-5B9B01524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02" y="391869"/>
            <a:ext cx="11727298" cy="387278"/>
          </a:xfrm>
        </p:spPr>
        <p:txBody>
          <a:bodyPr>
            <a:normAutofit/>
          </a:bodyPr>
          <a:lstStyle/>
          <a:p>
            <a:r>
              <a:rPr lang="en-US" b="1" dirty="0"/>
              <a:t>Which channel helped to bring more gross sales in the fiscal year 2021 and the percentage of contribution?</a:t>
            </a:r>
            <a:endParaRPr lang="en-IN" b="1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A4B30EBD-CBB7-5800-35AD-C9286E50DE70}"/>
              </a:ext>
            </a:extLst>
          </p:cNvPr>
          <p:cNvSpPr txBox="1">
            <a:spLocks/>
          </p:cNvSpPr>
          <p:nvPr/>
        </p:nvSpPr>
        <p:spPr>
          <a:xfrm>
            <a:off x="464699" y="6054436"/>
            <a:ext cx="11400565" cy="614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The Retailer channel contributed 73% of the Gross sales.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B23186F1-9355-A723-09BD-5268EC38B259}"/>
              </a:ext>
            </a:extLst>
          </p:cNvPr>
          <p:cNvSpPr txBox="1">
            <a:spLocks/>
          </p:cNvSpPr>
          <p:nvPr/>
        </p:nvSpPr>
        <p:spPr>
          <a:xfrm>
            <a:off x="471630" y="133191"/>
            <a:ext cx="1015423" cy="292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REQUEST :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43E803F9-A132-9BF3-DC7E-1BB6FD1BE1F1}"/>
              </a:ext>
            </a:extLst>
          </p:cNvPr>
          <p:cNvSpPr txBox="1">
            <a:spLocks/>
          </p:cNvSpPr>
          <p:nvPr/>
        </p:nvSpPr>
        <p:spPr>
          <a:xfrm>
            <a:off x="6476661" y="979749"/>
            <a:ext cx="5250636" cy="416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VISUAL :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E08296B-16B2-3CFB-B055-2FFCEE06305E}"/>
              </a:ext>
            </a:extLst>
          </p:cNvPr>
          <p:cNvSpPr/>
          <p:nvPr/>
        </p:nvSpPr>
        <p:spPr>
          <a:xfrm>
            <a:off x="464699" y="133192"/>
            <a:ext cx="1022354" cy="2926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A01F970-9EED-C679-9FC1-5BEAD77BEEF3}"/>
              </a:ext>
            </a:extLst>
          </p:cNvPr>
          <p:cNvSpPr/>
          <p:nvPr/>
        </p:nvSpPr>
        <p:spPr>
          <a:xfrm>
            <a:off x="6411432" y="969712"/>
            <a:ext cx="949950" cy="37428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8C07A039-7A3C-BAB2-4DD6-94CC5D795B55}"/>
              </a:ext>
            </a:extLst>
          </p:cNvPr>
          <p:cNvSpPr txBox="1">
            <a:spLocks/>
          </p:cNvSpPr>
          <p:nvPr/>
        </p:nvSpPr>
        <p:spPr>
          <a:xfrm>
            <a:off x="471630" y="1051363"/>
            <a:ext cx="1015423" cy="292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QUERY 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9D42F4-51CD-73FA-4645-47EEE114BD02}"/>
              </a:ext>
            </a:extLst>
          </p:cNvPr>
          <p:cNvSpPr/>
          <p:nvPr/>
        </p:nvSpPr>
        <p:spPr>
          <a:xfrm>
            <a:off x="464699" y="1051364"/>
            <a:ext cx="1022354" cy="2926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3F6BECAD-16E3-A62C-ED61-A7984878EBC1}"/>
              </a:ext>
            </a:extLst>
          </p:cNvPr>
          <p:cNvSpPr txBox="1">
            <a:spLocks/>
          </p:cNvSpPr>
          <p:nvPr/>
        </p:nvSpPr>
        <p:spPr>
          <a:xfrm>
            <a:off x="471630" y="4077265"/>
            <a:ext cx="1015423" cy="292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OUTPUT :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9DE81D-C7B5-6A23-60FD-C25B1FD50523}"/>
              </a:ext>
            </a:extLst>
          </p:cNvPr>
          <p:cNvSpPr/>
          <p:nvPr/>
        </p:nvSpPr>
        <p:spPr>
          <a:xfrm>
            <a:off x="464699" y="4077266"/>
            <a:ext cx="1022354" cy="2926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5E5A5C31-5142-17F7-62D8-1E4FB019EF55}"/>
              </a:ext>
            </a:extLst>
          </p:cNvPr>
          <p:cNvSpPr txBox="1">
            <a:spLocks/>
          </p:cNvSpPr>
          <p:nvPr/>
        </p:nvSpPr>
        <p:spPr>
          <a:xfrm>
            <a:off x="471630" y="5761799"/>
            <a:ext cx="1015423" cy="292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INSIGHTS 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6254DC6-DA98-A4FE-2B0D-0F9C92BE2550}"/>
              </a:ext>
            </a:extLst>
          </p:cNvPr>
          <p:cNvSpPr/>
          <p:nvPr/>
        </p:nvSpPr>
        <p:spPr>
          <a:xfrm>
            <a:off x="464699" y="5761800"/>
            <a:ext cx="1022354" cy="2926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5D877F-61EC-8766-F337-83A6B38F8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99" y="1444695"/>
            <a:ext cx="4439810" cy="24115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F25B1D-545F-1941-26EB-CAC7334F4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99" y="4470401"/>
            <a:ext cx="3653166" cy="11909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B8448F7-10CF-9CC5-281A-BD3AC7B59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432" y="1534565"/>
            <a:ext cx="5538312" cy="3536199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7340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7EDC2-23ED-0E98-B614-CE37D8617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4AF0A4-265D-5FDA-8F50-8D8D76EA5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02" y="391869"/>
            <a:ext cx="11727298" cy="387278"/>
          </a:xfrm>
        </p:spPr>
        <p:txBody>
          <a:bodyPr>
            <a:normAutofit/>
          </a:bodyPr>
          <a:lstStyle/>
          <a:p>
            <a:r>
              <a:rPr lang="en-US" b="1" dirty="0"/>
              <a:t>Get the Top 3 products in each division that have a high total sold quantity in the fiscal year 2021?</a:t>
            </a:r>
            <a:endParaRPr lang="en-IN" b="1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E726B8AF-E64E-E40A-38C9-7AC478CAB62C}"/>
              </a:ext>
            </a:extLst>
          </p:cNvPr>
          <p:cNvSpPr txBox="1">
            <a:spLocks/>
          </p:cNvSpPr>
          <p:nvPr/>
        </p:nvSpPr>
        <p:spPr>
          <a:xfrm>
            <a:off x="464699" y="6054436"/>
            <a:ext cx="11400565" cy="614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The top 3 products from P&amp;A division each surpassed 2.4M units in sold quantity.</a:t>
            </a:r>
            <a:endParaRPr lang="en-IN" b="1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3FB7D276-992B-42AE-174B-5930AF8DC3EC}"/>
              </a:ext>
            </a:extLst>
          </p:cNvPr>
          <p:cNvSpPr txBox="1">
            <a:spLocks/>
          </p:cNvSpPr>
          <p:nvPr/>
        </p:nvSpPr>
        <p:spPr>
          <a:xfrm>
            <a:off x="471630" y="133191"/>
            <a:ext cx="1015423" cy="292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REQUEST :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00653317-A112-7C2E-E074-CABB125F35BC}"/>
              </a:ext>
            </a:extLst>
          </p:cNvPr>
          <p:cNvSpPr txBox="1">
            <a:spLocks/>
          </p:cNvSpPr>
          <p:nvPr/>
        </p:nvSpPr>
        <p:spPr>
          <a:xfrm>
            <a:off x="10069614" y="975230"/>
            <a:ext cx="949950" cy="416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VISUAL :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4B1B2A-728B-8AF7-6511-F9159CEC2262}"/>
              </a:ext>
            </a:extLst>
          </p:cNvPr>
          <p:cNvSpPr/>
          <p:nvPr/>
        </p:nvSpPr>
        <p:spPr>
          <a:xfrm>
            <a:off x="464699" y="133192"/>
            <a:ext cx="1022354" cy="2926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75A9C08-926B-1423-EAC6-EA605C612DBA}"/>
              </a:ext>
            </a:extLst>
          </p:cNvPr>
          <p:cNvSpPr/>
          <p:nvPr/>
        </p:nvSpPr>
        <p:spPr>
          <a:xfrm>
            <a:off x="10060374" y="969711"/>
            <a:ext cx="949950" cy="37428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D07FB1BC-4721-F3EC-685C-53EE3B667D04}"/>
              </a:ext>
            </a:extLst>
          </p:cNvPr>
          <p:cNvSpPr txBox="1">
            <a:spLocks/>
          </p:cNvSpPr>
          <p:nvPr/>
        </p:nvSpPr>
        <p:spPr>
          <a:xfrm>
            <a:off x="471630" y="1051363"/>
            <a:ext cx="1015423" cy="292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QUERY 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E4225D-600F-E6EE-491C-B8153A4B969D}"/>
              </a:ext>
            </a:extLst>
          </p:cNvPr>
          <p:cNvSpPr/>
          <p:nvPr/>
        </p:nvSpPr>
        <p:spPr>
          <a:xfrm>
            <a:off x="464699" y="1051364"/>
            <a:ext cx="1022354" cy="2926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BD1B4813-1D1D-68CD-51AC-9E74F394D441}"/>
              </a:ext>
            </a:extLst>
          </p:cNvPr>
          <p:cNvSpPr txBox="1">
            <a:spLocks/>
          </p:cNvSpPr>
          <p:nvPr/>
        </p:nvSpPr>
        <p:spPr>
          <a:xfrm>
            <a:off x="4092284" y="1051362"/>
            <a:ext cx="1015423" cy="292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OUTPUT :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5E9DE1A-60A1-8CAA-2D0E-45E65242A5EC}"/>
              </a:ext>
            </a:extLst>
          </p:cNvPr>
          <p:cNvSpPr/>
          <p:nvPr/>
        </p:nvSpPr>
        <p:spPr>
          <a:xfrm>
            <a:off x="4085353" y="1051363"/>
            <a:ext cx="1022354" cy="2926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1F9666B0-FE10-BA46-9655-4413232F9398}"/>
              </a:ext>
            </a:extLst>
          </p:cNvPr>
          <p:cNvSpPr txBox="1">
            <a:spLocks/>
          </p:cNvSpPr>
          <p:nvPr/>
        </p:nvSpPr>
        <p:spPr>
          <a:xfrm>
            <a:off x="471630" y="5761799"/>
            <a:ext cx="1015423" cy="292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INSIGHTS 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7EE59B-F15C-BFE0-A961-BC365CB53DB8}"/>
              </a:ext>
            </a:extLst>
          </p:cNvPr>
          <p:cNvSpPr/>
          <p:nvPr/>
        </p:nvSpPr>
        <p:spPr>
          <a:xfrm>
            <a:off x="464699" y="5761800"/>
            <a:ext cx="1022354" cy="2926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F68CFC-C650-CCB4-4C58-6031D2E9E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81" y="1636635"/>
            <a:ext cx="4171263" cy="38529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D1A475-BA22-4316-BF09-510652EDB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073" y="1587369"/>
            <a:ext cx="4333780" cy="229190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59A44A4-FFFE-671B-BD98-03B83A73B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400" y="1587370"/>
            <a:ext cx="4799816" cy="2993865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4004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9E12-42F6-C9A8-B9A4-4B665DEC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429317"/>
            <a:ext cx="5067301" cy="1325563"/>
          </a:xfrm>
        </p:spPr>
        <p:txBody>
          <a:bodyPr/>
          <a:lstStyle/>
          <a:p>
            <a:r>
              <a:rPr lang="en-IN" dirty="0"/>
              <a:t>End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300187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254C8-6335-657B-2B64-186928C6C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443" y="197210"/>
            <a:ext cx="3171825" cy="1325563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DA519-4D77-12A8-5336-211B6D064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443" y="3090574"/>
            <a:ext cx="4762502" cy="3143970"/>
          </a:xfrm>
        </p:spPr>
        <p:txBody>
          <a:bodyPr/>
          <a:lstStyle/>
          <a:p>
            <a:r>
              <a:rPr lang="en-US" b="1" dirty="0"/>
              <a:t>Presentation Overview:</a:t>
            </a:r>
          </a:p>
          <a:p>
            <a:r>
              <a:rPr lang="en-US" dirty="0"/>
              <a:t>A comprehensive analysis of consumer goods performance was conducted to know: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Market Reach &amp; Expansion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Products Insights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Customer &amp; Channel Dynamics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Performance Metrics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C19E4E-68AE-C505-0E50-2D82CB358A21}"/>
              </a:ext>
            </a:extLst>
          </p:cNvPr>
          <p:cNvSpPr txBox="1">
            <a:spLocks/>
          </p:cNvSpPr>
          <p:nvPr/>
        </p:nvSpPr>
        <p:spPr>
          <a:xfrm>
            <a:off x="862443" y="1765011"/>
            <a:ext cx="5048829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About Company:</a:t>
            </a:r>
          </a:p>
          <a:p>
            <a:r>
              <a:rPr lang="en-US" dirty="0" err="1"/>
              <a:t>AtliQ</a:t>
            </a:r>
            <a:r>
              <a:rPr lang="en-US" dirty="0"/>
              <a:t> </a:t>
            </a:r>
            <a:r>
              <a:rPr lang="en-US" dirty="0" err="1"/>
              <a:t>Hardwares</a:t>
            </a:r>
            <a:r>
              <a:rPr lang="en-US" dirty="0"/>
              <a:t> is a company that sells computer hardware to customers worldwide. </a:t>
            </a:r>
            <a:endParaRPr lang="en-IN" dirty="0"/>
          </a:p>
        </p:txBody>
      </p:sp>
      <p:pic>
        <p:nvPicPr>
          <p:cNvPr id="6" name="Picture 5" descr="A group of people in a factory">
            <a:extLst>
              <a:ext uri="{FF2B5EF4-FFF2-40B4-BE49-F238E27FC236}">
                <a16:creationId xmlns:a16="http://schemas.microsoft.com/office/drawing/2014/main" id="{BE4E2865-15D4-81DF-0C81-1736D29E2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82" y="859992"/>
            <a:ext cx="5048829" cy="4461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764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32C7B-1AEE-6388-A586-C87CB3589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C2C3A0-9285-8989-4491-17D2EDCE6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02" y="391869"/>
            <a:ext cx="11727298" cy="387278"/>
          </a:xfrm>
        </p:spPr>
        <p:txBody>
          <a:bodyPr>
            <a:normAutofit/>
          </a:bodyPr>
          <a:lstStyle/>
          <a:p>
            <a:r>
              <a:rPr lang="en-US" b="1" dirty="0"/>
              <a:t>Provide the list of markets in which customer "</a:t>
            </a:r>
            <a:r>
              <a:rPr lang="en-US" b="1" dirty="0" err="1"/>
              <a:t>AtliQ</a:t>
            </a:r>
            <a:r>
              <a:rPr lang="en-US" b="1" dirty="0"/>
              <a:t> Exclusive" operates its business in the APAC region. </a:t>
            </a: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A4A9F6-CD44-1301-6982-61B0468D1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03" y="1395807"/>
            <a:ext cx="5538933" cy="1181138"/>
          </a:xfrm>
          <a:prstGeom prst="rect">
            <a:avLst/>
          </a:prstGeom>
        </p:spPr>
      </p:pic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C1CCC7D0-62DE-81E4-88DC-536BCF4DE95F}"/>
              </a:ext>
            </a:extLst>
          </p:cNvPr>
          <p:cNvSpPr txBox="1">
            <a:spLocks/>
          </p:cNvSpPr>
          <p:nvPr/>
        </p:nvSpPr>
        <p:spPr>
          <a:xfrm>
            <a:off x="464699" y="6054436"/>
            <a:ext cx="11400565" cy="6141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err="1"/>
              <a:t>AtliQ</a:t>
            </a:r>
            <a:r>
              <a:rPr lang="en-US" b="1" dirty="0"/>
              <a:t> </a:t>
            </a:r>
            <a:r>
              <a:rPr lang="en-US" b="1" dirty="0" err="1"/>
              <a:t>Hardwares</a:t>
            </a:r>
            <a:r>
              <a:rPr lang="en-US" b="1" dirty="0"/>
              <a:t> serves customers in 27 countries across various regions.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One of its customers, </a:t>
            </a:r>
            <a:r>
              <a:rPr lang="en-US" b="1" dirty="0" err="1"/>
              <a:t>AtliQ</a:t>
            </a:r>
            <a:r>
              <a:rPr lang="en-US" b="1" dirty="0"/>
              <a:t> Exclusive, operates in 16 countries, with 8 of them located in the Asia-Pacific (APAC) region.</a:t>
            </a:r>
          </a:p>
          <a:p>
            <a:endParaRPr lang="en-IN" b="1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9BF29071-3473-3645-2FCB-4ADF0EC35345}"/>
              </a:ext>
            </a:extLst>
          </p:cNvPr>
          <p:cNvSpPr txBox="1">
            <a:spLocks/>
          </p:cNvSpPr>
          <p:nvPr/>
        </p:nvSpPr>
        <p:spPr>
          <a:xfrm>
            <a:off x="471630" y="133191"/>
            <a:ext cx="1015423" cy="292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REQUEST :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9804E8BF-9A6E-0F70-C808-7967AE0DBA7E}"/>
              </a:ext>
            </a:extLst>
          </p:cNvPr>
          <p:cNvSpPr txBox="1">
            <a:spLocks/>
          </p:cNvSpPr>
          <p:nvPr/>
        </p:nvSpPr>
        <p:spPr>
          <a:xfrm>
            <a:off x="6476661" y="979749"/>
            <a:ext cx="5250636" cy="416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VISUAL :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BFFD812-B0F6-02B3-284B-7172F981CF29}"/>
              </a:ext>
            </a:extLst>
          </p:cNvPr>
          <p:cNvSpPr/>
          <p:nvPr/>
        </p:nvSpPr>
        <p:spPr>
          <a:xfrm>
            <a:off x="464699" y="133192"/>
            <a:ext cx="1022354" cy="2926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6FA1099-A43B-D7C8-023C-AD9ACAE4F0E9}"/>
              </a:ext>
            </a:extLst>
          </p:cNvPr>
          <p:cNvSpPr/>
          <p:nvPr/>
        </p:nvSpPr>
        <p:spPr>
          <a:xfrm>
            <a:off x="6411432" y="969712"/>
            <a:ext cx="949950" cy="37428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2203FBB-30F2-DACE-88C4-494F62D2E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431" y="1489140"/>
            <a:ext cx="4986241" cy="3968268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AF2C0B0-7C35-88D3-5C23-47EC8A5573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407" y="3111383"/>
            <a:ext cx="1009646" cy="224365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8D801785-2A3A-33A0-5908-358C15352AA4}"/>
              </a:ext>
            </a:extLst>
          </p:cNvPr>
          <p:cNvSpPr txBox="1">
            <a:spLocks/>
          </p:cNvSpPr>
          <p:nvPr/>
        </p:nvSpPr>
        <p:spPr>
          <a:xfrm>
            <a:off x="471630" y="1051363"/>
            <a:ext cx="1015423" cy="292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QUERY 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00CBCC-6FDC-67BB-D0F0-DC929F850E8C}"/>
              </a:ext>
            </a:extLst>
          </p:cNvPr>
          <p:cNvSpPr/>
          <p:nvPr/>
        </p:nvSpPr>
        <p:spPr>
          <a:xfrm>
            <a:off x="464699" y="1051364"/>
            <a:ext cx="1022354" cy="2926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FD605EEF-35EE-AF3B-5F7C-0D642DDC73D4}"/>
              </a:ext>
            </a:extLst>
          </p:cNvPr>
          <p:cNvSpPr txBox="1">
            <a:spLocks/>
          </p:cNvSpPr>
          <p:nvPr/>
        </p:nvSpPr>
        <p:spPr>
          <a:xfrm>
            <a:off x="471630" y="2704624"/>
            <a:ext cx="1015423" cy="292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OUTPUT :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6C3F45-B3F5-3099-3C52-FECB582C4977}"/>
              </a:ext>
            </a:extLst>
          </p:cNvPr>
          <p:cNvSpPr/>
          <p:nvPr/>
        </p:nvSpPr>
        <p:spPr>
          <a:xfrm>
            <a:off x="464699" y="2704625"/>
            <a:ext cx="1022354" cy="2926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7752BEA4-FD0F-C2E9-BAE1-3E2F396D6FDF}"/>
              </a:ext>
            </a:extLst>
          </p:cNvPr>
          <p:cNvSpPr txBox="1">
            <a:spLocks/>
          </p:cNvSpPr>
          <p:nvPr/>
        </p:nvSpPr>
        <p:spPr>
          <a:xfrm>
            <a:off x="471630" y="5761799"/>
            <a:ext cx="1015423" cy="292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INSIGHTS 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DC5FED-86C5-4CD0-230C-609FCBF770A0}"/>
              </a:ext>
            </a:extLst>
          </p:cNvPr>
          <p:cNvSpPr/>
          <p:nvPr/>
        </p:nvSpPr>
        <p:spPr>
          <a:xfrm>
            <a:off x="464699" y="5761800"/>
            <a:ext cx="1022354" cy="2926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976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2BBAF-8B67-055A-D1F3-17E9B1213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680B8E-03D9-4CEB-42AB-3DB527BF9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02" y="391869"/>
            <a:ext cx="11727298" cy="387278"/>
          </a:xfrm>
        </p:spPr>
        <p:txBody>
          <a:bodyPr>
            <a:normAutofit/>
          </a:bodyPr>
          <a:lstStyle/>
          <a:p>
            <a:r>
              <a:rPr lang="en-US" b="1" dirty="0"/>
              <a:t>What is the percentage of unique product increase in 2021 vs. 2020?</a:t>
            </a:r>
            <a:endParaRPr lang="en-IN" b="1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711696B2-0333-114B-BD68-4BAA6475AD2D}"/>
              </a:ext>
            </a:extLst>
          </p:cNvPr>
          <p:cNvSpPr txBox="1">
            <a:spLocks/>
          </p:cNvSpPr>
          <p:nvPr/>
        </p:nvSpPr>
        <p:spPr>
          <a:xfrm>
            <a:off x="464699" y="6054436"/>
            <a:ext cx="11400565" cy="614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In 2021, 36% new products were sold as compared to the previous year.</a:t>
            </a:r>
            <a:endParaRPr lang="en-IN" b="1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9F281593-768E-4350-79C4-FBE932CB1651}"/>
              </a:ext>
            </a:extLst>
          </p:cNvPr>
          <p:cNvSpPr txBox="1">
            <a:spLocks/>
          </p:cNvSpPr>
          <p:nvPr/>
        </p:nvSpPr>
        <p:spPr>
          <a:xfrm>
            <a:off x="471630" y="133191"/>
            <a:ext cx="1015423" cy="292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REQUEST :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B2DB87EC-3464-3C13-CDA2-77B042922405}"/>
              </a:ext>
            </a:extLst>
          </p:cNvPr>
          <p:cNvSpPr txBox="1">
            <a:spLocks/>
          </p:cNvSpPr>
          <p:nvPr/>
        </p:nvSpPr>
        <p:spPr>
          <a:xfrm>
            <a:off x="7197097" y="1166893"/>
            <a:ext cx="884721" cy="416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VISUAL :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B8705D6-FED0-ABFD-CAE4-A9AEFDB645ED}"/>
              </a:ext>
            </a:extLst>
          </p:cNvPr>
          <p:cNvSpPr/>
          <p:nvPr/>
        </p:nvSpPr>
        <p:spPr>
          <a:xfrm>
            <a:off x="464699" y="133192"/>
            <a:ext cx="1022354" cy="2926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CE236D7-90A0-AB80-C6F5-77E1626086D9}"/>
              </a:ext>
            </a:extLst>
          </p:cNvPr>
          <p:cNvSpPr/>
          <p:nvPr/>
        </p:nvSpPr>
        <p:spPr>
          <a:xfrm>
            <a:off x="7131868" y="1156856"/>
            <a:ext cx="949950" cy="37428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12F35E14-5A54-8D93-2BFC-C6EE2AA42BF4}"/>
              </a:ext>
            </a:extLst>
          </p:cNvPr>
          <p:cNvSpPr txBox="1">
            <a:spLocks/>
          </p:cNvSpPr>
          <p:nvPr/>
        </p:nvSpPr>
        <p:spPr>
          <a:xfrm>
            <a:off x="471630" y="1051363"/>
            <a:ext cx="1015423" cy="292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QUERY 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FCC3D2-87F9-3DE7-7DCC-BCB403CFC649}"/>
              </a:ext>
            </a:extLst>
          </p:cNvPr>
          <p:cNvSpPr/>
          <p:nvPr/>
        </p:nvSpPr>
        <p:spPr>
          <a:xfrm>
            <a:off x="464699" y="1051364"/>
            <a:ext cx="1022354" cy="2926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BF69063A-5650-0F02-D485-D7FD590D436C}"/>
              </a:ext>
            </a:extLst>
          </p:cNvPr>
          <p:cNvSpPr txBox="1">
            <a:spLocks/>
          </p:cNvSpPr>
          <p:nvPr/>
        </p:nvSpPr>
        <p:spPr>
          <a:xfrm>
            <a:off x="471630" y="4347113"/>
            <a:ext cx="1015423" cy="292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OUTPUT :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4EBF2A-5B78-8762-E42A-C764FEBBC947}"/>
              </a:ext>
            </a:extLst>
          </p:cNvPr>
          <p:cNvSpPr/>
          <p:nvPr/>
        </p:nvSpPr>
        <p:spPr>
          <a:xfrm>
            <a:off x="464699" y="4347114"/>
            <a:ext cx="1022354" cy="2926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F74FD190-4519-4473-B2AB-B0C82B49C52C}"/>
              </a:ext>
            </a:extLst>
          </p:cNvPr>
          <p:cNvSpPr txBox="1">
            <a:spLocks/>
          </p:cNvSpPr>
          <p:nvPr/>
        </p:nvSpPr>
        <p:spPr>
          <a:xfrm>
            <a:off x="471630" y="5761799"/>
            <a:ext cx="1015423" cy="292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INSIGHTS 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497F33-3DF8-8E86-C450-48D792C0CFC0}"/>
              </a:ext>
            </a:extLst>
          </p:cNvPr>
          <p:cNvSpPr/>
          <p:nvPr/>
        </p:nvSpPr>
        <p:spPr>
          <a:xfrm>
            <a:off x="464699" y="5761800"/>
            <a:ext cx="1022354" cy="2926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8C90BF6-FB1C-EF4C-05F5-2305FD74E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868" y="1687208"/>
            <a:ext cx="4875405" cy="2842506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A68AF2D-1732-5672-3441-1DD22C950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99" y="4760920"/>
            <a:ext cx="4206039" cy="5823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C417E6-1C44-C3BB-6932-A8705F55E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699" y="1514705"/>
            <a:ext cx="5976185" cy="253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3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82C71-D869-CDE3-63E7-FCDBCF4A7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8F8F12-90DF-0CA4-F3E7-EAA04574C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02" y="391869"/>
            <a:ext cx="11727298" cy="387278"/>
          </a:xfrm>
        </p:spPr>
        <p:txBody>
          <a:bodyPr>
            <a:normAutofit/>
          </a:bodyPr>
          <a:lstStyle/>
          <a:p>
            <a:r>
              <a:rPr lang="en-US" b="1" dirty="0"/>
              <a:t>Provide a report with all the unique product counts for each segment and sort them in descending order of product counts.</a:t>
            </a:r>
            <a:endParaRPr lang="en-IN" b="1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CA06CCB4-1F91-30C3-0740-743D80FC8B38}"/>
              </a:ext>
            </a:extLst>
          </p:cNvPr>
          <p:cNvSpPr txBox="1">
            <a:spLocks/>
          </p:cNvSpPr>
          <p:nvPr/>
        </p:nvSpPr>
        <p:spPr>
          <a:xfrm>
            <a:off x="464699" y="6054436"/>
            <a:ext cx="11400565" cy="614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The Accessories &amp; Peripherals segments comprise 54% of the total unique products.</a:t>
            </a:r>
            <a:endParaRPr lang="en-IN" b="1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3BBBA563-9D53-D5F3-E598-8C4DC4B2A976}"/>
              </a:ext>
            </a:extLst>
          </p:cNvPr>
          <p:cNvSpPr txBox="1">
            <a:spLocks/>
          </p:cNvSpPr>
          <p:nvPr/>
        </p:nvSpPr>
        <p:spPr>
          <a:xfrm>
            <a:off x="471630" y="133191"/>
            <a:ext cx="1015423" cy="292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REQUEST :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EEA2BF49-45CC-0507-00E6-798391A46D5A}"/>
              </a:ext>
            </a:extLst>
          </p:cNvPr>
          <p:cNvSpPr txBox="1">
            <a:spLocks/>
          </p:cNvSpPr>
          <p:nvPr/>
        </p:nvSpPr>
        <p:spPr>
          <a:xfrm>
            <a:off x="6476661" y="979749"/>
            <a:ext cx="5250636" cy="416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VISUAL :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DEEB0A5-0D1E-B58D-744B-95375DE267AA}"/>
              </a:ext>
            </a:extLst>
          </p:cNvPr>
          <p:cNvSpPr/>
          <p:nvPr/>
        </p:nvSpPr>
        <p:spPr>
          <a:xfrm>
            <a:off x="464699" y="133192"/>
            <a:ext cx="1022354" cy="2926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BBBBA49-2BDF-D1C4-DFE9-CA3B78B3639C}"/>
              </a:ext>
            </a:extLst>
          </p:cNvPr>
          <p:cNvSpPr/>
          <p:nvPr/>
        </p:nvSpPr>
        <p:spPr>
          <a:xfrm>
            <a:off x="6411432" y="969712"/>
            <a:ext cx="949950" cy="37428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3FE2D42B-8CDE-5C19-3B1A-4C8359032C34}"/>
              </a:ext>
            </a:extLst>
          </p:cNvPr>
          <p:cNvSpPr txBox="1">
            <a:spLocks/>
          </p:cNvSpPr>
          <p:nvPr/>
        </p:nvSpPr>
        <p:spPr>
          <a:xfrm>
            <a:off x="471630" y="1051363"/>
            <a:ext cx="1015423" cy="292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QUERY 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C71FB2-1557-F136-876B-E7EFA7CCF1EA}"/>
              </a:ext>
            </a:extLst>
          </p:cNvPr>
          <p:cNvSpPr/>
          <p:nvPr/>
        </p:nvSpPr>
        <p:spPr>
          <a:xfrm>
            <a:off x="464699" y="1051364"/>
            <a:ext cx="1022354" cy="2926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CBD6A796-9D3C-962E-B13B-6A51C3C09FA4}"/>
              </a:ext>
            </a:extLst>
          </p:cNvPr>
          <p:cNvSpPr txBox="1">
            <a:spLocks/>
          </p:cNvSpPr>
          <p:nvPr/>
        </p:nvSpPr>
        <p:spPr>
          <a:xfrm>
            <a:off x="471630" y="2948285"/>
            <a:ext cx="1015423" cy="292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OUTPUT :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37638E-3574-4465-7850-272D4AAC51D1}"/>
              </a:ext>
            </a:extLst>
          </p:cNvPr>
          <p:cNvSpPr/>
          <p:nvPr/>
        </p:nvSpPr>
        <p:spPr>
          <a:xfrm>
            <a:off x="464699" y="2948286"/>
            <a:ext cx="1022354" cy="2926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8884A2F8-1E53-47C9-20A1-FE3A47524E55}"/>
              </a:ext>
            </a:extLst>
          </p:cNvPr>
          <p:cNvSpPr txBox="1">
            <a:spLocks/>
          </p:cNvSpPr>
          <p:nvPr/>
        </p:nvSpPr>
        <p:spPr>
          <a:xfrm>
            <a:off x="471630" y="5761799"/>
            <a:ext cx="1015423" cy="292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INSIGHTS 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FF82EC-8FBB-EAB7-7857-A1BB20775599}"/>
              </a:ext>
            </a:extLst>
          </p:cNvPr>
          <p:cNvSpPr/>
          <p:nvPr/>
        </p:nvSpPr>
        <p:spPr>
          <a:xfrm>
            <a:off x="464699" y="5761800"/>
            <a:ext cx="1022354" cy="2926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53B6289-BFC3-ECB8-F45E-4AA3E78EE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432" y="1463266"/>
            <a:ext cx="5315865" cy="3997822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DD604C8-E484-6B39-4065-FDDF77CAC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98" y="3500396"/>
            <a:ext cx="2557659" cy="186558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DC6C9E-DFC4-CFEF-911B-64DDD5694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229" y="1440921"/>
            <a:ext cx="4358207" cy="127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9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CDCA7-98AA-C883-C3C5-C8C1B50A9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37C79F-00C2-ADB7-0103-CAC934A04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02" y="391869"/>
            <a:ext cx="11727298" cy="387278"/>
          </a:xfrm>
        </p:spPr>
        <p:txBody>
          <a:bodyPr>
            <a:normAutofit/>
          </a:bodyPr>
          <a:lstStyle/>
          <a:p>
            <a:r>
              <a:rPr lang="en-US" b="1" dirty="0"/>
              <a:t>Which segment had the most increase in unique products in 2021 vs 2020?</a:t>
            </a:r>
            <a:endParaRPr lang="en-IN" b="1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7229401B-BE88-E257-6E1F-A620EF1216A3}"/>
              </a:ext>
            </a:extLst>
          </p:cNvPr>
          <p:cNvSpPr txBox="1">
            <a:spLocks/>
          </p:cNvSpPr>
          <p:nvPr/>
        </p:nvSpPr>
        <p:spPr>
          <a:xfrm>
            <a:off x="464699" y="6054436"/>
            <a:ext cx="11400565" cy="614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The Accessories segment experienced the largest growth in unique products, adding 34 new products in 2021.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E8C6800C-518B-31E6-B921-54F0411700CA}"/>
              </a:ext>
            </a:extLst>
          </p:cNvPr>
          <p:cNvSpPr txBox="1">
            <a:spLocks/>
          </p:cNvSpPr>
          <p:nvPr/>
        </p:nvSpPr>
        <p:spPr>
          <a:xfrm>
            <a:off x="471630" y="133191"/>
            <a:ext cx="1015423" cy="292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REQUEST :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4E18D6D-4E25-A023-8637-13689E044FD1}"/>
              </a:ext>
            </a:extLst>
          </p:cNvPr>
          <p:cNvSpPr/>
          <p:nvPr/>
        </p:nvSpPr>
        <p:spPr>
          <a:xfrm>
            <a:off x="464699" y="133192"/>
            <a:ext cx="1022354" cy="2926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E1489AD2-9B71-336A-FDB5-93C2A84C31CE}"/>
              </a:ext>
            </a:extLst>
          </p:cNvPr>
          <p:cNvSpPr txBox="1">
            <a:spLocks/>
          </p:cNvSpPr>
          <p:nvPr/>
        </p:nvSpPr>
        <p:spPr>
          <a:xfrm>
            <a:off x="471630" y="1051363"/>
            <a:ext cx="1015423" cy="292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QUERY 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6E29C2-C22E-54C4-B768-302302F3817C}"/>
              </a:ext>
            </a:extLst>
          </p:cNvPr>
          <p:cNvSpPr/>
          <p:nvPr/>
        </p:nvSpPr>
        <p:spPr>
          <a:xfrm>
            <a:off x="464699" y="1051364"/>
            <a:ext cx="1022354" cy="2926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73B69B14-1567-C279-7755-44B897D5487F}"/>
              </a:ext>
            </a:extLst>
          </p:cNvPr>
          <p:cNvSpPr txBox="1">
            <a:spLocks/>
          </p:cNvSpPr>
          <p:nvPr/>
        </p:nvSpPr>
        <p:spPr>
          <a:xfrm>
            <a:off x="471630" y="5761799"/>
            <a:ext cx="1015423" cy="292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INSIGHTS 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3F1C26B-3264-88C9-3711-238957D7527A}"/>
              </a:ext>
            </a:extLst>
          </p:cNvPr>
          <p:cNvSpPr/>
          <p:nvPr/>
        </p:nvSpPr>
        <p:spPr>
          <a:xfrm>
            <a:off x="464699" y="5761800"/>
            <a:ext cx="1022354" cy="2926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0B5FE767-E97A-7F5A-61F4-A3BF8344B916}"/>
              </a:ext>
            </a:extLst>
          </p:cNvPr>
          <p:cNvSpPr txBox="1">
            <a:spLocks/>
          </p:cNvSpPr>
          <p:nvPr/>
        </p:nvSpPr>
        <p:spPr>
          <a:xfrm>
            <a:off x="4252399" y="1045539"/>
            <a:ext cx="1015423" cy="292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OUTPUT :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A1C447-5856-82AD-85CC-6DBFEB8DCEC7}"/>
              </a:ext>
            </a:extLst>
          </p:cNvPr>
          <p:cNvSpPr/>
          <p:nvPr/>
        </p:nvSpPr>
        <p:spPr>
          <a:xfrm>
            <a:off x="4245468" y="1045540"/>
            <a:ext cx="1022354" cy="2926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6114F420-11EF-59B0-D76C-49648FF9C91A}"/>
              </a:ext>
            </a:extLst>
          </p:cNvPr>
          <p:cNvSpPr txBox="1">
            <a:spLocks/>
          </p:cNvSpPr>
          <p:nvPr/>
        </p:nvSpPr>
        <p:spPr>
          <a:xfrm>
            <a:off x="9056830" y="1055792"/>
            <a:ext cx="1015423" cy="292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VISUAL :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9CCB9C-3D2C-212C-DDF6-75BE8DA67F8E}"/>
              </a:ext>
            </a:extLst>
          </p:cNvPr>
          <p:cNvSpPr/>
          <p:nvPr/>
        </p:nvSpPr>
        <p:spPr>
          <a:xfrm>
            <a:off x="9049899" y="1055793"/>
            <a:ext cx="1022354" cy="2926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0A32AD9-FFE0-23EC-E2BD-947E35DE9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320" y="1578029"/>
            <a:ext cx="3391092" cy="13419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63DD5B4-C6E3-A5E8-2964-50E3E753F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953" y="1578029"/>
            <a:ext cx="5382753" cy="4028638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EF85E11-EEA2-7BF7-63FD-21C9A5B0D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93" y="1510562"/>
            <a:ext cx="2895851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3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3EFFF-46CA-892D-D827-9CC9F2977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0E80355-46CE-2913-D9E6-FEAEB0186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02" y="391869"/>
            <a:ext cx="11727298" cy="387278"/>
          </a:xfrm>
        </p:spPr>
        <p:txBody>
          <a:bodyPr>
            <a:normAutofit/>
          </a:bodyPr>
          <a:lstStyle/>
          <a:p>
            <a:r>
              <a:rPr lang="en-US" b="1" dirty="0"/>
              <a:t>Get the products that have the highest and lowest manufacturing costs.</a:t>
            </a:r>
            <a:endParaRPr lang="en-IN" b="1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17E92F7-F6EC-7BED-FDC9-EF99BDDDA208}"/>
              </a:ext>
            </a:extLst>
          </p:cNvPr>
          <p:cNvSpPr txBox="1">
            <a:spLocks/>
          </p:cNvSpPr>
          <p:nvPr/>
        </p:nvSpPr>
        <p:spPr>
          <a:xfrm>
            <a:off x="464699" y="6054436"/>
            <a:ext cx="11400565" cy="6141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Among all the products ‘Home Allin 1 Gen 2’ has highest whereas ‘Master wired x 1 MS’ has the lowest manufacturing cost.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The manufacturing cost of ‘Home Allin 1 Gen 2’ is 270 times higher than that of ‘Master wired x 1 MS’. </a:t>
            </a:r>
            <a:endParaRPr lang="en-IN" b="1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48DA0E6E-7E1C-62C2-03B8-AFAA0C74477B}"/>
              </a:ext>
            </a:extLst>
          </p:cNvPr>
          <p:cNvSpPr txBox="1">
            <a:spLocks/>
          </p:cNvSpPr>
          <p:nvPr/>
        </p:nvSpPr>
        <p:spPr>
          <a:xfrm>
            <a:off x="471630" y="133191"/>
            <a:ext cx="1015423" cy="292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REQUEST :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D975798A-E214-25EB-D6F5-47D8651FCECD}"/>
              </a:ext>
            </a:extLst>
          </p:cNvPr>
          <p:cNvSpPr txBox="1">
            <a:spLocks/>
          </p:cNvSpPr>
          <p:nvPr/>
        </p:nvSpPr>
        <p:spPr>
          <a:xfrm>
            <a:off x="7430412" y="979749"/>
            <a:ext cx="949950" cy="416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VISUAL :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9FA2C4-6C84-6981-03E2-B0611874488A}"/>
              </a:ext>
            </a:extLst>
          </p:cNvPr>
          <p:cNvSpPr/>
          <p:nvPr/>
        </p:nvSpPr>
        <p:spPr>
          <a:xfrm>
            <a:off x="464699" y="133192"/>
            <a:ext cx="1022354" cy="2926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22BBA2-1098-C1D1-ABCC-DEBB0C37500C}"/>
              </a:ext>
            </a:extLst>
          </p:cNvPr>
          <p:cNvSpPr/>
          <p:nvPr/>
        </p:nvSpPr>
        <p:spPr>
          <a:xfrm>
            <a:off x="7365183" y="969712"/>
            <a:ext cx="949950" cy="37428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7D65AE9A-074E-FCCA-788E-8E166415CE16}"/>
              </a:ext>
            </a:extLst>
          </p:cNvPr>
          <p:cNvSpPr txBox="1">
            <a:spLocks/>
          </p:cNvSpPr>
          <p:nvPr/>
        </p:nvSpPr>
        <p:spPr>
          <a:xfrm>
            <a:off x="471630" y="1051363"/>
            <a:ext cx="1015423" cy="292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QUERY 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7FC8F0-6D09-E1A1-6E41-0709D1D58ADC}"/>
              </a:ext>
            </a:extLst>
          </p:cNvPr>
          <p:cNvSpPr/>
          <p:nvPr/>
        </p:nvSpPr>
        <p:spPr>
          <a:xfrm>
            <a:off x="464699" y="1051364"/>
            <a:ext cx="1022354" cy="2926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A83D96BF-A996-F9F0-A6E3-48EE895BBDED}"/>
              </a:ext>
            </a:extLst>
          </p:cNvPr>
          <p:cNvSpPr txBox="1">
            <a:spLocks/>
          </p:cNvSpPr>
          <p:nvPr/>
        </p:nvSpPr>
        <p:spPr>
          <a:xfrm>
            <a:off x="448868" y="4165398"/>
            <a:ext cx="1015423" cy="292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OUTPUT :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30A2061-EF66-8A97-8973-D8D6F546125C}"/>
              </a:ext>
            </a:extLst>
          </p:cNvPr>
          <p:cNvSpPr/>
          <p:nvPr/>
        </p:nvSpPr>
        <p:spPr>
          <a:xfrm>
            <a:off x="441937" y="4165399"/>
            <a:ext cx="1022354" cy="2926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4F4CA725-0F7B-327A-6DD2-BF2DC03C3331}"/>
              </a:ext>
            </a:extLst>
          </p:cNvPr>
          <p:cNvSpPr txBox="1">
            <a:spLocks/>
          </p:cNvSpPr>
          <p:nvPr/>
        </p:nvSpPr>
        <p:spPr>
          <a:xfrm>
            <a:off x="471630" y="5761799"/>
            <a:ext cx="1015423" cy="292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INSIGHTS 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F9A9759-4681-973D-15E4-DF2097A96143}"/>
              </a:ext>
            </a:extLst>
          </p:cNvPr>
          <p:cNvSpPr/>
          <p:nvPr/>
        </p:nvSpPr>
        <p:spPr>
          <a:xfrm>
            <a:off x="464699" y="5761800"/>
            <a:ext cx="1022354" cy="2926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DADE887-6C22-FB6C-9FA6-FAEB0083C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37" y="4604354"/>
            <a:ext cx="3706499" cy="71849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3F6434B-73FC-03DF-8CB3-B9DE40867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183" y="1470665"/>
            <a:ext cx="3706499" cy="4050604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2D385A7-77DF-6999-2197-31B7B5AE9A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37" y="1535155"/>
            <a:ext cx="6097408" cy="178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716FF-ABC3-EB79-0484-04C04FD6B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5A857DA8-8EBA-6F18-F2EF-FD6C0D110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02" y="1187778"/>
            <a:ext cx="6342159" cy="250991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F00BB91-C0F1-6C51-FA06-C4488FED2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02" y="391869"/>
            <a:ext cx="11727298" cy="387278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Generate a report which contains the top 5 customers who received an average high pre-invoice discount pct for the fiscal year 2021 and in the Indian market. </a:t>
            </a:r>
            <a:endParaRPr lang="en-IN" b="1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E6CA34BC-A741-2F96-F93D-C0AF8E209756}"/>
              </a:ext>
            </a:extLst>
          </p:cNvPr>
          <p:cNvSpPr txBox="1">
            <a:spLocks/>
          </p:cNvSpPr>
          <p:nvPr/>
        </p:nvSpPr>
        <p:spPr>
          <a:xfrm>
            <a:off x="464699" y="6054436"/>
            <a:ext cx="11400565" cy="614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In 2021 in the Indian market, Flipkart received the highest average pre-invoice discount, followed by </a:t>
            </a:r>
            <a:r>
              <a:rPr lang="en-US" b="1" dirty="0" err="1"/>
              <a:t>Viveks</a:t>
            </a:r>
            <a:r>
              <a:rPr lang="en-US" b="1" dirty="0"/>
              <a:t>, Croma, Ezone &amp; Amazon.</a:t>
            </a:r>
            <a:endParaRPr lang="en-IN" b="1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4E13A347-8385-AFD5-A5CB-573CA97623EA}"/>
              </a:ext>
            </a:extLst>
          </p:cNvPr>
          <p:cNvSpPr txBox="1">
            <a:spLocks/>
          </p:cNvSpPr>
          <p:nvPr/>
        </p:nvSpPr>
        <p:spPr>
          <a:xfrm>
            <a:off x="471630" y="133191"/>
            <a:ext cx="1015423" cy="292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REQUEST :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027B64-5DD8-D25F-557A-F4D8851B1828}"/>
              </a:ext>
            </a:extLst>
          </p:cNvPr>
          <p:cNvSpPr/>
          <p:nvPr/>
        </p:nvSpPr>
        <p:spPr>
          <a:xfrm>
            <a:off x="464699" y="133192"/>
            <a:ext cx="1022354" cy="2926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ACE052C9-7E12-7657-C848-9F12E7F7A81B}"/>
              </a:ext>
            </a:extLst>
          </p:cNvPr>
          <p:cNvSpPr txBox="1">
            <a:spLocks/>
          </p:cNvSpPr>
          <p:nvPr/>
        </p:nvSpPr>
        <p:spPr>
          <a:xfrm>
            <a:off x="6674375" y="1076706"/>
            <a:ext cx="5250636" cy="416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VISUAL :</a:t>
            </a:r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A1BB18B6-394A-631C-1373-817CDB965E23}"/>
              </a:ext>
            </a:extLst>
          </p:cNvPr>
          <p:cNvSpPr txBox="1">
            <a:spLocks/>
          </p:cNvSpPr>
          <p:nvPr/>
        </p:nvSpPr>
        <p:spPr>
          <a:xfrm>
            <a:off x="471630" y="774032"/>
            <a:ext cx="1015423" cy="292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QUERY :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A313E19-E6A0-7905-2B4C-A0FD75852E0C}"/>
              </a:ext>
            </a:extLst>
          </p:cNvPr>
          <p:cNvSpPr/>
          <p:nvPr/>
        </p:nvSpPr>
        <p:spPr>
          <a:xfrm>
            <a:off x="6609146" y="1066669"/>
            <a:ext cx="949950" cy="37428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510576-61AF-4F20-E3C5-00348F7D0636}"/>
              </a:ext>
            </a:extLst>
          </p:cNvPr>
          <p:cNvSpPr/>
          <p:nvPr/>
        </p:nvSpPr>
        <p:spPr>
          <a:xfrm>
            <a:off x="464699" y="774033"/>
            <a:ext cx="1022354" cy="2926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BD21F2D1-96A5-578E-C0AF-05748EC7828E}"/>
              </a:ext>
            </a:extLst>
          </p:cNvPr>
          <p:cNvSpPr txBox="1">
            <a:spLocks/>
          </p:cNvSpPr>
          <p:nvPr/>
        </p:nvSpPr>
        <p:spPr>
          <a:xfrm>
            <a:off x="471630" y="3847045"/>
            <a:ext cx="1015423" cy="292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OUTPUT :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2D4C46-2D7D-828E-6E3D-23CBDD2D7DAF}"/>
              </a:ext>
            </a:extLst>
          </p:cNvPr>
          <p:cNvSpPr/>
          <p:nvPr/>
        </p:nvSpPr>
        <p:spPr>
          <a:xfrm>
            <a:off x="464699" y="3847046"/>
            <a:ext cx="1022354" cy="2926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9CAE4EE8-5AE6-4DBB-226A-0143BC81DDE5}"/>
              </a:ext>
            </a:extLst>
          </p:cNvPr>
          <p:cNvSpPr txBox="1">
            <a:spLocks/>
          </p:cNvSpPr>
          <p:nvPr/>
        </p:nvSpPr>
        <p:spPr>
          <a:xfrm>
            <a:off x="471630" y="5761799"/>
            <a:ext cx="1015423" cy="292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INSIGHTS 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9B33308-7081-19A5-4315-78087E9FC725}"/>
              </a:ext>
            </a:extLst>
          </p:cNvPr>
          <p:cNvSpPr/>
          <p:nvPr/>
        </p:nvSpPr>
        <p:spPr>
          <a:xfrm>
            <a:off x="464699" y="5761800"/>
            <a:ext cx="1022354" cy="2926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400BF4-A255-796D-7BF6-CFAC86FC8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30" y="4151964"/>
            <a:ext cx="3041552" cy="14604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5709CFC-0EFD-A6D5-95FA-F8188F78C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145" y="1616955"/>
            <a:ext cx="5428849" cy="3995490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9852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AAD2B-AADB-2BBC-8F0D-4686BCE04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0CF277-BA4D-A3B6-1E60-0BCE47110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02" y="391869"/>
            <a:ext cx="11727298" cy="387278"/>
          </a:xfrm>
        </p:spPr>
        <p:txBody>
          <a:bodyPr>
            <a:normAutofit/>
          </a:bodyPr>
          <a:lstStyle/>
          <a:p>
            <a:r>
              <a:rPr lang="en-US" b="1" dirty="0"/>
              <a:t>Get the complete report of the Gross sales amount for the customer “</a:t>
            </a:r>
            <a:r>
              <a:rPr lang="en-US" b="1" dirty="0" err="1"/>
              <a:t>Atliq</a:t>
            </a:r>
            <a:r>
              <a:rPr lang="en-US" b="1" dirty="0"/>
              <a:t> Exclusive” for each month.</a:t>
            </a:r>
            <a:endParaRPr lang="en-IN" b="1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888CCCF-80DF-9340-BE71-5A4D6A8F7820}"/>
              </a:ext>
            </a:extLst>
          </p:cNvPr>
          <p:cNvSpPr txBox="1">
            <a:spLocks/>
          </p:cNvSpPr>
          <p:nvPr/>
        </p:nvSpPr>
        <p:spPr>
          <a:xfrm>
            <a:off x="464699" y="6054436"/>
            <a:ext cx="11400565" cy="614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For </a:t>
            </a:r>
            <a:r>
              <a:rPr lang="en-IN" b="1" dirty="0" err="1"/>
              <a:t>Atliq</a:t>
            </a:r>
            <a:r>
              <a:rPr lang="en-IN" b="1" dirty="0"/>
              <a:t> Exclusive November 2020 recorded the highest Gross Sales Amount, reaching 20M.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FE572AFF-5645-D92E-9D16-48E5D0F2F2A5}"/>
              </a:ext>
            </a:extLst>
          </p:cNvPr>
          <p:cNvSpPr txBox="1">
            <a:spLocks/>
          </p:cNvSpPr>
          <p:nvPr/>
        </p:nvSpPr>
        <p:spPr>
          <a:xfrm>
            <a:off x="471630" y="133191"/>
            <a:ext cx="1015423" cy="292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REQUEST :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3C7B15B3-6D87-683B-3AED-C161F0FF30CB}"/>
              </a:ext>
            </a:extLst>
          </p:cNvPr>
          <p:cNvSpPr txBox="1">
            <a:spLocks/>
          </p:cNvSpPr>
          <p:nvPr/>
        </p:nvSpPr>
        <p:spPr>
          <a:xfrm>
            <a:off x="6164981" y="923883"/>
            <a:ext cx="5250636" cy="416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VISUAL :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6591534-6310-45BE-2536-725430187E62}"/>
              </a:ext>
            </a:extLst>
          </p:cNvPr>
          <p:cNvSpPr/>
          <p:nvPr/>
        </p:nvSpPr>
        <p:spPr>
          <a:xfrm>
            <a:off x="464699" y="133192"/>
            <a:ext cx="1022354" cy="2926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FA19CB-5DA1-5333-63B1-E0DB91EAFD85}"/>
              </a:ext>
            </a:extLst>
          </p:cNvPr>
          <p:cNvSpPr/>
          <p:nvPr/>
        </p:nvSpPr>
        <p:spPr>
          <a:xfrm>
            <a:off x="6164981" y="919180"/>
            <a:ext cx="949950" cy="37428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BF314D3D-8E17-C3C7-9575-51E7A7BEE9F8}"/>
              </a:ext>
            </a:extLst>
          </p:cNvPr>
          <p:cNvSpPr txBox="1">
            <a:spLocks/>
          </p:cNvSpPr>
          <p:nvPr/>
        </p:nvSpPr>
        <p:spPr>
          <a:xfrm>
            <a:off x="471630" y="777565"/>
            <a:ext cx="1015423" cy="292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QUERY 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9C7005-E104-0DD1-03EB-02DD8625DC26}"/>
              </a:ext>
            </a:extLst>
          </p:cNvPr>
          <p:cNvSpPr/>
          <p:nvPr/>
        </p:nvSpPr>
        <p:spPr>
          <a:xfrm>
            <a:off x="464699" y="777566"/>
            <a:ext cx="1022354" cy="2926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462BADDD-0C2E-19C8-8780-AB506909EEB5}"/>
              </a:ext>
            </a:extLst>
          </p:cNvPr>
          <p:cNvSpPr txBox="1">
            <a:spLocks/>
          </p:cNvSpPr>
          <p:nvPr/>
        </p:nvSpPr>
        <p:spPr>
          <a:xfrm>
            <a:off x="471630" y="3041828"/>
            <a:ext cx="1015423" cy="292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OUTPUT :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CF0A6A-D227-A0E9-93D8-EE0C2B8CA8DF}"/>
              </a:ext>
            </a:extLst>
          </p:cNvPr>
          <p:cNvSpPr/>
          <p:nvPr/>
        </p:nvSpPr>
        <p:spPr>
          <a:xfrm>
            <a:off x="464699" y="3041829"/>
            <a:ext cx="1022354" cy="2926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F4A0F148-BE91-51F2-8876-2A6242BBA3C3}"/>
              </a:ext>
            </a:extLst>
          </p:cNvPr>
          <p:cNvSpPr txBox="1">
            <a:spLocks/>
          </p:cNvSpPr>
          <p:nvPr/>
        </p:nvSpPr>
        <p:spPr>
          <a:xfrm>
            <a:off x="471630" y="5761799"/>
            <a:ext cx="1015423" cy="292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INSIGHTS 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0DB6C5-F617-4C49-103E-1267BC17981D}"/>
              </a:ext>
            </a:extLst>
          </p:cNvPr>
          <p:cNvSpPr/>
          <p:nvPr/>
        </p:nvSpPr>
        <p:spPr>
          <a:xfrm>
            <a:off x="464699" y="5761800"/>
            <a:ext cx="1022354" cy="2926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336519-F8F3-1D6A-5A0A-342081964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71" y="1106324"/>
            <a:ext cx="5875529" cy="18931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E3F763-EBBB-40E9-C24B-D60A234C8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3745" y="2835564"/>
            <a:ext cx="2576943" cy="313112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2EA036-1AC5-AB4F-6682-4D2381937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667118"/>
            <a:ext cx="6014074" cy="3417453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015124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6E94D4DF-24E6-4758-8701-2C20AC2BF2DD}" vid="{D9C778EE-A573-4D68-89BA-A3DB5F810E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456</TotalTime>
  <Words>582</Words>
  <Application>Microsoft Office PowerPoint</Application>
  <PresentationFormat>Widescreen</PresentationFormat>
  <Paragraphs>93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Tenorite</vt:lpstr>
      <vt:lpstr>Wingdings</vt:lpstr>
      <vt:lpstr>Monoline</vt:lpstr>
      <vt:lpstr>Consumer goods insights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 Deshmukh</dc:creator>
  <cp:lastModifiedBy>Rohit Deshmukh</cp:lastModifiedBy>
  <cp:revision>9</cp:revision>
  <dcterms:created xsi:type="dcterms:W3CDTF">2024-11-28T13:30:38Z</dcterms:created>
  <dcterms:modified xsi:type="dcterms:W3CDTF">2024-12-01T07:39:56Z</dcterms:modified>
</cp:coreProperties>
</file>