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837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C0C0C0"/>
    <a:srgbClr val="003A74"/>
    <a:srgbClr val="FFFF99"/>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245" autoAdjust="0"/>
    <p:restoredTop sz="86384" autoAdjust="0"/>
  </p:normalViewPr>
  <p:slideViewPr>
    <p:cSldViewPr>
      <p:cViewPr>
        <p:scale>
          <a:sx n="46" d="100"/>
          <a:sy n="46" d="100"/>
        </p:scale>
        <p:origin x="976" y="88"/>
      </p:cViewPr>
      <p:guideLst>
        <p:guide orient="horz" pos="6912"/>
        <p:guide pos="103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33467040" y="0"/>
            <a:ext cx="713232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094776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54848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5484813" y="0"/>
            <a:ext cx="27422475"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5484813" y="3656013"/>
            <a:ext cx="27422475"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5484813"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32907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83472"/>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eeexplore.ieee.org/document/1339265/" TargetMode="External"/><Relationship Id="rId4" Type="http://schemas.openxmlformats.org/officeDocument/2006/relationships/hyperlink" Target="https://janav.wordpress.com/2013/10/27/tf-idf-and-cosine-similarity/"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hyperlink" Target="http://www.jmlr.org/papers/volume5/lewis04a/lewis04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5495924" y="381000"/>
            <a:ext cx="2742247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182880" rIns="182880" bIns="18288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5800" b="1" dirty="0" smtClean="0">
                <a:solidFill>
                  <a:schemeClr val="bg1"/>
                </a:solidFill>
                <a:latin typeface="Verdana" pitchFamily="34" charset="0"/>
                <a:ea typeface="Verdana" pitchFamily="34" charset="0"/>
                <a:cs typeface="Verdana" pitchFamily="34" charset="0"/>
              </a:rPr>
              <a:t>DISTRIBUTED MINI-BATCH KMEANS - </a:t>
            </a:r>
            <a:r>
              <a:rPr lang="en-IN" sz="5800" b="1" dirty="0" smtClean="0">
                <a:solidFill>
                  <a:schemeClr val="bg1"/>
                </a:solidFill>
                <a:latin typeface="Verdana" pitchFamily="34" charset="0"/>
                <a:ea typeface="Verdana" pitchFamily="34" charset="0"/>
                <a:cs typeface="Verdana" pitchFamily="34" charset="0"/>
              </a:rPr>
              <a:t>D</a:t>
            </a:r>
            <a:r>
              <a:rPr lang="en-IN" sz="5800" b="1" dirty="0" smtClean="0">
                <a:solidFill>
                  <a:schemeClr val="bg1"/>
                </a:solidFill>
                <a:latin typeface="Verdana" pitchFamily="34" charset="0"/>
                <a:ea typeface="Verdana" pitchFamily="34" charset="0"/>
                <a:cs typeface="Verdana" pitchFamily="34" charset="0"/>
              </a:rPr>
              <a:t>OCUMENT CLUSTERING</a:t>
            </a:r>
            <a:endParaRPr lang="en-US" sz="5800" b="1" dirty="0">
              <a:solidFill>
                <a:schemeClr val="bg1"/>
              </a:solidFill>
              <a:latin typeface="Verdana" pitchFamily="34" charset="0"/>
              <a:ea typeface="Verdana" pitchFamily="34" charset="0"/>
              <a:cs typeface="Verdana" pitchFamily="34" charset="0"/>
            </a:endParaRPr>
          </a:p>
        </p:txBody>
      </p:sp>
      <p:sp>
        <p:nvSpPr>
          <p:cNvPr id="2171" name="Text Box 123"/>
          <p:cNvSpPr txBox="1">
            <a:spLocks noChangeArrowheads="1"/>
          </p:cNvSpPr>
          <p:nvPr/>
        </p:nvSpPr>
        <p:spPr bwMode="auto">
          <a:xfrm>
            <a:off x="5495925" y="1828800"/>
            <a:ext cx="27422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smtClean="0">
                <a:solidFill>
                  <a:schemeClr val="bg1"/>
                </a:solidFill>
                <a:latin typeface="Verdana" pitchFamily="34" charset="0"/>
                <a:ea typeface="Verdana" pitchFamily="34" charset="0"/>
                <a:cs typeface="Verdana" pitchFamily="34" charset="0"/>
              </a:rPr>
              <a:t>Rohit Nair</a:t>
            </a:r>
            <a:r>
              <a:rPr lang="en-US" sz="4000" dirty="0" smtClean="0">
                <a:solidFill>
                  <a:schemeClr val="bg1"/>
                </a:solidFill>
                <a:latin typeface="Verdana" pitchFamily="34" charset="0"/>
                <a:ea typeface="Verdana" pitchFamily="34" charset="0"/>
                <a:cs typeface="Verdana" pitchFamily="34" charset="0"/>
              </a:rPr>
              <a:t>, </a:t>
            </a:r>
            <a:r>
              <a:rPr lang="en-US" sz="4000" dirty="0" smtClean="0">
                <a:solidFill>
                  <a:schemeClr val="bg1"/>
                </a:solidFill>
                <a:latin typeface="Verdana" pitchFamily="34" charset="0"/>
                <a:ea typeface="Verdana" pitchFamily="34" charset="0"/>
                <a:cs typeface="Verdana" pitchFamily="34" charset="0"/>
              </a:rPr>
              <a:t>Abhijit </a:t>
            </a:r>
            <a:r>
              <a:rPr lang="en-US" sz="4000" dirty="0" err="1" smtClean="0">
                <a:solidFill>
                  <a:schemeClr val="bg1"/>
                </a:solidFill>
                <a:latin typeface="Verdana" pitchFamily="34" charset="0"/>
                <a:ea typeface="Verdana" pitchFamily="34" charset="0"/>
                <a:cs typeface="Verdana" pitchFamily="34" charset="0"/>
              </a:rPr>
              <a:t>Karanjkar</a:t>
            </a:r>
            <a:endParaRPr lang="en-US" sz="4000" dirty="0" smtClean="0">
              <a:solidFill>
                <a:schemeClr val="bg1"/>
              </a:solidFill>
              <a:latin typeface="Verdana" pitchFamily="34" charset="0"/>
              <a:ea typeface="Verdana" pitchFamily="34" charset="0"/>
              <a:cs typeface="Verdana" pitchFamily="34" charset="0"/>
            </a:endParaRPr>
          </a:p>
          <a:p>
            <a:pPr algn="ctr"/>
            <a:r>
              <a:rPr lang="en-US" sz="4000" dirty="0" smtClean="0">
                <a:solidFill>
                  <a:schemeClr val="bg1"/>
                </a:solidFill>
                <a:latin typeface="Verdana" pitchFamily="34" charset="0"/>
                <a:ea typeface="Verdana" pitchFamily="34" charset="0"/>
                <a:cs typeface="Verdana" pitchFamily="34" charset="0"/>
              </a:rPr>
              <a:t>School of Informatics and Computing, Indiana University Bloomington</a:t>
            </a:r>
            <a:endParaRPr lang="en-US" sz="4000" dirty="0">
              <a:solidFill>
                <a:schemeClr val="bg1"/>
              </a:solidFill>
              <a:latin typeface="Verdana" pitchFamily="34" charset="0"/>
              <a:ea typeface="Verdana" pitchFamily="34" charset="0"/>
              <a:cs typeface="Verdana" pitchFamily="34" charset="0"/>
            </a:endParaRPr>
          </a:p>
        </p:txBody>
      </p:sp>
      <p:sp>
        <p:nvSpPr>
          <p:cNvPr id="2178" name="Text Box 130"/>
          <p:cNvSpPr txBox="1">
            <a:spLocks noChangeArrowheads="1"/>
          </p:cNvSpPr>
          <p:nvPr/>
        </p:nvSpPr>
        <p:spPr bwMode="auto">
          <a:xfrm>
            <a:off x="6170612" y="3932533"/>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METHODS</a:t>
            </a:r>
            <a:endParaRPr lang="en-US" sz="4000" b="1" dirty="0">
              <a:latin typeface="Verdana" pitchFamily="34" charset="0"/>
              <a:ea typeface="Verdana" pitchFamily="34" charset="0"/>
              <a:cs typeface="Verdana" pitchFamily="34" charset="0"/>
            </a:endParaRPr>
          </a:p>
        </p:txBody>
      </p:sp>
      <p:sp>
        <p:nvSpPr>
          <p:cNvPr id="2181" name="Text Box 133"/>
          <p:cNvSpPr txBox="1">
            <a:spLocks noChangeArrowheads="1"/>
          </p:cNvSpPr>
          <p:nvPr/>
        </p:nvSpPr>
        <p:spPr bwMode="auto">
          <a:xfrm>
            <a:off x="23995061" y="10183812"/>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REFERENCES</a:t>
            </a:r>
            <a:endParaRPr lang="en-US" sz="4000" b="1" dirty="0">
              <a:latin typeface="Verdana" pitchFamily="34" charset="0"/>
              <a:ea typeface="Verdana" pitchFamily="34" charset="0"/>
              <a:cs typeface="Verdana" pitchFamily="34" charset="0"/>
            </a:endParaRPr>
          </a:p>
        </p:txBody>
      </p:sp>
      <p:sp>
        <p:nvSpPr>
          <p:cNvPr id="2182" name="Text Box 134"/>
          <p:cNvSpPr txBox="1">
            <a:spLocks noChangeArrowheads="1"/>
          </p:cNvSpPr>
          <p:nvPr/>
        </p:nvSpPr>
        <p:spPr bwMode="auto">
          <a:xfrm>
            <a:off x="23995061" y="393485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OBSERVATIONS</a:t>
            </a:r>
            <a:endParaRPr lang="en-US" sz="4000" b="1" dirty="0">
              <a:latin typeface="Verdana" pitchFamily="34" charset="0"/>
              <a:ea typeface="Verdana" pitchFamily="34" charset="0"/>
              <a:cs typeface="Verdana" pitchFamily="34" charset="0"/>
            </a:endParaRPr>
          </a:p>
        </p:txBody>
      </p:sp>
      <p:sp>
        <p:nvSpPr>
          <p:cNvPr id="2183" name="Text Box 135"/>
          <p:cNvSpPr txBox="1">
            <a:spLocks noChangeArrowheads="1"/>
          </p:cNvSpPr>
          <p:nvPr/>
        </p:nvSpPr>
        <p:spPr bwMode="auto">
          <a:xfrm>
            <a:off x="15108238" y="3933055"/>
            <a:ext cx="8228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Verdana" pitchFamily="34" charset="0"/>
                <a:ea typeface="Verdana" pitchFamily="34" charset="0"/>
                <a:cs typeface="Verdana" pitchFamily="34" charset="0"/>
              </a:rPr>
              <a:t>RESULTS</a:t>
            </a:r>
          </a:p>
        </p:txBody>
      </p:sp>
      <p:sp>
        <p:nvSpPr>
          <p:cNvPr id="2184" name="Text Box 136"/>
          <p:cNvSpPr txBox="1">
            <a:spLocks noChangeArrowheads="1"/>
          </p:cNvSpPr>
          <p:nvPr/>
        </p:nvSpPr>
        <p:spPr bwMode="auto">
          <a:xfrm>
            <a:off x="23995061" y="16687492"/>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Verdana" pitchFamily="34" charset="0"/>
                <a:ea typeface="Verdana" pitchFamily="34" charset="0"/>
                <a:cs typeface="Verdana" pitchFamily="34" charset="0"/>
              </a:rPr>
              <a:t>ACKNOWLEDGEMENT</a:t>
            </a:r>
            <a:endParaRPr lang="en-US" sz="4000" b="1" dirty="0">
              <a:latin typeface="Verdana" pitchFamily="34" charset="0"/>
              <a:ea typeface="Verdana" pitchFamily="34" charset="0"/>
              <a:cs typeface="Verdana" pitchFamily="34" charset="0"/>
            </a:endParaRPr>
          </a:p>
        </p:txBody>
      </p:sp>
      <p:sp>
        <p:nvSpPr>
          <p:cNvPr id="2230" name="Text Box 182"/>
          <p:cNvSpPr txBox="1">
            <a:spLocks noChangeArrowheads="1"/>
          </p:cNvSpPr>
          <p:nvPr/>
        </p:nvSpPr>
        <p:spPr bwMode="auto">
          <a:xfrm>
            <a:off x="515203" y="3931361"/>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Verdana" pitchFamily="34" charset="0"/>
                <a:ea typeface="Verdana" pitchFamily="34" charset="0"/>
                <a:cs typeface="Verdana" pitchFamily="34" charset="0"/>
              </a:rPr>
              <a:t>ABSTRACT</a:t>
            </a:r>
          </a:p>
        </p:txBody>
      </p:sp>
      <p:sp>
        <p:nvSpPr>
          <p:cNvPr id="2237" name="Text Box 189"/>
          <p:cNvSpPr txBox="1">
            <a:spLocks noChangeArrowheads="1"/>
          </p:cNvSpPr>
          <p:nvPr/>
        </p:nvSpPr>
        <p:spPr bwMode="auto">
          <a:xfrm>
            <a:off x="455729" y="4603248"/>
            <a:ext cx="4572000" cy="4770537"/>
          </a:xfrm>
          <a:prstGeom prst="rect">
            <a:avLst/>
          </a:prstGeom>
          <a:solidFill>
            <a:schemeClr val="accent1">
              <a:lumMod val="75000"/>
            </a:schemeClr>
          </a:solidFill>
          <a:ln>
            <a:noFill/>
          </a:ln>
          <a:effectLst/>
        </p:spPr>
        <p:txBody>
          <a:bodyPr lIns="182880" tIns="182880" rIns="182880" bIns="182880">
            <a:spAutoFit/>
          </a:bodyPr>
          <a:lstStyle/>
          <a:p>
            <a:pPr lvl="0" algn="just" defTabSz="4023067" fontAlgn="auto">
              <a:spcBef>
                <a:spcPts val="0"/>
              </a:spcBef>
              <a:spcAft>
                <a:spcPts val="0"/>
              </a:spcAft>
            </a:pPr>
            <a:r>
              <a:rPr lang="en-US" dirty="0" smtClean="0">
                <a:solidFill>
                  <a:schemeClr val="bg1"/>
                </a:solidFill>
                <a:latin typeface="Verdana" pitchFamily="34" charset="0"/>
                <a:ea typeface="Verdana" pitchFamily="34" charset="0"/>
                <a:cs typeface="Verdana" pitchFamily="34" charset="0"/>
              </a:rPr>
              <a:t>An unsupervised clustering algorithm, with tunable parameters -</a:t>
            </a:r>
            <a:r>
              <a:rPr lang="en-US" dirty="0" smtClean="0">
                <a:solidFill>
                  <a:schemeClr val="bg1"/>
                </a:solidFill>
                <a:latin typeface="Verdana" pitchFamily="34" charset="0"/>
                <a:ea typeface="Verdana" pitchFamily="34" charset="0"/>
                <a:cs typeface="Verdana" pitchFamily="34" charset="0"/>
              </a:rPr>
              <a:t> K-Means Mini Batch. We tweak the standard algorithm and perform it in batches in a parallel environment using Indiana University’s HARP API. Our approach is specifically for document clustering, which can be used in search engines and in document organization.</a:t>
            </a:r>
          </a:p>
        </p:txBody>
      </p:sp>
      <p:sp>
        <p:nvSpPr>
          <p:cNvPr id="2238" name="Text Box 190"/>
          <p:cNvSpPr txBox="1">
            <a:spLocks noChangeArrowheads="1"/>
          </p:cNvSpPr>
          <p:nvPr/>
        </p:nvSpPr>
        <p:spPr bwMode="auto">
          <a:xfrm>
            <a:off x="15082838" y="4950102"/>
            <a:ext cx="8228012" cy="1723549"/>
          </a:xfrm>
          <a:prstGeom prst="rect">
            <a:avLst/>
          </a:prstGeom>
          <a:solidFill>
            <a:schemeClr val="bg1"/>
          </a:solidFill>
          <a:ln>
            <a:noFill/>
          </a:ln>
          <a:effectLst/>
        </p:spPr>
        <p:txBody>
          <a:bodyPr lIns="182880" tIns="182880" rIns="182880" bIns="182880">
            <a:spAutoFit/>
          </a:bodyPr>
          <a:lstStyle/>
          <a:p>
            <a:pPr lvl="0" algn="just" defTabSz="4023067" fontAlgn="auto">
              <a:spcBef>
                <a:spcPts val="0"/>
              </a:spcBef>
              <a:spcAft>
                <a:spcPts val="0"/>
              </a:spcAft>
            </a:pPr>
            <a:r>
              <a:rPr lang="en-US" dirty="0"/>
              <a:t>Mini-batch version of k-means indeed has a very good performance as compared to full batch and gives satisfactory </a:t>
            </a:r>
            <a:r>
              <a:rPr lang="en-US" dirty="0" smtClean="0"/>
              <a:t>clustering. </a:t>
            </a:r>
            <a:r>
              <a:rPr lang="en-US" dirty="0" smtClean="0">
                <a:solidFill>
                  <a:prstClr val="black"/>
                </a:solidFill>
                <a:latin typeface="Verdana" pitchFamily="34" charset="0"/>
                <a:ea typeface="Verdana" pitchFamily="34" charset="0"/>
                <a:cs typeface="Verdana" pitchFamily="34" charset="0"/>
              </a:rPr>
              <a:t>The results that various parameters would have on the overall accuracy is summarized below.</a:t>
            </a:r>
            <a:endParaRPr lang="en-US" dirty="0">
              <a:solidFill>
                <a:prstClr val="black"/>
              </a:solidFill>
              <a:latin typeface="Verdana" pitchFamily="34" charset="0"/>
              <a:ea typeface="Verdana" pitchFamily="34" charset="0"/>
              <a:cs typeface="Verdana" pitchFamily="34" charset="0"/>
            </a:endParaRPr>
          </a:p>
        </p:txBody>
      </p:sp>
      <p:sp>
        <p:nvSpPr>
          <p:cNvPr id="2239" name="Text Box 191"/>
          <p:cNvSpPr txBox="1">
            <a:spLocks noChangeArrowheads="1"/>
          </p:cNvSpPr>
          <p:nvPr/>
        </p:nvSpPr>
        <p:spPr bwMode="auto">
          <a:xfrm>
            <a:off x="23995061" y="4951576"/>
            <a:ext cx="8226425" cy="5078313"/>
          </a:xfrm>
          <a:prstGeom prst="rect">
            <a:avLst/>
          </a:prstGeom>
          <a:solidFill>
            <a:schemeClr val="bg1"/>
          </a:solidFill>
          <a:ln>
            <a:noFill/>
          </a:ln>
          <a:effectLst/>
        </p:spPr>
        <p:txBody>
          <a:bodyPr lIns="182880" tIns="182880" rIns="182880" bIns="182880">
            <a:spAutoFit/>
          </a:bodyPr>
          <a:lstStyle/>
          <a:p>
            <a:pPr lvl="0" algn="just" defTabSz="4023067" fontAlgn="auto">
              <a:spcBef>
                <a:spcPts val="0"/>
              </a:spcBef>
              <a:spcAft>
                <a:spcPts val="0"/>
              </a:spcAft>
            </a:pPr>
            <a:r>
              <a:rPr lang="en-US" dirty="0" smtClean="0">
                <a:solidFill>
                  <a:prstClr val="black"/>
                </a:solidFill>
                <a:latin typeface="Verdana" pitchFamily="34" charset="0"/>
                <a:ea typeface="Verdana" pitchFamily="34" charset="0"/>
                <a:cs typeface="Verdana" pitchFamily="34" charset="0"/>
              </a:rPr>
              <a:t>From the experiments that we performed, we can note quite a few </a:t>
            </a:r>
            <a:r>
              <a:rPr lang="en-US" dirty="0" smtClean="0">
                <a:solidFill>
                  <a:prstClr val="black"/>
                </a:solidFill>
                <a:latin typeface="Verdana" pitchFamily="34" charset="0"/>
                <a:ea typeface="Verdana" pitchFamily="34" charset="0"/>
                <a:cs typeface="Verdana" pitchFamily="34" charset="0"/>
              </a:rPr>
              <a:t>observations:</a:t>
            </a:r>
            <a:endParaRPr lang="en-US" dirty="0" smtClean="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Randomizing the batch selection really helped getting better results and also avoided over-fitting our algorithm to the dataset.</a:t>
            </a:r>
          </a:p>
          <a:p>
            <a:pPr marL="342900" lvl="0" indent="-342900" algn="just" defTabSz="4023067" fontAlgn="auto">
              <a:spcBef>
                <a:spcPts val="0"/>
              </a:spcBef>
              <a:spcAft>
                <a:spcPts val="0"/>
              </a:spcAft>
              <a:buFont typeface="Arial" panose="020B0604020202020204" pitchFamily="34" charset="0"/>
              <a:buChar char="•"/>
            </a:pPr>
            <a:endParaRPr lang="en-US" sz="1000" dirty="0" smtClean="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panose="020B0604020202020204" pitchFamily="34" charset="0"/>
              <a:buChar char="•"/>
            </a:pPr>
            <a:r>
              <a:rPr lang="en-US" dirty="0">
                <a:solidFill>
                  <a:prstClr val="black"/>
                </a:solidFill>
                <a:latin typeface="Verdana" pitchFamily="34" charset="0"/>
                <a:ea typeface="Verdana" pitchFamily="34" charset="0"/>
                <a:cs typeface="Verdana" pitchFamily="34" charset="0"/>
              </a:rPr>
              <a:t>We expected the accuracy to gradually increase with batch size because the data set would be richer, but it was not always the case, we expect that it is because of the randomization of our batch selection.</a:t>
            </a:r>
          </a:p>
          <a:p>
            <a:pPr marL="342900" lvl="0" indent="-342900" algn="just" defTabSz="4023067" fontAlgn="auto">
              <a:spcBef>
                <a:spcPts val="0"/>
              </a:spcBef>
              <a:spcAft>
                <a:spcPts val="0"/>
              </a:spcAft>
              <a:buFont typeface="Arial" panose="020B0604020202020204" pitchFamily="34" charset="0"/>
              <a:buChar char="•"/>
            </a:pPr>
            <a:endParaRPr lang="en-US" sz="1000" dirty="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panose="020B0604020202020204" pitchFamily="34" charset="0"/>
              <a:buChar char="•"/>
            </a:pPr>
            <a:r>
              <a:rPr lang="en-US" dirty="0" smtClean="0">
                <a:solidFill>
                  <a:prstClr val="black"/>
                </a:solidFill>
                <a:latin typeface="Verdana" pitchFamily="34" charset="0"/>
                <a:ea typeface="Verdana" pitchFamily="34" charset="0"/>
                <a:cs typeface="Verdana" pitchFamily="34" charset="0"/>
              </a:rPr>
              <a:t>We tried testing our algorithm on different number of iterations for different batch sizes for different batches in each instance. We </a:t>
            </a:r>
            <a:r>
              <a:rPr lang="en-US" dirty="0">
                <a:solidFill>
                  <a:prstClr val="black"/>
                </a:solidFill>
                <a:latin typeface="Verdana" pitchFamily="34" charset="0"/>
                <a:ea typeface="Verdana" pitchFamily="34" charset="0"/>
                <a:cs typeface="Verdana" pitchFamily="34" charset="0"/>
              </a:rPr>
              <a:t>expected </a:t>
            </a:r>
            <a:r>
              <a:rPr lang="en-US" dirty="0" smtClean="0">
                <a:solidFill>
                  <a:prstClr val="black"/>
                </a:solidFill>
                <a:latin typeface="Verdana" pitchFamily="34" charset="0"/>
                <a:ea typeface="Verdana" pitchFamily="34" charset="0"/>
                <a:cs typeface="Verdana" pitchFamily="34" charset="0"/>
              </a:rPr>
              <a:t>increase in the accuracy and it did for most cases.</a:t>
            </a:r>
            <a:endParaRPr lang="en-US" dirty="0">
              <a:solidFill>
                <a:prstClr val="black"/>
              </a:solidFill>
              <a:latin typeface="Verdana" pitchFamily="34" charset="0"/>
              <a:ea typeface="Verdana" pitchFamily="34" charset="0"/>
              <a:cs typeface="Verdana" pitchFamily="34" charset="0"/>
            </a:endParaRPr>
          </a:p>
        </p:txBody>
      </p:sp>
      <p:sp>
        <p:nvSpPr>
          <p:cNvPr id="2241" name="Text Box 193"/>
          <p:cNvSpPr txBox="1">
            <a:spLocks noChangeArrowheads="1"/>
          </p:cNvSpPr>
          <p:nvPr/>
        </p:nvSpPr>
        <p:spPr bwMode="auto">
          <a:xfrm>
            <a:off x="24020461" y="11160402"/>
            <a:ext cx="8226425" cy="5109091"/>
          </a:xfrm>
          <a:prstGeom prst="rect">
            <a:avLst/>
          </a:prstGeom>
          <a:solidFill>
            <a:schemeClr val="bg1"/>
          </a:solidFill>
          <a:ln>
            <a:noFill/>
          </a:ln>
          <a:effectLst/>
        </p:spPr>
        <p:txBody>
          <a:bodyPr lIns="182880" tIns="182880" rIns="182880" bIns="182880">
            <a:spAutoFit/>
          </a:bodyPr>
          <a:lstStyle/>
          <a:p>
            <a:pPr marL="342900" lvl="0" indent="-342900" algn="just">
              <a:buFont typeface="Arial" charset="0"/>
              <a:buChar char="•"/>
            </a:pPr>
            <a:r>
              <a:rPr lang="en-US" dirty="0">
                <a:solidFill>
                  <a:prstClr val="black"/>
                </a:solidFill>
                <a:latin typeface="Verdana" pitchFamily="34" charset="0"/>
                <a:ea typeface="Verdana" pitchFamily="34" charset="0"/>
                <a:cs typeface="Verdana" pitchFamily="34" charset="0"/>
              </a:rPr>
              <a:t>Lewis, D. D.; Yang, Y.; Rose, T.; and Li, F. RCV1: A New Benchmark Collection for Text Categorization Research. </a:t>
            </a:r>
            <a:r>
              <a:rPr lang="en-US" dirty="0">
                <a:solidFill>
                  <a:prstClr val="black"/>
                </a:solidFill>
                <a:latin typeface="Verdana" pitchFamily="34" charset="0"/>
                <a:ea typeface="Verdana" pitchFamily="34" charset="0"/>
                <a:cs typeface="Verdana" pitchFamily="34" charset="0"/>
              </a:rPr>
              <a:t>Journal of Machine Learning Research, 5:361-397, </a:t>
            </a:r>
            <a:r>
              <a:rPr lang="en-US" dirty="0" smtClean="0">
                <a:solidFill>
                  <a:prstClr val="black"/>
                </a:solidFill>
                <a:latin typeface="Verdana" pitchFamily="34" charset="0"/>
                <a:ea typeface="Verdana" pitchFamily="34" charset="0"/>
                <a:cs typeface="Verdana" pitchFamily="34" charset="0"/>
              </a:rPr>
              <a:t>2004. </a:t>
            </a:r>
            <a:r>
              <a:rPr lang="en-US" dirty="0" smtClean="0">
                <a:solidFill>
                  <a:prstClr val="black"/>
                </a:solidFill>
                <a:latin typeface="Verdana" pitchFamily="34" charset="0"/>
                <a:ea typeface="Verdana" pitchFamily="34" charset="0"/>
                <a:cs typeface="Verdana" pitchFamily="34" charset="0"/>
                <a:hlinkClick r:id="rId2"/>
              </a:rPr>
              <a:t>http</a:t>
            </a:r>
            <a:r>
              <a:rPr lang="en-US" dirty="0">
                <a:solidFill>
                  <a:prstClr val="black"/>
                </a:solidFill>
                <a:latin typeface="Verdana" pitchFamily="34" charset="0"/>
                <a:ea typeface="Verdana" pitchFamily="34" charset="0"/>
                <a:cs typeface="Verdana" pitchFamily="34" charset="0"/>
                <a:hlinkClick r:id="rId2"/>
              </a:rPr>
              <a:t>://</a:t>
            </a:r>
            <a:r>
              <a:rPr lang="en-US" dirty="0">
                <a:solidFill>
                  <a:prstClr val="black"/>
                </a:solidFill>
                <a:latin typeface="Verdana" pitchFamily="34" charset="0"/>
                <a:ea typeface="Verdana" pitchFamily="34" charset="0"/>
                <a:cs typeface="Verdana" pitchFamily="34" charset="0"/>
                <a:hlinkClick r:id="rId2"/>
              </a:rPr>
              <a:t>www.jmlr.org/papers/volume5/lewis04a/lewis04a.pdf</a:t>
            </a:r>
            <a:r>
              <a:rPr lang="en-US" dirty="0">
                <a:solidFill>
                  <a:prstClr val="black"/>
                </a:solidFill>
                <a:latin typeface="Verdana" pitchFamily="34" charset="0"/>
                <a:ea typeface="Verdana" pitchFamily="34" charset="0"/>
                <a:cs typeface="Verdana" pitchFamily="34" charset="0"/>
              </a:rPr>
              <a:t>. </a:t>
            </a:r>
          </a:p>
          <a:p>
            <a:pPr marL="342900" lvl="0" indent="-342900" algn="just">
              <a:buFont typeface="Arial" charset="0"/>
              <a:buChar char="•"/>
            </a:pPr>
            <a:r>
              <a:rPr lang="en-US" dirty="0">
                <a:solidFill>
                  <a:prstClr val="black"/>
                </a:solidFill>
                <a:latin typeface="Verdana" pitchFamily="34" charset="0"/>
                <a:ea typeface="Verdana" pitchFamily="34" charset="0"/>
                <a:cs typeface="Verdana" pitchFamily="34" charset="0"/>
              </a:rPr>
              <a:t>[</a:t>
            </a:r>
            <a:r>
              <a:rPr lang="en-US" dirty="0" err="1">
                <a:solidFill>
                  <a:prstClr val="black"/>
                </a:solidFill>
                <a:latin typeface="Verdana" pitchFamily="34" charset="0"/>
                <a:ea typeface="Verdana" pitchFamily="34" charset="0"/>
                <a:cs typeface="Verdana" pitchFamily="34" charset="0"/>
              </a:rPr>
              <a:t>Sculley</a:t>
            </a:r>
            <a:r>
              <a:rPr lang="en-US" dirty="0">
                <a:solidFill>
                  <a:prstClr val="black"/>
                </a:solidFill>
                <a:latin typeface="Verdana" pitchFamily="34" charset="0"/>
                <a:ea typeface="Verdana" pitchFamily="34" charset="0"/>
                <a:cs typeface="Verdana" pitchFamily="34" charset="0"/>
              </a:rPr>
              <a:t> 2010] </a:t>
            </a:r>
            <a:r>
              <a:rPr lang="en-US" dirty="0" err="1">
                <a:solidFill>
                  <a:prstClr val="black"/>
                </a:solidFill>
                <a:latin typeface="Verdana" pitchFamily="34" charset="0"/>
                <a:ea typeface="Verdana" pitchFamily="34" charset="0"/>
                <a:cs typeface="Verdana" pitchFamily="34" charset="0"/>
              </a:rPr>
              <a:t>Sculley</a:t>
            </a:r>
            <a:r>
              <a:rPr lang="en-US" dirty="0">
                <a:solidFill>
                  <a:prstClr val="black"/>
                </a:solidFill>
                <a:latin typeface="Verdana" pitchFamily="34" charset="0"/>
                <a:ea typeface="Verdana" pitchFamily="34" charset="0"/>
                <a:cs typeface="Verdana" pitchFamily="34" charset="0"/>
              </a:rPr>
              <a:t>, D., 2010 Web-scale k-means clustering, in: Proceedings of the 19th International Conference on World Wide Web. ACM, pp. </a:t>
            </a:r>
            <a:r>
              <a:rPr lang="en-US" dirty="0">
                <a:solidFill>
                  <a:prstClr val="black"/>
                </a:solidFill>
                <a:latin typeface="Verdana" pitchFamily="34" charset="0"/>
                <a:ea typeface="Verdana" pitchFamily="34" charset="0"/>
                <a:cs typeface="Verdana" pitchFamily="34" charset="0"/>
              </a:rPr>
              <a:t>1177–1178.</a:t>
            </a:r>
          </a:p>
          <a:p>
            <a:pPr marL="342900" indent="-342900" algn="just">
              <a:buFont typeface="Arial" charset="0"/>
              <a:buChar char="•"/>
            </a:pPr>
            <a:r>
              <a:rPr lang="en-US" dirty="0">
                <a:solidFill>
                  <a:prstClr val="black"/>
                </a:solidFill>
                <a:latin typeface="Verdana" pitchFamily="34" charset="0"/>
                <a:ea typeface="Verdana" pitchFamily="34" charset="0"/>
                <a:cs typeface="Verdana" pitchFamily="34" charset="0"/>
              </a:rPr>
              <a:t>HARP: a practical projected clustering </a:t>
            </a:r>
            <a:r>
              <a:rPr lang="en-US" dirty="0">
                <a:solidFill>
                  <a:prstClr val="black"/>
                </a:solidFill>
                <a:latin typeface="Verdana" pitchFamily="34" charset="0"/>
                <a:ea typeface="Verdana" pitchFamily="34" charset="0"/>
                <a:cs typeface="Verdana" pitchFamily="34" charset="0"/>
              </a:rPr>
              <a:t>algorithm</a:t>
            </a:r>
            <a:r>
              <a:rPr lang="en-US" b="1" dirty="0" smtClean="0"/>
              <a:t> </a:t>
            </a:r>
            <a:r>
              <a:rPr lang="en-US" dirty="0" smtClean="0">
                <a:solidFill>
                  <a:prstClr val="black"/>
                </a:solidFill>
                <a:latin typeface="Verdana" pitchFamily="34" charset="0"/>
                <a:ea typeface="Verdana" pitchFamily="34" charset="0"/>
                <a:cs typeface="Verdana" pitchFamily="34" charset="0"/>
                <a:hlinkClick r:id="rId3"/>
              </a:rPr>
              <a:t>http://ieeexplore.ieee.org/document/1339265/</a:t>
            </a:r>
            <a:endParaRPr lang="en-US" dirty="0" smtClean="0">
              <a:solidFill>
                <a:prstClr val="black"/>
              </a:solidFill>
              <a:latin typeface="Verdana" pitchFamily="34" charset="0"/>
              <a:ea typeface="Verdana" pitchFamily="34" charset="0"/>
              <a:cs typeface="Verdana" pitchFamily="34" charset="0"/>
            </a:endParaRPr>
          </a:p>
          <a:p>
            <a:pPr marL="342900" lvl="0" indent="-342900" algn="just">
              <a:buFont typeface="Arial" charset="0"/>
              <a:buChar char="•"/>
            </a:pPr>
            <a:r>
              <a:rPr lang="en-US" dirty="0" smtClean="0">
                <a:solidFill>
                  <a:prstClr val="black"/>
                </a:solidFill>
                <a:latin typeface="Verdana" pitchFamily="34" charset="0"/>
                <a:ea typeface="Verdana" pitchFamily="34" charset="0"/>
                <a:cs typeface="Verdana" pitchFamily="34" charset="0"/>
                <a:hlinkClick r:id="rId4"/>
              </a:rPr>
              <a:t>https</a:t>
            </a:r>
            <a:r>
              <a:rPr lang="en-US" dirty="0">
                <a:solidFill>
                  <a:prstClr val="black"/>
                </a:solidFill>
                <a:latin typeface="Verdana" pitchFamily="34" charset="0"/>
                <a:ea typeface="Verdana" pitchFamily="34" charset="0"/>
                <a:cs typeface="Verdana" pitchFamily="34" charset="0"/>
                <a:hlinkClick r:id="rId4"/>
              </a:rPr>
              <a:t>://</a:t>
            </a:r>
            <a:r>
              <a:rPr lang="en-US" dirty="0">
                <a:solidFill>
                  <a:prstClr val="black"/>
                </a:solidFill>
                <a:latin typeface="Verdana" pitchFamily="34" charset="0"/>
                <a:ea typeface="Verdana" pitchFamily="34" charset="0"/>
                <a:cs typeface="Verdana" pitchFamily="34" charset="0"/>
                <a:hlinkClick r:id="rId4"/>
              </a:rPr>
              <a:t>janav.wordpress.com/2013/10/27/tf-idf-and-cosine-similarity/</a:t>
            </a:r>
            <a:endParaRPr lang="en-US" dirty="0">
              <a:solidFill>
                <a:prstClr val="black"/>
              </a:solidFill>
              <a:latin typeface="Verdana" pitchFamily="34" charset="0"/>
              <a:ea typeface="Verdana" pitchFamily="34" charset="0"/>
              <a:cs typeface="Verdana" pitchFamily="34" charset="0"/>
            </a:endParaRPr>
          </a:p>
        </p:txBody>
      </p:sp>
      <p:sp>
        <p:nvSpPr>
          <p:cNvPr id="2243" name="Text Box 195"/>
          <p:cNvSpPr txBox="1">
            <a:spLocks noChangeArrowheads="1"/>
          </p:cNvSpPr>
          <p:nvPr/>
        </p:nvSpPr>
        <p:spPr bwMode="auto">
          <a:xfrm>
            <a:off x="23995061" y="17593902"/>
            <a:ext cx="8226425" cy="1723549"/>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lgn="just">
              <a:spcAft>
                <a:spcPct val="50000"/>
              </a:spcAft>
            </a:pPr>
            <a:r>
              <a:rPr lang="en-US" dirty="0" smtClean="0">
                <a:latin typeface="Verdana" pitchFamily="34" charset="0"/>
                <a:ea typeface="Verdana" pitchFamily="34" charset="0"/>
                <a:cs typeface="Verdana" pitchFamily="34" charset="0"/>
              </a:rPr>
              <a:t>We wish to thank Prof. </a:t>
            </a:r>
            <a:r>
              <a:rPr lang="en-US" dirty="0" smtClean="0">
                <a:latin typeface="Verdana" pitchFamily="34" charset="0"/>
                <a:ea typeface="Verdana" pitchFamily="34" charset="0"/>
                <a:cs typeface="Verdana" pitchFamily="34" charset="0"/>
              </a:rPr>
              <a:t>Judy </a:t>
            </a:r>
            <a:r>
              <a:rPr lang="en-US" dirty="0" err="1" smtClean="0">
                <a:latin typeface="Verdana" pitchFamily="34" charset="0"/>
                <a:ea typeface="Verdana" pitchFamily="34" charset="0"/>
                <a:cs typeface="Verdana" pitchFamily="34" charset="0"/>
              </a:rPr>
              <a:t>Qiu</a:t>
            </a:r>
            <a:r>
              <a:rPr lang="en-US" dirty="0" smtClean="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for </a:t>
            </a:r>
            <a:r>
              <a:rPr lang="en-US" dirty="0" smtClean="0">
                <a:latin typeface="Verdana" pitchFamily="34" charset="0"/>
                <a:ea typeface="Verdana" pitchFamily="34" charset="0"/>
                <a:cs typeface="Verdana" pitchFamily="34" charset="0"/>
              </a:rPr>
              <a:t>her support </a:t>
            </a:r>
            <a:r>
              <a:rPr lang="en-US" dirty="0" smtClean="0">
                <a:latin typeface="Verdana" pitchFamily="34" charset="0"/>
                <a:ea typeface="Verdana" pitchFamily="34" charset="0"/>
                <a:cs typeface="Verdana" pitchFamily="34" charset="0"/>
              </a:rPr>
              <a:t>and advice throughout the duration of the project. We wish to also thank </a:t>
            </a:r>
            <a:r>
              <a:rPr lang="en-US" dirty="0" smtClean="0">
                <a:latin typeface="Verdana" pitchFamily="34" charset="0"/>
                <a:ea typeface="Verdana" pitchFamily="34" charset="0"/>
                <a:cs typeface="Verdana" pitchFamily="34" charset="0"/>
              </a:rPr>
              <a:t>RCV1-V2 dataset </a:t>
            </a:r>
            <a:r>
              <a:rPr lang="en-US" dirty="0" smtClean="0">
                <a:latin typeface="Verdana" pitchFamily="34" charset="0"/>
                <a:ea typeface="Verdana" pitchFamily="34" charset="0"/>
                <a:cs typeface="Verdana" pitchFamily="34" charset="0"/>
              </a:rPr>
              <a:t>that we used to </a:t>
            </a:r>
            <a:r>
              <a:rPr lang="en-US" dirty="0" smtClean="0">
                <a:latin typeface="Verdana" pitchFamily="34" charset="0"/>
                <a:ea typeface="Verdana" pitchFamily="34" charset="0"/>
                <a:cs typeface="Verdana" pitchFamily="34" charset="0"/>
              </a:rPr>
              <a:t>run our document clustering</a:t>
            </a:r>
            <a:endParaRPr lang="en-US" dirty="0" smtClean="0">
              <a:latin typeface="Verdana" pitchFamily="34" charset="0"/>
              <a:ea typeface="Verdana" pitchFamily="34" charset="0"/>
              <a:cs typeface="Verdana" pitchFamily="34" charset="0"/>
            </a:endParaRPr>
          </a:p>
        </p:txBody>
      </p:sp>
      <p:sp>
        <p:nvSpPr>
          <p:cNvPr id="33" name="Text Box 182"/>
          <p:cNvSpPr txBox="1">
            <a:spLocks noChangeArrowheads="1"/>
          </p:cNvSpPr>
          <p:nvPr/>
        </p:nvSpPr>
        <p:spPr bwMode="auto">
          <a:xfrm>
            <a:off x="457200" y="9434446"/>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smtClean="0">
                <a:solidFill>
                  <a:schemeClr val="bg1"/>
                </a:solidFill>
                <a:latin typeface="Verdana" pitchFamily="34" charset="0"/>
                <a:ea typeface="Verdana" pitchFamily="34" charset="0"/>
                <a:cs typeface="Verdana" pitchFamily="34" charset="0"/>
              </a:rPr>
              <a:t>INTRODUCTION</a:t>
            </a:r>
            <a:endParaRPr lang="en-US" sz="4000" dirty="0">
              <a:solidFill>
                <a:schemeClr val="bg1"/>
              </a:solidFill>
              <a:latin typeface="Verdana" pitchFamily="34" charset="0"/>
              <a:ea typeface="Verdana" pitchFamily="34" charset="0"/>
              <a:cs typeface="Verdana" pitchFamily="34" charset="0"/>
            </a:endParaRPr>
          </a:p>
        </p:txBody>
      </p:sp>
      <p:sp>
        <p:nvSpPr>
          <p:cNvPr id="34" name="Text Box 189"/>
          <p:cNvSpPr txBox="1">
            <a:spLocks noChangeArrowheads="1"/>
          </p:cNvSpPr>
          <p:nvPr/>
        </p:nvSpPr>
        <p:spPr bwMode="auto">
          <a:xfrm>
            <a:off x="455729" y="10227224"/>
            <a:ext cx="4572000" cy="9510296"/>
          </a:xfrm>
          <a:prstGeom prst="rect">
            <a:avLst/>
          </a:prstGeom>
          <a:solidFill>
            <a:schemeClr val="accent1">
              <a:lumMod val="75000"/>
            </a:schemeClr>
          </a:solidFill>
          <a:ln>
            <a:noFill/>
          </a:ln>
          <a:effectLst/>
        </p:spPr>
        <p:txBody>
          <a:bodyPr lIns="182880" tIns="182880" rIns="182880" bIns="182880">
            <a:spAutoFit/>
          </a:bodyPr>
          <a:lstStyle/>
          <a:p>
            <a:pPr lvl="0" algn="just" defTabSz="4023067" fontAlgn="auto">
              <a:spcBef>
                <a:spcPts val="0"/>
              </a:spcBef>
              <a:spcAft>
                <a:spcPts val="0"/>
              </a:spcAft>
            </a:pPr>
            <a:r>
              <a:rPr lang="en-US" dirty="0">
                <a:solidFill>
                  <a:schemeClr val="bg1"/>
                </a:solidFill>
                <a:latin typeface="Verdana" pitchFamily="34" charset="0"/>
                <a:ea typeface="Verdana" pitchFamily="34" charset="0"/>
                <a:cs typeface="Verdana" pitchFamily="34" charset="0"/>
              </a:rPr>
              <a:t>The most popular clustering algorithm, optimized for performance. It is </a:t>
            </a:r>
            <a:r>
              <a:rPr lang="en-US" dirty="0">
                <a:solidFill>
                  <a:schemeClr val="bg1"/>
                </a:solidFill>
                <a:latin typeface="Verdana" pitchFamily="34" charset="0"/>
                <a:ea typeface="Verdana" pitchFamily="34" charset="0"/>
                <a:cs typeface="Verdana" pitchFamily="34" charset="0"/>
              </a:rPr>
              <a:t>an NP-Hard problem, so we can’t find the optimal solution to every problem. Our aim in general is to find the sweet spot between accuracy and </a:t>
            </a:r>
            <a:r>
              <a:rPr lang="en-US" dirty="0">
                <a:solidFill>
                  <a:schemeClr val="bg1"/>
                </a:solidFill>
                <a:latin typeface="Verdana" pitchFamily="34" charset="0"/>
                <a:ea typeface="Verdana" pitchFamily="34" charset="0"/>
                <a:cs typeface="Verdana" pitchFamily="34" charset="0"/>
              </a:rPr>
              <a:t>efficiency. </a:t>
            </a:r>
            <a:r>
              <a:rPr lang="en-US" dirty="0">
                <a:solidFill>
                  <a:schemeClr val="bg1"/>
                </a:solidFill>
                <a:latin typeface="Verdana" pitchFamily="34" charset="0"/>
                <a:ea typeface="Verdana" pitchFamily="34" charset="0"/>
                <a:cs typeface="Verdana" pitchFamily="34" charset="0"/>
              </a:rPr>
              <a:t>Full batch approach gives awesome results in general, but suffers latency and for large data </a:t>
            </a:r>
            <a:r>
              <a:rPr lang="en-US" dirty="0">
                <a:solidFill>
                  <a:schemeClr val="bg1"/>
                </a:solidFill>
                <a:latin typeface="Verdana" pitchFamily="34" charset="0"/>
                <a:ea typeface="Verdana" pitchFamily="34" charset="0"/>
                <a:cs typeface="Verdana" pitchFamily="34" charset="0"/>
              </a:rPr>
              <a:t>sets. On </a:t>
            </a:r>
            <a:r>
              <a:rPr lang="en-US" dirty="0">
                <a:solidFill>
                  <a:schemeClr val="bg1"/>
                </a:solidFill>
                <a:latin typeface="Verdana" pitchFamily="34" charset="0"/>
                <a:ea typeface="Verdana" pitchFamily="34" charset="0"/>
                <a:cs typeface="Verdana" pitchFamily="34" charset="0"/>
              </a:rPr>
              <a:t>the other extreme, we have the stochastic approach where we keep adding one example to our computation per iteration, and keep stepping towards the solution in increments. Then there’s the middle ground - Mini-Batch. </a:t>
            </a:r>
            <a:r>
              <a:rPr lang="en-US" dirty="0">
                <a:solidFill>
                  <a:schemeClr val="bg1"/>
                </a:solidFill>
                <a:latin typeface="Verdana" pitchFamily="34" charset="0"/>
                <a:ea typeface="Verdana" pitchFamily="34" charset="0"/>
                <a:cs typeface="Verdana" pitchFamily="34" charset="0"/>
              </a:rPr>
              <a:t>We choose </a:t>
            </a:r>
            <a:r>
              <a:rPr lang="en-US" dirty="0">
                <a:solidFill>
                  <a:schemeClr val="bg1"/>
                </a:solidFill>
                <a:latin typeface="Verdana" pitchFamily="34" charset="0"/>
                <a:ea typeface="Verdana" pitchFamily="34" charset="0"/>
                <a:cs typeface="Verdana" pitchFamily="34" charset="0"/>
              </a:rPr>
              <a:t>a subset of the examples. </a:t>
            </a:r>
            <a:r>
              <a:rPr lang="en-US" dirty="0" smtClean="0">
                <a:solidFill>
                  <a:schemeClr val="bg1"/>
                </a:solidFill>
                <a:latin typeface="Verdana" pitchFamily="34" charset="0"/>
                <a:ea typeface="Verdana" pitchFamily="34" charset="0"/>
                <a:cs typeface="Verdana" pitchFamily="34" charset="0"/>
              </a:rPr>
              <a:t>It thus </a:t>
            </a:r>
            <a:r>
              <a:rPr lang="en-US" dirty="0">
                <a:solidFill>
                  <a:schemeClr val="bg1"/>
                </a:solidFill>
                <a:latin typeface="Verdana" pitchFamily="34" charset="0"/>
                <a:ea typeface="Verdana" pitchFamily="34" charset="0"/>
                <a:cs typeface="Verdana" pitchFamily="34" charset="0"/>
              </a:rPr>
              <a:t>has the speed </a:t>
            </a:r>
            <a:r>
              <a:rPr lang="en-US" dirty="0" smtClean="0">
                <a:solidFill>
                  <a:schemeClr val="bg1"/>
                </a:solidFill>
                <a:latin typeface="Verdana" pitchFamily="34" charset="0"/>
                <a:ea typeface="Verdana" pitchFamily="34" charset="0"/>
                <a:cs typeface="Verdana" pitchFamily="34" charset="0"/>
              </a:rPr>
              <a:t>advantage close to </a:t>
            </a:r>
            <a:r>
              <a:rPr lang="en-US" dirty="0">
                <a:solidFill>
                  <a:schemeClr val="bg1"/>
                </a:solidFill>
                <a:latin typeface="Verdana" pitchFamily="34" charset="0"/>
                <a:ea typeface="Verdana" pitchFamily="34" charset="0"/>
                <a:cs typeface="Verdana" pitchFamily="34" charset="0"/>
              </a:rPr>
              <a:t>stochastic and has much better convergence, close to full batch.</a:t>
            </a:r>
            <a:r>
              <a:rPr lang="en-US" dirty="0"/>
              <a:t> </a:t>
            </a:r>
            <a:endParaRPr lang="en-US" dirty="0" smtClean="0">
              <a:solidFill>
                <a:schemeClr val="bg1"/>
              </a:solidFill>
              <a:latin typeface="Verdana" pitchFamily="34" charset="0"/>
              <a:ea typeface="Verdana" pitchFamily="34" charset="0"/>
              <a:cs typeface="Verdana" pitchFamily="34" charset="0"/>
            </a:endParaRPr>
          </a:p>
        </p:txBody>
      </p:sp>
      <p:sp>
        <p:nvSpPr>
          <p:cNvPr id="35" name="Text Box 192"/>
          <p:cNvSpPr txBox="1">
            <a:spLocks noChangeArrowheads="1"/>
          </p:cNvSpPr>
          <p:nvPr/>
        </p:nvSpPr>
        <p:spPr bwMode="auto">
          <a:xfrm>
            <a:off x="6192503" y="4950102"/>
            <a:ext cx="8228013" cy="7232749"/>
          </a:xfrm>
          <a:prstGeom prst="rect">
            <a:avLst/>
          </a:prstGeom>
          <a:solidFill>
            <a:schemeClr val="bg1"/>
          </a:solidFill>
          <a:ln>
            <a:noFill/>
          </a:ln>
          <a:effectLst/>
        </p:spPr>
        <p:txBody>
          <a:bodyPr lIns="182880" tIns="182880" rIns="182880" bIns="182880">
            <a:spAutoFit/>
          </a:bodyPr>
          <a:lstStyle/>
          <a:p>
            <a:pPr marL="342900" lvl="0" indent="-342900" algn="just" defTabSz="4023067" fontAlgn="auto">
              <a:spcBef>
                <a:spcPts val="0"/>
              </a:spcBef>
              <a:spcAft>
                <a:spcPts val="0"/>
              </a:spcAft>
              <a:buFont typeface="Arial" charset="0"/>
              <a:buChar char="•"/>
            </a:pPr>
            <a:r>
              <a:rPr lang="en-US" dirty="0" smtClean="0">
                <a:solidFill>
                  <a:prstClr val="black"/>
                </a:solidFill>
                <a:latin typeface="Verdana" pitchFamily="34" charset="0"/>
                <a:ea typeface="Verdana" pitchFamily="34" charset="0"/>
                <a:cs typeface="Verdana" pitchFamily="34" charset="0"/>
              </a:rPr>
              <a:t>Converted the words in documents into numbers using term frequency, inverse document frequency and cosine similarity calculations.</a:t>
            </a:r>
          </a:p>
          <a:p>
            <a:pPr marL="342900" lvl="0" indent="-342900" algn="just" defTabSz="4023067" fontAlgn="auto">
              <a:spcBef>
                <a:spcPts val="0"/>
              </a:spcBef>
              <a:spcAft>
                <a:spcPts val="0"/>
              </a:spcAft>
              <a:buFont typeface="Arial" charset="0"/>
              <a:buChar char="•"/>
            </a:pPr>
            <a:endParaRPr lang="en-US" sz="1000" dirty="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charset="0"/>
              <a:buChar char="•"/>
            </a:pPr>
            <a:r>
              <a:rPr lang="en-US" dirty="0" smtClean="0">
                <a:solidFill>
                  <a:prstClr val="black"/>
                </a:solidFill>
                <a:latin typeface="Verdana" pitchFamily="34" charset="0"/>
                <a:ea typeface="Verdana" pitchFamily="34" charset="0"/>
                <a:cs typeface="Verdana" pitchFamily="34" charset="0"/>
              </a:rPr>
              <a:t>Randomization </a:t>
            </a:r>
            <a:r>
              <a:rPr lang="mr-IN" dirty="0" smtClean="0">
                <a:solidFill>
                  <a:prstClr val="black"/>
                </a:solidFill>
                <a:latin typeface="Verdana" pitchFamily="34" charset="0"/>
                <a:ea typeface="Verdana" pitchFamily="34" charset="0"/>
                <a:cs typeface="Verdana" pitchFamily="34" charset="0"/>
              </a:rPr>
              <a:t>–</a:t>
            </a:r>
            <a:r>
              <a:rPr lang="en-US" dirty="0" smtClean="0">
                <a:solidFill>
                  <a:prstClr val="black"/>
                </a:solidFill>
                <a:latin typeface="Verdana" pitchFamily="34" charset="0"/>
                <a:ea typeface="Verdana" pitchFamily="34" charset="0"/>
                <a:cs typeface="Verdana" pitchFamily="34" charset="0"/>
              </a:rPr>
              <a:t> Initial centroids are chosen randomly, and so is the subset of the dataset as per the batch size specified during input.</a:t>
            </a:r>
          </a:p>
          <a:p>
            <a:pPr marL="342900" lvl="0" indent="-342900" algn="just" defTabSz="4023067" fontAlgn="auto">
              <a:spcBef>
                <a:spcPts val="0"/>
              </a:spcBef>
              <a:spcAft>
                <a:spcPts val="0"/>
              </a:spcAft>
              <a:buFont typeface="Arial" charset="0"/>
              <a:buChar char="•"/>
            </a:pPr>
            <a:endParaRPr lang="en-US" sz="1000" dirty="0" smtClean="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charset="0"/>
              <a:buChar char="•"/>
            </a:pPr>
            <a:r>
              <a:rPr lang="en-US" dirty="0" smtClean="0"/>
              <a:t>Distribute (batch-size / number of nodes) </a:t>
            </a:r>
            <a:r>
              <a:rPr lang="en-US" dirty="0"/>
              <a:t>documents </a:t>
            </a:r>
            <a:r>
              <a:rPr lang="en-US" dirty="0" smtClean="0"/>
              <a:t>to the </a:t>
            </a:r>
            <a:r>
              <a:rPr lang="en-US" dirty="0"/>
              <a:t>n nodes</a:t>
            </a:r>
            <a:r>
              <a:rPr lang="en-US" dirty="0" smtClean="0"/>
              <a:t>.</a:t>
            </a:r>
          </a:p>
          <a:p>
            <a:pPr marL="342900" lvl="0" indent="-342900" algn="just" defTabSz="4023067" fontAlgn="auto">
              <a:spcBef>
                <a:spcPts val="0"/>
              </a:spcBef>
              <a:spcAft>
                <a:spcPts val="0"/>
              </a:spcAft>
              <a:buFont typeface="Arial" charset="0"/>
              <a:buChar char="•"/>
            </a:pPr>
            <a:endParaRPr lang="en-US" sz="1000" dirty="0">
              <a:solidFill>
                <a:prstClr val="black"/>
              </a:solidFill>
              <a:latin typeface="Verdana" pitchFamily="34" charset="0"/>
              <a:ea typeface="Verdana" pitchFamily="34" charset="0"/>
              <a:cs typeface="Verdana" pitchFamily="34" charset="0"/>
            </a:endParaRPr>
          </a:p>
          <a:p>
            <a:pPr marL="342900" lvl="0" indent="-342900" algn="just">
              <a:buFont typeface="Arial" charset="0"/>
              <a:buChar char="•"/>
            </a:pPr>
            <a:r>
              <a:rPr lang="en-US" dirty="0" smtClean="0">
                <a:solidFill>
                  <a:prstClr val="black"/>
                </a:solidFill>
                <a:latin typeface="Verdana" pitchFamily="34" charset="0"/>
                <a:ea typeface="Verdana" pitchFamily="34" charset="0"/>
                <a:cs typeface="Verdana" pitchFamily="34" charset="0"/>
              </a:rPr>
              <a:t>Each node maps </a:t>
            </a:r>
            <a:r>
              <a:rPr lang="en-US" dirty="0"/>
              <a:t>the data it is given into document </a:t>
            </a:r>
            <a:r>
              <a:rPr lang="en-US" dirty="0" smtClean="0"/>
              <a:t>objects, calculating </a:t>
            </a:r>
            <a:r>
              <a:rPr lang="en-US" dirty="0"/>
              <a:t>the sum of squared errors from all the nodes for the </a:t>
            </a:r>
            <a:r>
              <a:rPr lang="en-US" dirty="0" smtClean="0"/>
              <a:t>batch and using cosine similarity, we find which centroid each data point is closest to.</a:t>
            </a:r>
          </a:p>
          <a:p>
            <a:pPr marL="342900" lvl="0" indent="-342900" algn="just">
              <a:buFont typeface="Arial" charset="0"/>
              <a:buChar char="•"/>
            </a:pPr>
            <a:endParaRPr lang="en-US" sz="1000" dirty="0"/>
          </a:p>
          <a:p>
            <a:pPr marL="342900" lvl="0" indent="-342900" algn="just">
              <a:buFont typeface="Arial" charset="0"/>
              <a:buChar char="•"/>
            </a:pPr>
            <a:r>
              <a:rPr lang="en-US" dirty="0" smtClean="0"/>
              <a:t>Master node does the job of aggregating the clustering.</a:t>
            </a:r>
            <a:endParaRPr lang="en-US" dirty="0"/>
          </a:p>
          <a:p>
            <a:pPr marL="342900" lvl="0" indent="-342900" algn="just" defTabSz="4023067" fontAlgn="auto">
              <a:spcBef>
                <a:spcPts val="0"/>
              </a:spcBef>
              <a:spcAft>
                <a:spcPts val="0"/>
              </a:spcAft>
              <a:buFont typeface="Arial" charset="0"/>
              <a:buChar char="•"/>
            </a:pPr>
            <a:endParaRPr lang="en-US" sz="1000" dirty="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charset="0"/>
              <a:buChar char="•"/>
            </a:pPr>
            <a:r>
              <a:rPr lang="en-US" dirty="0" smtClean="0">
                <a:solidFill>
                  <a:prstClr val="black"/>
                </a:solidFill>
                <a:latin typeface="Verdana" pitchFamily="34" charset="0"/>
                <a:ea typeface="Verdana" pitchFamily="34" charset="0"/>
                <a:cs typeface="Verdana" pitchFamily="34" charset="0"/>
              </a:rPr>
              <a:t>Keep doing this for the specified number of iterations.</a:t>
            </a:r>
          </a:p>
          <a:p>
            <a:pPr marL="342900" lvl="0" indent="-342900" algn="just" defTabSz="4023067" fontAlgn="auto">
              <a:spcBef>
                <a:spcPts val="0"/>
              </a:spcBef>
              <a:spcAft>
                <a:spcPts val="0"/>
              </a:spcAft>
              <a:buFont typeface="Arial" charset="0"/>
              <a:buChar char="•"/>
            </a:pPr>
            <a:endParaRPr lang="en-US" sz="1000" dirty="0">
              <a:solidFill>
                <a:prstClr val="black"/>
              </a:solidFill>
              <a:latin typeface="Verdana" pitchFamily="34" charset="0"/>
              <a:ea typeface="Verdana" pitchFamily="34" charset="0"/>
              <a:cs typeface="Verdana" pitchFamily="34" charset="0"/>
            </a:endParaRPr>
          </a:p>
          <a:p>
            <a:pPr marL="342900" lvl="0" indent="-342900" algn="just" defTabSz="4023067" fontAlgn="auto">
              <a:spcBef>
                <a:spcPts val="0"/>
              </a:spcBef>
              <a:spcAft>
                <a:spcPts val="0"/>
              </a:spcAft>
              <a:buFont typeface="Arial" charset="0"/>
              <a:buChar char="•"/>
            </a:pPr>
            <a:r>
              <a:rPr lang="en-US" dirty="0" smtClean="0">
                <a:solidFill>
                  <a:prstClr val="black"/>
                </a:solidFill>
                <a:latin typeface="Verdana" pitchFamily="34" charset="0"/>
                <a:ea typeface="Verdana" pitchFamily="34" charset="0"/>
                <a:cs typeface="Verdana" pitchFamily="34" charset="0"/>
              </a:rPr>
              <a:t>Final set of centroids are again mapped to their closest document vector.</a:t>
            </a:r>
          </a:p>
        </p:txBody>
      </p:sp>
      <p:sp>
        <p:nvSpPr>
          <p:cNvPr id="41" name="Text Box 180"/>
          <p:cNvSpPr txBox="1">
            <a:spLocks noChangeArrowheads="1"/>
          </p:cNvSpPr>
          <p:nvPr/>
        </p:nvSpPr>
        <p:spPr bwMode="auto">
          <a:xfrm>
            <a:off x="7848600" y="19043725"/>
            <a:ext cx="36134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Figure </a:t>
            </a:r>
            <a:r>
              <a:rPr lang="en-US" sz="2000" b="1" dirty="0" smtClean="0">
                <a:solidFill>
                  <a:schemeClr val="accent1">
                    <a:lumMod val="50000"/>
                  </a:schemeClr>
                </a:solidFill>
                <a:latin typeface="Verdana" pitchFamily="34" charset="0"/>
                <a:ea typeface="Verdana" pitchFamily="34" charset="0"/>
                <a:cs typeface="Verdana" pitchFamily="34" charset="0"/>
              </a:rPr>
              <a:t>1.</a:t>
            </a:r>
            <a:r>
              <a:rPr lang="en-US" sz="2000" dirty="0" smtClean="0">
                <a:solidFill>
                  <a:schemeClr val="accent1">
                    <a:lumMod val="50000"/>
                  </a:schemeClr>
                </a:solidFill>
                <a:latin typeface="Verdana" pitchFamily="34" charset="0"/>
                <a:ea typeface="Verdana" pitchFamily="34" charset="0"/>
                <a:cs typeface="Verdana" pitchFamily="34" charset="0"/>
              </a:rPr>
              <a:t> </a:t>
            </a:r>
            <a:r>
              <a:rPr lang="en-US" sz="2000" dirty="0" smtClean="0">
                <a:solidFill>
                  <a:schemeClr val="accent1">
                    <a:lumMod val="50000"/>
                  </a:schemeClr>
                </a:solidFill>
                <a:latin typeface="Verdana" pitchFamily="34" charset="0"/>
                <a:ea typeface="Verdana" pitchFamily="34" charset="0"/>
                <a:cs typeface="Verdana" pitchFamily="34" charset="0"/>
              </a:rPr>
              <a:t>Overall process </a:t>
            </a:r>
            <a:endParaRPr lang="en-US" sz="2000" dirty="0">
              <a:solidFill>
                <a:schemeClr val="accent1">
                  <a:lumMod val="50000"/>
                </a:schemeClr>
              </a:solidFill>
              <a:latin typeface="Verdana" pitchFamily="34" charset="0"/>
              <a:ea typeface="Verdana" pitchFamily="34" charset="0"/>
              <a:cs typeface="Verdana" pitchFamily="34" charset="0"/>
            </a:endParaRPr>
          </a:p>
        </p:txBody>
      </p:sp>
      <p:sp>
        <p:nvSpPr>
          <p:cNvPr id="49" name="Text Box 240"/>
          <p:cNvSpPr txBox="1">
            <a:spLocks noChangeArrowheads="1"/>
          </p:cNvSpPr>
          <p:nvPr/>
        </p:nvSpPr>
        <p:spPr bwMode="auto">
          <a:xfrm>
            <a:off x="16077465" y="12548487"/>
            <a:ext cx="6259394"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Chart 1.</a:t>
            </a:r>
            <a:r>
              <a:rPr lang="en-US" sz="2000" dirty="0">
                <a:solidFill>
                  <a:schemeClr val="accent1">
                    <a:lumMod val="50000"/>
                  </a:schemeClr>
                </a:solidFill>
                <a:latin typeface="Verdana" pitchFamily="34" charset="0"/>
                <a:ea typeface="Verdana" pitchFamily="34" charset="0"/>
                <a:cs typeface="Verdana" pitchFamily="34" charset="0"/>
              </a:rPr>
              <a:t> </a:t>
            </a:r>
            <a:r>
              <a:rPr lang="en-US" sz="2000" dirty="0" smtClean="0">
                <a:solidFill>
                  <a:schemeClr val="accent1">
                    <a:lumMod val="50000"/>
                  </a:schemeClr>
                </a:solidFill>
                <a:latin typeface="Verdana" pitchFamily="34" charset="0"/>
                <a:ea typeface="Verdana" pitchFamily="34" charset="0"/>
                <a:cs typeface="Verdana" pitchFamily="34" charset="0"/>
              </a:rPr>
              <a:t>Comparison with different </a:t>
            </a:r>
            <a:r>
              <a:rPr lang="en-US" sz="2000" dirty="0" smtClean="0">
                <a:solidFill>
                  <a:schemeClr val="accent1">
                    <a:lumMod val="50000"/>
                  </a:schemeClr>
                </a:solidFill>
                <a:latin typeface="Verdana" pitchFamily="34" charset="0"/>
                <a:ea typeface="Verdana" pitchFamily="34" charset="0"/>
                <a:cs typeface="Verdana" pitchFamily="34" charset="0"/>
              </a:rPr>
              <a:t>batch sizes</a:t>
            </a:r>
          </a:p>
        </p:txBody>
      </p:sp>
      <p:sp>
        <p:nvSpPr>
          <p:cNvPr id="50" name="Text Box 240"/>
          <p:cNvSpPr txBox="1">
            <a:spLocks noChangeArrowheads="1"/>
          </p:cNvSpPr>
          <p:nvPr/>
        </p:nvSpPr>
        <p:spPr bwMode="auto">
          <a:xfrm>
            <a:off x="15456340" y="19041064"/>
            <a:ext cx="752910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Verdana" pitchFamily="34" charset="0"/>
                <a:ea typeface="Verdana" pitchFamily="34" charset="0"/>
                <a:cs typeface="Verdana" pitchFamily="34" charset="0"/>
              </a:rPr>
              <a:t>Chart </a:t>
            </a:r>
            <a:r>
              <a:rPr lang="en-US" sz="2000" b="1" dirty="0" smtClean="0">
                <a:solidFill>
                  <a:schemeClr val="accent1">
                    <a:lumMod val="50000"/>
                  </a:schemeClr>
                </a:solidFill>
                <a:latin typeface="Verdana" pitchFamily="34" charset="0"/>
                <a:ea typeface="Verdana" pitchFamily="34" charset="0"/>
                <a:cs typeface="Verdana" pitchFamily="34" charset="0"/>
              </a:rPr>
              <a:t>2.</a:t>
            </a:r>
            <a:r>
              <a:rPr lang="en-US" sz="2000" dirty="0" smtClean="0">
                <a:solidFill>
                  <a:schemeClr val="accent1">
                    <a:lumMod val="50000"/>
                  </a:schemeClr>
                </a:solidFill>
                <a:latin typeface="Verdana" pitchFamily="34" charset="0"/>
                <a:ea typeface="Verdana" pitchFamily="34" charset="0"/>
                <a:cs typeface="Verdana" pitchFamily="34" charset="0"/>
              </a:rPr>
              <a:t> </a:t>
            </a:r>
            <a:r>
              <a:rPr lang="en-US" sz="2000" dirty="0">
                <a:solidFill>
                  <a:schemeClr val="accent1">
                    <a:lumMod val="50000"/>
                  </a:schemeClr>
                </a:solidFill>
                <a:latin typeface="Verdana" pitchFamily="34" charset="0"/>
                <a:ea typeface="Verdana" pitchFamily="34" charset="0"/>
                <a:cs typeface="Verdana" pitchFamily="34" charset="0"/>
              </a:rPr>
              <a:t>Comparison with different Number </a:t>
            </a:r>
            <a:r>
              <a:rPr lang="en-US" sz="2000" dirty="0" smtClean="0">
                <a:solidFill>
                  <a:schemeClr val="accent1">
                    <a:lumMod val="50000"/>
                  </a:schemeClr>
                </a:solidFill>
                <a:latin typeface="Verdana" pitchFamily="34" charset="0"/>
                <a:ea typeface="Verdana" pitchFamily="34" charset="0"/>
                <a:cs typeface="Verdana" pitchFamily="34" charset="0"/>
              </a:rPr>
              <a:t>of Iterations</a:t>
            </a:r>
            <a:endParaRPr lang="en-US" sz="2000" dirty="0">
              <a:solidFill>
                <a:schemeClr val="accent1">
                  <a:lumMod val="50000"/>
                </a:schemeClr>
              </a:solidFill>
              <a:latin typeface="Verdana" pitchFamily="34" charset="0"/>
              <a:ea typeface="Verdana" pitchFamily="34" charset="0"/>
              <a:cs typeface="Verdana"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91888" y="7089531"/>
            <a:ext cx="8218962" cy="5416297"/>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884" y="13456631"/>
            <a:ext cx="8228012" cy="5384273"/>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737520"/>
            <a:ext cx="32918400" cy="2208080"/>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0612" y="12739886"/>
            <a:ext cx="8238222" cy="6101017"/>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0"/>
            <a:ext cx="5495924" cy="36629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2728</TotalTime>
  <Words>583</Words>
  <Application>Microsoft Macintosh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Verdana</vt:lpstr>
      <vt:lpstr>Arial</vt:lpstr>
      <vt:lpstr>Default Design</vt:lpstr>
      <vt:lpstr>PowerPoint Presentation</vt:lpstr>
    </vt:vector>
  </TitlesOfParts>
  <Company>Genigraphics 800.790.4001</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Genigraphics 800.790.4001</dc:creator>
  <dc:description>To order poster prints visit us at www.genigraphics.com</dc:description>
  <cp:lastModifiedBy>Rohit Nair</cp:lastModifiedBy>
  <cp:revision>160</cp:revision>
  <cp:lastPrinted>2016-11-30T03:03:00Z</cp:lastPrinted>
  <dcterms:created xsi:type="dcterms:W3CDTF">2008-05-03T03:01:56Z</dcterms:created>
  <dcterms:modified xsi:type="dcterms:W3CDTF">2016-11-30T22:35:15Z</dcterms:modified>
</cp:coreProperties>
</file>