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7CCB5-DB32-4D9A-8D1B-DAAFFD26AF0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5B742-A5EF-4827-987C-50472F5A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19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D880BB80-BAA5-4581-AA09-D2193CFA423A}" type="slidenum">
              <a:rPr lang="ar-SA" altLang="ar-JO" sz="1200"/>
              <a:pPr/>
              <a:t>9</a:t>
            </a:fld>
            <a:endParaRPr lang="en-US" altLang="ar-JO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ar-JO" altLang="ar-JO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039F7-9394-A245-B939-DF533F2CB6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9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7394-7823-4958-83A6-B76F31819873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079D-F955-4AC1-937B-41A09FA8D2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7394-7823-4958-83A6-B76F31819873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079D-F955-4AC1-937B-41A09FA8D2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7394-7823-4958-83A6-B76F31819873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079D-F955-4AC1-937B-41A09FA8D2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7394-7823-4958-83A6-B76F31819873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079D-F955-4AC1-937B-41A09FA8D2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7394-7823-4958-83A6-B76F31819873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079D-F955-4AC1-937B-41A09FA8D2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7394-7823-4958-83A6-B76F31819873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079D-F955-4AC1-937B-41A09FA8D2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7394-7823-4958-83A6-B76F31819873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079D-F955-4AC1-937B-41A09FA8D2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7394-7823-4958-83A6-B76F31819873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079D-F955-4AC1-937B-41A09FA8D2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7394-7823-4958-83A6-B76F31819873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079D-F955-4AC1-937B-41A09FA8D2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7394-7823-4958-83A6-B76F31819873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079D-F955-4AC1-937B-41A09FA8D2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7394-7823-4958-83A6-B76F31819873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DF079D-F955-4AC1-937B-41A09FA8D29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ADF079D-F955-4AC1-937B-41A09FA8D29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4D97394-7823-4958-83A6-B76F31819873}" type="datetimeFigureOut">
              <a:rPr lang="en-US" smtClean="0"/>
              <a:t>7/2/2019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6072" y="693419"/>
            <a:ext cx="2877820" cy="646430"/>
          </a:xfrm>
          <a:custGeom>
            <a:avLst/>
            <a:gdLst/>
            <a:ahLst/>
            <a:cxnLst/>
            <a:rect l="l" t="t" r="r" b="b"/>
            <a:pathLst>
              <a:path w="2877820" h="646430">
                <a:moveTo>
                  <a:pt x="0" y="646176"/>
                </a:moveTo>
                <a:lnTo>
                  <a:pt x="2877312" y="646176"/>
                </a:lnTo>
                <a:lnTo>
                  <a:pt x="2877312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4506" y="640291"/>
            <a:ext cx="3629462" cy="72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Introduction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1521713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4753" y="1707260"/>
            <a:ext cx="8350884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It </a:t>
            </a:r>
            <a:r>
              <a:rPr sz="2400" b="1" spc="-5" dirty="0">
                <a:latin typeface="Arial"/>
                <a:cs typeface="Arial"/>
              </a:rPr>
              <a:t>is </a:t>
            </a:r>
            <a:r>
              <a:rPr sz="2400" b="1" dirty="0">
                <a:latin typeface="Arial"/>
                <a:cs typeface="Arial"/>
              </a:rPr>
              <a:t>widely </a:t>
            </a:r>
            <a:r>
              <a:rPr sz="2400" b="1" spc="-5" dirty="0">
                <a:latin typeface="Arial"/>
                <a:cs typeface="Arial"/>
              </a:rPr>
              <a:t>used general purpose,high level </a:t>
            </a:r>
            <a:endParaRPr lang="en-IN" sz="2400" b="1" spc="-5" dirty="0" smtClean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 smtClean="0">
                <a:latin typeface="Arial"/>
                <a:cs typeface="Arial"/>
              </a:rPr>
              <a:t>programming language.</a:t>
            </a:r>
            <a:r>
              <a:rPr lang="en-IN" sz="2400" b="1" spc="-5" dirty="0" smtClean="0">
                <a:latin typeface="Arial"/>
                <a:cs typeface="Arial"/>
              </a:rPr>
              <a:t> </a:t>
            </a:r>
            <a:r>
              <a:rPr sz="2400" b="1" spc="-5" dirty="0" smtClean="0">
                <a:latin typeface="Arial"/>
                <a:cs typeface="Arial"/>
              </a:rPr>
              <a:t>Developed </a:t>
            </a:r>
            <a:r>
              <a:rPr sz="2400" b="1" spc="-5" dirty="0">
                <a:latin typeface="Arial"/>
                <a:cs typeface="Arial"/>
              </a:rPr>
              <a:t>by </a:t>
            </a:r>
            <a:r>
              <a:rPr sz="2400" b="1" dirty="0">
                <a:latin typeface="Arial"/>
                <a:cs typeface="Arial"/>
              </a:rPr>
              <a:t>Guido </a:t>
            </a:r>
            <a:r>
              <a:rPr sz="2400" b="1" spc="-5" dirty="0">
                <a:latin typeface="Arial"/>
                <a:cs typeface="Arial"/>
              </a:rPr>
              <a:t>van </a:t>
            </a:r>
            <a:endParaRPr lang="en-IN" sz="2400" b="1" spc="-5" dirty="0" smtClean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 smtClean="0">
                <a:latin typeface="Arial"/>
                <a:cs typeface="Arial"/>
              </a:rPr>
              <a:t>Rossum </a:t>
            </a:r>
            <a:r>
              <a:rPr sz="2400" b="1" dirty="0">
                <a:latin typeface="Arial"/>
                <a:cs typeface="Arial"/>
              </a:rPr>
              <a:t>in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1991.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4753" y="3453765"/>
            <a:ext cx="501713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It is used</a:t>
            </a:r>
            <a:r>
              <a:rPr sz="2800" b="1" spc="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for: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software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development,</a:t>
            </a:r>
            <a:endParaRPr sz="28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web development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(server-side), 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system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scripting,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Mathematics.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004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" y="1424969"/>
            <a:ext cx="789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Machine learning is a field of computer science that gives computers the ability to </a:t>
            </a:r>
            <a:r>
              <a:rPr lang="en-US" b="1" dirty="0">
                <a:solidFill>
                  <a:schemeClr val="accent2"/>
                </a:solidFill>
              </a:rPr>
              <a:t>learn without being explicitly </a:t>
            </a:r>
            <a:r>
              <a:rPr lang="en-US" b="1" dirty="0" smtClean="0">
                <a:solidFill>
                  <a:schemeClr val="accent2"/>
                </a:solidFill>
              </a:rPr>
              <a:t>programmed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5551268"/>
            <a:ext cx="8496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Methods that </a:t>
            </a:r>
            <a:r>
              <a:rPr lang="en-US" dirty="0"/>
              <a:t>can learn from and make predictions on data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457200" y="2359582"/>
            <a:ext cx="8496300" cy="2737104"/>
            <a:chOff x="457200" y="2682748"/>
            <a:chExt cx="8496300" cy="2737104"/>
          </a:xfrm>
        </p:grpSpPr>
        <p:sp>
          <p:nvSpPr>
            <p:cNvPr id="12" name="Can 11"/>
            <p:cNvSpPr/>
            <p:nvPr/>
          </p:nvSpPr>
          <p:spPr>
            <a:xfrm>
              <a:off x="457200" y="2682748"/>
              <a:ext cx="2108200" cy="949452"/>
            </a:xfrm>
            <a:prstGeom prst="can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Labeled Data</a:t>
              </a:r>
              <a:endParaRPr lang="en-US" dirty="0"/>
            </a:p>
          </p:txBody>
        </p:sp>
        <p:sp>
          <p:nvSpPr>
            <p:cNvPr id="13" name="Can 12"/>
            <p:cNvSpPr/>
            <p:nvPr/>
          </p:nvSpPr>
          <p:spPr>
            <a:xfrm>
              <a:off x="457200" y="4470400"/>
              <a:ext cx="2108200" cy="949452"/>
            </a:xfrm>
            <a:prstGeom prst="can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Labeled Data</a:t>
              </a:r>
              <a:endParaRPr 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542697" y="2682748"/>
              <a:ext cx="2654300" cy="94945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Machine Learning algorithm</a:t>
              </a:r>
              <a:endParaRPr lang="en-US" dirty="0"/>
            </a:p>
          </p:txBody>
        </p:sp>
        <p:sp>
          <p:nvSpPr>
            <p:cNvPr id="15" name="Cube 14"/>
            <p:cNvSpPr/>
            <p:nvPr/>
          </p:nvSpPr>
          <p:spPr>
            <a:xfrm>
              <a:off x="3809397" y="4364454"/>
              <a:ext cx="1943100" cy="909574"/>
            </a:xfrm>
            <a:prstGeom prst="cub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Learned model</a:t>
              </a:r>
              <a:endParaRPr lang="en-US" dirty="0"/>
            </a:p>
          </p:txBody>
        </p:sp>
        <p:sp>
          <p:nvSpPr>
            <p:cNvPr id="18" name="Bevel 17"/>
            <p:cNvSpPr/>
            <p:nvPr/>
          </p:nvSpPr>
          <p:spPr>
            <a:xfrm>
              <a:off x="6196997" y="4509782"/>
              <a:ext cx="1536700" cy="870688"/>
            </a:xfrm>
            <a:prstGeom prst="bevel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Prediction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2" idx="4"/>
              <a:endCxn id="14" idx="1"/>
            </p:cNvCxnSpPr>
            <p:nvPr/>
          </p:nvCxnSpPr>
          <p:spPr>
            <a:xfrm>
              <a:off x="2565400" y="3157474"/>
              <a:ext cx="97729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4"/>
              <a:endCxn id="15" idx="2"/>
            </p:cNvCxnSpPr>
            <p:nvPr/>
          </p:nvCxnSpPr>
          <p:spPr>
            <a:xfrm flipV="1">
              <a:off x="2565400" y="4932938"/>
              <a:ext cx="1243997" cy="121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5" idx="4"/>
              <a:endCxn id="18" idx="4"/>
            </p:cNvCxnSpPr>
            <p:nvPr/>
          </p:nvCxnSpPr>
          <p:spPr>
            <a:xfrm>
              <a:off x="5525104" y="4932938"/>
              <a:ext cx="671893" cy="121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4" idx="2"/>
              <a:endCxn id="15" idx="0"/>
            </p:cNvCxnSpPr>
            <p:nvPr/>
          </p:nvCxnSpPr>
          <p:spPr>
            <a:xfrm>
              <a:off x="4869847" y="3632200"/>
              <a:ext cx="24797" cy="732254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457200" y="4000500"/>
              <a:ext cx="8496300" cy="381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457200" y="3702446"/>
              <a:ext cx="9520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2"/>
                  </a:solidFill>
                </a:rPr>
                <a:t>Training</a:t>
              </a:r>
              <a:endParaRPr lang="en-US" sz="1600" b="1" dirty="0">
                <a:solidFill>
                  <a:schemeClr val="accent2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57200" y="4025900"/>
              <a:ext cx="11777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2"/>
                  </a:solidFill>
                </a:rPr>
                <a:t>Prediction</a:t>
              </a:r>
              <a:endParaRPr lang="en-US" sz="16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80" name="Title 1"/>
          <p:cNvSpPr txBox="1">
            <a:spLocks/>
          </p:cNvSpPr>
          <p:nvPr/>
        </p:nvSpPr>
        <p:spPr>
          <a:xfrm>
            <a:off x="551280" y="182563"/>
            <a:ext cx="8041440" cy="858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Machine Learning Basics</a:t>
            </a:r>
          </a:p>
        </p:txBody>
      </p:sp>
    </p:spTree>
    <p:extLst>
      <p:ext uri="{BB962C8B-B14F-4D97-AF65-F5344CB8AC3E}">
        <p14:creationId xmlns:p14="http://schemas.microsoft.com/office/powerpoint/2010/main" val="60249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971800" y="3797300"/>
            <a:ext cx="3124200" cy="1955800"/>
            <a:chOff x="2806700" y="3998831"/>
            <a:chExt cx="2539492" cy="1690769"/>
          </a:xfrm>
        </p:grpSpPr>
        <p:pic>
          <p:nvPicPr>
            <p:cNvPr id="23" name="Picture 22" descr="m2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6700" y="3998831"/>
              <a:ext cx="2539492" cy="1451138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3566292" y="5320268"/>
              <a:ext cx="1365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Regression</a:t>
              </a:r>
              <a:endParaRPr 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93184" y="1338971"/>
            <a:ext cx="74009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Supervised</a:t>
            </a:r>
            <a:r>
              <a:rPr lang="en-US" dirty="0" smtClean="0"/>
              <a:t>: Learning with a </a:t>
            </a:r>
            <a:r>
              <a:rPr lang="en-US" b="1" dirty="0" smtClean="0">
                <a:solidFill>
                  <a:srgbClr val="E68230"/>
                </a:solidFill>
              </a:rPr>
              <a:t>labeled training</a:t>
            </a:r>
            <a:r>
              <a:rPr lang="en-US" dirty="0" smtClean="0"/>
              <a:t> set</a:t>
            </a:r>
            <a:endParaRPr lang="en-US" dirty="0"/>
          </a:p>
          <a:p>
            <a:r>
              <a:rPr lang="en-US" dirty="0" smtClean="0"/>
              <a:t>Example: email 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classification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with already labeled emails</a:t>
            </a:r>
          </a:p>
          <a:p>
            <a:endParaRPr lang="en-US" dirty="0"/>
          </a:p>
          <a:p>
            <a:r>
              <a:rPr lang="en-US" b="1" dirty="0" smtClean="0"/>
              <a:t>Unsupervised</a:t>
            </a:r>
            <a:r>
              <a:rPr lang="en-US" dirty="0" smtClean="0"/>
              <a:t>: Discover </a:t>
            </a:r>
            <a:r>
              <a:rPr lang="en-US" b="1" dirty="0" smtClean="0">
                <a:solidFill>
                  <a:srgbClr val="E68230"/>
                </a:solidFill>
              </a:rPr>
              <a:t>patterns</a:t>
            </a:r>
            <a:r>
              <a:rPr lang="en-US" dirty="0" smtClean="0"/>
              <a:t> in </a:t>
            </a:r>
            <a:r>
              <a:rPr lang="en-US" b="1" dirty="0" smtClean="0">
                <a:solidFill>
                  <a:srgbClr val="E68230"/>
                </a:solidFill>
              </a:rPr>
              <a:t>unlabeled</a:t>
            </a:r>
            <a:r>
              <a:rPr lang="en-US" dirty="0" smtClean="0"/>
              <a:t> data</a:t>
            </a:r>
          </a:p>
          <a:p>
            <a:r>
              <a:rPr lang="en-US" dirty="0" smtClean="0"/>
              <a:t>Example: </a:t>
            </a:r>
            <a:r>
              <a:rPr lang="en-US" i="1" dirty="0" smtClean="0">
                <a:solidFill>
                  <a:srgbClr val="BA6016"/>
                </a:solidFill>
              </a:rPr>
              <a:t>cluster</a:t>
            </a:r>
            <a:r>
              <a:rPr lang="en-US" dirty="0" smtClean="0">
                <a:solidFill>
                  <a:srgbClr val="BA6016"/>
                </a:solidFill>
              </a:rPr>
              <a:t> </a:t>
            </a:r>
            <a:r>
              <a:rPr lang="en-US" dirty="0" smtClean="0"/>
              <a:t>similar documents based on text</a:t>
            </a:r>
          </a:p>
          <a:p>
            <a:endParaRPr lang="en-US" dirty="0"/>
          </a:p>
          <a:p>
            <a:r>
              <a:rPr lang="en-US" b="1" dirty="0" smtClean="0"/>
              <a:t>Reinforcement learning</a:t>
            </a:r>
            <a:r>
              <a:rPr lang="en-US" dirty="0" smtClean="0"/>
              <a:t>: learn to </a:t>
            </a:r>
            <a:r>
              <a:rPr lang="en-US" b="1" dirty="0" smtClean="0">
                <a:solidFill>
                  <a:schemeClr val="accent2"/>
                </a:solidFill>
              </a:rPr>
              <a:t>act</a:t>
            </a:r>
            <a:r>
              <a:rPr lang="en-US" dirty="0" smtClean="0"/>
              <a:t> based on </a:t>
            </a:r>
            <a:r>
              <a:rPr lang="en-US" b="1" dirty="0" smtClean="0">
                <a:solidFill>
                  <a:srgbClr val="E68230"/>
                </a:solidFill>
              </a:rPr>
              <a:t>feedback/reward</a:t>
            </a:r>
          </a:p>
          <a:p>
            <a:r>
              <a:rPr lang="en-US" dirty="0" smtClean="0"/>
              <a:t>Example: learn to play Go, reward: </a:t>
            </a:r>
            <a:r>
              <a:rPr lang="en-US" i="1" dirty="0" smtClean="0">
                <a:solidFill>
                  <a:srgbClr val="BA6016"/>
                </a:solidFill>
              </a:rPr>
              <a:t>win or lose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51280" y="182563"/>
            <a:ext cx="8041440" cy="858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Types of Learning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558234" y="4140200"/>
            <a:ext cx="2007166" cy="1549400"/>
            <a:chOff x="393134" y="4140200"/>
            <a:chExt cx="2007166" cy="15494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3134" y="4140200"/>
              <a:ext cx="800100" cy="11176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1587500" y="4229100"/>
              <a:ext cx="812800" cy="3429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class A</a:t>
              </a:r>
              <a:endParaRPr lang="en-US" sz="1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587500" y="4775200"/>
              <a:ext cx="8128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class A</a:t>
              </a:r>
              <a:endParaRPr lang="en-US" sz="14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193234" y="4660900"/>
              <a:ext cx="322266" cy="0"/>
            </a:xfrm>
            <a:prstGeom prst="straightConnector1">
              <a:avLst/>
            </a:prstGeom>
            <a:ln w="38100" cmpd="sng">
              <a:solidFill>
                <a:srgbClr val="4F81BD"/>
              </a:solidFill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93644" y="5320268"/>
              <a:ext cx="164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Classification</a:t>
              </a:r>
              <a:endParaRPr 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77236" y="5798234"/>
            <a:ext cx="23711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Anomaly Detection</a:t>
            </a:r>
          </a:p>
          <a:p>
            <a:r>
              <a:rPr lang="en-US" dirty="0" smtClean="0"/>
              <a:t>Sequence labeling</a:t>
            </a:r>
          </a:p>
          <a:p>
            <a:r>
              <a:rPr lang="mr-IN" dirty="0" smtClean="0"/>
              <a:t>…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6278317" y="4070350"/>
            <a:ext cx="2670726" cy="1619250"/>
            <a:chOff x="5635074" y="4070350"/>
            <a:chExt cx="2670726" cy="1619250"/>
          </a:xfrm>
        </p:grpSpPr>
        <p:pic>
          <p:nvPicPr>
            <p:cNvPr id="26" name="Picture 25" descr="220px-Cluster-2.svg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5174" y="4070350"/>
              <a:ext cx="1870626" cy="1249918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35074" y="4140200"/>
              <a:ext cx="800100" cy="1117600"/>
            </a:xfrm>
            <a:prstGeom prst="rect">
              <a:avLst/>
            </a:prstGeom>
          </p:spPr>
        </p:pic>
        <p:cxnSp>
          <p:nvCxnSpPr>
            <p:cNvPr id="29" name="Straight Arrow Connector 28"/>
            <p:cNvCxnSpPr/>
            <p:nvPr/>
          </p:nvCxnSpPr>
          <p:spPr>
            <a:xfrm>
              <a:off x="6435174" y="4660900"/>
              <a:ext cx="322266" cy="0"/>
            </a:xfrm>
            <a:prstGeom prst="straightConnector1">
              <a:avLst/>
            </a:prstGeom>
            <a:ln w="38100" cmpd="sng">
              <a:solidFill>
                <a:srgbClr val="4F81BD"/>
              </a:solidFill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113217" y="5320268"/>
              <a:ext cx="128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Clustering</a:t>
              </a:r>
              <a:endParaRPr lang="en-US" dirty="0"/>
            </a:p>
          </p:txBody>
        </p:sp>
      </p:grpSp>
      <p:sp>
        <p:nvSpPr>
          <p:cNvPr id="2" name="Ορθογώνιο 1"/>
          <p:cNvSpPr/>
          <p:nvPr/>
        </p:nvSpPr>
        <p:spPr>
          <a:xfrm>
            <a:off x="4377043" y="633935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900" i="1" dirty="0"/>
              <a:t>http://</a:t>
            </a:r>
            <a:r>
              <a:rPr lang="en-US" sz="900" i="1" dirty="0" err="1"/>
              <a:t>mbjoseph.github.io</a:t>
            </a:r>
            <a:r>
              <a:rPr lang="en-US" sz="900" i="1" dirty="0"/>
              <a:t>/2013/11/27/</a:t>
            </a:r>
            <a:r>
              <a:rPr lang="en-US" sz="900" i="1" dirty="0" err="1"/>
              <a:t>measure.html</a:t>
            </a:r>
            <a:endParaRPr lang="en-US" sz="900" i="1" dirty="0"/>
          </a:p>
        </p:txBody>
      </p:sp>
    </p:spTree>
    <p:extLst>
      <p:ext uri="{BB962C8B-B14F-4D97-AF65-F5344CB8AC3E}">
        <p14:creationId xmlns:p14="http://schemas.microsoft.com/office/powerpoint/2010/main" val="14960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032" y="4725144"/>
            <a:ext cx="3515544" cy="1143000"/>
          </a:xfrm>
        </p:spPr>
        <p:txBody>
          <a:bodyPr/>
          <a:lstStyle/>
          <a:p>
            <a:r>
              <a:rPr lang="en-IN" sz="2000" dirty="0" smtClean="0"/>
              <a:t>Regards,</a:t>
            </a:r>
            <a:br>
              <a:rPr lang="en-IN" sz="2000" dirty="0" smtClean="0"/>
            </a:br>
            <a:r>
              <a:rPr lang="en-IN" sz="2000" dirty="0" err="1" smtClean="0"/>
              <a:t>Rohit</a:t>
            </a:r>
            <a:r>
              <a:rPr lang="en-IN" sz="2000" dirty="0" smtClean="0"/>
              <a:t> Gupta</a:t>
            </a:r>
            <a:br>
              <a:rPr lang="en-IN" sz="2000" dirty="0" smtClean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980928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IN" sz="7200" dirty="0" smtClean="0"/>
              <a:t>THANK YOU</a:t>
            </a:r>
          </a:p>
          <a:p>
            <a:pPr marL="114300" indent="0">
              <a:buNone/>
            </a:pPr>
            <a:endParaRPr lang="en-IN" sz="7200" dirty="0" smtClean="0"/>
          </a:p>
          <a:p>
            <a:pPr marL="114300" indent="0" algn="r">
              <a:buNone/>
            </a:pPr>
            <a:r>
              <a:rPr lang="en-IN" sz="7200" dirty="0" smtClean="0"/>
              <a:t>Any Questions?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88041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5590" y="76200"/>
            <a:ext cx="7482793" cy="647700"/>
          </a:xfrm>
          <a:custGeom>
            <a:avLst/>
            <a:gdLst/>
            <a:ahLst/>
            <a:cxnLst/>
            <a:rect l="l" t="t" r="r" b="b"/>
            <a:pathLst>
              <a:path w="4364990" h="647700">
                <a:moveTo>
                  <a:pt x="0" y="647700"/>
                </a:moveTo>
                <a:lnTo>
                  <a:pt x="4364736" y="647700"/>
                </a:lnTo>
                <a:lnTo>
                  <a:pt x="4364736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4636" y="24581"/>
            <a:ext cx="7403747" cy="72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Features </a:t>
            </a:r>
            <a:r>
              <a:rPr spc="-10" dirty="0"/>
              <a:t>of</a:t>
            </a:r>
            <a:r>
              <a:rPr spc="-50" dirty="0"/>
              <a:t> </a:t>
            </a:r>
            <a:r>
              <a:rPr dirty="0"/>
              <a:t>Python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730758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3904" y="1688668"/>
            <a:ext cx="7903209" cy="4720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Easy to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use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– </a:t>
            </a:r>
            <a:r>
              <a:rPr sz="2800" spc="-5" dirty="0">
                <a:latin typeface="Arial"/>
                <a:cs typeface="Arial"/>
              </a:rPr>
              <a:t>Due to simple </a:t>
            </a:r>
            <a:r>
              <a:rPr sz="2800" dirty="0">
                <a:latin typeface="Arial"/>
                <a:cs typeface="Arial"/>
              </a:rPr>
              <a:t>syntax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rule</a:t>
            </a:r>
            <a:endParaRPr sz="2800" dirty="0">
              <a:latin typeface="Arial"/>
              <a:cs typeface="Arial"/>
            </a:endParaRPr>
          </a:p>
          <a:p>
            <a:pPr marL="527685" marR="871219" indent="-51562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Interpreted language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– </a:t>
            </a:r>
            <a:r>
              <a:rPr sz="2800" spc="-5" dirty="0">
                <a:latin typeface="Arial"/>
                <a:cs typeface="Arial"/>
              </a:rPr>
              <a:t>Code execution &amp;  </a:t>
            </a:r>
            <a:r>
              <a:rPr sz="2800" dirty="0">
                <a:latin typeface="Arial"/>
                <a:cs typeface="Arial"/>
              </a:rPr>
              <a:t>interpretation line by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line</a:t>
            </a:r>
            <a:endParaRPr sz="2800" dirty="0">
              <a:latin typeface="Arial"/>
              <a:cs typeface="Arial"/>
            </a:endParaRPr>
          </a:p>
          <a:p>
            <a:pPr marL="527685" marR="109029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Cross-platform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language – </a:t>
            </a:r>
            <a:r>
              <a:rPr sz="2800" spc="-5" dirty="0">
                <a:latin typeface="Arial"/>
                <a:cs typeface="Arial"/>
              </a:rPr>
              <a:t>It can run </a:t>
            </a:r>
            <a:r>
              <a:rPr sz="2800" dirty="0">
                <a:latin typeface="Arial"/>
                <a:cs typeface="Arial"/>
              </a:rPr>
              <a:t>on  </a:t>
            </a:r>
            <a:r>
              <a:rPr sz="2800" spc="-5" dirty="0">
                <a:latin typeface="Arial"/>
                <a:cs typeface="Arial"/>
              </a:rPr>
              <a:t>windows,linux,macinetosh </a:t>
            </a:r>
            <a:r>
              <a:rPr sz="2800" dirty="0">
                <a:latin typeface="Arial"/>
                <a:cs typeface="Arial"/>
              </a:rPr>
              <a:t>etc.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equally</a:t>
            </a:r>
            <a:endParaRPr sz="2800" dirty="0">
              <a:latin typeface="Arial"/>
              <a:cs typeface="Arial"/>
            </a:endParaRPr>
          </a:p>
          <a:p>
            <a:pPr marL="527685" marR="5080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Expressive language – </a:t>
            </a:r>
            <a:r>
              <a:rPr sz="2800" spc="-5" dirty="0">
                <a:latin typeface="Arial"/>
                <a:cs typeface="Arial"/>
              </a:rPr>
              <a:t>Less </a:t>
            </a:r>
            <a:r>
              <a:rPr sz="2800" dirty="0">
                <a:latin typeface="Arial"/>
                <a:cs typeface="Arial"/>
              </a:rPr>
              <a:t>code </a:t>
            </a:r>
            <a:r>
              <a:rPr sz="2800" spc="-5" dirty="0">
                <a:latin typeface="Arial"/>
                <a:cs typeface="Arial"/>
              </a:rPr>
              <a:t>to be written  as it </a:t>
            </a:r>
            <a:r>
              <a:rPr sz="2800" dirty="0">
                <a:latin typeface="Arial"/>
                <a:cs typeface="Arial"/>
              </a:rPr>
              <a:t>itself </a:t>
            </a:r>
            <a:r>
              <a:rPr sz="2800" spc="-5" dirty="0">
                <a:latin typeface="Arial"/>
                <a:cs typeface="Arial"/>
              </a:rPr>
              <a:t>express the purpose of the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code.</a:t>
            </a:r>
            <a:endParaRPr sz="2800" dirty="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Completeness – </a:t>
            </a:r>
            <a:r>
              <a:rPr sz="2800" spc="-5" dirty="0">
                <a:latin typeface="Arial"/>
                <a:cs typeface="Arial"/>
              </a:rPr>
              <a:t>Support wide </a:t>
            </a:r>
            <a:r>
              <a:rPr sz="2800" dirty="0">
                <a:latin typeface="Arial"/>
                <a:cs typeface="Arial"/>
              </a:rPr>
              <a:t>rage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114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library</a:t>
            </a:r>
            <a:endParaRPr sz="2800" dirty="0">
              <a:latin typeface="Arial"/>
              <a:cs typeface="Arial"/>
            </a:endParaRPr>
          </a:p>
          <a:p>
            <a:pPr marL="527685" marR="540385" indent="-51562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Free &amp; Open Source – </a:t>
            </a:r>
            <a:r>
              <a:rPr sz="2800" spc="-5" dirty="0">
                <a:latin typeface="Arial"/>
                <a:cs typeface="Arial"/>
              </a:rPr>
              <a:t>Can be downloaded  </a:t>
            </a:r>
            <a:r>
              <a:rPr sz="2800" dirty="0">
                <a:latin typeface="Arial"/>
                <a:cs typeface="Arial"/>
              </a:rPr>
              <a:t>freely </a:t>
            </a:r>
            <a:r>
              <a:rPr sz="2800" spc="-5" dirty="0">
                <a:latin typeface="Arial"/>
                <a:cs typeface="Arial"/>
              </a:rPr>
              <a:t>and source code can be modify </a:t>
            </a:r>
            <a:r>
              <a:rPr sz="2800" dirty="0">
                <a:latin typeface="Arial"/>
                <a:cs typeface="Arial"/>
              </a:rPr>
              <a:t>for  </a:t>
            </a:r>
            <a:r>
              <a:rPr sz="2800" spc="-5" dirty="0">
                <a:latin typeface="Arial"/>
                <a:cs typeface="Arial"/>
              </a:rPr>
              <a:t>improvement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439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5591" y="76200"/>
            <a:ext cx="5674360" cy="647700"/>
          </a:xfrm>
          <a:custGeom>
            <a:avLst/>
            <a:gdLst/>
            <a:ahLst/>
            <a:cxnLst/>
            <a:rect l="l" t="t" r="r" b="b"/>
            <a:pathLst>
              <a:path w="5674360" h="647700">
                <a:moveTo>
                  <a:pt x="0" y="647700"/>
                </a:moveTo>
                <a:lnTo>
                  <a:pt x="5673852" y="647700"/>
                </a:lnTo>
                <a:lnTo>
                  <a:pt x="5673852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4636" y="24581"/>
            <a:ext cx="7475756" cy="72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Shortcomings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Python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06755" marR="952500" indent="-51562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706755" algn="l"/>
                <a:tab pos="707390" algn="l"/>
              </a:tabLst>
            </a:pPr>
            <a:r>
              <a:rPr dirty="0">
                <a:solidFill>
                  <a:srgbClr val="333399"/>
                </a:solidFill>
              </a:rPr>
              <a:t>Lesser libraries </a:t>
            </a:r>
            <a:r>
              <a:rPr spc="-5" dirty="0">
                <a:solidFill>
                  <a:srgbClr val="333399"/>
                </a:solidFill>
              </a:rPr>
              <a:t>– </a:t>
            </a:r>
            <a:r>
              <a:rPr spc="-5" dirty="0"/>
              <a:t>as </a:t>
            </a:r>
            <a:r>
              <a:rPr dirty="0"/>
              <a:t>compared </a:t>
            </a:r>
            <a:r>
              <a:rPr spc="-5" dirty="0"/>
              <a:t>to </a:t>
            </a:r>
            <a:r>
              <a:rPr dirty="0"/>
              <a:t>other  </a:t>
            </a:r>
            <a:r>
              <a:rPr spc="-5" dirty="0"/>
              <a:t>programming languages like</a:t>
            </a:r>
            <a:r>
              <a:rPr spc="155" dirty="0"/>
              <a:t> </a:t>
            </a:r>
            <a:r>
              <a:rPr spc="-5" dirty="0"/>
              <a:t>c++,java,.net</a:t>
            </a:r>
          </a:p>
          <a:p>
            <a:pPr marL="706755" marR="5080" indent="-51562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706755" algn="l"/>
                <a:tab pos="707390" algn="l"/>
              </a:tabLst>
            </a:pPr>
            <a:r>
              <a:rPr spc="-5" dirty="0">
                <a:solidFill>
                  <a:srgbClr val="333399"/>
                </a:solidFill>
              </a:rPr>
              <a:t>Slow language – </a:t>
            </a:r>
            <a:r>
              <a:rPr spc="-5" dirty="0"/>
              <a:t>as it is </a:t>
            </a:r>
            <a:r>
              <a:rPr dirty="0"/>
              <a:t>interpreted languages,it  executes </a:t>
            </a:r>
            <a:r>
              <a:rPr spc="-5" dirty="0"/>
              <a:t>the </a:t>
            </a:r>
            <a:r>
              <a:rPr dirty="0"/>
              <a:t>program</a:t>
            </a:r>
            <a:r>
              <a:rPr spc="5" dirty="0"/>
              <a:t> </a:t>
            </a:r>
            <a:r>
              <a:rPr spc="-30" dirty="0"/>
              <a:t>slowly.</a:t>
            </a:r>
          </a:p>
          <a:p>
            <a:pPr marL="706755" marR="238125" indent="-515620">
              <a:lnSpc>
                <a:spcPct val="100000"/>
              </a:lnSpc>
              <a:buAutoNum type="arabicPeriod"/>
              <a:tabLst>
                <a:tab pos="706755" algn="l"/>
                <a:tab pos="707390" algn="l"/>
              </a:tabLst>
            </a:pPr>
            <a:r>
              <a:rPr spc="-15" dirty="0">
                <a:solidFill>
                  <a:srgbClr val="333399"/>
                </a:solidFill>
              </a:rPr>
              <a:t>Weak </a:t>
            </a:r>
            <a:r>
              <a:rPr spc="-5" dirty="0">
                <a:solidFill>
                  <a:srgbClr val="333399"/>
                </a:solidFill>
              </a:rPr>
              <a:t>on </a:t>
            </a:r>
            <a:r>
              <a:rPr spc="-15" dirty="0">
                <a:solidFill>
                  <a:srgbClr val="333399"/>
                </a:solidFill>
              </a:rPr>
              <a:t>Type-binding </a:t>
            </a:r>
            <a:r>
              <a:rPr spc="-5" dirty="0">
                <a:solidFill>
                  <a:srgbClr val="333399"/>
                </a:solidFill>
              </a:rPr>
              <a:t>– </a:t>
            </a:r>
            <a:r>
              <a:rPr spc="-5" dirty="0"/>
              <a:t>It not pin </a:t>
            </a:r>
            <a:r>
              <a:rPr dirty="0"/>
              <a:t>point </a:t>
            </a:r>
            <a:r>
              <a:rPr spc="-5" dirty="0"/>
              <a:t>on </a:t>
            </a:r>
            <a:r>
              <a:rPr dirty="0"/>
              <a:t>use  </a:t>
            </a:r>
            <a:r>
              <a:rPr spc="-5" dirty="0"/>
              <a:t>of a </a:t>
            </a:r>
            <a:r>
              <a:rPr dirty="0"/>
              <a:t>single variable </a:t>
            </a:r>
            <a:r>
              <a:rPr spc="-5" dirty="0"/>
              <a:t>for different data </a:t>
            </a:r>
            <a:r>
              <a:rPr dirty="0"/>
              <a:t>type.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730758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39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6072" y="693419"/>
            <a:ext cx="2877820" cy="646430"/>
          </a:xfrm>
          <a:custGeom>
            <a:avLst/>
            <a:gdLst/>
            <a:ahLst/>
            <a:cxnLst/>
            <a:rect l="l" t="t" r="r" b="b"/>
            <a:pathLst>
              <a:path w="2877820" h="646430">
                <a:moveTo>
                  <a:pt x="0" y="646176"/>
                </a:moveTo>
                <a:lnTo>
                  <a:pt x="2877312" y="646176"/>
                </a:lnTo>
                <a:lnTo>
                  <a:pt x="2877312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4507" y="640291"/>
            <a:ext cx="3811002" cy="72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Introduction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1521713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4753" y="1707260"/>
            <a:ext cx="8194040" cy="42909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Python 3.0 was released in 2008. Although </a:t>
            </a:r>
            <a:r>
              <a:rPr sz="2400" dirty="0">
                <a:latin typeface="Arial"/>
                <a:cs typeface="Arial"/>
              </a:rPr>
              <a:t>this </a:t>
            </a:r>
            <a:r>
              <a:rPr sz="2400" spc="-5" dirty="0">
                <a:latin typeface="Arial"/>
                <a:cs typeface="Arial"/>
              </a:rPr>
              <a:t>version is  supposed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10" dirty="0">
                <a:latin typeface="Arial"/>
                <a:cs typeface="Arial"/>
              </a:rPr>
              <a:t>be </a:t>
            </a:r>
            <a:r>
              <a:rPr sz="2400" spc="-5" dirty="0">
                <a:latin typeface="Arial"/>
                <a:cs typeface="Arial"/>
              </a:rPr>
              <a:t>backward incompatibles, later on </a:t>
            </a:r>
            <a:r>
              <a:rPr sz="2400" dirty="0">
                <a:latin typeface="Arial"/>
                <a:cs typeface="Arial"/>
              </a:rPr>
              <a:t>many of </a:t>
            </a:r>
            <a:endParaRPr lang="en-IN" sz="2400" dirty="0" smtClean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 smtClean="0">
                <a:latin typeface="Arial"/>
                <a:cs typeface="Arial"/>
              </a:rPr>
              <a:t>its </a:t>
            </a:r>
            <a:r>
              <a:rPr sz="2400" spc="-5" dirty="0" smtClean="0">
                <a:latin typeface="Arial"/>
                <a:cs typeface="Arial"/>
              </a:rPr>
              <a:t>important </a:t>
            </a:r>
            <a:r>
              <a:rPr sz="2400" dirty="0">
                <a:latin typeface="Arial"/>
                <a:cs typeface="Arial"/>
              </a:rPr>
              <a:t>features </a:t>
            </a:r>
            <a:r>
              <a:rPr sz="2400" spc="-5" dirty="0">
                <a:latin typeface="Arial"/>
                <a:cs typeface="Arial"/>
              </a:rPr>
              <a:t>have been back ported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10" dirty="0">
                <a:latin typeface="Arial"/>
                <a:cs typeface="Arial"/>
              </a:rPr>
              <a:t>be </a:t>
            </a:r>
            <a:r>
              <a:rPr sz="2400" spc="-5" dirty="0">
                <a:latin typeface="Arial"/>
                <a:cs typeface="Arial"/>
              </a:rPr>
              <a:t>compatible  with version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2.7</a:t>
            </a:r>
          </a:p>
          <a:p>
            <a:pPr marL="130175">
              <a:lnSpc>
                <a:spcPct val="100000"/>
              </a:lnSpc>
              <a:spcBef>
                <a:spcPts val="2255"/>
              </a:spcBef>
            </a:pP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Python Character</a:t>
            </a:r>
            <a:r>
              <a:rPr sz="1800" b="1" spc="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Set</a:t>
            </a:r>
            <a:endParaRPr sz="1800" dirty="0">
              <a:latin typeface="Arial"/>
              <a:cs typeface="Arial"/>
            </a:endParaRPr>
          </a:p>
          <a:p>
            <a:pPr marL="130175" marR="248285">
              <a:lnSpc>
                <a:spcPct val="100000"/>
              </a:lnSpc>
            </a:pPr>
            <a:r>
              <a:rPr sz="1800" dirty="0">
                <a:solidFill>
                  <a:srgbClr val="00AF50"/>
                </a:solidFill>
                <a:latin typeface="Arial"/>
                <a:cs typeface="Arial"/>
              </a:rPr>
              <a:t>A set of </a:t>
            </a: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valid characters recognized by </a:t>
            </a:r>
            <a:r>
              <a:rPr sz="1800" spc="-10" dirty="0">
                <a:solidFill>
                  <a:srgbClr val="00AF50"/>
                </a:solidFill>
                <a:latin typeface="Arial"/>
                <a:cs typeface="Arial"/>
              </a:rPr>
              <a:t>python. Python </a:t>
            </a: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uses </a:t>
            </a:r>
            <a:r>
              <a:rPr sz="1800" dirty="0">
                <a:solidFill>
                  <a:srgbClr val="00AF5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traditional  </a:t>
            </a:r>
            <a:r>
              <a:rPr sz="1800" dirty="0">
                <a:solidFill>
                  <a:srgbClr val="00AF50"/>
                </a:solidFill>
                <a:latin typeface="Arial"/>
                <a:cs typeface="Arial"/>
              </a:rPr>
              <a:t>ASCII </a:t>
            </a: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character </a:t>
            </a:r>
            <a:r>
              <a:rPr sz="1800" dirty="0">
                <a:solidFill>
                  <a:srgbClr val="00AF50"/>
                </a:solidFill>
                <a:latin typeface="Arial"/>
                <a:cs typeface="Arial"/>
              </a:rPr>
              <a:t>set. The </a:t>
            </a: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latest version recognizes </a:t>
            </a:r>
            <a:r>
              <a:rPr sz="1800" dirty="0">
                <a:solidFill>
                  <a:srgbClr val="00AF5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Unicode character </a:t>
            </a:r>
            <a:endParaRPr lang="en-IN" sz="1800" spc="-5" dirty="0" smtClean="0">
              <a:solidFill>
                <a:srgbClr val="00AF50"/>
              </a:solidFill>
              <a:latin typeface="Arial"/>
              <a:cs typeface="Arial"/>
            </a:endParaRPr>
          </a:p>
          <a:p>
            <a:pPr marL="130175" marR="248285">
              <a:lnSpc>
                <a:spcPct val="100000"/>
              </a:lnSpc>
            </a:pPr>
            <a:r>
              <a:rPr sz="1800" dirty="0" smtClean="0">
                <a:solidFill>
                  <a:srgbClr val="00AF50"/>
                </a:solidFill>
                <a:latin typeface="Arial"/>
                <a:cs typeface="Arial"/>
              </a:rPr>
              <a:t>set. </a:t>
            </a:r>
            <a:r>
              <a:rPr sz="1800" dirty="0">
                <a:solidFill>
                  <a:srgbClr val="00AF50"/>
                </a:solidFill>
                <a:latin typeface="Arial"/>
                <a:cs typeface="Arial"/>
              </a:rPr>
              <a:t>The ASCII </a:t>
            </a: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character </a:t>
            </a:r>
            <a:r>
              <a:rPr sz="1800" dirty="0">
                <a:solidFill>
                  <a:srgbClr val="00AF50"/>
                </a:solidFill>
                <a:latin typeface="Arial"/>
                <a:cs typeface="Arial"/>
              </a:rPr>
              <a:t>set </a:t>
            </a: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is a subset </a:t>
            </a:r>
            <a:r>
              <a:rPr sz="1800" dirty="0">
                <a:solidFill>
                  <a:srgbClr val="00AF50"/>
                </a:solidFill>
                <a:latin typeface="Arial"/>
                <a:cs typeface="Arial"/>
              </a:rPr>
              <a:t>of the </a:t>
            </a: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Unicode character</a:t>
            </a:r>
            <a:r>
              <a:rPr sz="1800" spc="-6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AF50"/>
                </a:solidFill>
                <a:latin typeface="Arial"/>
                <a:cs typeface="Arial"/>
              </a:rPr>
              <a:t>set</a:t>
            </a:r>
            <a:endParaRPr sz="1800" dirty="0">
              <a:latin typeface="Arial"/>
              <a:cs typeface="Arial"/>
            </a:endParaRPr>
          </a:p>
          <a:p>
            <a:pPr marL="130175" marR="6303010">
              <a:lnSpc>
                <a:spcPct val="100000"/>
              </a:lnSpc>
            </a:pPr>
            <a:r>
              <a:rPr sz="1800" spc="-5" dirty="0">
                <a:solidFill>
                  <a:srgbClr val="333399"/>
                </a:solidFill>
                <a:latin typeface="Arial"/>
                <a:cs typeface="Arial"/>
              </a:rPr>
              <a:t>Letters </a:t>
            </a: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:–</a:t>
            </a:r>
            <a:r>
              <a:rPr sz="1800" spc="-15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spc="-5" dirty="0" smtClean="0">
                <a:solidFill>
                  <a:srgbClr val="E68900"/>
                </a:solidFill>
                <a:latin typeface="Arial"/>
                <a:cs typeface="Arial"/>
              </a:rPr>
              <a:t>A-</a:t>
            </a:r>
            <a:r>
              <a:rPr sz="1800" spc="-5" dirty="0" err="1" smtClean="0">
                <a:solidFill>
                  <a:srgbClr val="E68900"/>
                </a:solidFill>
                <a:latin typeface="Arial"/>
                <a:cs typeface="Arial"/>
              </a:rPr>
              <a:t>Z,a</a:t>
            </a:r>
            <a:r>
              <a:rPr sz="1800" spc="-5" dirty="0" smtClean="0">
                <a:solidFill>
                  <a:srgbClr val="E68900"/>
                </a:solidFill>
                <a:latin typeface="Arial"/>
                <a:cs typeface="Arial"/>
              </a:rPr>
              <a:t>-z  </a:t>
            </a:r>
            <a:r>
              <a:rPr sz="1800" spc="-5" dirty="0">
                <a:solidFill>
                  <a:srgbClr val="333399"/>
                </a:solidFill>
                <a:latin typeface="Arial"/>
                <a:cs typeface="Arial"/>
              </a:rPr>
              <a:t>Digits </a:t>
            </a: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:–</a:t>
            </a:r>
            <a:r>
              <a:rPr sz="18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E68900"/>
                </a:solidFill>
                <a:latin typeface="Arial"/>
                <a:cs typeface="Arial"/>
              </a:rPr>
              <a:t>0-9</a:t>
            </a:r>
            <a:endParaRPr sz="1800" dirty="0">
              <a:latin typeface="Arial"/>
              <a:cs typeface="Arial"/>
            </a:endParaRPr>
          </a:p>
          <a:p>
            <a:pPr marL="13017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333399"/>
                </a:solidFill>
                <a:latin typeface="Arial"/>
                <a:cs typeface="Arial"/>
              </a:rPr>
              <a:t>Special </a:t>
            </a:r>
            <a:r>
              <a:rPr sz="1800" spc="-10" dirty="0">
                <a:solidFill>
                  <a:srgbClr val="333399"/>
                </a:solidFill>
                <a:latin typeface="Arial"/>
                <a:cs typeface="Arial"/>
              </a:rPr>
              <a:t>symbols </a:t>
            </a:r>
            <a:r>
              <a:rPr sz="1800" spc="5" dirty="0">
                <a:solidFill>
                  <a:srgbClr val="333399"/>
                </a:solidFill>
                <a:latin typeface="Arial"/>
                <a:cs typeface="Arial"/>
              </a:rPr>
              <a:t>:– </a:t>
            </a:r>
            <a:r>
              <a:rPr sz="1800" spc="-5" dirty="0">
                <a:solidFill>
                  <a:srgbClr val="E68900"/>
                </a:solidFill>
                <a:latin typeface="Arial"/>
                <a:cs typeface="Arial"/>
              </a:rPr>
              <a:t>Special </a:t>
            </a:r>
            <a:r>
              <a:rPr sz="1800" spc="-10" dirty="0">
                <a:solidFill>
                  <a:srgbClr val="E68900"/>
                </a:solidFill>
                <a:latin typeface="Arial"/>
                <a:cs typeface="Arial"/>
              </a:rPr>
              <a:t>symbol </a:t>
            </a:r>
            <a:r>
              <a:rPr sz="1800" spc="-5" dirty="0">
                <a:solidFill>
                  <a:srgbClr val="E68900"/>
                </a:solidFill>
                <a:latin typeface="Arial"/>
                <a:cs typeface="Arial"/>
              </a:rPr>
              <a:t>available over</a:t>
            </a:r>
            <a:r>
              <a:rPr sz="1800" spc="114" dirty="0">
                <a:solidFill>
                  <a:srgbClr val="E689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E68900"/>
                </a:solidFill>
                <a:latin typeface="Arial"/>
                <a:cs typeface="Arial"/>
              </a:rPr>
              <a:t>keyboard</a:t>
            </a:r>
            <a:endParaRPr sz="1800" dirty="0">
              <a:latin typeface="Arial"/>
              <a:cs typeface="Arial"/>
            </a:endParaRPr>
          </a:p>
          <a:p>
            <a:pPr marL="130175" marR="1286510">
              <a:lnSpc>
                <a:spcPct val="100000"/>
              </a:lnSpc>
            </a:pPr>
            <a:r>
              <a:rPr sz="1800" spc="-5" dirty="0">
                <a:solidFill>
                  <a:srgbClr val="333399"/>
                </a:solidFill>
                <a:latin typeface="Arial"/>
                <a:cs typeface="Arial"/>
              </a:rPr>
              <a:t>White spaces:– </a:t>
            </a:r>
            <a:r>
              <a:rPr sz="1800" spc="-5" dirty="0">
                <a:solidFill>
                  <a:srgbClr val="E68900"/>
                </a:solidFill>
                <a:latin typeface="Arial"/>
                <a:cs typeface="Arial"/>
              </a:rPr>
              <a:t>blank space,tab,carriage return,new line, </a:t>
            </a:r>
            <a:r>
              <a:rPr sz="1800" dirty="0">
                <a:solidFill>
                  <a:srgbClr val="E68900"/>
                </a:solidFill>
                <a:latin typeface="Arial"/>
                <a:cs typeface="Arial"/>
              </a:rPr>
              <a:t>form </a:t>
            </a:r>
            <a:r>
              <a:rPr sz="1800" spc="-5" dirty="0">
                <a:solidFill>
                  <a:srgbClr val="E68900"/>
                </a:solidFill>
                <a:latin typeface="Arial"/>
                <a:cs typeface="Arial"/>
              </a:rPr>
              <a:t>feed  </a:t>
            </a:r>
            <a:r>
              <a:rPr sz="1800" spc="-5" dirty="0">
                <a:solidFill>
                  <a:srgbClr val="333399"/>
                </a:solidFill>
                <a:latin typeface="Arial"/>
                <a:cs typeface="Arial"/>
              </a:rPr>
              <a:t>Other characters:-</a:t>
            </a: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E68900"/>
                </a:solidFill>
                <a:latin typeface="Arial"/>
                <a:cs typeface="Arial"/>
              </a:rPr>
              <a:t>Unicode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251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543800" cy="1091952"/>
          </a:xfrm>
        </p:spPr>
        <p:txBody>
          <a:bodyPr/>
          <a:lstStyle/>
          <a:p>
            <a:pPr algn="ctr"/>
            <a:r>
              <a:rPr lang="en-IN" dirty="0" smtClean="0"/>
              <a:t>NUMPY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772816"/>
            <a:ext cx="7272808" cy="10668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err="1"/>
              <a:t>NumPy</a:t>
            </a:r>
            <a:r>
              <a:rPr lang="en-US" dirty="0"/>
              <a:t> is a library for the Python programming language, adding support for large, multi-dimensional arrays and matrices, along with a large collection of high-level mathematical functions to operate on these arrays.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996952"/>
            <a:ext cx="69847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 err="1" smtClean="0"/>
              <a:t>arr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np.array</a:t>
            </a:r>
            <a:r>
              <a:rPr lang="en-US" dirty="0"/>
              <a:t>([1, 2, 3])</a:t>
            </a:r>
          </a:p>
          <a:p>
            <a:pPr fontAlgn="base"/>
            <a:r>
              <a:rPr lang="en-US" dirty="0"/>
              <a:t>print("Array with Rank 1: \n",</a:t>
            </a:r>
            <a:r>
              <a:rPr lang="en-US" dirty="0" err="1"/>
              <a:t>arr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 err="1" smtClean="0"/>
              <a:t>arr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np.array</a:t>
            </a:r>
            <a:r>
              <a:rPr lang="en-US" dirty="0"/>
              <a:t>([[1, 2, 3</a:t>
            </a:r>
            <a:r>
              <a:rPr lang="en-US" dirty="0" smtClean="0"/>
              <a:t>], [</a:t>
            </a:r>
            <a:r>
              <a:rPr lang="en-US" dirty="0"/>
              <a:t>4, 5, 6]])</a:t>
            </a:r>
          </a:p>
          <a:p>
            <a:pPr fontAlgn="base"/>
            <a:r>
              <a:rPr lang="en-US" dirty="0"/>
              <a:t>print("Array with Rank 2: \n", </a:t>
            </a:r>
            <a:r>
              <a:rPr lang="en-US" dirty="0" err="1"/>
              <a:t>arr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 err="1" smtClean="0"/>
              <a:t>arr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np.array</a:t>
            </a:r>
            <a:r>
              <a:rPr lang="en-US" dirty="0"/>
              <a:t>((1, 3, 2))</a:t>
            </a:r>
          </a:p>
          <a:p>
            <a:pPr fontAlgn="base"/>
            <a:r>
              <a:rPr lang="en-US" dirty="0"/>
              <a:t>print("\</a:t>
            </a:r>
            <a:r>
              <a:rPr lang="en-US" dirty="0" err="1"/>
              <a:t>nArray</a:t>
            </a:r>
            <a:r>
              <a:rPr lang="en-US" dirty="0"/>
              <a:t> created using "</a:t>
            </a:r>
          </a:p>
          <a:p>
            <a:pPr fontAlgn="base"/>
            <a:r>
              <a:rPr lang="en-US" dirty="0"/>
              <a:t>      "passed tuple:\n", </a:t>
            </a:r>
            <a:r>
              <a:rPr lang="en-US" dirty="0" err="1"/>
              <a:t>arr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4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543800" cy="1091952"/>
          </a:xfrm>
        </p:spPr>
        <p:txBody>
          <a:bodyPr/>
          <a:lstStyle/>
          <a:p>
            <a:pPr algn="ctr"/>
            <a:r>
              <a:rPr lang="en-IN" dirty="0" smtClean="0"/>
              <a:t>MATPLOTLIB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772816"/>
            <a:ext cx="7272808" cy="10668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err="1"/>
              <a:t>Matplotlib</a:t>
            </a:r>
            <a:r>
              <a:rPr lang="en-US" dirty="0"/>
              <a:t> is a plotting library for the Python programming language and its numerical mathematics extension </a:t>
            </a:r>
            <a:r>
              <a:rPr lang="en-US" dirty="0" err="1"/>
              <a:t>NumPy</a:t>
            </a:r>
            <a:r>
              <a:rPr lang="en-US" dirty="0"/>
              <a:t>. It provides an object-oriented API for embedding plots into applications using general-purpose GUI toolkits like </a:t>
            </a:r>
            <a:r>
              <a:rPr lang="en-US" dirty="0" err="1"/>
              <a:t>Tkinter</a:t>
            </a:r>
            <a:r>
              <a:rPr lang="en-US" dirty="0"/>
              <a:t>, </a:t>
            </a:r>
            <a:r>
              <a:rPr lang="en-US" dirty="0" err="1"/>
              <a:t>wxPython</a:t>
            </a:r>
            <a:r>
              <a:rPr lang="en-US" dirty="0"/>
              <a:t>, </a:t>
            </a:r>
            <a:r>
              <a:rPr lang="en-US" dirty="0" err="1"/>
              <a:t>Qt</a:t>
            </a:r>
            <a:r>
              <a:rPr lang="en-US" dirty="0"/>
              <a:t>, or GTK+. 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996952"/>
            <a:ext cx="69847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np </a:t>
            </a:r>
          </a:p>
          <a:p>
            <a:pPr fontAlgn="base"/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r>
              <a:rPr lang="en-US" dirty="0" smtClean="0"/>
              <a:t>  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# Compute the x and y coordinates for points on a sine curve </a:t>
            </a:r>
          </a:p>
          <a:p>
            <a:pPr fontAlgn="base"/>
            <a:r>
              <a:rPr lang="en-US" dirty="0" smtClean="0"/>
              <a:t>x = </a:t>
            </a:r>
            <a:r>
              <a:rPr lang="en-US" dirty="0" err="1" smtClean="0"/>
              <a:t>np.arange</a:t>
            </a:r>
            <a:r>
              <a:rPr lang="en-US" dirty="0" smtClean="0"/>
              <a:t>(0, 3 * </a:t>
            </a:r>
            <a:r>
              <a:rPr lang="en-US" dirty="0" err="1" smtClean="0"/>
              <a:t>np.pi</a:t>
            </a:r>
            <a:r>
              <a:rPr lang="en-US" dirty="0" smtClean="0"/>
              <a:t>, 0.1) </a:t>
            </a:r>
          </a:p>
          <a:p>
            <a:pPr fontAlgn="base"/>
            <a:r>
              <a:rPr lang="en-US" dirty="0" smtClean="0"/>
              <a:t>y = </a:t>
            </a:r>
            <a:r>
              <a:rPr lang="en-US" dirty="0" err="1" smtClean="0"/>
              <a:t>np.sin</a:t>
            </a:r>
            <a:r>
              <a:rPr lang="en-US" dirty="0" smtClean="0"/>
              <a:t>(x) </a:t>
            </a:r>
          </a:p>
          <a:p>
            <a:pPr fontAlgn="base"/>
            <a:r>
              <a:rPr lang="en-US" dirty="0" err="1" smtClean="0"/>
              <a:t>plt.title</a:t>
            </a:r>
            <a:r>
              <a:rPr lang="en-US" dirty="0" smtClean="0"/>
              <a:t>("sine wave form") 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# Plot the points using </a:t>
            </a:r>
            <a:r>
              <a:rPr lang="en-US" dirty="0" err="1" smtClean="0"/>
              <a:t>matplotlib</a:t>
            </a:r>
            <a:r>
              <a:rPr lang="en-US" dirty="0" smtClean="0"/>
              <a:t> </a:t>
            </a:r>
          </a:p>
          <a:p>
            <a:pPr fontAlgn="base"/>
            <a:r>
              <a:rPr lang="en-US" dirty="0" err="1" smtClean="0"/>
              <a:t>plt.plot</a:t>
            </a:r>
            <a:r>
              <a:rPr lang="en-US" dirty="0" smtClean="0"/>
              <a:t>(x, y) </a:t>
            </a:r>
          </a:p>
          <a:p>
            <a:pPr fontAlgn="base"/>
            <a:r>
              <a:rPr lang="en-US" dirty="0" err="1" smtClean="0"/>
              <a:t>plt.show</a:t>
            </a:r>
            <a:r>
              <a:rPr lang="en-US" dirty="0" smtClean="0"/>
              <a:t>()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543800" cy="1091952"/>
          </a:xfrm>
        </p:spPr>
        <p:txBody>
          <a:bodyPr/>
          <a:lstStyle/>
          <a:p>
            <a:pPr algn="ctr"/>
            <a:r>
              <a:rPr lang="en-IN" dirty="0" smtClean="0"/>
              <a:t>PANDAS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772816"/>
            <a:ext cx="7272808" cy="1224136"/>
          </a:xfrm>
        </p:spPr>
        <p:txBody>
          <a:bodyPr>
            <a:noAutofit/>
          </a:bodyPr>
          <a:lstStyle/>
          <a:p>
            <a:pPr algn="just"/>
            <a:r>
              <a:rPr lang="en-US" sz="1800" dirty="0"/>
              <a:t>In particular, it offers data structures and operations for manipulating numerical tables and time series</a:t>
            </a:r>
            <a:r>
              <a:rPr lang="en-US" sz="1800" dirty="0" smtClean="0"/>
              <a:t>.</a:t>
            </a:r>
            <a:r>
              <a:rPr lang="en-US" sz="1800" baseline="30000" dirty="0" smtClean="0"/>
              <a:t>] </a:t>
            </a:r>
            <a:r>
              <a:rPr lang="en-US" sz="1800" dirty="0" smtClean="0"/>
              <a:t>The </a:t>
            </a:r>
            <a:r>
              <a:rPr lang="en-US" sz="1800" dirty="0"/>
              <a:t>name is derived from the term "panel data", an econometrics term for data sets that include observations over multiple time periods for the same individuals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786555" y="3212976"/>
            <a:ext cx="69847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#import the pandas library and aliasing as </a:t>
            </a:r>
            <a:r>
              <a:rPr lang="en-US" dirty="0" err="1" smtClean="0"/>
              <a:t>pd</a:t>
            </a:r>
            <a:endParaRPr lang="en-US" dirty="0" smtClean="0"/>
          </a:p>
          <a:p>
            <a:pPr fontAlgn="base"/>
            <a:r>
              <a:rPr lang="en-US" dirty="0" smtClean="0"/>
              <a:t>import pandas as </a:t>
            </a:r>
            <a:r>
              <a:rPr lang="en-US" dirty="0" err="1" smtClean="0"/>
              <a:t>pd</a:t>
            </a:r>
            <a:endParaRPr lang="en-US" dirty="0" smtClean="0"/>
          </a:p>
          <a:p>
            <a:pPr fontAlgn="base"/>
            <a:r>
              <a:rPr lang="en-US" dirty="0" err="1" smtClean="0"/>
              <a:t>df</a:t>
            </a:r>
            <a:r>
              <a:rPr lang="en-US" dirty="0" smtClean="0"/>
              <a:t> = </a:t>
            </a:r>
            <a:r>
              <a:rPr lang="en-US" dirty="0" err="1" smtClean="0"/>
              <a:t>pd.DataFrame</a:t>
            </a:r>
            <a:r>
              <a:rPr lang="en-US" dirty="0" smtClean="0"/>
              <a:t>()</a:t>
            </a:r>
          </a:p>
          <a:p>
            <a:pPr fontAlgn="base"/>
            <a:r>
              <a:rPr lang="en-US" dirty="0" smtClean="0"/>
              <a:t>print </a:t>
            </a:r>
            <a:r>
              <a:rPr lang="en-US" dirty="0" err="1" smtClean="0"/>
              <a:t>df</a:t>
            </a:r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import pandas as </a:t>
            </a:r>
            <a:r>
              <a:rPr lang="en-US" dirty="0" err="1" smtClean="0"/>
              <a:t>pd</a:t>
            </a:r>
            <a:endParaRPr lang="en-US" dirty="0" smtClean="0"/>
          </a:p>
          <a:p>
            <a:pPr fontAlgn="base"/>
            <a:r>
              <a:rPr lang="en-US" dirty="0" smtClean="0"/>
              <a:t>data = [1,2,3,4,5]</a:t>
            </a:r>
          </a:p>
          <a:p>
            <a:pPr fontAlgn="base"/>
            <a:r>
              <a:rPr lang="en-US" dirty="0" err="1" smtClean="0"/>
              <a:t>df</a:t>
            </a:r>
            <a:r>
              <a:rPr lang="en-US" dirty="0" smtClean="0"/>
              <a:t> = </a:t>
            </a:r>
            <a:r>
              <a:rPr lang="en-US" dirty="0" err="1" smtClean="0"/>
              <a:t>pd.DataFrame</a:t>
            </a:r>
            <a:r>
              <a:rPr lang="en-US" dirty="0" smtClean="0"/>
              <a:t>(data)</a:t>
            </a:r>
          </a:p>
          <a:p>
            <a:pPr fontAlgn="base"/>
            <a:r>
              <a:rPr lang="en-US" dirty="0" smtClean="0"/>
              <a:t>print </a:t>
            </a:r>
            <a:r>
              <a:rPr lang="en-US" dirty="0" err="1" smtClean="0"/>
              <a:t>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50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543800" cy="1091952"/>
          </a:xfrm>
        </p:spPr>
        <p:txBody>
          <a:bodyPr/>
          <a:lstStyle/>
          <a:p>
            <a:pPr algn="ctr"/>
            <a:r>
              <a:rPr lang="en-IN" dirty="0" smtClean="0"/>
              <a:t>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772816"/>
            <a:ext cx="7272808" cy="3240360"/>
          </a:xfrm>
        </p:spPr>
        <p:txBody>
          <a:bodyPr>
            <a:no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altLang="ar-JO" dirty="0">
                <a:solidFill>
                  <a:schemeClr val="tx2">
                    <a:lumMod val="50000"/>
                  </a:schemeClr>
                </a:solidFill>
              </a:rPr>
              <a:t>making computers that think?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altLang="ar-JO" dirty="0">
                <a:solidFill>
                  <a:schemeClr val="tx2">
                    <a:lumMod val="50000"/>
                  </a:schemeClr>
                </a:solidFill>
              </a:rPr>
              <a:t>the automation of activities we associate with human thinking, like decision making, learning ... ?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altLang="ar-JO" dirty="0">
                <a:solidFill>
                  <a:schemeClr val="tx2">
                    <a:lumMod val="50000"/>
                  </a:schemeClr>
                </a:solidFill>
              </a:rPr>
              <a:t>the art of creating machines that perform functions that require intelligence when performed by people ?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altLang="ar-JO" dirty="0">
                <a:solidFill>
                  <a:schemeClr val="tx2">
                    <a:lumMod val="50000"/>
                  </a:schemeClr>
                </a:solidFill>
              </a:rPr>
              <a:t>the study of mental faculties through the use of computational models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1628800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3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12788" y="0"/>
            <a:ext cx="7772400" cy="1143000"/>
          </a:xfrm>
        </p:spPr>
        <p:txBody>
          <a:bodyPr/>
          <a:lstStyle/>
          <a:p>
            <a:pPr eaLnBrk="1" hangingPunct="1"/>
            <a:r>
              <a:rPr lang="en-GB" altLang="ar-JO" smtClean="0"/>
              <a:t>What is Artificial Intelligence ?</a:t>
            </a:r>
          </a:p>
        </p:txBody>
      </p:sp>
      <p:grpSp>
        <p:nvGrpSpPr>
          <p:cNvPr id="46083" name="Group 3"/>
          <p:cNvGrpSpPr>
            <a:grpSpLocks/>
          </p:cNvGrpSpPr>
          <p:nvPr/>
        </p:nvGrpSpPr>
        <p:grpSpPr bwMode="auto">
          <a:xfrm>
            <a:off x="2700338" y="1603375"/>
            <a:ext cx="5600700" cy="3773488"/>
            <a:chOff x="1855" y="881"/>
            <a:chExt cx="4220" cy="2642"/>
          </a:xfrm>
        </p:grpSpPr>
        <p:sp>
          <p:nvSpPr>
            <p:cNvPr id="46088" name="Line 4"/>
            <p:cNvSpPr>
              <a:spLocks noChangeShapeType="1"/>
            </p:cNvSpPr>
            <p:nvPr/>
          </p:nvSpPr>
          <p:spPr bwMode="auto">
            <a:xfrm>
              <a:off x="1885" y="2214"/>
              <a:ext cx="41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9" name="Line 5"/>
            <p:cNvSpPr>
              <a:spLocks noChangeShapeType="1"/>
            </p:cNvSpPr>
            <p:nvPr/>
          </p:nvSpPr>
          <p:spPr bwMode="auto">
            <a:xfrm>
              <a:off x="3942" y="889"/>
              <a:ext cx="0" cy="26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6090" name="Group 6"/>
            <p:cNvGrpSpPr>
              <a:grpSpLocks/>
            </p:cNvGrpSpPr>
            <p:nvPr/>
          </p:nvGrpSpPr>
          <p:grpSpPr bwMode="auto">
            <a:xfrm>
              <a:off x="1855" y="881"/>
              <a:ext cx="4220" cy="2641"/>
              <a:chOff x="1785" y="998"/>
              <a:chExt cx="4220" cy="2641"/>
            </a:xfrm>
          </p:grpSpPr>
          <p:sp>
            <p:nvSpPr>
              <p:cNvPr id="46091" name="Rectangle 7"/>
              <p:cNvSpPr>
                <a:spLocks noChangeArrowheads="1"/>
              </p:cNvSpPr>
              <p:nvPr/>
            </p:nvSpPr>
            <p:spPr bwMode="auto">
              <a:xfrm>
                <a:off x="1823" y="998"/>
                <a:ext cx="4107" cy="264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charset="0"/>
                  </a:defRPr>
                </a:lvl9pPr>
              </a:lstStyle>
              <a:p>
                <a:endParaRPr lang="ar-JO" altLang="ar-JO"/>
              </a:p>
            </p:txBody>
          </p:sp>
          <p:sp>
            <p:nvSpPr>
              <p:cNvPr id="46092" name="Text Box 8"/>
              <p:cNvSpPr txBox="1">
                <a:spLocks noChangeArrowheads="1"/>
              </p:cNvSpPr>
              <p:nvPr/>
            </p:nvSpPr>
            <p:spPr bwMode="auto">
              <a:xfrm>
                <a:off x="3930" y="2664"/>
                <a:ext cx="1965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charset="0"/>
                  </a:defRPr>
                </a:lvl9pPr>
              </a:lstStyle>
              <a:p>
                <a:pPr algn="ctr"/>
                <a:r>
                  <a:rPr lang="en-GB" altLang="ar-JO" sz="2400" b="1">
                    <a:solidFill>
                      <a:srgbClr val="E92A25"/>
                    </a:solidFill>
                    <a:latin typeface="Arial" pitchFamily="34" charset="0"/>
                  </a:rPr>
                  <a:t>Systems that act</a:t>
                </a:r>
                <a:br>
                  <a:rPr lang="en-GB" altLang="ar-JO" sz="2400" b="1">
                    <a:solidFill>
                      <a:srgbClr val="E92A25"/>
                    </a:solidFill>
                    <a:latin typeface="Arial" pitchFamily="34" charset="0"/>
                  </a:rPr>
                </a:br>
                <a:r>
                  <a:rPr lang="en-GB" altLang="ar-JO" sz="2400" b="1">
                    <a:solidFill>
                      <a:srgbClr val="E92A25"/>
                    </a:solidFill>
                    <a:latin typeface="Arial" pitchFamily="34" charset="0"/>
                  </a:rPr>
                  <a:t> rationally</a:t>
                </a:r>
                <a:endParaRPr lang="en-GB" altLang="ar-JO" sz="2400" b="1">
                  <a:latin typeface="Arial" pitchFamily="34" charset="0"/>
                </a:endParaRPr>
              </a:p>
            </p:txBody>
          </p:sp>
          <p:sp>
            <p:nvSpPr>
              <p:cNvPr id="46093" name="Text Box 9"/>
              <p:cNvSpPr txBox="1">
                <a:spLocks noChangeArrowheads="1"/>
              </p:cNvSpPr>
              <p:nvPr/>
            </p:nvSpPr>
            <p:spPr bwMode="auto">
              <a:xfrm>
                <a:off x="1785" y="1357"/>
                <a:ext cx="2181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charset="0"/>
                  </a:defRPr>
                </a:lvl9pPr>
              </a:lstStyle>
              <a:p>
                <a:pPr algn="ctr"/>
                <a:r>
                  <a:rPr lang="en-GB" altLang="ar-JO" sz="2400" b="1">
                    <a:latin typeface="Arial" pitchFamily="34" charset="0"/>
                  </a:rPr>
                  <a:t>Systems that think</a:t>
                </a:r>
                <a:br>
                  <a:rPr lang="en-GB" altLang="ar-JO" sz="2400" b="1">
                    <a:latin typeface="Arial" pitchFamily="34" charset="0"/>
                  </a:rPr>
                </a:br>
                <a:r>
                  <a:rPr lang="en-GB" altLang="ar-JO" sz="2400" b="1">
                    <a:latin typeface="Arial" pitchFamily="34" charset="0"/>
                  </a:rPr>
                  <a:t> like humans</a:t>
                </a:r>
              </a:p>
            </p:txBody>
          </p:sp>
          <p:sp>
            <p:nvSpPr>
              <p:cNvPr id="46094" name="Text Box 10"/>
              <p:cNvSpPr txBox="1">
                <a:spLocks noChangeArrowheads="1"/>
              </p:cNvSpPr>
              <p:nvPr/>
            </p:nvSpPr>
            <p:spPr bwMode="auto">
              <a:xfrm>
                <a:off x="3825" y="1357"/>
                <a:ext cx="2180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charset="0"/>
                  </a:defRPr>
                </a:lvl9pPr>
              </a:lstStyle>
              <a:p>
                <a:pPr algn="ctr"/>
                <a:r>
                  <a:rPr lang="en-GB" altLang="ar-JO" sz="2400" b="1">
                    <a:latin typeface="Arial" pitchFamily="34" charset="0"/>
                  </a:rPr>
                  <a:t>Systems that think</a:t>
                </a:r>
                <a:br>
                  <a:rPr lang="en-GB" altLang="ar-JO" sz="2400" b="1">
                    <a:latin typeface="Arial" pitchFamily="34" charset="0"/>
                  </a:rPr>
                </a:br>
                <a:r>
                  <a:rPr lang="en-GB" altLang="ar-JO" sz="2400" b="1">
                    <a:latin typeface="Arial" pitchFamily="34" charset="0"/>
                  </a:rPr>
                  <a:t> rationally</a:t>
                </a:r>
              </a:p>
            </p:txBody>
          </p:sp>
          <p:sp>
            <p:nvSpPr>
              <p:cNvPr id="46095" name="Text Box 11"/>
              <p:cNvSpPr txBox="1">
                <a:spLocks noChangeArrowheads="1"/>
              </p:cNvSpPr>
              <p:nvPr/>
            </p:nvSpPr>
            <p:spPr bwMode="auto">
              <a:xfrm>
                <a:off x="1850" y="2664"/>
                <a:ext cx="1965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charset="0"/>
                  </a:defRPr>
                </a:lvl9pPr>
              </a:lstStyle>
              <a:p>
                <a:pPr algn="ctr"/>
                <a:r>
                  <a:rPr lang="en-GB" altLang="ar-JO" sz="2400" b="1">
                    <a:latin typeface="Arial" pitchFamily="34" charset="0"/>
                  </a:rPr>
                  <a:t>Systems that act</a:t>
                </a:r>
                <a:br>
                  <a:rPr lang="en-GB" altLang="ar-JO" sz="2400" b="1">
                    <a:latin typeface="Arial" pitchFamily="34" charset="0"/>
                  </a:rPr>
                </a:br>
                <a:r>
                  <a:rPr lang="en-GB" altLang="ar-JO" sz="2400" b="1">
                    <a:latin typeface="Arial" pitchFamily="34" charset="0"/>
                  </a:rPr>
                  <a:t> like humans</a:t>
                </a:r>
                <a:endParaRPr lang="en-GB" altLang="ar-JO" sz="2400" b="1">
                  <a:solidFill>
                    <a:srgbClr val="E92A25"/>
                  </a:solidFill>
                  <a:latin typeface="Arial" pitchFamily="34" charset="0"/>
                </a:endParaRPr>
              </a:p>
            </p:txBody>
          </p:sp>
        </p:grpSp>
      </p:grpSp>
      <p:sp>
        <p:nvSpPr>
          <p:cNvPr id="46084" name="Text Box 12"/>
          <p:cNvSpPr txBox="1">
            <a:spLocks noChangeArrowheads="1"/>
          </p:cNvSpPr>
          <p:nvPr/>
        </p:nvSpPr>
        <p:spPr bwMode="auto">
          <a:xfrm>
            <a:off x="852488" y="2103438"/>
            <a:ext cx="169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GB" altLang="ar-JO" sz="2400" b="1">
                <a:latin typeface="Arial" pitchFamily="34" charset="0"/>
              </a:rPr>
              <a:t>THOUGHT</a:t>
            </a:r>
            <a:endParaRPr lang="en-GB" altLang="ar-JO" sz="2400">
              <a:latin typeface="Arial" pitchFamily="34" charset="0"/>
            </a:endParaRPr>
          </a:p>
        </p:txBody>
      </p:sp>
      <p:sp>
        <p:nvSpPr>
          <p:cNvPr id="46085" name="Text Box 13"/>
          <p:cNvSpPr txBox="1">
            <a:spLocks noChangeArrowheads="1"/>
          </p:cNvSpPr>
          <p:nvPr/>
        </p:nvSpPr>
        <p:spPr bwMode="auto">
          <a:xfrm>
            <a:off x="784225" y="4294188"/>
            <a:ext cx="2014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GB" altLang="ar-JO" sz="2400" b="1">
                <a:latin typeface="Arial" pitchFamily="34" charset="0"/>
              </a:rPr>
              <a:t>BEHAVIOUR</a:t>
            </a:r>
            <a:endParaRPr lang="en-GB" altLang="ar-JO" sz="1800">
              <a:latin typeface="Arial" pitchFamily="34" charset="0"/>
            </a:endParaRPr>
          </a:p>
        </p:txBody>
      </p:sp>
      <p:sp>
        <p:nvSpPr>
          <p:cNvPr id="46086" name="Text Box 14"/>
          <p:cNvSpPr txBox="1">
            <a:spLocks noChangeArrowheads="1"/>
          </p:cNvSpPr>
          <p:nvPr/>
        </p:nvSpPr>
        <p:spPr bwMode="auto">
          <a:xfrm>
            <a:off x="3494088" y="5629275"/>
            <a:ext cx="132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GB" altLang="ar-JO" sz="2400" b="1">
                <a:latin typeface="Arial" pitchFamily="34" charset="0"/>
              </a:rPr>
              <a:t>HUMAN</a:t>
            </a:r>
          </a:p>
        </p:txBody>
      </p:sp>
      <p:sp>
        <p:nvSpPr>
          <p:cNvPr id="46087" name="Text Box 15"/>
          <p:cNvSpPr txBox="1">
            <a:spLocks noChangeArrowheads="1"/>
          </p:cNvSpPr>
          <p:nvPr/>
        </p:nvSpPr>
        <p:spPr bwMode="auto">
          <a:xfrm>
            <a:off x="6067425" y="5616575"/>
            <a:ext cx="175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GB" altLang="ar-JO" sz="2400" b="1">
                <a:latin typeface="Arial" pitchFamily="34" charset="0"/>
              </a:rPr>
              <a:t>RATIONAL</a:t>
            </a:r>
          </a:p>
        </p:txBody>
      </p:sp>
    </p:spTree>
    <p:extLst>
      <p:ext uri="{BB962C8B-B14F-4D97-AF65-F5344CB8AC3E}">
        <p14:creationId xmlns:p14="http://schemas.microsoft.com/office/powerpoint/2010/main" val="376345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81</TotalTime>
  <Words>645</Words>
  <Application>Microsoft Office PowerPoint</Application>
  <PresentationFormat>On-screen Show (4:3)</PresentationFormat>
  <Paragraphs>113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Adjacency</vt:lpstr>
      <vt:lpstr>Introduction</vt:lpstr>
      <vt:lpstr>Features of Python</vt:lpstr>
      <vt:lpstr>Shortcomings of Python</vt:lpstr>
      <vt:lpstr>Introduction</vt:lpstr>
      <vt:lpstr>NUMPY</vt:lpstr>
      <vt:lpstr>MATPLOTLIB</vt:lpstr>
      <vt:lpstr>PANDAS</vt:lpstr>
      <vt:lpstr>AI</vt:lpstr>
      <vt:lpstr>What is Artificial Intelligence ?</vt:lpstr>
      <vt:lpstr>PowerPoint Presentation</vt:lpstr>
      <vt:lpstr>PowerPoint Presentation</vt:lpstr>
      <vt:lpstr>Regards, Rohit Gupta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Windows User</dc:creator>
  <cp:lastModifiedBy>Windows User</cp:lastModifiedBy>
  <cp:revision>10</cp:revision>
  <dcterms:created xsi:type="dcterms:W3CDTF">2019-07-02T09:29:27Z</dcterms:created>
  <dcterms:modified xsi:type="dcterms:W3CDTF">2019-07-02T10:51:18Z</dcterms:modified>
</cp:coreProperties>
</file>