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2" r:id="rId52"/>
    <p:sldId id="323" r:id="rId53"/>
    <p:sldId id="324" r:id="rId54"/>
    <p:sldId id="325" r:id="rId5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7" d="100"/>
          <a:sy n="67" d="100"/>
        </p:scale>
        <p:origin x="-1284" y="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3425" y="194629"/>
            <a:ext cx="8691549" cy="652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 u="sng">
                <a:solidFill>
                  <a:srgbClr val="0000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 u="sng">
                <a:solidFill>
                  <a:srgbClr val="0000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 u="sng">
                <a:solidFill>
                  <a:srgbClr val="0000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 u="sng">
                <a:solidFill>
                  <a:srgbClr val="0000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3425" y="194629"/>
            <a:ext cx="8691549" cy="652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 u="sng">
                <a:solidFill>
                  <a:srgbClr val="0000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5495" y="1195940"/>
            <a:ext cx="8487410" cy="4580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66" Type="http://schemas.openxmlformats.org/officeDocument/2006/relationships/image" Target="../media/image65.png"/><Relationship Id="rId74" Type="http://schemas.openxmlformats.org/officeDocument/2006/relationships/image" Target="../media/image7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61" Type="http://schemas.openxmlformats.org/officeDocument/2006/relationships/image" Target="../media/image60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7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75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tatweb.stanford.edu/~jhf/ftp/dm-stat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videolectures.net/mlas06_mitchell_it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videolectures.net/mlas06_mitchell_it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26" Type="http://schemas.openxmlformats.org/officeDocument/2006/relationships/image" Target="../media/image140.png"/><Relationship Id="rId3" Type="http://schemas.openxmlformats.org/officeDocument/2006/relationships/image" Target="../media/image117.png"/><Relationship Id="rId21" Type="http://schemas.openxmlformats.org/officeDocument/2006/relationships/image" Target="../media/image135.png"/><Relationship Id="rId34" Type="http://schemas.openxmlformats.org/officeDocument/2006/relationships/image" Target="../media/image148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5" Type="http://schemas.openxmlformats.org/officeDocument/2006/relationships/image" Target="../media/image139.png"/><Relationship Id="rId33" Type="http://schemas.openxmlformats.org/officeDocument/2006/relationships/image" Target="../media/image147.png"/><Relationship Id="rId2" Type="http://schemas.openxmlformats.org/officeDocument/2006/relationships/image" Target="../media/image116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24" Type="http://schemas.openxmlformats.org/officeDocument/2006/relationships/image" Target="../media/image138.png"/><Relationship Id="rId32" Type="http://schemas.openxmlformats.org/officeDocument/2006/relationships/image" Target="../media/image146.png"/><Relationship Id="rId37" Type="http://schemas.openxmlformats.org/officeDocument/2006/relationships/image" Target="../media/image151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28" Type="http://schemas.openxmlformats.org/officeDocument/2006/relationships/image" Target="../media/image142.png"/><Relationship Id="rId36" Type="http://schemas.openxmlformats.org/officeDocument/2006/relationships/image" Target="../media/image150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31" Type="http://schemas.openxmlformats.org/officeDocument/2006/relationships/image" Target="../media/image145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Relationship Id="rId27" Type="http://schemas.openxmlformats.org/officeDocument/2006/relationships/image" Target="../media/image141.png"/><Relationship Id="rId30" Type="http://schemas.openxmlformats.org/officeDocument/2006/relationships/image" Target="../media/image144.png"/><Relationship Id="rId35" Type="http://schemas.openxmlformats.org/officeDocument/2006/relationships/image" Target="../media/image14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4.png"/><Relationship Id="rId18" Type="http://schemas.openxmlformats.org/officeDocument/2006/relationships/image" Target="../media/image132.png"/><Relationship Id="rId26" Type="http://schemas.openxmlformats.org/officeDocument/2006/relationships/image" Target="../media/image136.png"/><Relationship Id="rId3" Type="http://schemas.openxmlformats.org/officeDocument/2006/relationships/image" Target="../media/image117.png"/><Relationship Id="rId21" Type="http://schemas.openxmlformats.org/officeDocument/2006/relationships/image" Target="../media/image158.png"/><Relationship Id="rId34" Type="http://schemas.openxmlformats.org/officeDocument/2006/relationships/image" Target="../media/image162.png"/><Relationship Id="rId7" Type="http://schemas.openxmlformats.org/officeDocument/2006/relationships/image" Target="../media/image152.png"/><Relationship Id="rId12" Type="http://schemas.openxmlformats.org/officeDocument/2006/relationships/image" Target="../media/image129.png"/><Relationship Id="rId17" Type="http://schemas.openxmlformats.org/officeDocument/2006/relationships/image" Target="../media/image157.png"/><Relationship Id="rId25" Type="http://schemas.openxmlformats.org/officeDocument/2006/relationships/image" Target="../media/image138.png"/><Relationship Id="rId33" Type="http://schemas.openxmlformats.org/officeDocument/2006/relationships/image" Target="../media/image137.png"/><Relationship Id="rId2" Type="http://schemas.openxmlformats.org/officeDocument/2006/relationships/image" Target="../media/image116.png"/><Relationship Id="rId16" Type="http://schemas.openxmlformats.org/officeDocument/2006/relationships/image" Target="../media/image131.png"/><Relationship Id="rId20" Type="http://schemas.openxmlformats.org/officeDocument/2006/relationships/image" Target="../media/image134.png"/><Relationship Id="rId29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28.png"/><Relationship Id="rId24" Type="http://schemas.openxmlformats.org/officeDocument/2006/relationships/image" Target="../media/image141.png"/><Relationship Id="rId32" Type="http://schemas.openxmlformats.org/officeDocument/2006/relationships/image" Target="../media/image147.png"/><Relationship Id="rId37" Type="http://schemas.openxmlformats.org/officeDocument/2006/relationships/image" Target="../media/image164.png"/><Relationship Id="rId5" Type="http://schemas.openxmlformats.org/officeDocument/2006/relationships/image" Target="../media/image119.png"/><Relationship Id="rId15" Type="http://schemas.openxmlformats.org/officeDocument/2006/relationships/image" Target="../media/image156.png"/><Relationship Id="rId23" Type="http://schemas.openxmlformats.org/officeDocument/2006/relationships/image" Target="../media/image159.png"/><Relationship Id="rId28" Type="http://schemas.openxmlformats.org/officeDocument/2006/relationships/image" Target="../media/image140.png"/><Relationship Id="rId36" Type="http://schemas.openxmlformats.org/officeDocument/2006/relationships/image" Target="../media/image149.png"/><Relationship Id="rId10" Type="http://schemas.openxmlformats.org/officeDocument/2006/relationships/image" Target="../media/image122.png"/><Relationship Id="rId19" Type="http://schemas.openxmlformats.org/officeDocument/2006/relationships/image" Target="../media/image135.png"/><Relationship Id="rId31" Type="http://schemas.openxmlformats.org/officeDocument/2006/relationships/image" Target="../media/image161.png"/><Relationship Id="rId4" Type="http://schemas.openxmlformats.org/officeDocument/2006/relationships/image" Target="../media/image118.png"/><Relationship Id="rId9" Type="http://schemas.openxmlformats.org/officeDocument/2006/relationships/image" Target="../media/image124.png"/><Relationship Id="rId14" Type="http://schemas.openxmlformats.org/officeDocument/2006/relationships/image" Target="../media/image155.png"/><Relationship Id="rId22" Type="http://schemas.openxmlformats.org/officeDocument/2006/relationships/image" Target="../media/image146.png"/><Relationship Id="rId27" Type="http://schemas.openxmlformats.org/officeDocument/2006/relationships/image" Target="../media/image139.png"/><Relationship Id="rId30" Type="http://schemas.openxmlformats.org/officeDocument/2006/relationships/image" Target="../media/image160.png"/><Relationship Id="rId35" Type="http://schemas.openxmlformats.org/officeDocument/2006/relationships/image" Target="../media/image16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4.png"/><Relationship Id="rId18" Type="http://schemas.openxmlformats.org/officeDocument/2006/relationships/image" Target="../media/image132.png"/><Relationship Id="rId26" Type="http://schemas.openxmlformats.org/officeDocument/2006/relationships/image" Target="../media/image136.png"/><Relationship Id="rId3" Type="http://schemas.openxmlformats.org/officeDocument/2006/relationships/image" Target="../media/image117.png"/><Relationship Id="rId21" Type="http://schemas.openxmlformats.org/officeDocument/2006/relationships/image" Target="../media/image158.png"/><Relationship Id="rId34" Type="http://schemas.openxmlformats.org/officeDocument/2006/relationships/image" Target="../media/image162.png"/><Relationship Id="rId7" Type="http://schemas.openxmlformats.org/officeDocument/2006/relationships/image" Target="../media/image152.png"/><Relationship Id="rId12" Type="http://schemas.openxmlformats.org/officeDocument/2006/relationships/image" Target="../media/image129.png"/><Relationship Id="rId17" Type="http://schemas.openxmlformats.org/officeDocument/2006/relationships/image" Target="../media/image157.png"/><Relationship Id="rId25" Type="http://schemas.openxmlformats.org/officeDocument/2006/relationships/image" Target="../media/image138.png"/><Relationship Id="rId33" Type="http://schemas.openxmlformats.org/officeDocument/2006/relationships/image" Target="../media/image137.png"/><Relationship Id="rId2" Type="http://schemas.openxmlformats.org/officeDocument/2006/relationships/image" Target="../media/image116.png"/><Relationship Id="rId16" Type="http://schemas.openxmlformats.org/officeDocument/2006/relationships/image" Target="../media/image131.png"/><Relationship Id="rId20" Type="http://schemas.openxmlformats.org/officeDocument/2006/relationships/image" Target="../media/image134.png"/><Relationship Id="rId29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28.png"/><Relationship Id="rId24" Type="http://schemas.openxmlformats.org/officeDocument/2006/relationships/image" Target="../media/image141.png"/><Relationship Id="rId32" Type="http://schemas.openxmlformats.org/officeDocument/2006/relationships/image" Target="../media/image147.png"/><Relationship Id="rId37" Type="http://schemas.openxmlformats.org/officeDocument/2006/relationships/image" Target="../media/image164.png"/><Relationship Id="rId5" Type="http://schemas.openxmlformats.org/officeDocument/2006/relationships/image" Target="../media/image119.png"/><Relationship Id="rId15" Type="http://schemas.openxmlformats.org/officeDocument/2006/relationships/image" Target="../media/image156.png"/><Relationship Id="rId23" Type="http://schemas.openxmlformats.org/officeDocument/2006/relationships/image" Target="../media/image159.png"/><Relationship Id="rId28" Type="http://schemas.openxmlformats.org/officeDocument/2006/relationships/image" Target="../media/image140.png"/><Relationship Id="rId36" Type="http://schemas.openxmlformats.org/officeDocument/2006/relationships/image" Target="../media/image149.png"/><Relationship Id="rId10" Type="http://schemas.openxmlformats.org/officeDocument/2006/relationships/image" Target="../media/image122.png"/><Relationship Id="rId19" Type="http://schemas.openxmlformats.org/officeDocument/2006/relationships/image" Target="../media/image135.png"/><Relationship Id="rId31" Type="http://schemas.openxmlformats.org/officeDocument/2006/relationships/image" Target="../media/image161.png"/><Relationship Id="rId4" Type="http://schemas.openxmlformats.org/officeDocument/2006/relationships/image" Target="../media/image118.png"/><Relationship Id="rId9" Type="http://schemas.openxmlformats.org/officeDocument/2006/relationships/image" Target="../media/image124.png"/><Relationship Id="rId14" Type="http://schemas.openxmlformats.org/officeDocument/2006/relationships/image" Target="../media/image155.png"/><Relationship Id="rId22" Type="http://schemas.openxmlformats.org/officeDocument/2006/relationships/image" Target="../media/image146.png"/><Relationship Id="rId27" Type="http://schemas.openxmlformats.org/officeDocument/2006/relationships/image" Target="../media/image139.png"/><Relationship Id="rId30" Type="http://schemas.openxmlformats.org/officeDocument/2006/relationships/image" Target="../media/image160.png"/><Relationship Id="rId35" Type="http://schemas.openxmlformats.org/officeDocument/2006/relationships/image" Target="../media/image16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176.png"/><Relationship Id="rId18" Type="http://schemas.openxmlformats.org/officeDocument/2006/relationships/image" Target="../media/image181.png"/><Relationship Id="rId26" Type="http://schemas.openxmlformats.org/officeDocument/2006/relationships/image" Target="../media/image189.png"/><Relationship Id="rId3" Type="http://schemas.openxmlformats.org/officeDocument/2006/relationships/image" Target="../media/image166.png"/><Relationship Id="rId21" Type="http://schemas.openxmlformats.org/officeDocument/2006/relationships/image" Target="../media/image184.png"/><Relationship Id="rId34" Type="http://schemas.openxmlformats.org/officeDocument/2006/relationships/image" Target="../media/image197.png"/><Relationship Id="rId7" Type="http://schemas.openxmlformats.org/officeDocument/2006/relationships/image" Target="../media/image170.png"/><Relationship Id="rId12" Type="http://schemas.openxmlformats.org/officeDocument/2006/relationships/image" Target="../media/image175.png"/><Relationship Id="rId17" Type="http://schemas.openxmlformats.org/officeDocument/2006/relationships/image" Target="../media/image180.png"/><Relationship Id="rId25" Type="http://schemas.openxmlformats.org/officeDocument/2006/relationships/image" Target="../media/image188.png"/><Relationship Id="rId33" Type="http://schemas.openxmlformats.org/officeDocument/2006/relationships/image" Target="../media/image196.png"/><Relationship Id="rId38" Type="http://schemas.openxmlformats.org/officeDocument/2006/relationships/image" Target="../media/image201.png"/><Relationship Id="rId2" Type="http://schemas.openxmlformats.org/officeDocument/2006/relationships/image" Target="../media/image165.png"/><Relationship Id="rId16" Type="http://schemas.openxmlformats.org/officeDocument/2006/relationships/image" Target="../media/image179.png"/><Relationship Id="rId20" Type="http://schemas.openxmlformats.org/officeDocument/2006/relationships/image" Target="../media/image183.png"/><Relationship Id="rId29" Type="http://schemas.openxmlformats.org/officeDocument/2006/relationships/image" Target="../media/image1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png"/><Relationship Id="rId11" Type="http://schemas.openxmlformats.org/officeDocument/2006/relationships/image" Target="../media/image174.png"/><Relationship Id="rId24" Type="http://schemas.openxmlformats.org/officeDocument/2006/relationships/image" Target="../media/image187.png"/><Relationship Id="rId32" Type="http://schemas.openxmlformats.org/officeDocument/2006/relationships/image" Target="../media/image195.png"/><Relationship Id="rId37" Type="http://schemas.openxmlformats.org/officeDocument/2006/relationships/image" Target="../media/image200.png"/><Relationship Id="rId5" Type="http://schemas.openxmlformats.org/officeDocument/2006/relationships/image" Target="../media/image168.png"/><Relationship Id="rId15" Type="http://schemas.openxmlformats.org/officeDocument/2006/relationships/image" Target="../media/image178.png"/><Relationship Id="rId23" Type="http://schemas.openxmlformats.org/officeDocument/2006/relationships/image" Target="../media/image186.png"/><Relationship Id="rId28" Type="http://schemas.openxmlformats.org/officeDocument/2006/relationships/image" Target="../media/image191.png"/><Relationship Id="rId36" Type="http://schemas.openxmlformats.org/officeDocument/2006/relationships/image" Target="../media/image199.png"/><Relationship Id="rId10" Type="http://schemas.openxmlformats.org/officeDocument/2006/relationships/image" Target="../media/image173.png"/><Relationship Id="rId19" Type="http://schemas.openxmlformats.org/officeDocument/2006/relationships/image" Target="../media/image182.png"/><Relationship Id="rId31" Type="http://schemas.openxmlformats.org/officeDocument/2006/relationships/image" Target="../media/image194.png"/><Relationship Id="rId4" Type="http://schemas.openxmlformats.org/officeDocument/2006/relationships/image" Target="../media/image167.png"/><Relationship Id="rId9" Type="http://schemas.openxmlformats.org/officeDocument/2006/relationships/image" Target="../media/image172.png"/><Relationship Id="rId14" Type="http://schemas.openxmlformats.org/officeDocument/2006/relationships/image" Target="../media/image177.png"/><Relationship Id="rId22" Type="http://schemas.openxmlformats.org/officeDocument/2006/relationships/image" Target="../media/image185.png"/><Relationship Id="rId27" Type="http://schemas.openxmlformats.org/officeDocument/2006/relationships/image" Target="../media/image190.png"/><Relationship Id="rId30" Type="http://schemas.openxmlformats.org/officeDocument/2006/relationships/image" Target="../media/image193.png"/><Relationship Id="rId35" Type="http://schemas.openxmlformats.org/officeDocument/2006/relationships/image" Target="../media/image19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176.png"/><Relationship Id="rId18" Type="http://schemas.openxmlformats.org/officeDocument/2006/relationships/image" Target="../media/image181.png"/><Relationship Id="rId26" Type="http://schemas.openxmlformats.org/officeDocument/2006/relationships/image" Target="../media/image189.png"/><Relationship Id="rId39" Type="http://schemas.openxmlformats.org/officeDocument/2006/relationships/image" Target="../media/image72.png"/><Relationship Id="rId3" Type="http://schemas.openxmlformats.org/officeDocument/2006/relationships/image" Target="../media/image166.png"/><Relationship Id="rId21" Type="http://schemas.openxmlformats.org/officeDocument/2006/relationships/image" Target="../media/image184.png"/><Relationship Id="rId34" Type="http://schemas.openxmlformats.org/officeDocument/2006/relationships/image" Target="../media/image197.png"/><Relationship Id="rId42" Type="http://schemas.openxmlformats.org/officeDocument/2006/relationships/image" Target="../media/image204.png"/><Relationship Id="rId7" Type="http://schemas.openxmlformats.org/officeDocument/2006/relationships/image" Target="../media/image170.png"/><Relationship Id="rId12" Type="http://schemas.openxmlformats.org/officeDocument/2006/relationships/image" Target="../media/image175.png"/><Relationship Id="rId17" Type="http://schemas.openxmlformats.org/officeDocument/2006/relationships/image" Target="../media/image180.png"/><Relationship Id="rId25" Type="http://schemas.openxmlformats.org/officeDocument/2006/relationships/image" Target="../media/image188.png"/><Relationship Id="rId33" Type="http://schemas.openxmlformats.org/officeDocument/2006/relationships/image" Target="../media/image196.png"/><Relationship Id="rId38" Type="http://schemas.openxmlformats.org/officeDocument/2006/relationships/image" Target="../media/image201.png"/><Relationship Id="rId2" Type="http://schemas.openxmlformats.org/officeDocument/2006/relationships/image" Target="../media/image202.png"/><Relationship Id="rId16" Type="http://schemas.openxmlformats.org/officeDocument/2006/relationships/image" Target="../media/image179.png"/><Relationship Id="rId20" Type="http://schemas.openxmlformats.org/officeDocument/2006/relationships/image" Target="../media/image183.png"/><Relationship Id="rId29" Type="http://schemas.openxmlformats.org/officeDocument/2006/relationships/image" Target="../media/image192.png"/><Relationship Id="rId41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png"/><Relationship Id="rId11" Type="http://schemas.openxmlformats.org/officeDocument/2006/relationships/image" Target="../media/image174.png"/><Relationship Id="rId24" Type="http://schemas.openxmlformats.org/officeDocument/2006/relationships/image" Target="../media/image187.png"/><Relationship Id="rId32" Type="http://schemas.openxmlformats.org/officeDocument/2006/relationships/image" Target="../media/image195.png"/><Relationship Id="rId37" Type="http://schemas.openxmlformats.org/officeDocument/2006/relationships/image" Target="../media/image200.png"/><Relationship Id="rId40" Type="http://schemas.openxmlformats.org/officeDocument/2006/relationships/image" Target="../media/image32.png"/><Relationship Id="rId5" Type="http://schemas.openxmlformats.org/officeDocument/2006/relationships/image" Target="../media/image168.png"/><Relationship Id="rId15" Type="http://schemas.openxmlformats.org/officeDocument/2006/relationships/image" Target="../media/image178.png"/><Relationship Id="rId23" Type="http://schemas.openxmlformats.org/officeDocument/2006/relationships/image" Target="../media/image186.png"/><Relationship Id="rId28" Type="http://schemas.openxmlformats.org/officeDocument/2006/relationships/image" Target="../media/image191.png"/><Relationship Id="rId36" Type="http://schemas.openxmlformats.org/officeDocument/2006/relationships/image" Target="../media/image203.png"/><Relationship Id="rId10" Type="http://schemas.openxmlformats.org/officeDocument/2006/relationships/image" Target="../media/image173.png"/><Relationship Id="rId19" Type="http://schemas.openxmlformats.org/officeDocument/2006/relationships/image" Target="../media/image182.png"/><Relationship Id="rId31" Type="http://schemas.openxmlformats.org/officeDocument/2006/relationships/image" Target="../media/image194.png"/><Relationship Id="rId4" Type="http://schemas.openxmlformats.org/officeDocument/2006/relationships/image" Target="../media/image167.png"/><Relationship Id="rId9" Type="http://schemas.openxmlformats.org/officeDocument/2006/relationships/image" Target="../media/image172.png"/><Relationship Id="rId14" Type="http://schemas.openxmlformats.org/officeDocument/2006/relationships/image" Target="../media/image177.png"/><Relationship Id="rId22" Type="http://schemas.openxmlformats.org/officeDocument/2006/relationships/image" Target="../media/image185.png"/><Relationship Id="rId27" Type="http://schemas.openxmlformats.org/officeDocument/2006/relationships/image" Target="../media/image190.png"/><Relationship Id="rId30" Type="http://schemas.openxmlformats.org/officeDocument/2006/relationships/image" Target="../media/image193.png"/><Relationship Id="rId35" Type="http://schemas.openxmlformats.org/officeDocument/2006/relationships/image" Target="../media/image19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176.png"/><Relationship Id="rId18" Type="http://schemas.openxmlformats.org/officeDocument/2006/relationships/image" Target="../media/image181.png"/><Relationship Id="rId26" Type="http://schemas.openxmlformats.org/officeDocument/2006/relationships/image" Target="../media/image189.png"/><Relationship Id="rId39" Type="http://schemas.openxmlformats.org/officeDocument/2006/relationships/image" Target="../media/image72.png"/><Relationship Id="rId3" Type="http://schemas.openxmlformats.org/officeDocument/2006/relationships/image" Target="../media/image166.png"/><Relationship Id="rId21" Type="http://schemas.openxmlformats.org/officeDocument/2006/relationships/image" Target="../media/image184.png"/><Relationship Id="rId34" Type="http://schemas.openxmlformats.org/officeDocument/2006/relationships/image" Target="../media/image197.png"/><Relationship Id="rId42" Type="http://schemas.openxmlformats.org/officeDocument/2006/relationships/image" Target="../media/image204.png"/><Relationship Id="rId7" Type="http://schemas.openxmlformats.org/officeDocument/2006/relationships/image" Target="../media/image170.png"/><Relationship Id="rId12" Type="http://schemas.openxmlformats.org/officeDocument/2006/relationships/image" Target="../media/image175.png"/><Relationship Id="rId17" Type="http://schemas.openxmlformats.org/officeDocument/2006/relationships/image" Target="../media/image180.png"/><Relationship Id="rId25" Type="http://schemas.openxmlformats.org/officeDocument/2006/relationships/image" Target="../media/image188.png"/><Relationship Id="rId33" Type="http://schemas.openxmlformats.org/officeDocument/2006/relationships/image" Target="../media/image196.png"/><Relationship Id="rId38" Type="http://schemas.openxmlformats.org/officeDocument/2006/relationships/image" Target="../media/image201.png"/><Relationship Id="rId2" Type="http://schemas.openxmlformats.org/officeDocument/2006/relationships/image" Target="../media/image202.png"/><Relationship Id="rId16" Type="http://schemas.openxmlformats.org/officeDocument/2006/relationships/image" Target="../media/image179.png"/><Relationship Id="rId20" Type="http://schemas.openxmlformats.org/officeDocument/2006/relationships/image" Target="../media/image183.png"/><Relationship Id="rId29" Type="http://schemas.openxmlformats.org/officeDocument/2006/relationships/image" Target="../media/image192.png"/><Relationship Id="rId41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png"/><Relationship Id="rId11" Type="http://schemas.openxmlformats.org/officeDocument/2006/relationships/image" Target="../media/image174.png"/><Relationship Id="rId24" Type="http://schemas.openxmlformats.org/officeDocument/2006/relationships/image" Target="../media/image187.png"/><Relationship Id="rId32" Type="http://schemas.openxmlformats.org/officeDocument/2006/relationships/image" Target="../media/image195.png"/><Relationship Id="rId37" Type="http://schemas.openxmlformats.org/officeDocument/2006/relationships/image" Target="../media/image200.png"/><Relationship Id="rId40" Type="http://schemas.openxmlformats.org/officeDocument/2006/relationships/image" Target="../media/image32.png"/><Relationship Id="rId5" Type="http://schemas.openxmlformats.org/officeDocument/2006/relationships/image" Target="../media/image168.png"/><Relationship Id="rId15" Type="http://schemas.openxmlformats.org/officeDocument/2006/relationships/image" Target="../media/image178.png"/><Relationship Id="rId23" Type="http://schemas.openxmlformats.org/officeDocument/2006/relationships/image" Target="../media/image186.png"/><Relationship Id="rId28" Type="http://schemas.openxmlformats.org/officeDocument/2006/relationships/image" Target="../media/image191.png"/><Relationship Id="rId36" Type="http://schemas.openxmlformats.org/officeDocument/2006/relationships/image" Target="../media/image203.png"/><Relationship Id="rId10" Type="http://schemas.openxmlformats.org/officeDocument/2006/relationships/image" Target="../media/image173.png"/><Relationship Id="rId19" Type="http://schemas.openxmlformats.org/officeDocument/2006/relationships/image" Target="../media/image182.png"/><Relationship Id="rId31" Type="http://schemas.openxmlformats.org/officeDocument/2006/relationships/image" Target="../media/image194.png"/><Relationship Id="rId4" Type="http://schemas.openxmlformats.org/officeDocument/2006/relationships/image" Target="../media/image167.png"/><Relationship Id="rId9" Type="http://schemas.openxmlformats.org/officeDocument/2006/relationships/image" Target="../media/image172.png"/><Relationship Id="rId14" Type="http://schemas.openxmlformats.org/officeDocument/2006/relationships/image" Target="../media/image177.png"/><Relationship Id="rId22" Type="http://schemas.openxmlformats.org/officeDocument/2006/relationships/image" Target="../media/image185.png"/><Relationship Id="rId27" Type="http://schemas.openxmlformats.org/officeDocument/2006/relationships/image" Target="../media/image190.png"/><Relationship Id="rId30" Type="http://schemas.openxmlformats.org/officeDocument/2006/relationships/image" Target="../media/image193.png"/><Relationship Id="rId35" Type="http://schemas.openxmlformats.org/officeDocument/2006/relationships/image" Target="../media/image198.png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20.png"/><Relationship Id="rId21" Type="http://schemas.openxmlformats.org/officeDocument/2006/relationships/image" Target="../media/image224.png"/><Relationship Id="rId42" Type="http://schemas.openxmlformats.org/officeDocument/2006/relationships/image" Target="../media/image245.png"/><Relationship Id="rId63" Type="http://schemas.openxmlformats.org/officeDocument/2006/relationships/image" Target="../media/image266.png"/><Relationship Id="rId84" Type="http://schemas.openxmlformats.org/officeDocument/2006/relationships/image" Target="../media/image287.png"/><Relationship Id="rId138" Type="http://schemas.openxmlformats.org/officeDocument/2006/relationships/image" Target="../media/image341.png"/><Relationship Id="rId159" Type="http://schemas.openxmlformats.org/officeDocument/2006/relationships/image" Target="../media/image362.png"/><Relationship Id="rId170" Type="http://schemas.openxmlformats.org/officeDocument/2006/relationships/image" Target="../media/image373.png"/><Relationship Id="rId191" Type="http://schemas.openxmlformats.org/officeDocument/2006/relationships/image" Target="../media/image394.png"/><Relationship Id="rId196" Type="http://schemas.openxmlformats.org/officeDocument/2006/relationships/image" Target="../media/image399.png"/><Relationship Id="rId200" Type="http://schemas.openxmlformats.org/officeDocument/2006/relationships/image" Target="../media/image403.png"/><Relationship Id="rId16" Type="http://schemas.openxmlformats.org/officeDocument/2006/relationships/image" Target="../media/image219.png"/><Relationship Id="rId107" Type="http://schemas.openxmlformats.org/officeDocument/2006/relationships/image" Target="../media/image310.png"/><Relationship Id="rId11" Type="http://schemas.openxmlformats.org/officeDocument/2006/relationships/image" Target="../media/image214.png"/><Relationship Id="rId32" Type="http://schemas.openxmlformats.org/officeDocument/2006/relationships/image" Target="../media/image235.png"/><Relationship Id="rId37" Type="http://schemas.openxmlformats.org/officeDocument/2006/relationships/image" Target="../media/image240.png"/><Relationship Id="rId53" Type="http://schemas.openxmlformats.org/officeDocument/2006/relationships/image" Target="../media/image256.png"/><Relationship Id="rId58" Type="http://schemas.openxmlformats.org/officeDocument/2006/relationships/image" Target="../media/image261.png"/><Relationship Id="rId74" Type="http://schemas.openxmlformats.org/officeDocument/2006/relationships/image" Target="../media/image277.png"/><Relationship Id="rId79" Type="http://schemas.openxmlformats.org/officeDocument/2006/relationships/image" Target="../media/image282.png"/><Relationship Id="rId102" Type="http://schemas.openxmlformats.org/officeDocument/2006/relationships/image" Target="../media/image305.png"/><Relationship Id="rId123" Type="http://schemas.openxmlformats.org/officeDocument/2006/relationships/image" Target="../media/image326.png"/><Relationship Id="rId128" Type="http://schemas.openxmlformats.org/officeDocument/2006/relationships/image" Target="../media/image331.png"/><Relationship Id="rId144" Type="http://schemas.openxmlformats.org/officeDocument/2006/relationships/image" Target="../media/image347.png"/><Relationship Id="rId149" Type="http://schemas.openxmlformats.org/officeDocument/2006/relationships/image" Target="../media/image352.png"/><Relationship Id="rId5" Type="http://schemas.openxmlformats.org/officeDocument/2006/relationships/image" Target="../media/image208.png"/><Relationship Id="rId90" Type="http://schemas.openxmlformats.org/officeDocument/2006/relationships/image" Target="../media/image293.png"/><Relationship Id="rId95" Type="http://schemas.openxmlformats.org/officeDocument/2006/relationships/image" Target="../media/image298.png"/><Relationship Id="rId160" Type="http://schemas.openxmlformats.org/officeDocument/2006/relationships/image" Target="../media/image363.png"/><Relationship Id="rId165" Type="http://schemas.openxmlformats.org/officeDocument/2006/relationships/image" Target="../media/image368.png"/><Relationship Id="rId181" Type="http://schemas.openxmlformats.org/officeDocument/2006/relationships/image" Target="../media/image384.png"/><Relationship Id="rId186" Type="http://schemas.openxmlformats.org/officeDocument/2006/relationships/image" Target="../media/image389.png"/><Relationship Id="rId22" Type="http://schemas.openxmlformats.org/officeDocument/2006/relationships/image" Target="../media/image225.png"/><Relationship Id="rId27" Type="http://schemas.openxmlformats.org/officeDocument/2006/relationships/image" Target="../media/image230.png"/><Relationship Id="rId43" Type="http://schemas.openxmlformats.org/officeDocument/2006/relationships/image" Target="../media/image246.png"/><Relationship Id="rId48" Type="http://schemas.openxmlformats.org/officeDocument/2006/relationships/image" Target="../media/image251.png"/><Relationship Id="rId64" Type="http://schemas.openxmlformats.org/officeDocument/2006/relationships/image" Target="../media/image267.png"/><Relationship Id="rId69" Type="http://schemas.openxmlformats.org/officeDocument/2006/relationships/image" Target="../media/image272.png"/><Relationship Id="rId113" Type="http://schemas.openxmlformats.org/officeDocument/2006/relationships/image" Target="../media/image316.png"/><Relationship Id="rId118" Type="http://schemas.openxmlformats.org/officeDocument/2006/relationships/image" Target="../media/image321.png"/><Relationship Id="rId134" Type="http://schemas.openxmlformats.org/officeDocument/2006/relationships/image" Target="../media/image337.png"/><Relationship Id="rId139" Type="http://schemas.openxmlformats.org/officeDocument/2006/relationships/image" Target="../media/image342.png"/><Relationship Id="rId80" Type="http://schemas.openxmlformats.org/officeDocument/2006/relationships/image" Target="../media/image283.png"/><Relationship Id="rId85" Type="http://schemas.openxmlformats.org/officeDocument/2006/relationships/image" Target="../media/image288.png"/><Relationship Id="rId150" Type="http://schemas.openxmlformats.org/officeDocument/2006/relationships/image" Target="../media/image353.png"/><Relationship Id="rId155" Type="http://schemas.openxmlformats.org/officeDocument/2006/relationships/image" Target="../media/image358.png"/><Relationship Id="rId171" Type="http://schemas.openxmlformats.org/officeDocument/2006/relationships/image" Target="../media/image374.png"/><Relationship Id="rId176" Type="http://schemas.openxmlformats.org/officeDocument/2006/relationships/image" Target="../media/image379.png"/><Relationship Id="rId192" Type="http://schemas.openxmlformats.org/officeDocument/2006/relationships/image" Target="../media/image395.png"/><Relationship Id="rId197" Type="http://schemas.openxmlformats.org/officeDocument/2006/relationships/image" Target="../media/image400.png"/><Relationship Id="rId201" Type="http://schemas.openxmlformats.org/officeDocument/2006/relationships/image" Target="../media/image404.png"/><Relationship Id="rId12" Type="http://schemas.openxmlformats.org/officeDocument/2006/relationships/image" Target="../media/image215.png"/><Relationship Id="rId17" Type="http://schemas.openxmlformats.org/officeDocument/2006/relationships/image" Target="../media/image220.png"/><Relationship Id="rId33" Type="http://schemas.openxmlformats.org/officeDocument/2006/relationships/image" Target="../media/image236.png"/><Relationship Id="rId38" Type="http://schemas.openxmlformats.org/officeDocument/2006/relationships/image" Target="../media/image241.png"/><Relationship Id="rId59" Type="http://schemas.openxmlformats.org/officeDocument/2006/relationships/image" Target="../media/image262.png"/><Relationship Id="rId103" Type="http://schemas.openxmlformats.org/officeDocument/2006/relationships/image" Target="../media/image306.png"/><Relationship Id="rId108" Type="http://schemas.openxmlformats.org/officeDocument/2006/relationships/image" Target="../media/image311.png"/><Relationship Id="rId124" Type="http://schemas.openxmlformats.org/officeDocument/2006/relationships/image" Target="../media/image327.png"/><Relationship Id="rId129" Type="http://schemas.openxmlformats.org/officeDocument/2006/relationships/image" Target="../media/image332.png"/><Relationship Id="rId54" Type="http://schemas.openxmlformats.org/officeDocument/2006/relationships/image" Target="../media/image257.png"/><Relationship Id="rId70" Type="http://schemas.openxmlformats.org/officeDocument/2006/relationships/image" Target="../media/image273.png"/><Relationship Id="rId75" Type="http://schemas.openxmlformats.org/officeDocument/2006/relationships/image" Target="../media/image278.png"/><Relationship Id="rId91" Type="http://schemas.openxmlformats.org/officeDocument/2006/relationships/image" Target="../media/image294.png"/><Relationship Id="rId96" Type="http://schemas.openxmlformats.org/officeDocument/2006/relationships/image" Target="../media/image299.png"/><Relationship Id="rId140" Type="http://schemas.openxmlformats.org/officeDocument/2006/relationships/image" Target="../media/image343.png"/><Relationship Id="rId145" Type="http://schemas.openxmlformats.org/officeDocument/2006/relationships/image" Target="../media/image348.png"/><Relationship Id="rId161" Type="http://schemas.openxmlformats.org/officeDocument/2006/relationships/image" Target="../media/image364.png"/><Relationship Id="rId166" Type="http://schemas.openxmlformats.org/officeDocument/2006/relationships/image" Target="../media/image369.png"/><Relationship Id="rId182" Type="http://schemas.openxmlformats.org/officeDocument/2006/relationships/image" Target="../media/image385.png"/><Relationship Id="rId187" Type="http://schemas.openxmlformats.org/officeDocument/2006/relationships/image" Target="../media/image3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9.png"/><Relationship Id="rId23" Type="http://schemas.openxmlformats.org/officeDocument/2006/relationships/image" Target="../media/image226.png"/><Relationship Id="rId28" Type="http://schemas.openxmlformats.org/officeDocument/2006/relationships/image" Target="../media/image231.png"/><Relationship Id="rId49" Type="http://schemas.openxmlformats.org/officeDocument/2006/relationships/image" Target="../media/image252.png"/><Relationship Id="rId114" Type="http://schemas.openxmlformats.org/officeDocument/2006/relationships/image" Target="../media/image317.png"/><Relationship Id="rId119" Type="http://schemas.openxmlformats.org/officeDocument/2006/relationships/image" Target="../media/image322.png"/><Relationship Id="rId44" Type="http://schemas.openxmlformats.org/officeDocument/2006/relationships/image" Target="../media/image247.png"/><Relationship Id="rId60" Type="http://schemas.openxmlformats.org/officeDocument/2006/relationships/image" Target="../media/image263.png"/><Relationship Id="rId65" Type="http://schemas.openxmlformats.org/officeDocument/2006/relationships/image" Target="../media/image268.png"/><Relationship Id="rId81" Type="http://schemas.openxmlformats.org/officeDocument/2006/relationships/image" Target="../media/image284.png"/><Relationship Id="rId86" Type="http://schemas.openxmlformats.org/officeDocument/2006/relationships/image" Target="../media/image289.png"/><Relationship Id="rId130" Type="http://schemas.openxmlformats.org/officeDocument/2006/relationships/image" Target="../media/image333.png"/><Relationship Id="rId135" Type="http://schemas.openxmlformats.org/officeDocument/2006/relationships/image" Target="../media/image338.png"/><Relationship Id="rId151" Type="http://schemas.openxmlformats.org/officeDocument/2006/relationships/image" Target="../media/image354.png"/><Relationship Id="rId156" Type="http://schemas.openxmlformats.org/officeDocument/2006/relationships/image" Target="../media/image359.png"/><Relationship Id="rId177" Type="http://schemas.openxmlformats.org/officeDocument/2006/relationships/image" Target="../media/image380.png"/><Relationship Id="rId198" Type="http://schemas.openxmlformats.org/officeDocument/2006/relationships/image" Target="../media/image401.png"/><Relationship Id="rId172" Type="http://schemas.openxmlformats.org/officeDocument/2006/relationships/image" Target="../media/image375.png"/><Relationship Id="rId193" Type="http://schemas.openxmlformats.org/officeDocument/2006/relationships/image" Target="../media/image396.png"/><Relationship Id="rId202" Type="http://schemas.openxmlformats.org/officeDocument/2006/relationships/image" Target="../media/image405.png"/><Relationship Id="rId13" Type="http://schemas.openxmlformats.org/officeDocument/2006/relationships/image" Target="../media/image216.png"/><Relationship Id="rId18" Type="http://schemas.openxmlformats.org/officeDocument/2006/relationships/image" Target="../media/image221.png"/><Relationship Id="rId39" Type="http://schemas.openxmlformats.org/officeDocument/2006/relationships/image" Target="../media/image242.png"/><Relationship Id="rId109" Type="http://schemas.openxmlformats.org/officeDocument/2006/relationships/image" Target="../media/image312.png"/><Relationship Id="rId34" Type="http://schemas.openxmlformats.org/officeDocument/2006/relationships/image" Target="../media/image237.png"/><Relationship Id="rId50" Type="http://schemas.openxmlformats.org/officeDocument/2006/relationships/image" Target="../media/image253.png"/><Relationship Id="rId55" Type="http://schemas.openxmlformats.org/officeDocument/2006/relationships/image" Target="../media/image258.png"/><Relationship Id="rId76" Type="http://schemas.openxmlformats.org/officeDocument/2006/relationships/image" Target="../media/image279.png"/><Relationship Id="rId97" Type="http://schemas.openxmlformats.org/officeDocument/2006/relationships/image" Target="../media/image300.png"/><Relationship Id="rId104" Type="http://schemas.openxmlformats.org/officeDocument/2006/relationships/image" Target="../media/image307.png"/><Relationship Id="rId120" Type="http://schemas.openxmlformats.org/officeDocument/2006/relationships/image" Target="../media/image323.png"/><Relationship Id="rId125" Type="http://schemas.openxmlformats.org/officeDocument/2006/relationships/image" Target="../media/image328.png"/><Relationship Id="rId141" Type="http://schemas.openxmlformats.org/officeDocument/2006/relationships/image" Target="../media/image344.png"/><Relationship Id="rId146" Type="http://schemas.openxmlformats.org/officeDocument/2006/relationships/image" Target="../media/image349.png"/><Relationship Id="rId167" Type="http://schemas.openxmlformats.org/officeDocument/2006/relationships/image" Target="../media/image370.png"/><Relationship Id="rId188" Type="http://schemas.openxmlformats.org/officeDocument/2006/relationships/image" Target="../media/image391.png"/><Relationship Id="rId7" Type="http://schemas.openxmlformats.org/officeDocument/2006/relationships/image" Target="../media/image210.png"/><Relationship Id="rId71" Type="http://schemas.openxmlformats.org/officeDocument/2006/relationships/image" Target="../media/image274.png"/><Relationship Id="rId92" Type="http://schemas.openxmlformats.org/officeDocument/2006/relationships/image" Target="../media/image295.png"/><Relationship Id="rId162" Type="http://schemas.openxmlformats.org/officeDocument/2006/relationships/image" Target="../media/image365.png"/><Relationship Id="rId183" Type="http://schemas.openxmlformats.org/officeDocument/2006/relationships/image" Target="../media/image386.png"/><Relationship Id="rId2" Type="http://schemas.openxmlformats.org/officeDocument/2006/relationships/image" Target="../media/image205.png"/><Relationship Id="rId29" Type="http://schemas.openxmlformats.org/officeDocument/2006/relationships/image" Target="../media/image232.png"/><Relationship Id="rId24" Type="http://schemas.openxmlformats.org/officeDocument/2006/relationships/image" Target="../media/image227.png"/><Relationship Id="rId40" Type="http://schemas.openxmlformats.org/officeDocument/2006/relationships/image" Target="../media/image243.png"/><Relationship Id="rId45" Type="http://schemas.openxmlformats.org/officeDocument/2006/relationships/image" Target="../media/image248.png"/><Relationship Id="rId66" Type="http://schemas.openxmlformats.org/officeDocument/2006/relationships/image" Target="../media/image269.png"/><Relationship Id="rId87" Type="http://schemas.openxmlformats.org/officeDocument/2006/relationships/image" Target="../media/image290.png"/><Relationship Id="rId110" Type="http://schemas.openxmlformats.org/officeDocument/2006/relationships/image" Target="../media/image313.png"/><Relationship Id="rId115" Type="http://schemas.openxmlformats.org/officeDocument/2006/relationships/image" Target="../media/image318.png"/><Relationship Id="rId131" Type="http://schemas.openxmlformats.org/officeDocument/2006/relationships/image" Target="../media/image334.png"/><Relationship Id="rId136" Type="http://schemas.openxmlformats.org/officeDocument/2006/relationships/image" Target="../media/image339.png"/><Relationship Id="rId157" Type="http://schemas.openxmlformats.org/officeDocument/2006/relationships/image" Target="../media/image360.png"/><Relationship Id="rId178" Type="http://schemas.openxmlformats.org/officeDocument/2006/relationships/image" Target="../media/image381.png"/><Relationship Id="rId61" Type="http://schemas.openxmlformats.org/officeDocument/2006/relationships/image" Target="../media/image264.png"/><Relationship Id="rId82" Type="http://schemas.openxmlformats.org/officeDocument/2006/relationships/image" Target="../media/image285.png"/><Relationship Id="rId152" Type="http://schemas.openxmlformats.org/officeDocument/2006/relationships/image" Target="../media/image355.png"/><Relationship Id="rId173" Type="http://schemas.openxmlformats.org/officeDocument/2006/relationships/image" Target="../media/image376.png"/><Relationship Id="rId194" Type="http://schemas.openxmlformats.org/officeDocument/2006/relationships/image" Target="../media/image397.png"/><Relationship Id="rId199" Type="http://schemas.openxmlformats.org/officeDocument/2006/relationships/image" Target="../media/image402.png"/><Relationship Id="rId19" Type="http://schemas.openxmlformats.org/officeDocument/2006/relationships/image" Target="../media/image222.png"/><Relationship Id="rId14" Type="http://schemas.openxmlformats.org/officeDocument/2006/relationships/image" Target="../media/image217.png"/><Relationship Id="rId30" Type="http://schemas.openxmlformats.org/officeDocument/2006/relationships/image" Target="../media/image233.png"/><Relationship Id="rId35" Type="http://schemas.openxmlformats.org/officeDocument/2006/relationships/image" Target="../media/image238.png"/><Relationship Id="rId56" Type="http://schemas.openxmlformats.org/officeDocument/2006/relationships/image" Target="../media/image259.png"/><Relationship Id="rId77" Type="http://schemas.openxmlformats.org/officeDocument/2006/relationships/image" Target="../media/image280.png"/><Relationship Id="rId100" Type="http://schemas.openxmlformats.org/officeDocument/2006/relationships/image" Target="../media/image303.png"/><Relationship Id="rId105" Type="http://schemas.openxmlformats.org/officeDocument/2006/relationships/image" Target="../media/image308.png"/><Relationship Id="rId126" Type="http://schemas.openxmlformats.org/officeDocument/2006/relationships/image" Target="../media/image329.png"/><Relationship Id="rId147" Type="http://schemas.openxmlformats.org/officeDocument/2006/relationships/image" Target="../media/image350.png"/><Relationship Id="rId168" Type="http://schemas.openxmlformats.org/officeDocument/2006/relationships/image" Target="../media/image371.png"/><Relationship Id="rId8" Type="http://schemas.openxmlformats.org/officeDocument/2006/relationships/image" Target="../media/image211.png"/><Relationship Id="rId51" Type="http://schemas.openxmlformats.org/officeDocument/2006/relationships/image" Target="../media/image254.png"/><Relationship Id="rId72" Type="http://schemas.openxmlformats.org/officeDocument/2006/relationships/image" Target="../media/image275.png"/><Relationship Id="rId93" Type="http://schemas.openxmlformats.org/officeDocument/2006/relationships/image" Target="../media/image296.png"/><Relationship Id="rId98" Type="http://schemas.openxmlformats.org/officeDocument/2006/relationships/image" Target="../media/image301.png"/><Relationship Id="rId121" Type="http://schemas.openxmlformats.org/officeDocument/2006/relationships/image" Target="../media/image324.png"/><Relationship Id="rId142" Type="http://schemas.openxmlformats.org/officeDocument/2006/relationships/image" Target="../media/image345.png"/><Relationship Id="rId163" Type="http://schemas.openxmlformats.org/officeDocument/2006/relationships/image" Target="../media/image366.png"/><Relationship Id="rId184" Type="http://schemas.openxmlformats.org/officeDocument/2006/relationships/image" Target="../media/image387.png"/><Relationship Id="rId189" Type="http://schemas.openxmlformats.org/officeDocument/2006/relationships/image" Target="../media/image392.png"/><Relationship Id="rId3" Type="http://schemas.openxmlformats.org/officeDocument/2006/relationships/image" Target="../media/image206.png"/><Relationship Id="rId25" Type="http://schemas.openxmlformats.org/officeDocument/2006/relationships/image" Target="../media/image228.png"/><Relationship Id="rId46" Type="http://schemas.openxmlformats.org/officeDocument/2006/relationships/image" Target="../media/image249.png"/><Relationship Id="rId67" Type="http://schemas.openxmlformats.org/officeDocument/2006/relationships/image" Target="../media/image270.png"/><Relationship Id="rId116" Type="http://schemas.openxmlformats.org/officeDocument/2006/relationships/image" Target="../media/image319.png"/><Relationship Id="rId137" Type="http://schemas.openxmlformats.org/officeDocument/2006/relationships/image" Target="../media/image340.png"/><Relationship Id="rId158" Type="http://schemas.openxmlformats.org/officeDocument/2006/relationships/image" Target="../media/image361.png"/><Relationship Id="rId20" Type="http://schemas.openxmlformats.org/officeDocument/2006/relationships/image" Target="../media/image223.png"/><Relationship Id="rId41" Type="http://schemas.openxmlformats.org/officeDocument/2006/relationships/image" Target="../media/image244.png"/><Relationship Id="rId62" Type="http://schemas.openxmlformats.org/officeDocument/2006/relationships/image" Target="../media/image265.png"/><Relationship Id="rId83" Type="http://schemas.openxmlformats.org/officeDocument/2006/relationships/image" Target="../media/image286.png"/><Relationship Id="rId88" Type="http://schemas.openxmlformats.org/officeDocument/2006/relationships/image" Target="../media/image291.png"/><Relationship Id="rId111" Type="http://schemas.openxmlformats.org/officeDocument/2006/relationships/image" Target="../media/image314.png"/><Relationship Id="rId132" Type="http://schemas.openxmlformats.org/officeDocument/2006/relationships/image" Target="../media/image335.png"/><Relationship Id="rId153" Type="http://schemas.openxmlformats.org/officeDocument/2006/relationships/image" Target="../media/image356.png"/><Relationship Id="rId174" Type="http://schemas.openxmlformats.org/officeDocument/2006/relationships/image" Target="../media/image377.png"/><Relationship Id="rId179" Type="http://schemas.openxmlformats.org/officeDocument/2006/relationships/image" Target="../media/image382.png"/><Relationship Id="rId195" Type="http://schemas.openxmlformats.org/officeDocument/2006/relationships/image" Target="../media/image398.png"/><Relationship Id="rId190" Type="http://schemas.openxmlformats.org/officeDocument/2006/relationships/image" Target="../media/image393.png"/><Relationship Id="rId15" Type="http://schemas.openxmlformats.org/officeDocument/2006/relationships/image" Target="../media/image218.png"/><Relationship Id="rId36" Type="http://schemas.openxmlformats.org/officeDocument/2006/relationships/image" Target="../media/image239.png"/><Relationship Id="rId57" Type="http://schemas.openxmlformats.org/officeDocument/2006/relationships/image" Target="../media/image260.png"/><Relationship Id="rId106" Type="http://schemas.openxmlformats.org/officeDocument/2006/relationships/image" Target="../media/image309.png"/><Relationship Id="rId127" Type="http://schemas.openxmlformats.org/officeDocument/2006/relationships/image" Target="../media/image330.png"/><Relationship Id="rId10" Type="http://schemas.openxmlformats.org/officeDocument/2006/relationships/image" Target="../media/image213.png"/><Relationship Id="rId31" Type="http://schemas.openxmlformats.org/officeDocument/2006/relationships/image" Target="../media/image234.png"/><Relationship Id="rId52" Type="http://schemas.openxmlformats.org/officeDocument/2006/relationships/image" Target="../media/image255.png"/><Relationship Id="rId73" Type="http://schemas.openxmlformats.org/officeDocument/2006/relationships/image" Target="../media/image276.png"/><Relationship Id="rId78" Type="http://schemas.openxmlformats.org/officeDocument/2006/relationships/image" Target="../media/image281.png"/><Relationship Id="rId94" Type="http://schemas.openxmlformats.org/officeDocument/2006/relationships/image" Target="../media/image297.png"/><Relationship Id="rId99" Type="http://schemas.openxmlformats.org/officeDocument/2006/relationships/image" Target="../media/image302.png"/><Relationship Id="rId101" Type="http://schemas.openxmlformats.org/officeDocument/2006/relationships/image" Target="../media/image304.png"/><Relationship Id="rId122" Type="http://schemas.openxmlformats.org/officeDocument/2006/relationships/image" Target="../media/image325.png"/><Relationship Id="rId143" Type="http://schemas.openxmlformats.org/officeDocument/2006/relationships/image" Target="../media/image346.png"/><Relationship Id="rId148" Type="http://schemas.openxmlformats.org/officeDocument/2006/relationships/image" Target="../media/image351.png"/><Relationship Id="rId164" Type="http://schemas.openxmlformats.org/officeDocument/2006/relationships/image" Target="../media/image367.png"/><Relationship Id="rId169" Type="http://schemas.openxmlformats.org/officeDocument/2006/relationships/image" Target="../media/image372.png"/><Relationship Id="rId185" Type="http://schemas.openxmlformats.org/officeDocument/2006/relationships/image" Target="../media/image388.png"/><Relationship Id="rId4" Type="http://schemas.openxmlformats.org/officeDocument/2006/relationships/image" Target="../media/image207.png"/><Relationship Id="rId9" Type="http://schemas.openxmlformats.org/officeDocument/2006/relationships/image" Target="../media/image212.png"/><Relationship Id="rId180" Type="http://schemas.openxmlformats.org/officeDocument/2006/relationships/image" Target="../media/image383.png"/><Relationship Id="rId26" Type="http://schemas.openxmlformats.org/officeDocument/2006/relationships/image" Target="../media/image229.png"/><Relationship Id="rId47" Type="http://schemas.openxmlformats.org/officeDocument/2006/relationships/image" Target="../media/image250.png"/><Relationship Id="rId68" Type="http://schemas.openxmlformats.org/officeDocument/2006/relationships/image" Target="../media/image271.png"/><Relationship Id="rId89" Type="http://schemas.openxmlformats.org/officeDocument/2006/relationships/image" Target="../media/image292.png"/><Relationship Id="rId112" Type="http://schemas.openxmlformats.org/officeDocument/2006/relationships/image" Target="../media/image315.png"/><Relationship Id="rId133" Type="http://schemas.openxmlformats.org/officeDocument/2006/relationships/image" Target="../media/image336.png"/><Relationship Id="rId154" Type="http://schemas.openxmlformats.org/officeDocument/2006/relationships/image" Target="../media/image357.png"/><Relationship Id="rId175" Type="http://schemas.openxmlformats.org/officeDocument/2006/relationships/image" Target="../media/image37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7.jpg"/><Relationship Id="rId2" Type="http://schemas.openxmlformats.org/officeDocument/2006/relationships/image" Target="../media/image40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4.png"/><Relationship Id="rId13" Type="http://schemas.openxmlformats.org/officeDocument/2006/relationships/image" Target="../media/image419.png"/><Relationship Id="rId18" Type="http://schemas.openxmlformats.org/officeDocument/2006/relationships/image" Target="../media/image424.png"/><Relationship Id="rId3" Type="http://schemas.openxmlformats.org/officeDocument/2006/relationships/image" Target="../media/image409.png"/><Relationship Id="rId7" Type="http://schemas.openxmlformats.org/officeDocument/2006/relationships/image" Target="../media/image413.png"/><Relationship Id="rId12" Type="http://schemas.openxmlformats.org/officeDocument/2006/relationships/image" Target="../media/image418.png"/><Relationship Id="rId17" Type="http://schemas.openxmlformats.org/officeDocument/2006/relationships/image" Target="../media/image423.png"/><Relationship Id="rId2" Type="http://schemas.openxmlformats.org/officeDocument/2006/relationships/image" Target="../media/image408.png"/><Relationship Id="rId16" Type="http://schemas.openxmlformats.org/officeDocument/2006/relationships/image" Target="../media/image4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417.png"/><Relationship Id="rId5" Type="http://schemas.openxmlformats.org/officeDocument/2006/relationships/image" Target="../media/image411.png"/><Relationship Id="rId15" Type="http://schemas.openxmlformats.org/officeDocument/2006/relationships/image" Target="../media/image421.png"/><Relationship Id="rId10" Type="http://schemas.openxmlformats.org/officeDocument/2006/relationships/image" Target="../media/image416.png"/><Relationship Id="rId4" Type="http://schemas.openxmlformats.org/officeDocument/2006/relationships/image" Target="../media/image410.png"/><Relationship Id="rId9" Type="http://schemas.openxmlformats.org/officeDocument/2006/relationships/image" Target="../media/image415.png"/><Relationship Id="rId14" Type="http://schemas.openxmlformats.org/officeDocument/2006/relationships/image" Target="../media/image42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4.png"/><Relationship Id="rId13" Type="http://schemas.openxmlformats.org/officeDocument/2006/relationships/image" Target="../media/image419.png"/><Relationship Id="rId18" Type="http://schemas.openxmlformats.org/officeDocument/2006/relationships/image" Target="../media/image424.png"/><Relationship Id="rId3" Type="http://schemas.openxmlformats.org/officeDocument/2006/relationships/image" Target="../media/image409.png"/><Relationship Id="rId7" Type="http://schemas.openxmlformats.org/officeDocument/2006/relationships/image" Target="../media/image413.png"/><Relationship Id="rId12" Type="http://schemas.openxmlformats.org/officeDocument/2006/relationships/image" Target="../media/image418.png"/><Relationship Id="rId17" Type="http://schemas.openxmlformats.org/officeDocument/2006/relationships/image" Target="../media/image423.png"/><Relationship Id="rId2" Type="http://schemas.openxmlformats.org/officeDocument/2006/relationships/image" Target="../media/image425.png"/><Relationship Id="rId16" Type="http://schemas.openxmlformats.org/officeDocument/2006/relationships/image" Target="../media/image4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417.png"/><Relationship Id="rId5" Type="http://schemas.openxmlformats.org/officeDocument/2006/relationships/image" Target="../media/image411.png"/><Relationship Id="rId15" Type="http://schemas.openxmlformats.org/officeDocument/2006/relationships/image" Target="../media/image421.png"/><Relationship Id="rId10" Type="http://schemas.openxmlformats.org/officeDocument/2006/relationships/image" Target="../media/image416.png"/><Relationship Id="rId4" Type="http://schemas.openxmlformats.org/officeDocument/2006/relationships/image" Target="../media/image410.png"/><Relationship Id="rId9" Type="http://schemas.openxmlformats.org/officeDocument/2006/relationships/image" Target="../media/image415.png"/><Relationship Id="rId14" Type="http://schemas.openxmlformats.org/officeDocument/2006/relationships/image" Target="../media/image42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5.png"/><Relationship Id="rId13" Type="http://schemas.openxmlformats.org/officeDocument/2006/relationships/image" Target="../media/image421.png"/><Relationship Id="rId3" Type="http://schemas.openxmlformats.org/officeDocument/2006/relationships/image" Target="../media/image426.png"/><Relationship Id="rId7" Type="http://schemas.openxmlformats.org/officeDocument/2006/relationships/image" Target="../media/image413.png"/><Relationship Id="rId12" Type="http://schemas.openxmlformats.org/officeDocument/2006/relationships/image" Target="../media/image420.png"/><Relationship Id="rId2" Type="http://schemas.openxmlformats.org/officeDocument/2006/relationships/image" Target="../media/image408.png"/><Relationship Id="rId16" Type="http://schemas.openxmlformats.org/officeDocument/2006/relationships/image" Target="../media/image4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419.png"/><Relationship Id="rId5" Type="http://schemas.openxmlformats.org/officeDocument/2006/relationships/image" Target="../media/image411.png"/><Relationship Id="rId15" Type="http://schemas.openxmlformats.org/officeDocument/2006/relationships/image" Target="../media/image424.png"/><Relationship Id="rId10" Type="http://schemas.openxmlformats.org/officeDocument/2006/relationships/image" Target="../media/image417.png"/><Relationship Id="rId4" Type="http://schemas.openxmlformats.org/officeDocument/2006/relationships/image" Target="../media/image410.png"/><Relationship Id="rId9" Type="http://schemas.openxmlformats.org/officeDocument/2006/relationships/image" Target="../media/image416.png"/><Relationship Id="rId14" Type="http://schemas.openxmlformats.org/officeDocument/2006/relationships/image" Target="../media/image4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3.png"/><Relationship Id="rId13" Type="http://schemas.openxmlformats.org/officeDocument/2006/relationships/image" Target="../media/image420.png"/><Relationship Id="rId3" Type="http://schemas.openxmlformats.org/officeDocument/2006/relationships/image" Target="../media/image428.png"/><Relationship Id="rId7" Type="http://schemas.openxmlformats.org/officeDocument/2006/relationships/image" Target="../media/image418.png"/><Relationship Id="rId12" Type="http://schemas.openxmlformats.org/officeDocument/2006/relationships/image" Target="../media/image419.png"/><Relationship Id="rId2" Type="http://schemas.openxmlformats.org/officeDocument/2006/relationships/image" Target="../media/image427.png"/><Relationship Id="rId16" Type="http://schemas.openxmlformats.org/officeDocument/2006/relationships/image" Target="../media/image4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417.png"/><Relationship Id="rId5" Type="http://schemas.openxmlformats.org/officeDocument/2006/relationships/image" Target="../media/image411.png"/><Relationship Id="rId15" Type="http://schemas.openxmlformats.org/officeDocument/2006/relationships/image" Target="../media/image422.png"/><Relationship Id="rId10" Type="http://schemas.openxmlformats.org/officeDocument/2006/relationships/image" Target="../media/image416.png"/><Relationship Id="rId4" Type="http://schemas.openxmlformats.org/officeDocument/2006/relationships/image" Target="../media/image410.png"/><Relationship Id="rId9" Type="http://schemas.openxmlformats.org/officeDocument/2006/relationships/image" Target="../media/image415.png"/><Relationship Id="rId14" Type="http://schemas.openxmlformats.org/officeDocument/2006/relationships/image" Target="../media/image4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6.jpg"/><Relationship Id="rId3" Type="http://schemas.openxmlformats.org/officeDocument/2006/relationships/image" Target="../media/image431.png"/><Relationship Id="rId7" Type="http://schemas.openxmlformats.org/officeDocument/2006/relationships/image" Target="../media/image435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4.png"/><Relationship Id="rId5" Type="http://schemas.openxmlformats.org/officeDocument/2006/relationships/image" Target="../media/image433.png"/><Relationship Id="rId4" Type="http://schemas.openxmlformats.org/officeDocument/2006/relationships/image" Target="../media/image43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3.png"/><Relationship Id="rId13" Type="http://schemas.openxmlformats.org/officeDocument/2006/relationships/image" Target="../media/image448.png"/><Relationship Id="rId18" Type="http://schemas.openxmlformats.org/officeDocument/2006/relationships/image" Target="../media/image453.png"/><Relationship Id="rId3" Type="http://schemas.openxmlformats.org/officeDocument/2006/relationships/image" Target="../media/image438.png"/><Relationship Id="rId7" Type="http://schemas.openxmlformats.org/officeDocument/2006/relationships/image" Target="../media/image442.png"/><Relationship Id="rId12" Type="http://schemas.openxmlformats.org/officeDocument/2006/relationships/image" Target="../media/image447.png"/><Relationship Id="rId17" Type="http://schemas.openxmlformats.org/officeDocument/2006/relationships/image" Target="../media/image452.png"/><Relationship Id="rId2" Type="http://schemas.openxmlformats.org/officeDocument/2006/relationships/image" Target="../media/image437.png"/><Relationship Id="rId16" Type="http://schemas.openxmlformats.org/officeDocument/2006/relationships/image" Target="../media/image451.png"/><Relationship Id="rId20" Type="http://schemas.openxmlformats.org/officeDocument/2006/relationships/image" Target="../media/image4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1.png"/><Relationship Id="rId11" Type="http://schemas.openxmlformats.org/officeDocument/2006/relationships/image" Target="../media/image446.png"/><Relationship Id="rId5" Type="http://schemas.openxmlformats.org/officeDocument/2006/relationships/image" Target="../media/image440.png"/><Relationship Id="rId15" Type="http://schemas.openxmlformats.org/officeDocument/2006/relationships/image" Target="../media/image450.png"/><Relationship Id="rId10" Type="http://schemas.openxmlformats.org/officeDocument/2006/relationships/image" Target="../media/image445.png"/><Relationship Id="rId19" Type="http://schemas.openxmlformats.org/officeDocument/2006/relationships/image" Target="../media/image454.png"/><Relationship Id="rId4" Type="http://schemas.openxmlformats.org/officeDocument/2006/relationships/image" Target="../media/image439.png"/><Relationship Id="rId9" Type="http://schemas.openxmlformats.org/officeDocument/2006/relationships/image" Target="../media/image444.png"/><Relationship Id="rId14" Type="http://schemas.openxmlformats.org/officeDocument/2006/relationships/image" Target="../media/image44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3.png"/><Relationship Id="rId13" Type="http://schemas.openxmlformats.org/officeDocument/2006/relationships/image" Target="../media/image448.png"/><Relationship Id="rId18" Type="http://schemas.openxmlformats.org/officeDocument/2006/relationships/image" Target="../media/image453.png"/><Relationship Id="rId3" Type="http://schemas.openxmlformats.org/officeDocument/2006/relationships/image" Target="../media/image438.png"/><Relationship Id="rId7" Type="http://schemas.openxmlformats.org/officeDocument/2006/relationships/image" Target="../media/image442.png"/><Relationship Id="rId12" Type="http://schemas.openxmlformats.org/officeDocument/2006/relationships/image" Target="../media/image447.png"/><Relationship Id="rId17" Type="http://schemas.openxmlformats.org/officeDocument/2006/relationships/image" Target="../media/image452.png"/><Relationship Id="rId2" Type="http://schemas.openxmlformats.org/officeDocument/2006/relationships/image" Target="../media/image437.png"/><Relationship Id="rId16" Type="http://schemas.openxmlformats.org/officeDocument/2006/relationships/image" Target="../media/image451.png"/><Relationship Id="rId20" Type="http://schemas.openxmlformats.org/officeDocument/2006/relationships/image" Target="../media/image4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1.png"/><Relationship Id="rId11" Type="http://schemas.openxmlformats.org/officeDocument/2006/relationships/image" Target="../media/image446.png"/><Relationship Id="rId5" Type="http://schemas.openxmlformats.org/officeDocument/2006/relationships/image" Target="../media/image440.png"/><Relationship Id="rId15" Type="http://schemas.openxmlformats.org/officeDocument/2006/relationships/image" Target="../media/image450.png"/><Relationship Id="rId10" Type="http://schemas.openxmlformats.org/officeDocument/2006/relationships/image" Target="../media/image445.png"/><Relationship Id="rId19" Type="http://schemas.openxmlformats.org/officeDocument/2006/relationships/image" Target="../media/image454.png"/><Relationship Id="rId4" Type="http://schemas.openxmlformats.org/officeDocument/2006/relationships/image" Target="../media/image439.png"/><Relationship Id="rId9" Type="http://schemas.openxmlformats.org/officeDocument/2006/relationships/image" Target="../media/image444.png"/><Relationship Id="rId14" Type="http://schemas.openxmlformats.org/officeDocument/2006/relationships/image" Target="../media/image44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3.png"/><Relationship Id="rId13" Type="http://schemas.openxmlformats.org/officeDocument/2006/relationships/image" Target="../media/image448.png"/><Relationship Id="rId18" Type="http://schemas.openxmlformats.org/officeDocument/2006/relationships/image" Target="../media/image453.png"/><Relationship Id="rId3" Type="http://schemas.openxmlformats.org/officeDocument/2006/relationships/image" Target="../media/image438.png"/><Relationship Id="rId7" Type="http://schemas.openxmlformats.org/officeDocument/2006/relationships/image" Target="../media/image442.png"/><Relationship Id="rId12" Type="http://schemas.openxmlformats.org/officeDocument/2006/relationships/image" Target="../media/image447.png"/><Relationship Id="rId17" Type="http://schemas.openxmlformats.org/officeDocument/2006/relationships/image" Target="../media/image452.png"/><Relationship Id="rId2" Type="http://schemas.openxmlformats.org/officeDocument/2006/relationships/image" Target="../media/image437.png"/><Relationship Id="rId16" Type="http://schemas.openxmlformats.org/officeDocument/2006/relationships/image" Target="../media/image451.png"/><Relationship Id="rId20" Type="http://schemas.openxmlformats.org/officeDocument/2006/relationships/image" Target="../media/image4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1.png"/><Relationship Id="rId11" Type="http://schemas.openxmlformats.org/officeDocument/2006/relationships/image" Target="../media/image446.png"/><Relationship Id="rId5" Type="http://schemas.openxmlformats.org/officeDocument/2006/relationships/image" Target="../media/image440.png"/><Relationship Id="rId15" Type="http://schemas.openxmlformats.org/officeDocument/2006/relationships/image" Target="../media/image450.png"/><Relationship Id="rId10" Type="http://schemas.openxmlformats.org/officeDocument/2006/relationships/image" Target="../media/image445.png"/><Relationship Id="rId19" Type="http://schemas.openxmlformats.org/officeDocument/2006/relationships/image" Target="../media/image454.png"/><Relationship Id="rId4" Type="http://schemas.openxmlformats.org/officeDocument/2006/relationships/image" Target="../media/image439.png"/><Relationship Id="rId9" Type="http://schemas.openxmlformats.org/officeDocument/2006/relationships/image" Target="../media/image444.png"/><Relationship Id="rId14" Type="http://schemas.openxmlformats.org/officeDocument/2006/relationships/image" Target="../media/image44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3.png"/><Relationship Id="rId13" Type="http://schemas.openxmlformats.org/officeDocument/2006/relationships/image" Target="../media/image448.png"/><Relationship Id="rId18" Type="http://schemas.openxmlformats.org/officeDocument/2006/relationships/image" Target="../media/image453.png"/><Relationship Id="rId3" Type="http://schemas.openxmlformats.org/officeDocument/2006/relationships/image" Target="../media/image438.png"/><Relationship Id="rId7" Type="http://schemas.openxmlformats.org/officeDocument/2006/relationships/image" Target="../media/image442.png"/><Relationship Id="rId12" Type="http://schemas.openxmlformats.org/officeDocument/2006/relationships/image" Target="../media/image447.png"/><Relationship Id="rId17" Type="http://schemas.openxmlformats.org/officeDocument/2006/relationships/image" Target="../media/image452.png"/><Relationship Id="rId2" Type="http://schemas.openxmlformats.org/officeDocument/2006/relationships/image" Target="../media/image437.png"/><Relationship Id="rId16" Type="http://schemas.openxmlformats.org/officeDocument/2006/relationships/image" Target="../media/image451.png"/><Relationship Id="rId20" Type="http://schemas.openxmlformats.org/officeDocument/2006/relationships/image" Target="../media/image4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1.png"/><Relationship Id="rId11" Type="http://schemas.openxmlformats.org/officeDocument/2006/relationships/image" Target="../media/image446.png"/><Relationship Id="rId5" Type="http://schemas.openxmlformats.org/officeDocument/2006/relationships/image" Target="../media/image440.png"/><Relationship Id="rId15" Type="http://schemas.openxmlformats.org/officeDocument/2006/relationships/image" Target="../media/image450.png"/><Relationship Id="rId10" Type="http://schemas.openxmlformats.org/officeDocument/2006/relationships/image" Target="../media/image445.png"/><Relationship Id="rId19" Type="http://schemas.openxmlformats.org/officeDocument/2006/relationships/image" Target="../media/image454.png"/><Relationship Id="rId4" Type="http://schemas.openxmlformats.org/officeDocument/2006/relationships/image" Target="../media/image439.png"/><Relationship Id="rId9" Type="http://schemas.openxmlformats.org/officeDocument/2006/relationships/image" Target="../media/image444.png"/><Relationship Id="rId14" Type="http://schemas.openxmlformats.org/officeDocument/2006/relationships/image" Target="../media/image44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4.png"/><Relationship Id="rId13" Type="http://schemas.openxmlformats.org/officeDocument/2006/relationships/image" Target="../media/image449.png"/><Relationship Id="rId18" Type="http://schemas.openxmlformats.org/officeDocument/2006/relationships/image" Target="../media/image461.png"/><Relationship Id="rId3" Type="http://schemas.openxmlformats.org/officeDocument/2006/relationships/image" Target="../media/image457.png"/><Relationship Id="rId7" Type="http://schemas.openxmlformats.org/officeDocument/2006/relationships/image" Target="../media/image443.png"/><Relationship Id="rId12" Type="http://schemas.openxmlformats.org/officeDocument/2006/relationships/image" Target="../media/image448.png"/><Relationship Id="rId17" Type="http://schemas.openxmlformats.org/officeDocument/2006/relationships/image" Target="../media/image460.png"/><Relationship Id="rId2" Type="http://schemas.openxmlformats.org/officeDocument/2006/relationships/image" Target="../media/image456.png"/><Relationship Id="rId16" Type="http://schemas.openxmlformats.org/officeDocument/2006/relationships/image" Target="../media/image4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1.png"/><Relationship Id="rId11" Type="http://schemas.openxmlformats.org/officeDocument/2006/relationships/image" Target="../media/image447.png"/><Relationship Id="rId5" Type="http://schemas.openxmlformats.org/officeDocument/2006/relationships/image" Target="../media/image458.png"/><Relationship Id="rId15" Type="http://schemas.openxmlformats.org/officeDocument/2006/relationships/image" Target="../media/image452.png"/><Relationship Id="rId10" Type="http://schemas.openxmlformats.org/officeDocument/2006/relationships/image" Target="../media/image446.png"/><Relationship Id="rId4" Type="http://schemas.openxmlformats.org/officeDocument/2006/relationships/image" Target="../media/image439.png"/><Relationship Id="rId9" Type="http://schemas.openxmlformats.org/officeDocument/2006/relationships/image" Target="../media/image445.png"/><Relationship Id="rId14" Type="http://schemas.openxmlformats.org/officeDocument/2006/relationships/image" Target="../media/image45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hunch.net/" TargetMode="External"/><Relationship Id="rId2" Type="http://schemas.openxmlformats.org/officeDocument/2006/relationships/hyperlink" Target="http://videolectures.net/Top/Computer_Science/Machine_Learn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dnuggets.com/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18" Type="http://schemas.openxmlformats.org/officeDocument/2006/relationships/image" Target="../media/image92.jpg"/><Relationship Id="rId26" Type="http://schemas.openxmlformats.org/officeDocument/2006/relationships/image" Target="../media/image100.png"/><Relationship Id="rId3" Type="http://schemas.openxmlformats.org/officeDocument/2006/relationships/image" Target="../media/image77.png"/><Relationship Id="rId21" Type="http://schemas.openxmlformats.org/officeDocument/2006/relationships/image" Target="../media/image95.jp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17" Type="http://schemas.openxmlformats.org/officeDocument/2006/relationships/image" Target="../media/image91.jpg"/><Relationship Id="rId25" Type="http://schemas.openxmlformats.org/officeDocument/2006/relationships/image" Target="../media/image99.png"/><Relationship Id="rId2" Type="http://schemas.openxmlformats.org/officeDocument/2006/relationships/image" Target="../media/image76.png"/><Relationship Id="rId16" Type="http://schemas.openxmlformats.org/officeDocument/2006/relationships/image" Target="../media/image90.png"/><Relationship Id="rId20" Type="http://schemas.openxmlformats.org/officeDocument/2006/relationships/image" Target="../media/image94.png"/><Relationship Id="rId29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24" Type="http://schemas.openxmlformats.org/officeDocument/2006/relationships/image" Target="../media/image98.png"/><Relationship Id="rId5" Type="http://schemas.openxmlformats.org/officeDocument/2006/relationships/image" Target="../media/image79.png"/><Relationship Id="rId15" Type="http://schemas.openxmlformats.org/officeDocument/2006/relationships/image" Target="../media/image89.png"/><Relationship Id="rId23" Type="http://schemas.openxmlformats.org/officeDocument/2006/relationships/image" Target="../media/image97.png"/><Relationship Id="rId28" Type="http://schemas.openxmlformats.org/officeDocument/2006/relationships/image" Target="../media/image102.png"/><Relationship Id="rId10" Type="http://schemas.openxmlformats.org/officeDocument/2006/relationships/image" Target="../media/image84.png"/><Relationship Id="rId19" Type="http://schemas.openxmlformats.org/officeDocument/2006/relationships/image" Target="../media/image93.png"/><Relationship Id="rId31" Type="http://schemas.openxmlformats.org/officeDocument/2006/relationships/image" Target="../media/image105.jp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Relationship Id="rId22" Type="http://schemas.openxmlformats.org/officeDocument/2006/relationships/image" Target="../media/image96.png"/><Relationship Id="rId27" Type="http://schemas.openxmlformats.org/officeDocument/2006/relationships/image" Target="../media/image101.png"/><Relationship Id="rId30" Type="http://schemas.openxmlformats.org/officeDocument/2006/relationships/image" Target="../media/image10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1318" y="718301"/>
            <a:ext cx="5216525" cy="1903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3060" marR="5080" indent="-340995">
              <a:lnSpc>
                <a:spcPct val="150300"/>
              </a:lnSpc>
              <a:spcBef>
                <a:spcPts val="95"/>
              </a:spcBef>
              <a:tabLst>
                <a:tab pos="2152650" algn="l"/>
                <a:tab pos="2691765" algn="l"/>
              </a:tabLst>
            </a:pPr>
            <a:r>
              <a:rPr u="none" spc="395" dirty="0"/>
              <a:t>Machine	</a:t>
            </a:r>
            <a:r>
              <a:rPr u="none" spc="490" dirty="0"/>
              <a:t>Le</a:t>
            </a:r>
            <a:r>
              <a:rPr u="none" spc="215" dirty="0"/>
              <a:t>arning  </a:t>
            </a:r>
            <a:r>
              <a:rPr u="none" spc="265" dirty="0">
                <a:solidFill>
                  <a:srgbClr val="EC008C"/>
                </a:solidFill>
              </a:rPr>
              <a:t>Basic	</a:t>
            </a:r>
            <a:r>
              <a:rPr u="none" spc="330" dirty="0">
                <a:solidFill>
                  <a:srgbClr val="EC008C"/>
                </a:solidFill>
              </a:rPr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4796" y="3508119"/>
            <a:ext cx="248920" cy="73469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00" spc="15" dirty="0">
                <a:latin typeface="Calibri"/>
                <a:cs typeface="Calibri"/>
              </a:rPr>
              <a:t>Feature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20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14279" y="5281969"/>
            <a:ext cx="2842260" cy="6985"/>
          </a:xfrm>
          <a:custGeom>
            <a:avLst/>
            <a:gdLst/>
            <a:ahLst/>
            <a:cxnLst/>
            <a:rect l="l" t="t" r="r" b="b"/>
            <a:pathLst>
              <a:path w="2842260" h="6985">
                <a:moveTo>
                  <a:pt x="0" y="6935"/>
                </a:moveTo>
                <a:lnTo>
                  <a:pt x="2841781" y="0"/>
                </a:lnTo>
              </a:path>
            </a:pathLst>
          </a:custGeom>
          <a:ln w="15240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83409" y="5234954"/>
            <a:ext cx="92814" cy="943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85222" y="5305576"/>
            <a:ext cx="73469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5" dirty="0">
                <a:latin typeface="Calibri"/>
                <a:cs typeface="Calibri"/>
              </a:rPr>
              <a:t>Feature</a:t>
            </a:r>
            <a:r>
              <a:rPr sz="1450" spc="-75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1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12647" y="3090160"/>
            <a:ext cx="0" cy="2192655"/>
          </a:xfrm>
          <a:custGeom>
            <a:avLst/>
            <a:gdLst/>
            <a:ahLst/>
            <a:cxnLst/>
            <a:rect l="l" t="t" r="r" b="b"/>
            <a:pathLst>
              <a:path h="2192654">
                <a:moveTo>
                  <a:pt x="0" y="2192176"/>
                </a:moveTo>
                <a:lnTo>
                  <a:pt x="0" y="0"/>
                </a:lnTo>
              </a:path>
            </a:pathLst>
          </a:custGeom>
          <a:ln w="15240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65483" y="3069995"/>
            <a:ext cx="94326" cy="92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72847" y="4079080"/>
            <a:ext cx="109547" cy="1095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67767" y="4074000"/>
            <a:ext cx="119708" cy="11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18906" y="4248150"/>
            <a:ext cx="109547" cy="1095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18906" y="424815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3016" y="36575"/>
                </a:moveTo>
                <a:lnTo>
                  <a:pt x="14167" y="17858"/>
                </a:lnTo>
                <a:lnTo>
                  <a:pt x="31044" y="5307"/>
                </a:lnTo>
                <a:lnTo>
                  <a:pt x="51396" y="0"/>
                </a:lnTo>
                <a:lnTo>
                  <a:pt x="72973" y="3016"/>
                </a:lnTo>
                <a:lnTo>
                  <a:pt x="91689" y="14167"/>
                </a:lnTo>
                <a:lnTo>
                  <a:pt x="104240" y="31044"/>
                </a:lnTo>
                <a:lnTo>
                  <a:pt x="109548" y="51396"/>
                </a:lnTo>
                <a:lnTo>
                  <a:pt x="106531" y="72972"/>
                </a:lnTo>
                <a:lnTo>
                  <a:pt x="95380" y="91689"/>
                </a:lnTo>
                <a:lnTo>
                  <a:pt x="78503" y="104240"/>
                </a:lnTo>
                <a:lnTo>
                  <a:pt x="58151" y="109548"/>
                </a:lnTo>
                <a:lnTo>
                  <a:pt x="36575" y="106531"/>
                </a:lnTo>
                <a:lnTo>
                  <a:pt x="17859" y="95380"/>
                </a:lnTo>
                <a:lnTo>
                  <a:pt x="5307" y="78503"/>
                </a:lnTo>
                <a:lnTo>
                  <a:pt x="0" y="58151"/>
                </a:lnTo>
                <a:lnTo>
                  <a:pt x="3016" y="36575"/>
                </a:lnTo>
                <a:close/>
              </a:path>
            </a:pathLst>
          </a:custGeom>
          <a:ln w="1016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6468" y="4698991"/>
            <a:ext cx="109548" cy="1095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6468" y="4698991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3016" y="36575"/>
                </a:moveTo>
                <a:lnTo>
                  <a:pt x="14167" y="17859"/>
                </a:lnTo>
                <a:lnTo>
                  <a:pt x="31044" y="5307"/>
                </a:lnTo>
                <a:lnTo>
                  <a:pt x="51396" y="0"/>
                </a:lnTo>
                <a:lnTo>
                  <a:pt x="72973" y="3016"/>
                </a:lnTo>
                <a:lnTo>
                  <a:pt x="91689" y="14167"/>
                </a:lnTo>
                <a:lnTo>
                  <a:pt x="104240" y="31044"/>
                </a:lnTo>
                <a:lnTo>
                  <a:pt x="109548" y="51396"/>
                </a:lnTo>
                <a:lnTo>
                  <a:pt x="106531" y="72973"/>
                </a:lnTo>
                <a:lnTo>
                  <a:pt x="95380" y="91689"/>
                </a:lnTo>
                <a:lnTo>
                  <a:pt x="78504" y="104240"/>
                </a:lnTo>
                <a:lnTo>
                  <a:pt x="58151" y="109548"/>
                </a:lnTo>
                <a:lnTo>
                  <a:pt x="36575" y="106531"/>
                </a:lnTo>
                <a:lnTo>
                  <a:pt x="17859" y="95380"/>
                </a:lnTo>
                <a:lnTo>
                  <a:pt x="5307" y="78503"/>
                </a:lnTo>
                <a:lnTo>
                  <a:pt x="0" y="58151"/>
                </a:lnTo>
                <a:lnTo>
                  <a:pt x="3016" y="36575"/>
                </a:lnTo>
                <a:close/>
              </a:path>
            </a:pathLst>
          </a:custGeom>
          <a:ln w="1016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23373" y="4372598"/>
            <a:ext cx="109548" cy="1095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18293" y="4367518"/>
            <a:ext cx="119708" cy="11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91794" y="4308879"/>
            <a:ext cx="109548" cy="1095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86714" y="4303799"/>
            <a:ext cx="119708" cy="11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01282" y="4711512"/>
            <a:ext cx="109548" cy="1095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01282" y="4711512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3016" y="36575"/>
                </a:moveTo>
                <a:lnTo>
                  <a:pt x="14167" y="17859"/>
                </a:lnTo>
                <a:lnTo>
                  <a:pt x="31044" y="5307"/>
                </a:lnTo>
                <a:lnTo>
                  <a:pt x="51396" y="0"/>
                </a:lnTo>
                <a:lnTo>
                  <a:pt x="72973" y="3016"/>
                </a:lnTo>
                <a:lnTo>
                  <a:pt x="91689" y="14167"/>
                </a:lnTo>
                <a:lnTo>
                  <a:pt x="104240" y="31044"/>
                </a:lnTo>
                <a:lnTo>
                  <a:pt x="109548" y="51396"/>
                </a:lnTo>
                <a:lnTo>
                  <a:pt x="106531" y="72973"/>
                </a:lnTo>
                <a:lnTo>
                  <a:pt x="95380" y="91689"/>
                </a:lnTo>
                <a:lnTo>
                  <a:pt x="78503" y="104240"/>
                </a:lnTo>
                <a:lnTo>
                  <a:pt x="58151" y="109548"/>
                </a:lnTo>
                <a:lnTo>
                  <a:pt x="36575" y="106531"/>
                </a:lnTo>
                <a:lnTo>
                  <a:pt x="17859" y="95380"/>
                </a:lnTo>
                <a:lnTo>
                  <a:pt x="5307" y="78503"/>
                </a:lnTo>
                <a:lnTo>
                  <a:pt x="0" y="58151"/>
                </a:lnTo>
                <a:lnTo>
                  <a:pt x="3016" y="36575"/>
                </a:lnTo>
                <a:close/>
              </a:path>
            </a:pathLst>
          </a:custGeom>
          <a:ln w="1016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48425" y="4703579"/>
            <a:ext cx="109548" cy="1095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48426" y="4703579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3016" y="36575"/>
                </a:moveTo>
                <a:lnTo>
                  <a:pt x="14167" y="17859"/>
                </a:lnTo>
                <a:lnTo>
                  <a:pt x="31044" y="5307"/>
                </a:lnTo>
                <a:lnTo>
                  <a:pt x="51396" y="0"/>
                </a:lnTo>
                <a:lnTo>
                  <a:pt x="72973" y="3016"/>
                </a:lnTo>
                <a:lnTo>
                  <a:pt x="91689" y="14167"/>
                </a:lnTo>
                <a:lnTo>
                  <a:pt x="104240" y="31044"/>
                </a:lnTo>
                <a:lnTo>
                  <a:pt x="109548" y="51396"/>
                </a:lnTo>
                <a:lnTo>
                  <a:pt x="106531" y="72973"/>
                </a:lnTo>
                <a:lnTo>
                  <a:pt x="95380" y="91689"/>
                </a:lnTo>
                <a:lnTo>
                  <a:pt x="78504" y="104240"/>
                </a:lnTo>
                <a:lnTo>
                  <a:pt x="58151" y="109548"/>
                </a:lnTo>
                <a:lnTo>
                  <a:pt x="36575" y="106531"/>
                </a:lnTo>
                <a:lnTo>
                  <a:pt x="17859" y="95380"/>
                </a:lnTo>
                <a:lnTo>
                  <a:pt x="5307" y="78503"/>
                </a:lnTo>
                <a:lnTo>
                  <a:pt x="0" y="58151"/>
                </a:lnTo>
                <a:lnTo>
                  <a:pt x="3016" y="36575"/>
                </a:lnTo>
                <a:close/>
              </a:path>
            </a:pathLst>
          </a:custGeom>
          <a:ln w="1016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67541" y="4933613"/>
            <a:ext cx="109547" cy="1095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67541" y="493361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3016" y="36575"/>
                </a:moveTo>
                <a:lnTo>
                  <a:pt x="14167" y="17859"/>
                </a:lnTo>
                <a:lnTo>
                  <a:pt x="31044" y="5307"/>
                </a:lnTo>
                <a:lnTo>
                  <a:pt x="51396" y="0"/>
                </a:lnTo>
                <a:lnTo>
                  <a:pt x="72973" y="3016"/>
                </a:lnTo>
                <a:lnTo>
                  <a:pt x="91689" y="14167"/>
                </a:lnTo>
                <a:lnTo>
                  <a:pt x="104240" y="31044"/>
                </a:lnTo>
                <a:lnTo>
                  <a:pt x="109548" y="51396"/>
                </a:lnTo>
                <a:lnTo>
                  <a:pt x="106531" y="72972"/>
                </a:lnTo>
                <a:lnTo>
                  <a:pt x="95380" y="91689"/>
                </a:lnTo>
                <a:lnTo>
                  <a:pt x="78504" y="104240"/>
                </a:lnTo>
                <a:lnTo>
                  <a:pt x="58152" y="109548"/>
                </a:lnTo>
                <a:lnTo>
                  <a:pt x="36575" y="106531"/>
                </a:lnTo>
                <a:lnTo>
                  <a:pt x="17859" y="95380"/>
                </a:lnTo>
                <a:lnTo>
                  <a:pt x="5307" y="78503"/>
                </a:lnTo>
                <a:lnTo>
                  <a:pt x="0" y="58151"/>
                </a:lnTo>
                <a:lnTo>
                  <a:pt x="3016" y="36575"/>
                </a:lnTo>
                <a:close/>
              </a:path>
            </a:pathLst>
          </a:custGeom>
          <a:ln w="1016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45628" y="4962583"/>
            <a:ext cx="109548" cy="1095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40547" y="4957503"/>
            <a:ext cx="119708" cy="1197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99305" y="4568213"/>
            <a:ext cx="109548" cy="1095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99305" y="456821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3016" y="36575"/>
                </a:moveTo>
                <a:lnTo>
                  <a:pt x="14167" y="17859"/>
                </a:lnTo>
                <a:lnTo>
                  <a:pt x="31044" y="5307"/>
                </a:lnTo>
                <a:lnTo>
                  <a:pt x="51396" y="0"/>
                </a:lnTo>
                <a:lnTo>
                  <a:pt x="72973" y="3016"/>
                </a:lnTo>
                <a:lnTo>
                  <a:pt x="91689" y="14167"/>
                </a:lnTo>
                <a:lnTo>
                  <a:pt x="104240" y="31044"/>
                </a:lnTo>
                <a:lnTo>
                  <a:pt x="109548" y="51396"/>
                </a:lnTo>
                <a:lnTo>
                  <a:pt x="106531" y="72973"/>
                </a:lnTo>
                <a:lnTo>
                  <a:pt x="95380" y="91689"/>
                </a:lnTo>
                <a:lnTo>
                  <a:pt x="78503" y="104240"/>
                </a:lnTo>
                <a:lnTo>
                  <a:pt x="58151" y="109548"/>
                </a:lnTo>
                <a:lnTo>
                  <a:pt x="36575" y="106531"/>
                </a:lnTo>
                <a:lnTo>
                  <a:pt x="17859" y="95380"/>
                </a:lnTo>
                <a:lnTo>
                  <a:pt x="5307" y="78503"/>
                </a:lnTo>
                <a:lnTo>
                  <a:pt x="0" y="58151"/>
                </a:lnTo>
                <a:lnTo>
                  <a:pt x="3016" y="36575"/>
                </a:lnTo>
                <a:close/>
              </a:path>
            </a:pathLst>
          </a:custGeom>
          <a:ln w="1016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40804" y="4357397"/>
            <a:ext cx="109548" cy="1095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35724" y="4352316"/>
            <a:ext cx="119708" cy="1197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94631" y="4178101"/>
            <a:ext cx="109548" cy="1095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89551" y="4173021"/>
            <a:ext cx="119708" cy="11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04119" y="4580734"/>
            <a:ext cx="109547" cy="1095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04118" y="4580734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3016" y="36575"/>
                </a:moveTo>
                <a:lnTo>
                  <a:pt x="14167" y="17859"/>
                </a:lnTo>
                <a:lnTo>
                  <a:pt x="31044" y="5307"/>
                </a:lnTo>
                <a:lnTo>
                  <a:pt x="51396" y="0"/>
                </a:lnTo>
                <a:lnTo>
                  <a:pt x="72973" y="3016"/>
                </a:lnTo>
                <a:lnTo>
                  <a:pt x="91689" y="14167"/>
                </a:lnTo>
                <a:lnTo>
                  <a:pt x="104240" y="31044"/>
                </a:lnTo>
                <a:lnTo>
                  <a:pt x="109548" y="51396"/>
                </a:lnTo>
                <a:lnTo>
                  <a:pt x="106531" y="72972"/>
                </a:lnTo>
                <a:lnTo>
                  <a:pt x="95380" y="91689"/>
                </a:lnTo>
                <a:lnTo>
                  <a:pt x="78503" y="104240"/>
                </a:lnTo>
                <a:lnTo>
                  <a:pt x="58151" y="109548"/>
                </a:lnTo>
                <a:lnTo>
                  <a:pt x="36575" y="106531"/>
                </a:lnTo>
                <a:lnTo>
                  <a:pt x="17859" y="95380"/>
                </a:lnTo>
                <a:lnTo>
                  <a:pt x="5307" y="78503"/>
                </a:lnTo>
                <a:lnTo>
                  <a:pt x="0" y="58151"/>
                </a:lnTo>
                <a:lnTo>
                  <a:pt x="3016" y="36575"/>
                </a:lnTo>
                <a:close/>
              </a:path>
            </a:pathLst>
          </a:custGeom>
          <a:ln w="1016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51262" y="4572801"/>
            <a:ext cx="109548" cy="1095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46182" y="4567721"/>
            <a:ext cx="119708" cy="1197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70378" y="4802834"/>
            <a:ext cx="109548" cy="1095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70378" y="4802835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3016" y="36575"/>
                </a:moveTo>
                <a:lnTo>
                  <a:pt x="14167" y="17859"/>
                </a:lnTo>
                <a:lnTo>
                  <a:pt x="31044" y="5307"/>
                </a:lnTo>
                <a:lnTo>
                  <a:pt x="51396" y="0"/>
                </a:lnTo>
                <a:lnTo>
                  <a:pt x="72973" y="3016"/>
                </a:lnTo>
                <a:lnTo>
                  <a:pt x="91689" y="14167"/>
                </a:lnTo>
                <a:lnTo>
                  <a:pt x="104240" y="31044"/>
                </a:lnTo>
                <a:lnTo>
                  <a:pt x="109548" y="51396"/>
                </a:lnTo>
                <a:lnTo>
                  <a:pt x="106531" y="72973"/>
                </a:lnTo>
                <a:lnTo>
                  <a:pt x="95380" y="91689"/>
                </a:lnTo>
                <a:lnTo>
                  <a:pt x="78503" y="104240"/>
                </a:lnTo>
                <a:lnTo>
                  <a:pt x="58151" y="109548"/>
                </a:lnTo>
                <a:lnTo>
                  <a:pt x="36575" y="106531"/>
                </a:lnTo>
                <a:lnTo>
                  <a:pt x="17859" y="95380"/>
                </a:lnTo>
                <a:lnTo>
                  <a:pt x="5307" y="78503"/>
                </a:lnTo>
                <a:lnTo>
                  <a:pt x="0" y="58151"/>
                </a:lnTo>
                <a:lnTo>
                  <a:pt x="3016" y="36575"/>
                </a:lnTo>
                <a:close/>
              </a:path>
            </a:pathLst>
          </a:custGeom>
          <a:ln w="1016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48465" y="4831806"/>
            <a:ext cx="109548" cy="1095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48465" y="483180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3016" y="36575"/>
                </a:moveTo>
                <a:lnTo>
                  <a:pt x="14167" y="17859"/>
                </a:lnTo>
                <a:lnTo>
                  <a:pt x="31044" y="5307"/>
                </a:lnTo>
                <a:lnTo>
                  <a:pt x="51396" y="0"/>
                </a:lnTo>
                <a:lnTo>
                  <a:pt x="72973" y="3016"/>
                </a:lnTo>
                <a:lnTo>
                  <a:pt x="91689" y="14167"/>
                </a:lnTo>
                <a:lnTo>
                  <a:pt x="104240" y="31044"/>
                </a:lnTo>
                <a:lnTo>
                  <a:pt x="109548" y="51396"/>
                </a:lnTo>
                <a:lnTo>
                  <a:pt x="106531" y="72973"/>
                </a:lnTo>
                <a:lnTo>
                  <a:pt x="95380" y="91689"/>
                </a:lnTo>
                <a:lnTo>
                  <a:pt x="78504" y="104240"/>
                </a:lnTo>
                <a:lnTo>
                  <a:pt x="58152" y="109548"/>
                </a:lnTo>
                <a:lnTo>
                  <a:pt x="36575" y="106531"/>
                </a:lnTo>
                <a:lnTo>
                  <a:pt x="17859" y="95380"/>
                </a:lnTo>
                <a:lnTo>
                  <a:pt x="5307" y="78503"/>
                </a:lnTo>
                <a:lnTo>
                  <a:pt x="0" y="58151"/>
                </a:lnTo>
                <a:lnTo>
                  <a:pt x="3016" y="36575"/>
                </a:lnTo>
                <a:close/>
              </a:path>
            </a:pathLst>
          </a:custGeom>
          <a:ln w="1016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58539" y="4565095"/>
            <a:ext cx="109548" cy="1095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58539" y="4565094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3016" y="36575"/>
                </a:moveTo>
                <a:lnTo>
                  <a:pt x="14167" y="17859"/>
                </a:lnTo>
                <a:lnTo>
                  <a:pt x="31044" y="5307"/>
                </a:lnTo>
                <a:lnTo>
                  <a:pt x="51396" y="0"/>
                </a:lnTo>
                <a:lnTo>
                  <a:pt x="72973" y="3016"/>
                </a:lnTo>
                <a:lnTo>
                  <a:pt x="91689" y="14167"/>
                </a:lnTo>
                <a:lnTo>
                  <a:pt x="104240" y="31044"/>
                </a:lnTo>
                <a:lnTo>
                  <a:pt x="109548" y="51396"/>
                </a:lnTo>
                <a:lnTo>
                  <a:pt x="106531" y="72973"/>
                </a:lnTo>
                <a:lnTo>
                  <a:pt x="95380" y="91689"/>
                </a:lnTo>
                <a:lnTo>
                  <a:pt x="78503" y="104240"/>
                </a:lnTo>
                <a:lnTo>
                  <a:pt x="58151" y="109548"/>
                </a:lnTo>
                <a:lnTo>
                  <a:pt x="36575" y="106531"/>
                </a:lnTo>
                <a:lnTo>
                  <a:pt x="17859" y="95380"/>
                </a:lnTo>
                <a:lnTo>
                  <a:pt x="5307" y="78503"/>
                </a:lnTo>
                <a:lnTo>
                  <a:pt x="0" y="58151"/>
                </a:lnTo>
                <a:lnTo>
                  <a:pt x="3016" y="36575"/>
                </a:lnTo>
                <a:close/>
              </a:path>
            </a:pathLst>
          </a:custGeom>
          <a:ln w="1016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00039" y="4354279"/>
            <a:ext cx="109548" cy="1095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94959" y="4349199"/>
            <a:ext cx="119708" cy="11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53865" y="4174982"/>
            <a:ext cx="109547" cy="1095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48785" y="4169902"/>
            <a:ext cx="119708" cy="11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763353" y="4577616"/>
            <a:ext cx="109548" cy="1095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58273" y="4572537"/>
            <a:ext cx="119708" cy="119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10497" y="4569683"/>
            <a:ext cx="109548" cy="1095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10496" y="456968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3016" y="36575"/>
                </a:moveTo>
                <a:lnTo>
                  <a:pt x="14167" y="17859"/>
                </a:lnTo>
                <a:lnTo>
                  <a:pt x="31044" y="5307"/>
                </a:lnTo>
                <a:lnTo>
                  <a:pt x="51396" y="0"/>
                </a:lnTo>
                <a:lnTo>
                  <a:pt x="72973" y="3016"/>
                </a:lnTo>
                <a:lnTo>
                  <a:pt x="91689" y="14167"/>
                </a:lnTo>
                <a:lnTo>
                  <a:pt x="104240" y="31044"/>
                </a:lnTo>
                <a:lnTo>
                  <a:pt x="109548" y="51396"/>
                </a:lnTo>
                <a:lnTo>
                  <a:pt x="106531" y="72973"/>
                </a:lnTo>
                <a:lnTo>
                  <a:pt x="95380" y="91689"/>
                </a:lnTo>
                <a:lnTo>
                  <a:pt x="78504" y="104240"/>
                </a:lnTo>
                <a:lnTo>
                  <a:pt x="58151" y="109548"/>
                </a:lnTo>
                <a:lnTo>
                  <a:pt x="36575" y="106531"/>
                </a:lnTo>
                <a:lnTo>
                  <a:pt x="17859" y="95380"/>
                </a:lnTo>
                <a:lnTo>
                  <a:pt x="5307" y="78503"/>
                </a:lnTo>
                <a:lnTo>
                  <a:pt x="0" y="58151"/>
                </a:lnTo>
                <a:lnTo>
                  <a:pt x="3016" y="36575"/>
                </a:lnTo>
                <a:close/>
              </a:path>
            </a:pathLst>
          </a:custGeom>
          <a:ln w="1016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29613" y="4799717"/>
            <a:ext cx="109548" cy="1095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29613" y="4799717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3016" y="36575"/>
                </a:moveTo>
                <a:lnTo>
                  <a:pt x="14167" y="17859"/>
                </a:lnTo>
                <a:lnTo>
                  <a:pt x="31044" y="5307"/>
                </a:lnTo>
                <a:lnTo>
                  <a:pt x="51396" y="0"/>
                </a:lnTo>
                <a:lnTo>
                  <a:pt x="72973" y="3016"/>
                </a:lnTo>
                <a:lnTo>
                  <a:pt x="91689" y="14167"/>
                </a:lnTo>
                <a:lnTo>
                  <a:pt x="104240" y="31044"/>
                </a:lnTo>
                <a:lnTo>
                  <a:pt x="109548" y="51396"/>
                </a:lnTo>
                <a:lnTo>
                  <a:pt x="106531" y="72973"/>
                </a:lnTo>
                <a:lnTo>
                  <a:pt x="95380" y="91689"/>
                </a:lnTo>
                <a:lnTo>
                  <a:pt x="78503" y="104240"/>
                </a:lnTo>
                <a:lnTo>
                  <a:pt x="58151" y="109548"/>
                </a:lnTo>
                <a:lnTo>
                  <a:pt x="36575" y="106531"/>
                </a:lnTo>
                <a:lnTo>
                  <a:pt x="17859" y="95380"/>
                </a:lnTo>
                <a:lnTo>
                  <a:pt x="5307" y="78503"/>
                </a:lnTo>
                <a:lnTo>
                  <a:pt x="0" y="58151"/>
                </a:lnTo>
                <a:lnTo>
                  <a:pt x="3016" y="36575"/>
                </a:lnTo>
                <a:close/>
              </a:path>
            </a:pathLst>
          </a:custGeom>
          <a:ln w="1016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07699" y="4828688"/>
            <a:ext cx="109547" cy="1095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07698" y="4828688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3016" y="36575"/>
                </a:moveTo>
                <a:lnTo>
                  <a:pt x="14167" y="17859"/>
                </a:lnTo>
                <a:lnTo>
                  <a:pt x="31044" y="5307"/>
                </a:lnTo>
                <a:lnTo>
                  <a:pt x="51396" y="0"/>
                </a:lnTo>
                <a:lnTo>
                  <a:pt x="72973" y="3016"/>
                </a:lnTo>
                <a:lnTo>
                  <a:pt x="91689" y="14167"/>
                </a:lnTo>
                <a:lnTo>
                  <a:pt x="104240" y="31044"/>
                </a:lnTo>
                <a:lnTo>
                  <a:pt x="109548" y="51396"/>
                </a:lnTo>
                <a:lnTo>
                  <a:pt x="106531" y="72973"/>
                </a:lnTo>
                <a:lnTo>
                  <a:pt x="95380" y="91689"/>
                </a:lnTo>
                <a:lnTo>
                  <a:pt x="78503" y="104240"/>
                </a:lnTo>
                <a:lnTo>
                  <a:pt x="58151" y="109548"/>
                </a:lnTo>
                <a:lnTo>
                  <a:pt x="36575" y="106531"/>
                </a:lnTo>
                <a:lnTo>
                  <a:pt x="17859" y="95380"/>
                </a:lnTo>
                <a:lnTo>
                  <a:pt x="5307" y="78503"/>
                </a:lnTo>
                <a:lnTo>
                  <a:pt x="0" y="58151"/>
                </a:lnTo>
                <a:lnTo>
                  <a:pt x="3016" y="36575"/>
                </a:lnTo>
                <a:close/>
              </a:path>
            </a:pathLst>
          </a:custGeom>
          <a:ln w="1016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617773" y="4561977"/>
            <a:ext cx="109548" cy="1095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12694" y="4556897"/>
            <a:ext cx="119708" cy="1197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11731" y="4349545"/>
            <a:ext cx="109548" cy="1095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11731" y="4349545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3016" y="36575"/>
                </a:moveTo>
                <a:lnTo>
                  <a:pt x="14167" y="17859"/>
                </a:lnTo>
                <a:lnTo>
                  <a:pt x="31044" y="5307"/>
                </a:lnTo>
                <a:lnTo>
                  <a:pt x="51396" y="0"/>
                </a:lnTo>
                <a:lnTo>
                  <a:pt x="72973" y="3016"/>
                </a:lnTo>
                <a:lnTo>
                  <a:pt x="91689" y="14167"/>
                </a:lnTo>
                <a:lnTo>
                  <a:pt x="104240" y="31044"/>
                </a:lnTo>
                <a:lnTo>
                  <a:pt x="109548" y="51396"/>
                </a:lnTo>
                <a:lnTo>
                  <a:pt x="106531" y="72973"/>
                </a:lnTo>
                <a:lnTo>
                  <a:pt x="95380" y="91689"/>
                </a:lnTo>
                <a:lnTo>
                  <a:pt x="78503" y="104240"/>
                </a:lnTo>
                <a:lnTo>
                  <a:pt x="58151" y="109548"/>
                </a:lnTo>
                <a:lnTo>
                  <a:pt x="36575" y="106531"/>
                </a:lnTo>
                <a:lnTo>
                  <a:pt x="17859" y="95380"/>
                </a:lnTo>
                <a:lnTo>
                  <a:pt x="5307" y="78503"/>
                </a:lnTo>
                <a:lnTo>
                  <a:pt x="0" y="58151"/>
                </a:lnTo>
                <a:lnTo>
                  <a:pt x="3016" y="36575"/>
                </a:lnTo>
                <a:close/>
              </a:path>
            </a:pathLst>
          </a:custGeom>
          <a:ln w="1016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67247" y="4135681"/>
            <a:ext cx="109548" cy="1095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62166" y="4130601"/>
            <a:ext cx="119708" cy="1197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39953" y="4078726"/>
            <a:ext cx="109548" cy="1095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034872" y="4073646"/>
            <a:ext cx="119708" cy="1197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923878" y="4530381"/>
            <a:ext cx="109548" cy="1095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923878" y="4530381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3016" y="36575"/>
                </a:moveTo>
                <a:lnTo>
                  <a:pt x="14167" y="17859"/>
                </a:lnTo>
                <a:lnTo>
                  <a:pt x="31044" y="5307"/>
                </a:lnTo>
                <a:lnTo>
                  <a:pt x="51396" y="0"/>
                </a:lnTo>
                <a:lnTo>
                  <a:pt x="72973" y="3016"/>
                </a:lnTo>
                <a:lnTo>
                  <a:pt x="91689" y="14167"/>
                </a:lnTo>
                <a:lnTo>
                  <a:pt x="104240" y="31044"/>
                </a:lnTo>
                <a:lnTo>
                  <a:pt x="109548" y="51396"/>
                </a:lnTo>
                <a:lnTo>
                  <a:pt x="106531" y="72973"/>
                </a:lnTo>
                <a:lnTo>
                  <a:pt x="95380" y="91689"/>
                </a:lnTo>
                <a:lnTo>
                  <a:pt x="78503" y="104240"/>
                </a:lnTo>
                <a:lnTo>
                  <a:pt x="58151" y="109548"/>
                </a:lnTo>
                <a:lnTo>
                  <a:pt x="36575" y="106531"/>
                </a:lnTo>
                <a:lnTo>
                  <a:pt x="17859" y="95380"/>
                </a:lnTo>
                <a:lnTo>
                  <a:pt x="5307" y="78503"/>
                </a:lnTo>
                <a:lnTo>
                  <a:pt x="0" y="58151"/>
                </a:lnTo>
                <a:lnTo>
                  <a:pt x="3016" y="36575"/>
                </a:lnTo>
                <a:close/>
              </a:path>
            </a:pathLst>
          </a:custGeom>
          <a:ln w="1016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755628" y="4812531"/>
            <a:ext cx="109548" cy="1095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750548" y="4807451"/>
            <a:ext cx="119708" cy="1197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521081" y="4789387"/>
            <a:ext cx="109548" cy="1095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516000" y="4784307"/>
            <a:ext cx="119708" cy="1197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079610" y="4051588"/>
            <a:ext cx="109684" cy="1096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074530" y="4046509"/>
            <a:ext cx="119844" cy="1198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159463" y="4265844"/>
            <a:ext cx="109684" cy="10968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159463" y="4265844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4">
                <a:moveTo>
                  <a:pt x="14970" y="92529"/>
                </a:moveTo>
                <a:lnTo>
                  <a:pt x="3434" y="74047"/>
                </a:lnTo>
                <a:lnTo>
                  <a:pt x="0" y="53297"/>
                </a:lnTo>
                <a:lnTo>
                  <a:pt x="4597" y="32773"/>
                </a:lnTo>
                <a:lnTo>
                  <a:pt x="17155" y="14970"/>
                </a:lnTo>
                <a:lnTo>
                  <a:pt x="35636" y="3434"/>
                </a:lnTo>
                <a:lnTo>
                  <a:pt x="56387" y="0"/>
                </a:lnTo>
                <a:lnTo>
                  <a:pt x="76911" y="4597"/>
                </a:lnTo>
                <a:lnTo>
                  <a:pt x="94714" y="17155"/>
                </a:lnTo>
                <a:lnTo>
                  <a:pt x="106250" y="35636"/>
                </a:lnTo>
                <a:lnTo>
                  <a:pt x="109684" y="56387"/>
                </a:lnTo>
                <a:lnTo>
                  <a:pt x="105087" y="76911"/>
                </a:lnTo>
                <a:lnTo>
                  <a:pt x="92529" y="94714"/>
                </a:lnTo>
                <a:lnTo>
                  <a:pt x="74047" y="106250"/>
                </a:lnTo>
                <a:lnTo>
                  <a:pt x="53297" y="109684"/>
                </a:lnTo>
                <a:lnTo>
                  <a:pt x="32773" y="105087"/>
                </a:lnTo>
                <a:lnTo>
                  <a:pt x="14970" y="92529"/>
                </a:lnTo>
                <a:close/>
              </a:path>
            </a:pathLst>
          </a:custGeom>
          <a:ln w="1016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137668" y="3689724"/>
            <a:ext cx="109684" cy="1096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137669" y="368972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4">
                <a:moveTo>
                  <a:pt x="14970" y="92529"/>
                </a:moveTo>
                <a:lnTo>
                  <a:pt x="3434" y="74047"/>
                </a:lnTo>
                <a:lnTo>
                  <a:pt x="0" y="53297"/>
                </a:lnTo>
                <a:lnTo>
                  <a:pt x="4597" y="32773"/>
                </a:lnTo>
                <a:lnTo>
                  <a:pt x="17155" y="14970"/>
                </a:lnTo>
                <a:lnTo>
                  <a:pt x="35637" y="3434"/>
                </a:lnTo>
                <a:lnTo>
                  <a:pt x="56387" y="0"/>
                </a:lnTo>
                <a:lnTo>
                  <a:pt x="76911" y="4597"/>
                </a:lnTo>
                <a:lnTo>
                  <a:pt x="94714" y="17155"/>
                </a:lnTo>
                <a:lnTo>
                  <a:pt x="106250" y="35636"/>
                </a:lnTo>
                <a:lnTo>
                  <a:pt x="109684" y="56387"/>
                </a:lnTo>
                <a:lnTo>
                  <a:pt x="105087" y="76911"/>
                </a:lnTo>
                <a:lnTo>
                  <a:pt x="92529" y="94714"/>
                </a:lnTo>
                <a:lnTo>
                  <a:pt x="74047" y="106250"/>
                </a:lnTo>
                <a:lnTo>
                  <a:pt x="53297" y="109684"/>
                </a:lnTo>
                <a:lnTo>
                  <a:pt x="32773" y="105087"/>
                </a:lnTo>
                <a:lnTo>
                  <a:pt x="14970" y="92529"/>
                </a:lnTo>
                <a:close/>
              </a:path>
            </a:pathLst>
          </a:custGeom>
          <a:ln w="1016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546797" y="3785385"/>
            <a:ext cx="109684" cy="1096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541716" y="3780305"/>
            <a:ext cx="119844" cy="1198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658784" y="3428660"/>
            <a:ext cx="109684" cy="10968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653704" y="3423580"/>
            <a:ext cx="119844" cy="1198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792234" y="4049069"/>
            <a:ext cx="109684" cy="10968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792234" y="4049069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4">
                <a:moveTo>
                  <a:pt x="14970" y="92529"/>
                </a:moveTo>
                <a:lnTo>
                  <a:pt x="3434" y="74047"/>
                </a:lnTo>
                <a:lnTo>
                  <a:pt x="0" y="53297"/>
                </a:lnTo>
                <a:lnTo>
                  <a:pt x="4597" y="32773"/>
                </a:lnTo>
                <a:lnTo>
                  <a:pt x="17155" y="14970"/>
                </a:lnTo>
                <a:lnTo>
                  <a:pt x="35636" y="3434"/>
                </a:lnTo>
                <a:lnTo>
                  <a:pt x="56387" y="0"/>
                </a:lnTo>
                <a:lnTo>
                  <a:pt x="76911" y="4597"/>
                </a:lnTo>
                <a:lnTo>
                  <a:pt x="94714" y="17155"/>
                </a:lnTo>
                <a:lnTo>
                  <a:pt x="106250" y="35636"/>
                </a:lnTo>
                <a:lnTo>
                  <a:pt x="109684" y="56387"/>
                </a:lnTo>
                <a:lnTo>
                  <a:pt x="105087" y="76911"/>
                </a:lnTo>
                <a:lnTo>
                  <a:pt x="92529" y="94714"/>
                </a:lnTo>
                <a:lnTo>
                  <a:pt x="74047" y="106250"/>
                </a:lnTo>
                <a:lnTo>
                  <a:pt x="53297" y="109684"/>
                </a:lnTo>
                <a:lnTo>
                  <a:pt x="32773" y="105087"/>
                </a:lnTo>
                <a:lnTo>
                  <a:pt x="14970" y="92529"/>
                </a:lnTo>
                <a:close/>
              </a:path>
            </a:pathLst>
          </a:custGeom>
          <a:ln w="1016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035629" y="3558980"/>
            <a:ext cx="109684" cy="10968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035629" y="3558979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4">
                <a:moveTo>
                  <a:pt x="14970" y="92529"/>
                </a:moveTo>
                <a:lnTo>
                  <a:pt x="3434" y="74047"/>
                </a:lnTo>
                <a:lnTo>
                  <a:pt x="0" y="53297"/>
                </a:lnTo>
                <a:lnTo>
                  <a:pt x="4597" y="32773"/>
                </a:lnTo>
                <a:lnTo>
                  <a:pt x="17155" y="14970"/>
                </a:lnTo>
                <a:lnTo>
                  <a:pt x="35637" y="3434"/>
                </a:lnTo>
                <a:lnTo>
                  <a:pt x="56387" y="0"/>
                </a:lnTo>
                <a:lnTo>
                  <a:pt x="76911" y="4597"/>
                </a:lnTo>
                <a:lnTo>
                  <a:pt x="94714" y="17155"/>
                </a:lnTo>
                <a:lnTo>
                  <a:pt x="106250" y="35636"/>
                </a:lnTo>
                <a:lnTo>
                  <a:pt x="109684" y="56387"/>
                </a:lnTo>
                <a:lnTo>
                  <a:pt x="105087" y="76911"/>
                </a:lnTo>
                <a:lnTo>
                  <a:pt x="92529" y="94714"/>
                </a:lnTo>
                <a:lnTo>
                  <a:pt x="74047" y="106250"/>
                </a:lnTo>
                <a:lnTo>
                  <a:pt x="53297" y="109684"/>
                </a:lnTo>
                <a:lnTo>
                  <a:pt x="32773" y="105087"/>
                </a:lnTo>
                <a:lnTo>
                  <a:pt x="14970" y="92529"/>
                </a:lnTo>
                <a:close/>
              </a:path>
            </a:pathLst>
          </a:custGeom>
          <a:ln w="1016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968651" y="4061788"/>
            <a:ext cx="109684" cy="10968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968651" y="4061788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4">
                <a:moveTo>
                  <a:pt x="14970" y="92529"/>
                </a:moveTo>
                <a:lnTo>
                  <a:pt x="3434" y="74047"/>
                </a:lnTo>
                <a:lnTo>
                  <a:pt x="0" y="53297"/>
                </a:lnTo>
                <a:lnTo>
                  <a:pt x="4597" y="32773"/>
                </a:lnTo>
                <a:lnTo>
                  <a:pt x="17155" y="14970"/>
                </a:lnTo>
                <a:lnTo>
                  <a:pt x="35636" y="3434"/>
                </a:lnTo>
                <a:lnTo>
                  <a:pt x="56387" y="0"/>
                </a:lnTo>
                <a:lnTo>
                  <a:pt x="76911" y="4597"/>
                </a:lnTo>
                <a:lnTo>
                  <a:pt x="94714" y="17155"/>
                </a:lnTo>
                <a:lnTo>
                  <a:pt x="106250" y="35636"/>
                </a:lnTo>
                <a:lnTo>
                  <a:pt x="109684" y="56387"/>
                </a:lnTo>
                <a:lnTo>
                  <a:pt x="105087" y="76911"/>
                </a:lnTo>
                <a:lnTo>
                  <a:pt x="92528" y="94714"/>
                </a:lnTo>
                <a:lnTo>
                  <a:pt x="74047" y="106250"/>
                </a:lnTo>
                <a:lnTo>
                  <a:pt x="53297" y="109684"/>
                </a:lnTo>
                <a:lnTo>
                  <a:pt x="32773" y="105087"/>
                </a:lnTo>
                <a:lnTo>
                  <a:pt x="14970" y="92529"/>
                </a:lnTo>
                <a:close/>
              </a:path>
            </a:pathLst>
          </a:custGeom>
          <a:ln w="1016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947352" y="4413640"/>
            <a:ext cx="109684" cy="10968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942273" y="4408559"/>
            <a:ext cx="119844" cy="1198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892793" y="3540689"/>
            <a:ext cx="109684" cy="10968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87713" y="3535610"/>
            <a:ext cx="119844" cy="11984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632807" y="3585112"/>
            <a:ext cx="109684" cy="10968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627727" y="3580033"/>
            <a:ext cx="119844" cy="1198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768808" y="3808868"/>
            <a:ext cx="109684" cy="10968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768808" y="3808867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4">
                <a:moveTo>
                  <a:pt x="14970" y="92529"/>
                </a:moveTo>
                <a:lnTo>
                  <a:pt x="3434" y="74047"/>
                </a:lnTo>
                <a:lnTo>
                  <a:pt x="0" y="53297"/>
                </a:lnTo>
                <a:lnTo>
                  <a:pt x="4597" y="32773"/>
                </a:lnTo>
                <a:lnTo>
                  <a:pt x="17155" y="14970"/>
                </a:lnTo>
                <a:lnTo>
                  <a:pt x="35636" y="3434"/>
                </a:lnTo>
                <a:lnTo>
                  <a:pt x="56387" y="0"/>
                </a:lnTo>
                <a:lnTo>
                  <a:pt x="76911" y="4597"/>
                </a:lnTo>
                <a:lnTo>
                  <a:pt x="94714" y="17155"/>
                </a:lnTo>
                <a:lnTo>
                  <a:pt x="106250" y="35636"/>
                </a:lnTo>
                <a:lnTo>
                  <a:pt x="109684" y="56387"/>
                </a:lnTo>
                <a:lnTo>
                  <a:pt x="105087" y="76911"/>
                </a:lnTo>
                <a:lnTo>
                  <a:pt x="92529" y="94714"/>
                </a:lnTo>
                <a:lnTo>
                  <a:pt x="74047" y="106250"/>
                </a:lnTo>
                <a:lnTo>
                  <a:pt x="53297" y="109684"/>
                </a:lnTo>
                <a:lnTo>
                  <a:pt x="32773" y="105087"/>
                </a:lnTo>
                <a:lnTo>
                  <a:pt x="14970" y="92529"/>
                </a:lnTo>
                <a:close/>
              </a:path>
            </a:pathLst>
          </a:custGeom>
          <a:ln w="1016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012203" y="3318778"/>
            <a:ext cx="109684" cy="10968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12203" y="3318777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4">
                <a:moveTo>
                  <a:pt x="14970" y="92529"/>
                </a:moveTo>
                <a:lnTo>
                  <a:pt x="3434" y="74047"/>
                </a:lnTo>
                <a:lnTo>
                  <a:pt x="0" y="53297"/>
                </a:lnTo>
                <a:lnTo>
                  <a:pt x="4597" y="32773"/>
                </a:lnTo>
                <a:lnTo>
                  <a:pt x="17155" y="14970"/>
                </a:lnTo>
                <a:lnTo>
                  <a:pt x="35637" y="3434"/>
                </a:lnTo>
                <a:lnTo>
                  <a:pt x="56387" y="0"/>
                </a:lnTo>
                <a:lnTo>
                  <a:pt x="76911" y="4597"/>
                </a:lnTo>
                <a:lnTo>
                  <a:pt x="94714" y="17155"/>
                </a:lnTo>
                <a:lnTo>
                  <a:pt x="106250" y="35636"/>
                </a:lnTo>
                <a:lnTo>
                  <a:pt x="109684" y="56387"/>
                </a:lnTo>
                <a:lnTo>
                  <a:pt x="105087" y="76911"/>
                </a:lnTo>
                <a:lnTo>
                  <a:pt x="92529" y="94714"/>
                </a:lnTo>
                <a:lnTo>
                  <a:pt x="74047" y="106250"/>
                </a:lnTo>
                <a:lnTo>
                  <a:pt x="53297" y="109684"/>
                </a:lnTo>
                <a:lnTo>
                  <a:pt x="32773" y="105087"/>
                </a:lnTo>
                <a:lnTo>
                  <a:pt x="14970" y="92529"/>
                </a:lnTo>
                <a:close/>
              </a:path>
            </a:pathLst>
          </a:custGeom>
          <a:ln w="1016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880092" y="3326674"/>
            <a:ext cx="109684" cy="1096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880092" y="3326675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4">
                <a:moveTo>
                  <a:pt x="14970" y="92529"/>
                </a:moveTo>
                <a:lnTo>
                  <a:pt x="3434" y="74047"/>
                </a:lnTo>
                <a:lnTo>
                  <a:pt x="0" y="53297"/>
                </a:lnTo>
                <a:lnTo>
                  <a:pt x="4597" y="32773"/>
                </a:lnTo>
                <a:lnTo>
                  <a:pt x="17155" y="14970"/>
                </a:lnTo>
                <a:lnTo>
                  <a:pt x="35636" y="3434"/>
                </a:lnTo>
                <a:lnTo>
                  <a:pt x="56387" y="0"/>
                </a:lnTo>
                <a:lnTo>
                  <a:pt x="76911" y="4597"/>
                </a:lnTo>
                <a:lnTo>
                  <a:pt x="94714" y="17155"/>
                </a:lnTo>
                <a:lnTo>
                  <a:pt x="106250" y="35636"/>
                </a:lnTo>
                <a:lnTo>
                  <a:pt x="109684" y="56387"/>
                </a:lnTo>
                <a:lnTo>
                  <a:pt x="105087" y="76911"/>
                </a:lnTo>
                <a:lnTo>
                  <a:pt x="92529" y="94714"/>
                </a:lnTo>
                <a:lnTo>
                  <a:pt x="74047" y="106250"/>
                </a:lnTo>
                <a:lnTo>
                  <a:pt x="53297" y="109684"/>
                </a:lnTo>
                <a:lnTo>
                  <a:pt x="32773" y="105087"/>
                </a:lnTo>
                <a:lnTo>
                  <a:pt x="14970" y="92529"/>
                </a:lnTo>
                <a:close/>
              </a:path>
            </a:pathLst>
          </a:custGeom>
          <a:ln w="1016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123769" y="4089203"/>
            <a:ext cx="109684" cy="10968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118689" y="4084123"/>
            <a:ext cx="119844" cy="1198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662212" y="3931142"/>
            <a:ext cx="109684" cy="10968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662212" y="3931142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4">
                <a:moveTo>
                  <a:pt x="14970" y="92529"/>
                </a:moveTo>
                <a:lnTo>
                  <a:pt x="3434" y="74047"/>
                </a:lnTo>
                <a:lnTo>
                  <a:pt x="0" y="53297"/>
                </a:lnTo>
                <a:lnTo>
                  <a:pt x="4597" y="32773"/>
                </a:lnTo>
                <a:lnTo>
                  <a:pt x="17155" y="14970"/>
                </a:lnTo>
                <a:lnTo>
                  <a:pt x="35637" y="3434"/>
                </a:lnTo>
                <a:lnTo>
                  <a:pt x="56387" y="0"/>
                </a:lnTo>
                <a:lnTo>
                  <a:pt x="76911" y="4597"/>
                </a:lnTo>
                <a:lnTo>
                  <a:pt x="94714" y="17155"/>
                </a:lnTo>
                <a:lnTo>
                  <a:pt x="106250" y="35636"/>
                </a:lnTo>
                <a:lnTo>
                  <a:pt x="109684" y="56387"/>
                </a:lnTo>
                <a:lnTo>
                  <a:pt x="105087" y="76911"/>
                </a:lnTo>
                <a:lnTo>
                  <a:pt x="92529" y="94714"/>
                </a:lnTo>
                <a:lnTo>
                  <a:pt x="74047" y="106250"/>
                </a:lnTo>
                <a:lnTo>
                  <a:pt x="53297" y="109684"/>
                </a:lnTo>
                <a:lnTo>
                  <a:pt x="32773" y="105087"/>
                </a:lnTo>
                <a:lnTo>
                  <a:pt x="14970" y="92529"/>
                </a:lnTo>
                <a:close/>
              </a:path>
            </a:pathLst>
          </a:custGeom>
          <a:ln w="1016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428280" y="3975564"/>
            <a:ext cx="109684" cy="10968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423200" y="3970484"/>
            <a:ext cx="119844" cy="1198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430831" y="3578910"/>
            <a:ext cx="109684" cy="10968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425751" y="3573830"/>
            <a:ext cx="119844" cy="11984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564279" y="4199319"/>
            <a:ext cx="109684" cy="10968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564279" y="4199319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4">
                <a:moveTo>
                  <a:pt x="14970" y="92529"/>
                </a:moveTo>
                <a:lnTo>
                  <a:pt x="3434" y="74047"/>
                </a:lnTo>
                <a:lnTo>
                  <a:pt x="0" y="53297"/>
                </a:lnTo>
                <a:lnTo>
                  <a:pt x="4597" y="32773"/>
                </a:lnTo>
                <a:lnTo>
                  <a:pt x="17155" y="14970"/>
                </a:lnTo>
                <a:lnTo>
                  <a:pt x="35636" y="3434"/>
                </a:lnTo>
                <a:lnTo>
                  <a:pt x="56387" y="0"/>
                </a:lnTo>
                <a:lnTo>
                  <a:pt x="76911" y="4597"/>
                </a:lnTo>
                <a:lnTo>
                  <a:pt x="94714" y="17155"/>
                </a:lnTo>
                <a:lnTo>
                  <a:pt x="106250" y="35636"/>
                </a:lnTo>
                <a:lnTo>
                  <a:pt x="109684" y="56387"/>
                </a:lnTo>
                <a:lnTo>
                  <a:pt x="105087" y="76911"/>
                </a:lnTo>
                <a:lnTo>
                  <a:pt x="92529" y="94714"/>
                </a:lnTo>
                <a:lnTo>
                  <a:pt x="74047" y="106250"/>
                </a:lnTo>
                <a:lnTo>
                  <a:pt x="53297" y="109684"/>
                </a:lnTo>
                <a:lnTo>
                  <a:pt x="32773" y="105087"/>
                </a:lnTo>
                <a:lnTo>
                  <a:pt x="14970" y="92529"/>
                </a:lnTo>
                <a:close/>
              </a:path>
            </a:pathLst>
          </a:custGeom>
          <a:ln w="1016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924912" y="3774350"/>
            <a:ext cx="109684" cy="10968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924912" y="3774349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4">
                <a:moveTo>
                  <a:pt x="14970" y="92529"/>
                </a:moveTo>
                <a:lnTo>
                  <a:pt x="3434" y="74047"/>
                </a:lnTo>
                <a:lnTo>
                  <a:pt x="0" y="53297"/>
                </a:lnTo>
                <a:lnTo>
                  <a:pt x="4597" y="32773"/>
                </a:lnTo>
                <a:lnTo>
                  <a:pt x="17155" y="14970"/>
                </a:lnTo>
                <a:lnTo>
                  <a:pt x="35636" y="3434"/>
                </a:lnTo>
                <a:lnTo>
                  <a:pt x="56387" y="0"/>
                </a:lnTo>
                <a:lnTo>
                  <a:pt x="76911" y="4597"/>
                </a:lnTo>
                <a:lnTo>
                  <a:pt x="94714" y="17155"/>
                </a:lnTo>
                <a:lnTo>
                  <a:pt x="106250" y="35636"/>
                </a:lnTo>
                <a:lnTo>
                  <a:pt x="109684" y="56387"/>
                </a:lnTo>
                <a:lnTo>
                  <a:pt x="105087" y="76911"/>
                </a:lnTo>
                <a:lnTo>
                  <a:pt x="92529" y="94714"/>
                </a:lnTo>
                <a:lnTo>
                  <a:pt x="74047" y="106250"/>
                </a:lnTo>
                <a:lnTo>
                  <a:pt x="53297" y="109684"/>
                </a:lnTo>
                <a:lnTo>
                  <a:pt x="32773" y="105087"/>
                </a:lnTo>
                <a:lnTo>
                  <a:pt x="14970" y="92529"/>
                </a:lnTo>
                <a:close/>
              </a:path>
            </a:pathLst>
          </a:custGeom>
          <a:ln w="1016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079383" y="3886437"/>
            <a:ext cx="109684" cy="10968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079383" y="3886438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4">
                <a:moveTo>
                  <a:pt x="14970" y="92529"/>
                </a:moveTo>
                <a:lnTo>
                  <a:pt x="3434" y="74047"/>
                </a:lnTo>
                <a:lnTo>
                  <a:pt x="0" y="53297"/>
                </a:lnTo>
                <a:lnTo>
                  <a:pt x="4597" y="32773"/>
                </a:lnTo>
                <a:lnTo>
                  <a:pt x="17155" y="14970"/>
                </a:lnTo>
                <a:lnTo>
                  <a:pt x="35637" y="3434"/>
                </a:lnTo>
                <a:lnTo>
                  <a:pt x="56387" y="0"/>
                </a:lnTo>
                <a:lnTo>
                  <a:pt x="76911" y="4597"/>
                </a:lnTo>
                <a:lnTo>
                  <a:pt x="94714" y="17155"/>
                </a:lnTo>
                <a:lnTo>
                  <a:pt x="106250" y="35636"/>
                </a:lnTo>
                <a:lnTo>
                  <a:pt x="109684" y="56387"/>
                </a:lnTo>
                <a:lnTo>
                  <a:pt x="105087" y="76911"/>
                </a:lnTo>
                <a:lnTo>
                  <a:pt x="92529" y="94714"/>
                </a:lnTo>
                <a:lnTo>
                  <a:pt x="74047" y="106250"/>
                </a:lnTo>
                <a:lnTo>
                  <a:pt x="53297" y="109684"/>
                </a:lnTo>
                <a:lnTo>
                  <a:pt x="32773" y="105087"/>
                </a:lnTo>
                <a:lnTo>
                  <a:pt x="14970" y="92529"/>
                </a:lnTo>
                <a:close/>
              </a:path>
            </a:pathLst>
          </a:custGeom>
          <a:ln w="1016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853577" y="4185908"/>
            <a:ext cx="109685" cy="10968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853577" y="4185908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4">
                <a:moveTo>
                  <a:pt x="14970" y="92529"/>
                </a:moveTo>
                <a:lnTo>
                  <a:pt x="3434" y="74047"/>
                </a:lnTo>
                <a:lnTo>
                  <a:pt x="0" y="53297"/>
                </a:lnTo>
                <a:lnTo>
                  <a:pt x="4597" y="32773"/>
                </a:lnTo>
                <a:lnTo>
                  <a:pt x="17155" y="14970"/>
                </a:lnTo>
                <a:lnTo>
                  <a:pt x="35637" y="3434"/>
                </a:lnTo>
                <a:lnTo>
                  <a:pt x="56387" y="0"/>
                </a:lnTo>
                <a:lnTo>
                  <a:pt x="76911" y="4597"/>
                </a:lnTo>
                <a:lnTo>
                  <a:pt x="94714" y="17155"/>
                </a:lnTo>
                <a:lnTo>
                  <a:pt x="106250" y="35636"/>
                </a:lnTo>
                <a:lnTo>
                  <a:pt x="109684" y="56387"/>
                </a:lnTo>
                <a:lnTo>
                  <a:pt x="105087" y="76911"/>
                </a:lnTo>
                <a:lnTo>
                  <a:pt x="92529" y="94714"/>
                </a:lnTo>
                <a:lnTo>
                  <a:pt x="74047" y="106250"/>
                </a:lnTo>
                <a:lnTo>
                  <a:pt x="53297" y="109684"/>
                </a:lnTo>
                <a:lnTo>
                  <a:pt x="32773" y="105087"/>
                </a:lnTo>
                <a:lnTo>
                  <a:pt x="14970" y="92529"/>
                </a:lnTo>
                <a:close/>
              </a:path>
            </a:pathLst>
          </a:custGeom>
          <a:ln w="1016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483738" y="4321593"/>
            <a:ext cx="109684" cy="1096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483738" y="432159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4">
                <a:moveTo>
                  <a:pt x="14970" y="92529"/>
                </a:moveTo>
                <a:lnTo>
                  <a:pt x="3434" y="74047"/>
                </a:lnTo>
                <a:lnTo>
                  <a:pt x="0" y="53297"/>
                </a:lnTo>
                <a:lnTo>
                  <a:pt x="4597" y="32773"/>
                </a:lnTo>
                <a:lnTo>
                  <a:pt x="17155" y="14970"/>
                </a:lnTo>
                <a:lnTo>
                  <a:pt x="35636" y="3434"/>
                </a:lnTo>
                <a:lnTo>
                  <a:pt x="56387" y="0"/>
                </a:lnTo>
                <a:lnTo>
                  <a:pt x="76911" y="4597"/>
                </a:lnTo>
                <a:lnTo>
                  <a:pt x="94714" y="17155"/>
                </a:lnTo>
                <a:lnTo>
                  <a:pt x="106250" y="35636"/>
                </a:lnTo>
                <a:lnTo>
                  <a:pt x="109684" y="56387"/>
                </a:lnTo>
                <a:lnTo>
                  <a:pt x="105087" y="76911"/>
                </a:lnTo>
                <a:lnTo>
                  <a:pt x="92529" y="94714"/>
                </a:lnTo>
                <a:lnTo>
                  <a:pt x="74047" y="106250"/>
                </a:lnTo>
                <a:lnTo>
                  <a:pt x="53297" y="109684"/>
                </a:lnTo>
                <a:lnTo>
                  <a:pt x="32773" y="105087"/>
                </a:lnTo>
                <a:lnTo>
                  <a:pt x="14970" y="92529"/>
                </a:lnTo>
                <a:close/>
              </a:path>
            </a:pathLst>
          </a:custGeom>
          <a:ln w="1016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292102" y="4229727"/>
            <a:ext cx="109684" cy="10968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292102" y="4229727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4">
                <a:moveTo>
                  <a:pt x="14970" y="92529"/>
                </a:moveTo>
                <a:lnTo>
                  <a:pt x="3434" y="74047"/>
                </a:lnTo>
                <a:lnTo>
                  <a:pt x="0" y="53297"/>
                </a:lnTo>
                <a:lnTo>
                  <a:pt x="4597" y="32773"/>
                </a:lnTo>
                <a:lnTo>
                  <a:pt x="17155" y="14970"/>
                </a:lnTo>
                <a:lnTo>
                  <a:pt x="35636" y="3434"/>
                </a:lnTo>
                <a:lnTo>
                  <a:pt x="56387" y="0"/>
                </a:lnTo>
                <a:lnTo>
                  <a:pt x="76911" y="4597"/>
                </a:lnTo>
                <a:lnTo>
                  <a:pt x="94714" y="17155"/>
                </a:lnTo>
                <a:lnTo>
                  <a:pt x="106250" y="35636"/>
                </a:lnTo>
                <a:lnTo>
                  <a:pt x="109684" y="56387"/>
                </a:lnTo>
                <a:lnTo>
                  <a:pt x="105087" y="76911"/>
                </a:lnTo>
                <a:lnTo>
                  <a:pt x="92528" y="94714"/>
                </a:lnTo>
                <a:lnTo>
                  <a:pt x="74047" y="106250"/>
                </a:lnTo>
                <a:lnTo>
                  <a:pt x="53297" y="109684"/>
                </a:lnTo>
                <a:lnTo>
                  <a:pt x="32773" y="105087"/>
                </a:lnTo>
                <a:lnTo>
                  <a:pt x="14970" y="92529"/>
                </a:lnTo>
                <a:close/>
              </a:path>
            </a:pathLst>
          </a:custGeom>
          <a:ln w="1016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218918" y="3904657"/>
            <a:ext cx="109684" cy="10968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213838" y="3899578"/>
            <a:ext cx="119844" cy="1198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352368" y="4525066"/>
            <a:ext cx="109684" cy="10968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347287" y="4519987"/>
            <a:ext cx="119844" cy="1198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595762" y="4034977"/>
            <a:ext cx="109684" cy="1096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595762" y="4034977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4">
                <a:moveTo>
                  <a:pt x="14970" y="92529"/>
                </a:moveTo>
                <a:lnTo>
                  <a:pt x="3434" y="74047"/>
                </a:lnTo>
                <a:lnTo>
                  <a:pt x="0" y="53297"/>
                </a:lnTo>
                <a:lnTo>
                  <a:pt x="4597" y="32773"/>
                </a:lnTo>
                <a:lnTo>
                  <a:pt x="17155" y="14970"/>
                </a:lnTo>
                <a:lnTo>
                  <a:pt x="35636" y="3434"/>
                </a:lnTo>
                <a:lnTo>
                  <a:pt x="56387" y="0"/>
                </a:lnTo>
                <a:lnTo>
                  <a:pt x="76911" y="4597"/>
                </a:lnTo>
                <a:lnTo>
                  <a:pt x="94714" y="17155"/>
                </a:lnTo>
                <a:lnTo>
                  <a:pt x="106250" y="35636"/>
                </a:lnTo>
                <a:lnTo>
                  <a:pt x="109684" y="56387"/>
                </a:lnTo>
                <a:lnTo>
                  <a:pt x="105087" y="76911"/>
                </a:lnTo>
                <a:lnTo>
                  <a:pt x="92529" y="94714"/>
                </a:lnTo>
                <a:lnTo>
                  <a:pt x="74047" y="106250"/>
                </a:lnTo>
                <a:lnTo>
                  <a:pt x="53297" y="109684"/>
                </a:lnTo>
                <a:lnTo>
                  <a:pt x="32773" y="105087"/>
                </a:lnTo>
                <a:lnTo>
                  <a:pt x="14970" y="92529"/>
                </a:lnTo>
                <a:close/>
              </a:path>
            </a:pathLst>
          </a:custGeom>
          <a:ln w="1016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769603" y="4313716"/>
            <a:ext cx="109684" cy="10968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769604" y="431371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4">
                <a:moveTo>
                  <a:pt x="14970" y="92529"/>
                </a:moveTo>
                <a:lnTo>
                  <a:pt x="3434" y="74047"/>
                </a:lnTo>
                <a:lnTo>
                  <a:pt x="0" y="53297"/>
                </a:lnTo>
                <a:lnTo>
                  <a:pt x="4597" y="32773"/>
                </a:lnTo>
                <a:lnTo>
                  <a:pt x="17155" y="14970"/>
                </a:lnTo>
                <a:lnTo>
                  <a:pt x="35636" y="3434"/>
                </a:lnTo>
                <a:lnTo>
                  <a:pt x="56387" y="0"/>
                </a:lnTo>
                <a:lnTo>
                  <a:pt x="76911" y="4597"/>
                </a:lnTo>
                <a:lnTo>
                  <a:pt x="94714" y="17155"/>
                </a:lnTo>
                <a:lnTo>
                  <a:pt x="106250" y="35636"/>
                </a:lnTo>
                <a:lnTo>
                  <a:pt x="109684" y="56387"/>
                </a:lnTo>
                <a:lnTo>
                  <a:pt x="105087" y="76911"/>
                </a:lnTo>
                <a:lnTo>
                  <a:pt x="92529" y="94714"/>
                </a:lnTo>
                <a:lnTo>
                  <a:pt x="74047" y="106250"/>
                </a:lnTo>
                <a:lnTo>
                  <a:pt x="53297" y="109684"/>
                </a:lnTo>
                <a:lnTo>
                  <a:pt x="32773" y="105087"/>
                </a:lnTo>
                <a:lnTo>
                  <a:pt x="14970" y="92529"/>
                </a:lnTo>
                <a:close/>
              </a:path>
            </a:pathLst>
          </a:custGeom>
          <a:ln w="1016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641664" y="4511655"/>
            <a:ext cx="109684" cy="10968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636584" y="4506576"/>
            <a:ext cx="119844" cy="1198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036011" y="3271446"/>
            <a:ext cx="1438910" cy="1487805"/>
          </a:xfrm>
          <a:custGeom>
            <a:avLst/>
            <a:gdLst/>
            <a:ahLst/>
            <a:cxnLst/>
            <a:rect l="l" t="t" r="r" b="b"/>
            <a:pathLst>
              <a:path w="1438910" h="1487804">
                <a:moveTo>
                  <a:pt x="1177022" y="1152521"/>
                </a:moveTo>
                <a:lnTo>
                  <a:pt x="1212537" y="1110784"/>
                </a:lnTo>
                <a:lnTo>
                  <a:pt x="1245514" y="1068049"/>
                </a:lnTo>
                <a:lnTo>
                  <a:pt x="1275942" y="1024455"/>
                </a:lnTo>
                <a:lnTo>
                  <a:pt x="1303807" y="980135"/>
                </a:lnTo>
                <a:lnTo>
                  <a:pt x="1329096" y="935225"/>
                </a:lnTo>
                <a:lnTo>
                  <a:pt x="1351797" y="889862"/>
                </a:lnTo>
                <a:lnTo>
                  <a:pt x="1371897" y="844181"/>
                </a:lnTo>
                <a:lnTo>
                  <a:pt x="1389384" y="798319"/>
                </a:lnTo>
                <a:lnTo>
                  <a:pt x="1404243" y="752409"/>
                </a:lnTo>
                <a:lnTo>
                  <a:pt x="1416463" y="706590"/>
                </a:lnTo>
                <a:lnTo>
                  <a:pt x="1426030" y="660995"/>
                </a:lnTo>
                <a:lnTo>
                  <a:pt x="1432932" y="615761"/>
                </a:lnTo>
                <a:lnTo>
                  <a:pt x="1437156" y="571024"/>
                </a:lnTo>
                <a:lnTo>
                  <a:pt x="1438689" y="526919"/>
                </a:lnTo>
                <a:lnTo>
                  <a:pt x="1437519" y="483583"/>
                </a:lnTo>
                <a:lnTo>
                  <a:pt x="1433632" y="441150"/>
                </a:lnTo>
                <a:lnTo>
                  <a:pt x="1427016" y="399757"/>
                </a:lnTo>
                <a:lnTo>
                  <a:pt x="1417657" y="359539"/>
                </a:lnTo>
                <a:lnTo>
                  <a:pt x="1405544" y="320633"/>
                </a:lnTo>
                <a:lnTo>
                  <a:pt x="1390663" y="283173"/>
                </a:lnTo>
                <a:lnTo>
                  <a:pt x="1373001" y="247296"/>
                </a:lnTo>
                <a:lnTo>
                  <a:pt x="1352546" y="213137"/>
                </a:lnTo>
                <a:lnTo>
                  <a:pt x="1329285" y="180832"/>
                </a:lnTo>
                <a:lnTo>
                  <a:pt x="1303205" y="150518"/>
                </a:lnTo>
                <a:lnTo>
                  <a:pt x="1274293" y="122328"/>
                </a:lnTo>
                <a:lnTo>
                  <a:pt x="1243020" y="96783"/>
                </a:lnTo>
                <a:lnTo>
                  <a:pt x="1209955" y="74292"/>
                </a:lnTo>
                <a:lnTo>
                  <a:pt x="1175231" y="54826"/>
                </a:lnTo>
                <a:lnTo>
                  <a:pt x="1138981" y="38358"/>
                </a:lnTo>
                <a:lnTo>
                  <a:pt x="1101340" y="24860"/>
                </a:lnTo>
                <a:lnTo>
                  <a:pt x="1062440" y="14303"/>
                </a:lnTo>
                <a:lnTo>
                  <a:pt x="1022414" y="6659"/>
                </a:lnTo>
                <a:lnTo>
                  <a:pt x="981397" y="1901"/>
                </a:lnTo>
                <a:lnTo>
                  <a:pt x="939522" y="0"/>
                </a:lnTo>
                <a:lnTo>
                  <a:pt x="896922" y="928"/>
                </a:lnTo>
                <a:lnTo>
                  <a:pt x="853730" y="4657"/>
                </a:lnTo>
                <a:lnTo>
                  <a:pt x="810080" y="11159"/>
                </a:lnTo>
                <a:lnTo>
                  <a:pt x="766106" y="20407"/>
                </a:lnTo>
                <a:lnTo>
                  <a:pt x="721940" y="32371"/>
                </a:lnTo>
                <a:lnTo>
                  <a:pt x="677717" y="47024"/>
                </a:lnTo>
                <a:lnTo>
                  <a:pt x="633570" y="64338"/>
                </a:lnTo>
                <a:lnTo>
                  <a:pt x="589632" y="84285"/>
                </a:lnTo>
                <a:lnTo>
                  <a:pt x="546036" y="106837"/>
                </a:lnTo>
                <a:lnTo>
                  <a:pt x="502916" y="131965"/>
                </a:lnTo>
                <a:lnTo>
                  <a:pt x="460406" y="159642"/>
                </a:lnTo>
                <a:lnTo>
                  <a:pt x="418639" y="189840"/>
                </a:lnTo>
                <a:lnTo>
                  <a:pt x="377747" y="222530"/>
                </a:lnTo>
                <a:lnTo>
                  <a:pt x="337866" y="257684"/>
                </a:lnTo>
                <a:lnTo>
                  <a:pt x="299128" y="295275"/>
                </a:lnTo>
                <a:lnTo>
                  <a:pt x="261666" y="335275"/>
                </a:lnTo>
                <a:lnTo>
                  <a:pt x="226152" y="377012"/>
                </a:lnTo>
                <a:lnTo>
                  <a:pt x="193174" y="419746"/>
                </a:lnTo>
                <a:lnTo>
                  <a:pt x="162747" y="463341"/>
                </a:lnTo>
                <a:lnTo>
                  <a:pt x="134882" y="507661"/>
                </a:lnTo>
                <a:lnTo>
                  <a:pt x="109592" y="552571"/>
                </a:lnTo>
                <a:lnTo>
                  <a:pt x="86891" y="597933"/>
                </a:lnTo>
                <a:lnTo>
                  <a:pt x="66791" y="643614"/>
                </a:lnTo>
                <a:lnTo>
                  <a:pt x="49305" y="689477"/>
                </a:lnTo>
                <a:lnTo>
                  <a:pt x="34446" y="735386"/>
                </a:lnTo>
                <a:lnTo>
                  <a:pt x="22226" y="781206"/>
                </a:lnTo>
                <a:lnTo>
                  <a:pt x="12659" y="826801"/>
                </a:lnTo>
                <a:lnTo>
                  <a:pt x="5757" y="872035"/>
                </a:lnTo>
                <a:lnTo>
                  <a:pt x="1533" y="916772"/>
                </a:lnTo>
                <a:lnTo>
                  <a:pt x="0" y="960876"/>
                </a:lnTo>
                <a:lnTo>
                  <a:pt x="1170" y="1004213"/>
                </a:lnTo>
                <a:lnTo>
                  <a:pt x="5057" y="1046646"/>
                </a:lnTo>
                <a:lnTo>
                  <a:pt x="11673" y="1088039"/>
                </a:lnTo>
                <a:lnTo>
                  <a:pt x="21031" y="1128257"/>
                </a:lnTo>
                <a:lnTo>
                  <a:pt x="33145" y="1167163"/>
                </a:lnTo>
                <a:lnTo>
                  <a:pt x="48026" y="1204623"/>
                </a:lnTo>
                <a:lnTo>
                  <a:pt x="65687" y="1240500"/>
                </a:lnTo>
                <a:lnTo>
                  <a:pt x="86142" y="1274659"/>
                </a:lnTo>
                <a:lnTo>
                  <a:pt x="109403" y="1306963"/>
                </a:lnTo>
                <a:lnTo>
                  <a:pt x="135484" y="1337278"/>
                </a:lnTo>
                <a:lnTo>
                  <a:pt x="164396" y="1365467"/>
                </a:lnTo>
                <a:lnTo>
                  <a:pt x="195669" y="1391012"/>
                </a:lnTo>
                <a:lnTo>
                  <a:pt x="228734" y="1413504"/>
                </a:lnTo>
                <a:lnTo>
                  <a:pt x="263458" y="1432969"/>
                </a:lnTo>
                <a:lnTo>
                  <a:pt x="299707" y="1449437"/>
                </a:lnTo>
                <a:lnTo>
                  <a:pt x="337349" y="1462936"/>
                </a:lnTo>
                <a:lnTo>
                  <a:pt x="376249" y="1473493"/>
                </a:lnTo>
                <a:lnTo>
                  <a:pt x="416275" y="1481137"/>
                </a:lnTo>
                <a:lnTo>
                  <a:pt x="457292" y="1485895"/>
                </a:lnTo>
                <a:lnTo>
                  <a:pt x="499167" y="1487796"/>
                </a:lnTo>
                <a:lnTo>
                  <a:pt x="541767" y="1486868"/>
                </a:lnTo>
                <a:lnTo>
                  <a:pt x="584959" y="1483139"/>
                </a:lnTo>
                <a:lnTo>
                  <a:pt x="628609" y="1476637"/>
                </a:lnTo>
                <a:lnTo>
                  <a:pt x="672583" y="1467389"/>
                </a:lnTo>
                <a:lnTo>
                  <a:pt x="716748" y="1455425"/>
                </a:lnTo>
                <a:lnTo>
                  <a:pt x="760972" y="1440772"/>
                </a:lnTo>
                <a:lnTo>
                  <a:pt x="805119" y="1423457"/>
                </a:lnTo>
                <a:lnTo>
                  <a:pt x="849057" y="1403510"/>
                </a:lnTo>
                <a:lnTo>
                  <a:pt x="892653" y="1380959"/>
                </a:lnTo>
                <a:lnTo>
                  <a:pt x="935773" y="1355830"/>
                </a:lnTo>
                <a:lnTo>
                  <a:pt x="978283" y="1328153"/>
                </a:lnTo>
                <a:lnTo>
                  <a:pt x="1020050" y="1297956"/>
                </a:lnTo>
                <a:lnTo>
                  <a:pt x="1060941" y="1265266"/>
                </a:lnTo>
                <a:lnTo>
                  <a:pt x="1100823" y="1230111"/>
                </a:lnTo>
                <a:lnTo>
                  <a:pt x="1139561" y="1192520"/>
                </a:lnTo>
                <a:lnTo>
                  <a:pt x="1177022" y="1152521"/>
                </a:lnTo>
                <a:close/>
              </a:path>
            </a:pathLst>
          </a:custGeom>
          <a:ln w="1524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431667" y="3765325"/>
            <a:ext cx="1482725" cy="1494155"/>
          </a:xfrm>
          <a:custGeom>
            <a:avLst/>
            <a:gdLst/>
            <a:ahLst/>
            <a:cxnLst/>
            <a:rect l="l" t="t" r="r" b="b"/>
            <a:pathLst>
              <a:path w="1482725" h="1494154">
                <a:moveTo>
                  <a:pt x="1278318" y="1226178"/>
                </a:moveTo>
                <a:lnTo>
                  <a:pt x="1310787" y="1187512"/>
                </a:lnTo>
                <a:lnTo>
                  <a:pt x="1340438" y="1147499"/>
                </a:lnTo>
                <a:lnTo>
                  <a:pt x="1367275" y="1106278"/>
                </a:lnTo>
                <a:lnTo>
                  <a:pt x="1391302" y="1063987"/>
                </a:lnTo>
                <a:lnTo>
                  <a:pt x="1412520" y="1020764"/>
                </a:lnTo>
                <a:lnTo>
                  <a:pt x="1430935" y="976749"/>
                </a:lnTo>
                <a:lnTo>
                  <a:pt x="1446549" y="932080"/>
                </a:lnTo>
                <a:lnTo>
                  <a:pt x="1459366" y="886895"/>
                </a:lnTo>
                <a:lnTo>
                  <a:pt x="1469388" y="841334"/>
                </a:lnTo>
                <a:lnTo>
                  <a:pt x="1476621" y="795534"/>
                </a:lnTo>
                <a:lnTo>
                  <a:pt x="1481066" y="749635"/>
                </a:lnTo>
                <a:lnTo>
                  <a:pt x="1482728" y="703775"/>
                </a:lnTo>
                <a:lnTo>
                  <a:pt x="1481609" y="658092"/>
                </a:lnTo>
                <a:lnTo>
                  <a:pt x="1477713" y="612726"/>
                </a:lnTo>
                <a:lnTo>
                  <a:pt x="1471044" y="567814"/>
                </a:lnTo>
                <a:lnTo>
                  <a:pt x="1461605" y="523496"/>
                </a:lnTo>
                <a:lnTo>
                  <a:pt x="1449399" y="479911"/>
                </a:lnTo>
                <a:lnTo>
                  <a:pt x="1434429" y="437196"/>
                </a:lnTo>
                <a:lnTo>
                  <a:pt x="1416700" y="395490"/>
                </a:lnTo>
                <a:lnTo>
                  <a:pt x="1396214" y="354932"/>
                </a:lnTo>
                <a:lnTo>
                  <a:pt x="1372975" y="315661"/>
                </a:lnTo>
                <a:lnTo>
                  <a:pt x="1346987" y="277815"/>
                </a:lnTo>
                <a:lnTo>
                  <a:pt x="1318252" y="241533"/>
                </a:lnTo>
                <a:lnTo>
                  <a:pt x="1286774" y="206953"/>
                </a:lnTo>
                <a:lnTo>
                  <a:pt x="1252556" y="174214"/>
                </a:lnTo>
                <a:lnTo>
                  <a:pt x="1216164" y="143911"/>
                </a:lnTo>
                <a:lnTo>
                  <a:pt x="1178251" y="116538"/>
                </a:lnTo>
                <a:lnTo>
                  <a:pt x="1138957" y="92083"/>
                </a:lnTo>
                <a:lnTo>
                  <a:pt x="1098419" y="70532"/>
                </a:lnTo>
                <a:lnTo>
                  <a:pt x="1056776" y="51875"/>
                </a:lnTo>
                <a:lnTo>
                  <a:pt x="1014165" y="36099"/>
                </a:lnTo>
                <a:lnTo>
                  <a:pt x="970724" y="23191"/>
                </a:lnTo>
                <a:lnTo>
                  <a:pt x="926592" y="13140"/>
                </a:lnTo>
                <a:lnTo>
                  <a:pt x="881907" y="5932"/>
                </a:lnTo>
                <a:lnTo>
                  <a:pt x="836807" y="1556"/>
                </a:lnTo>
                <a:lnTo>
                  <a:pt x="791430" y="0"/>
                </a:lnTo>
                <a:lnTo>
                  <a:pt x="745914" y="1250"/>
                </a:lnTo>
                <a:lnTo>
                  <a:pt x="700397" y="5296"/>
                </a:lnTo>
                <a:lnTo>
                  <a:pt x="655018" y="12124"/>
                </a:lnTo>
                <a:lnTo>
                  <a:pt x="609914" y="21722"/>
                </a:lnTo>
                <a:lnTo>
                  <a:pt x="565223" y="34078"/>
                </a:lnTo>
                <a:lnTo>
                  <a:pt x="521084" y="49180"/>
                </a:lnTo>
                <a:lnTo>
                  <a:pt x="477635" y="67016"/>
                </a:lnTo>
                <a:lnTo>
                  <a:pt x="435014" y="87573"/>
                </a:lnTo>
                <a:lnTo>
                  <a:pt x="393359" y="110839"/>
                </a:lnTo>
                <a:lnTo>
                  <a:pt x="352809" y="136801"/>
                </a:lnTo>
                <a:lnTo>
                  <a:pt x="313500" y="165448"/>
                </a:lnTo>
                <a:lnTo>
                  <a:pt x="275572" y="196767"/>
                </a:lnTo>
                <a:lnTo>
                  <a:pt x="239162" y="230745"/>
                </a:lnTo>
                <a:lnTo>
                  <a:pt x="204409" y="267372"/>
                </a:lnTo>
                <a:lnTo>
                  <a:pt x="171940" y="306037"/>
                </a:lnTo>
                <a:lnTo>
                  <a:pt x="142289" y="346050"/>
                </a:lnTo>
                <a:lnTo>
                  <a:pt x="115452" y="387272"/>
                </a:lnTo>
                <a:lnTo>
                  <a:pt x="91425" y="429563"/>
                </a:lnTo>
                <a:lnTo>
                  <a:pt x="70207" y="472785"/>
                </a:lnTo>
                <a:lnTo>
                  <a:pt x="51792" y="516801"/>
                </a:lnTo>
                <a:lnTo>
                  <a:pt x="36178" y="561470"/>
                </a:lnTo>
                <a:lnTo>
                  <a:pt x="23361" y="606654"/>
                </a:lnTo>
                <a:lnTo>
                  <a:pt x="13339" y="652216"/>
                </a:lnTo>
                <a:lnTo>
                  <a:pt x="6106" y="698015"/>
                </a:lnTo>
                <a:lnTo>
                  <a:pt x="1661" y="743915"/>
                </a:lnTo>
                <a:lnTo>
                  <a:pt x="0" y="789775"/>
                </a:lnTo>
                <a:lnTo>
                  <a:pt x="1118" y="835457"/>
                </a:lnTo>
                <a:lnTo>
                  <a:pt x="5014" y="880824"/>
                </a:lnTo>
                <a:lnTo>
                  <a:pt x="11683" y="925735"/>
                </a:lnTo>
                <a:lnTo>
                  <a:pt x="21122" y="970053"/>
                </a:lnTo>
                <a:lnTo>
                  <a:pt x="33328" y="1013639"/>
                </a:lnTo>
                <a:lnTo>
                  <a:pt x="48298" y="1056354"/>
                </a:lnTo>
                <a:lnTo>
                  <a:pt x="66027" y="1098060"/>
                </a:lnTo>
                <a:lnTo>
                  <a:pt x="86513" y="1138617"/>
                </a:lnTo>
                <a:lnTo>
                  <a:pt x="109752" y="1177889"/>
                </a:lnTo>
                <a:lnTo>
                  <a:pt x="135740" y="1215735"/>
                </a:lnTo>
                <a:lnTo>
                  <a:pt x="164475" y="1252017"/>
                </a:lnTo>
                <a:lnTo>
                  <a:pt x="195953" y="1286597"/>
                </a:lnTo>
                <a:lnTo>
                  <a:pt x="230171" y="1319335"/>
                </a:lnTo>
                <a:lnTo>
                  <a:pt x="266563" y="1349638"/>
                </a:lnTo>
                <a:lnTo>
                  <a:pt x="304475" y="1377011"/>
                </a:lnTo>
                <a:lnTo>
                  <a:pt x="343770" y="1401467"/>
                </a:lnTo>
                <a:lnTo>
                  <a:pt x="384308" y="1423017"/>
                </a:lnTo>
                <a:lnTo>
                  <a:pt x="425951" y="1441674"/>
                </a:lnTo>
                <a:lnTo>
                  <a:pt x="468562" y="1457451"/>
                </a:lnTo>
                <a:lnTo>
                  <a:pt x="512003" y="1470358"/>
                </a:lnTo>
                <a:lnTo>
                  <a:pt x="556135" y="1480410"/>
                </a:lnTo>
                <a:lnTo>
                  <a:pt x="600820" y="1487618"/>
                </a:lnTo>
                <a:lnTo>
                  <a:pt x="645920" y="1491994"/>
                </a:lnTo>
                <a:lnTo>
                  <a:pt x="691297" y="1493550"/>
                </a:lnTo>
                <a:lnTo>
                  <a:pt x="736813" y="1492299"/>
                </a:lnTo>
                <a:lnTo>
                  <a:pt x="782330" y="1488254"/>
                </a:lnTo>
                <a:lnTo>
                  <a:pt x="827709" y="1481426"/>
                </a:lnTo>
                <a:lnTo>
                  <a:pt x="872813" y="1471828"/>
                </a:lnTo>
                <a:lnTo>
                  <a:pt x="917504" y="1459471"/>
                </a:lnTo>
                <a:lnTo>
                  <a:pt x="961643" y="1444369"/>
                </a:lnTo>
                <a:lnTo>
                  <a:pt x="1005092" y="1426533"/>
                </a:lnTo>
                <a:lnTo>
                  <a:pt x="1047713" y="1405977"/>
                </a:lnTo>
                <a:lnTo>
                  <a:pt x="1089368" y="1382711"/>
                </a:lnTo>
                <a:lnTo>
                  <a:pt x="1129918" y="1356748"/>
                </a:lnTo>
                <a:lnTo>
                  <a:pt x="1169227" y="1328102"/>
                </a:lnTo>
                <a:lnTo>
                  <a:pt x="1207155" y="1296783"/>
                </a:lnTo>
                <a:lnTo>
                  <a:pt x="1243565" y="1262804"/>
                </a:lnTo>
                <a:lnTo>
                  <a:pt x="1278318" y="1226178"/>
                </a:lnTo>
                <a:close/>
              </a:path>
            </a:pathLst>
          </a:custGeom>
          <a:ln w="1524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 txBox="1"/>
          <p:nvPr/>
        </p:nvSpPr>
        <p:spPr>
          <a:xfrm>
            <a:off x="5219408" y="3066346"/>
            <a:ext cx="266065" cy="781685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50" spc="-95" dirty="0">
                <a:latin typeface="Calibri"/>
                <a:cs typeface="Calibri"/>
              </a:rPr>
              <a:t>!"#$%&amp;"</a:t>
            </a:r>
            <a:r>
              <a:rPr sz="1550" spc="-75" dirty="0">
                <a:latin typeface="Calibri"/>
                <a:cs typeface="Calibri"/>
              </a:rPr>
              <a:t> </a:t>
            </a:r>
            <a:r>
              <a:rPr sz="1550" spc="315" dirty="0">
                <a:latin typeface="Calibri"/>
                <a:cs typeface="Calibri"/>
              </a:rPr>
              <a:t>(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5436057" y="5073364"/>
            <a:ext cx="2256155" cy="0"/>
          </a:xfrm>
          <a:custGeom>
            <a:avLst/>
            <a:gdLst/>
            <a:ahLst/>
            <a:cxnLst/>
            <a:rect l="l" t="t" r="r" b="b"/>
            <a:pathLst>
              <a:path w="2256154">
                <a:moveTo>
                  <a:pt x="0" y="0"/>
                </a:moveTo>
                <a:lnTo>
                  <a:pt x="2256040" y="0"/>
                </a:lnTo>
              </a:path>
            </a:pathLst>
          </a:custGeom>
          <a:ln w="16403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613994" y="5022600"/>
            <a:ext cx="99807" cy="10152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 txBox="1"/>
          <p:nvPr/>
        </p:nvSpPr>
        <p:spPr>
          <a:xfrm>
            <a:off x="7016315" y="5076637"/>
            <a:ext cx="781685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spc="-95" dirty="0">
                <a:latin typeface="Calibri"/>
                <a:cs typeface="Calibri"/>
              </a:rPr>
              <a:t>!"#$%&amp;"</a:t>
            </a:r>
            <a:r>
              <a:rPr sz="1550" spc="-75" dirty="0">
                <a:latin typeface="Calibri"/>
                <a:cs typeface="Calibri"/>
              </a:rPr>
              <a:t> </a:t>
            </a:r>
            <a:r>
              <a:rPr sz="1550" spc="315" dirty="0">
                <a:latin typeface="Calibri"/>
                <a:cs typeface="Calibri"/>
              </a:rPr>
              <a:t>)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6963232" y="3691940"/>
            <a:ext cx="272657" cy="30258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062985" y="3811642"/>
            <a:ext cx="79802" cy="7980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003996" y="3711940"/>
            <a:ext cx="192179" cy="22305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178510" y="3525685"/>
            <a:ext cx="272657" cy="30590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278263" y="3648714"/>
            <a:ext cx="79802" cy="7980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218460" y="3547255"/>
            <a:ext cx="192179" cy="22305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870128" y="4064349"/>
            <a:ext cx="272657" cy="30258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969881" y="4187378"/>
            <a:ext cx="79802" cy="7980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978087" y="4225974"/>
            <a:ext cx="59055" cy="78105"/>
          </a:xfrm>
          <a:custGeom>
            <a:avLst/>
            <a:gdLst/>
            <a:ahLst/>
            <a:cxnLst/>
            <a:rect l="l" t="t" r="r" b="b"/>
            <a:pathLst>
              <a:path w="59054" h="78104">
                <a:moveTo>
                  <a:pt x="58880" y="0"/>
                </a:moveTo>
                <a:lnTo>
                  <a:pt x="0" y="0"/>
                </a:lnTo>
                <a:lnTo>
                  <a:pt x="0" y="77984"/>
                </a:lnTo>
                <a:lnTo>
                  <a:pt x="58880" y="77984"/>
                </a:lnTo>
                <a:lnTo>
                  <a:pt x="588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915538" y="4196534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3978" y="0"/>
                </a:lnTo>
              </a:path>
            </a:pathLst>
          </a:custGeom>
          <a:ln w="58880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978087" y="4089109"/>
            <a:ext cx="59055" cy="78105"/>
          </a:xfrm>
          <a:custGeom>
            <a:avLst/>
            <a:gdLst/>
            <a:ahLst/>
            <a:cxnLst/>
            <a:rect l="l" t="t" r="r" b="b"/>
            <a:pathLst>
              <a:path w="59054" h="78104">
                <a:moveTo>
                  <a:pt x="58880" y="0"/>
                </a:moveTo>
                <a:lnTo>
                  <a:pt x="0" y="0"/>
                </a:lnTo>
                <a:lnTo>
                  <a:pt x="0" y="77984"/>
                </a:lnTo>
                <a:lnTo>
                  <a:pt x="58880" y="77984"/>
                </a:lnTo>
                <a:lnTo>
                  <a:pt x="588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915539" y="4089109"/>
            <a:ext cx="184150" cy="215265"/>
          </a:xfrm>
          <a:custGeom>
            <a:avLst/>
            <a:gdLst/>
            <a:ahLst/>
            <a:cxnLst/>
            <a:rect l="l" t="t" r="r" b="b"/>
            <a:pathLst>
              <a:path w="184150" h="215264">
                <a:moveTo>
                  <a:pt x="0" y="77983"/>
                </a:moveTo>
                <a:lnTo>
                  <a:pt x="62547" y="77983"/>
                </a:lnTo>
                <a:lnTo>
                  <a:pt x="62547" y="0"/>
                </a:lnTo>
                <a:lnTo>
                  <a:pt x="121428" y="0"/>
                </a:lnTo>
                <a:lnTo>
                  <a:pt x="121428" y="77983"/>
                </a:lnTo>
                <a:lnTo>
                  <a:pt x="183977" y="77983"/>
                </a:lnTo>
                <a:lnTo>
                  <a:pt x="183977" y="136864"/>
                </a:lnTo>
                <a:lnTo>
                  <a:pt x="121428" y="136864"/>
                </a:lnTo>
                <a:lnTo>
                  <a:pt x="121428" y="214848"/>
                </a:lnTo>
                <a:lnTo>
                  <a:pt x="62547" y="214848"/>
                </a:lnTo>
                <a:lnTo>
                  <a:pt x="62547" y="136864"/>
                </a:lnTo>
                <a:lnTo>
                  <a:pt x="0" y="136864"/>
                </a:lnTo>
                <a:lnTo>
                  <a:pt x="0" y="77983"/>
                </a:lnTo>
                <a:close/>
              </a:path>
            </a:pathLst>
          </a:custGeom>
          <a:ln w="8201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524320" y="3984548"/>
            <a:ext cx="269332" cy="30258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620747" y="4104251"/>
            <a:ext cx="79802" cy="7980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629341" y="4144967"/>
            <a:ext cx="59055" cy="78105"/>
          </a:xfrm>
          <a:custGeom>
            <a:avLst/>
            <a:gdLst/>
            <a:ahLst/>
            <a:cxnLst/>
            <a:rect l="l" t="t" r="r" b="b"/>
            <a:pathLst>
              <a:path w="59054" h="78104">
                <a:moveTo>
                  <a:pt x="58880" y="0"/>
                </a:moveTo>
                <a:lnTo>
                  <a:pt x="0" y="0"/>
                </a:lnTo>
                <a:lnTo>
                  <a:pt x="0" y="77984"/>
                </a:lnTo>
                <a:lnTo>
                  <a:pt x="58880" y="77984"/>
                </a:lnTo>
                <a:lnTo>
                  <a:pt x="588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566792" y="4115527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3978" y="0"/>
                </a:lnTo>
              </a:path>
            </a:pathLst>
          </a:custGeom>
          <a:ln w="58880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629341" y="4008104"/>
            <a:ext cx="59055" cy="78105"/>
          </a:xfrm>
          <a:custGeom>
            <a:avLst/>
            <a:gdLst/>
            <a:ahLst/>
            <a:cxnLst/>
            <a:rect l="l" t="t" r="r" b="b"/>
            <a:pathLst>
              <a:path w="59054" h="78104">
                <a:moveTo>
                  <a:pt x="58880" y="0"/>
                </a:moveTo>
                <a:lnTo>
                  <a:pt x="0" y="0"/>
                </a:lnTo>
                <a:lnTo>
                  <a:pt x="0" y="77983"/>
                </a:lnTo>
                <a:lnTo>
                  <a:pt x="58880" y="77983"/>
                </a:lnTo>
                <a:lnTo>
                  <a:pt x="588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566793" y="4008103"/>
            <a:ext cx="184150" cy="215265"/>
          </a:xfrm>
          <a:custGeom>
            <a:avLst/>
            <a:gdLst/>
            <a:ahLst/>
            <a:cxnLst/>
            <a:rect l="l" t="t" r="r" b="b"/>
            <a:pathLst>
              <a:path w="184150" h="215264">
                <a:moveTo>
                  <a:pt x="0" y="77983"/>
                </a:moveTo>
                <a:lnTo>
                  <a:pt x="62547" y="77983"/>
                </a:lnTo>
                <a:lnTo>
                  <a:pt x="62547" y="0"/>
                </a:lnTo>
                <a:lnTo>
                  <a:pt x="121428" y="0"/>
                </a:lnTo>
                <a:lnTo>
                  <a:pt x="121428" y="77983"/>
                </a:lnTo>
                <a:lnTo>
                  <a:pt x="183977" y="77983"/>
                </a:lnTo>
                <a:lnTo>
                  <a:pt x="183977" y="136864"/>
                </a:lnTo>
                <a:lnTo>
                  <a:pt x="121428" y="136864"/>
                </a:lnTo>
                <a:lnTo>
                  <a:pt x="121428" y="214848"/>
                </a:lnTo>
                <a:lnTo>
                  <a:pt x="62547" y="214848"/>
                </a:lnTo>
                <a:lnTo>
                  <a:pt x="62547" y="136864"/>
                </a:lnTo>
                <a:lnTo>
                  <a:pt x="0" y="136864"/>
                </a:lnTo>
                <a:lnTo>
                  <a:pt x="0" y="77983"/>
                </a:lnTo>
                <a:close/>
              </a:path>
            </a:pathLst>
          </a:custGeom>
          <a:ln w="8201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707199" y="4307082"/>
            <a:ext cx="272657" cy="302583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806952" y="4426785"/>
            <a:ext cx="79802" cy="7980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814887" y="4468041"/>
            <a:ext cx="59055" cy="78105"/>
          </a:xfrm>
          <a:custGeom>
            <a:avLst/>
            <a:gdLst/>
            <a:ahLst/>
            <a:cxnLst/>
            <a:rect l="l" t="t" r="r" b="b"/>
            <a:pathLst>
              <a:path w="59054" h="78104">
                <a:moveTo>
                  <a:pt x="58880" y="0"/>
                </a:moveTo>
                <a:lnTo>
                  <a:pt x="0" y="0"/>
                </a:lnTo>
                <a:lnTo>
                  <a:pt x="0" y="77984"/>
                </a:lnTo>
                <a:lnTo>
                  <a:pt x="58880" y="77984"/>
                </a:lnTo>
                <a:lnTo>
                  <a:pt x="588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752338" y="4438601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3978" y="0"/>
                </a:lnTo>
              </a:path>
            </a:pathLst>
          </a:custGeom>
          <a:ln w="58880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814887" y="4331176"/>
            <a:ext cx="59055" cy="78105"/>
          </a:xfrm>
          <a:custGeom>
            <a:avLst/>
            <a:gdLst/>
            <a:ahLst/>
            <a:cxnLst/>
            <a:rect l="l" t="t" r="r" b="b"/>
            <a:pathLst>
              <a:path w="59054" h="78104">
                <a:moveTo>
                  <a:pt x="58880" y="0"/>
                </a:moveTo>
                <a:lnTo>
                  <a:pt x="0" y="0"/>
                </a:lnTo>
                <a:lnTo>
                  <a:pt x="0" y="77984"/>
                </a:lnTo>
                <a:lnTo>
                  <a:pt x="58880" y="77984"/>
                </a:lnTo>
                <a:lnTo>
                  <a:pt x="588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752338" y="4331176"/>
            <a:ext cx="184150" cy="215265"/>
          </a:xfrm>
          <a:custGeom>
            <a:avLst/>
            <a:gdLst/>
            <a:ahLst/>
            <a:cxnLst/>
            <a:rect l="l" t="t" r="r" b="b"/>
            <a:pathLst>
              <a:path w="184150" h="215264">
                <a:moveTo>
                  <a:pt x="0" y="77983"/>
                </a:moveTo>
                <a:lnTo>
                  <a:pt x="62548" y="77983"/>
                </a:lnTo>
                <a:lnTo>
                  <a:pt x="62548" y="0"/>
                </a:lnTo>
                <a:lnTo>
                  <a:pt x="121429" y="0"/>
                </a:lnTo>
                <a:lnTo>
                  <a:pt x="121429" y="77983"/>
                </a:lnTo>
                <a:lnTo>
                  <a:pt x="183978" y="77983"/>
                </a:lnTo>
                <a:lnTo>
                  <a:pt x="183978" y="136864"/>
                </a:lnTo>
                <a:lnTo>
                  <a:pt x="121429" y="136864"/>
                </a:lnTo>
                <a:lnTo>
                  <a:pt x="121429" y="214848"/>
                </a:lnTo>
                <a:lnTo>
                  <a:pt x="62548" y="214848"/>
                </a:lnTo>
                <a:lnTo>
                  <a:pt x="62548" y="136864"/>
                </a:lnTo>
                <a:lnTo>
                  <a:pt x="0" y="136864"/>
                </a:lnTo>
                <a:lnTo>
                  <a:pt x="0" y="77983"/>
                </a:lnTo>
                <a:close/>
              </a:path>
            </a:pathLst>
          </a:custGeom>
          <a:ln w="8201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683924" y="4652891"/>
            <a:ext cx="272657" cy="302583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783677" y="4775919"/>
            <a:ext cx="79802" cy="7980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724159" y="4674117"/>
            <a:ext cx="192179" cy="22305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162737" y="4031099"/>
            <a:ext cx="272657" cy="302583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262490" y="4150802"/>
            <a:ext cx="79802" cy="7980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202321" y="4050655"/>
            <a:ext cx="192179" cy="22305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026409" y="4709417"/>
            <a:ext cx="269332" cy="302583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122836" y="4829121"/>
            <a:ext cx="79802" cy="7980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065308" y="4729023"/>
            <a:ext cx="192179" cy="22305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586644" y="3263003"/>
            <a:ext cx="272657" cy="302583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686397" y="3386031"/>
            <a:ext cx="79802" cy="7980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627315" y="3283420"/>
            <a:ext cx="192179" cy="22305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089585" y="4343657"/>
            <a:ext cx="272657" cy="305908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189337" y="4466686"/>
            <a:ext cx="79802" cy="7980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129170" y="4365177"/>
            <a:ext cx="192180" cy="22305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932453" y="3026922"/>
            <a:ext cx="269332" cy="302583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028880" y="3149950"/>
            <a:ext cx="79802" cy="7980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971215" y="3048083"/>
            <a:ext cx="192179" cy="22305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895877" y="3296255"/>
            <a:ext cx="272657" cy="302583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995630" y="3415957"/>
            <a:ext cx="79802" cy="7980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936800" y="3314891"/>
            <a:ext cx="192179" cy="22305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115333" y="3282953"/>
            <a:ext cx="272657" cy="302583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215086" y="3405982"/>
            <a:ext cx="79802" cy="7980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222482" y="3444221"/>
            <a:ext cx="59055" cy="78105"/>
          </a:xfrm>
          <a:custGeom>
            <a:avLst/>
            <a:gdLst/>
            <a:ahLst/>
            <a:cxnLst/>
            <a:rect l="l" t="t" r="r" b="b"/>
            <a:pathLst>
              <a:path w="59054" h="78104">
                <a:moveTo>
                  <a:pt x="58881" y="0"/>
                </a:moveTo>
                <a:lnTo>
                  <a:pt x="0" y="0"/>
                </a:lnTo>
                <a:lnTo>
                  <a:pt x="0" y="77984"/>
                </a:lnTo>
                <a:lnTo>
                  <a:pt x="58881" y="77984"/>
                </a:lnTo>
                <a:lnTo>
                  <a:pt x="58881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159934" y="3414781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3977" y="0"/>
                </a:lnTo>
              </a:path>
            </a:pathLst>
          </a:custGeom>
          <a:ln w="58880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222482" y="3307357"/>
            <a:ext cx="59055" cy="78105"/>
          </a:xfrm>
          <a:custGeom>
            <a:avLst/>
            <a:gdLst/>
            <a:ahLst/>
            <a:cxnLst/>
            <a:rect l="l" t="t" r="r" b="b"/>
            <a:pathLst>
              <a:path w="59054" h="78104">
                <a:moveTo>
                  <a:pt x="58881" y="0"/>
                </a:moveTo>
                <a:lnTo>
                  <a:pt x="0" y="0"/>
                </a:lnTo>
                <a:lnTo>
                  <a:pt x="0" y="77983"/>
                </a:lnTo>
                <a:lnTo>
                  <a:pt x="58881" y="77983"/>
                </a:lnTo>
                <a:lnTo>
                  <a:pt x="58881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159934" y="3307357"/>
            <a:ext cx="184150" cy="215265"/>
          </a:xfrm>
          <a:custGeom>
            <a:avLst/>
            <a:gdLst/>
            <a:ahLst/>
            <a:cxnLst/>
            <a:rect l="l" t="t" r="r" b="b"/>
            <a:pathLst>
              <a:path w="184150" h="215264">
                <a:moveTo>
                  <a:pt x="0" y="77983"/>
                </a:moveTo>
                <a:lnTo>
                  <a:pt x="62548" y="77983"/>
                </a:lnTo>
                <a:lnTo>
                  <a:pt x="62548" y="0"/>
                </a:lnTo>
                <a:lnTo>
                  <a:pt x="121429" y="0"/>
                </a:lnTo>
                <a:lnTo>
                  <a:pt x="121429" y="77983"/>
                </a:lnTo>
                <a:lnTo>
                  <a:pt x="183978" y="77983"/>
                </a:lnTo>
                <a:lnTo>
                  <a:pt x="183978" y="136864"/>
                </a:lnTo>
                <a:lnTo>
                  <a:pt x="121429" y="136864"/>
                </a:lnTo>
                <a:lnTo>
                  <a:pt x="121429" y="214848"/>
                </a:lnTo>
                <a:lnTo>
                  <a:pt x="62548" y="214848"/>
                </a:lnTo>
                <a:lnTo>
                  <a:pt x="62548" y="136864"/>
                </a:lnTo>
                <a:lnTo>
                  <a:pt x="0" y="136864"/>
                </a:lnTo>
                <a:lnTo>
                  <a:pt x="0" y="77983"/>
                </a:lnTo>
                <a:close/>
              </a:path>
            </a:pathLst>
          </a:custGeom>
          <a:ln w="8201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464468" y="3369405"/>
            <a:ext cx="272657" cy="302583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564221" y="3492434"/>
            <a:ext cx="79802" cy="7980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504892" y="3390781"/>
            <a:ext cx="192179" cy="22305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308188" y="3123349"/>
            <a:ext cx="269332" cy="302583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404616" y="3246378"/>
            <a:ext cx="79802" cy="7980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413380" y="3284619"/>
            <a:ext cx="59055" cy="78105"/>
          </a:xfrm>
          <a:custGeom>
            <a:avLst/>
            <a:gdLst/>
            <a:ahLst/>
            <a:cxnLst/>
            <a:rect l="l" t="t" r="r" b="b"/>
            <a:pathLst>
              <a:path w="59054" h="78104">
                <a:moveTo>
                  <a:pt x="58880" y="0"/>
                </a:moveTo>
                <a:lnTo>
                  <a:pt x="0" y="0"/>
                </a:lnTo>
                <a:lnTo>
                  <a:pt x="0" y="77984"/>
                </a:lnTo>
                <a:lnTo>
                  <a:pt x="58880" y="77984"/>
                </a:lnTo>
                <a:lnTo>
                  <a:pt x="588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350831" y="3255179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3978" y="0"/>
                </a:lnTo>
              </a:path>
            </a:pathLst>
          </a:custGeom>
          <a:ln w="58880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413380" y="3147756"/>
            <a:ext cx="59055" cy="78105"/>
          </a:xfrm>
          <a:custGeom>
            <a:avLst/>
            <a:gdLst/>
            <a:ahLst/>
            <a:cxnLst/>
            <a:rect l="l" t="t" r="r" b="b"/>
            <a:pathLst>
              <a:path w="59054" h="78105">
                <a:moveTo>
                  <a:pt x="58880" y="0"/>
                </a:moveTo>
                <a:lnTo>
                  <a:pt x="0" y="0"/>
                </a:lnTo>
                <a:lnTo>
                  <a:pt x="0" y="77983"/>
                </a:lnTo>
                <a:lnTo>
                  <a:pt x="58880" y="77983"/>
                </a:lnTo>
                <a:lnTo>
                  <a:pt x="588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350831" y="3147755"/>
            <a:ext cx="184150" cy="215265"/>
          </a:xfrm>
          <a:custGeom>
            <a:avLst/>
            <a:gdLst/>
            <a:ahLst/>
            <a:cxnLst/>
            <a:rect l="l" t="t" r="r" b="b"/>
            <a:pathLst>
              <a:path w="184150" h="215264">
                <a:moveTo>
                  <a:pt x="0" y="77983"/>
                </a:moveTo>
                <a:lnTo>
                  <a:pt x="62548" y="77983"/>
                </a:lnTo>
                <a:lnTo>
                  <a:pt x="62548" y="0"/>
                </a:lnTo>
                <a:lnTo>
                  <a:pt x="121429" y="0"/>
                </a:lnTo>
                <a:lnTo>
                  <a:pt x="121429" y="77983"/>
                </a:lnTo>
                <a:lnTo>
                  <a:pt x="183978" y="77983"/>
                </a:lnTo>
                <a:lnTo>
                  <a:pt x="183978" y="136864"/>
                </a:lnTo>
                <a:lnTo>
                  <a:pt x="121429" y="136864"/>
                </a:lnTo>
                <a:lnTo>
                  <a:pt x="121429" y="214848"/>
                </a:lnTo>
                <a:lnTo>
                  <a:pt x="62548" y="214848"/>
                </a:lnTo>
                <a:lnTo>
                  <a:pt x="62548" y="136864"/>
                </a:lnTo>
                <a:lnTo>
                  <a:pt x="0" y="136864"/>
                </a:lnTo>
                <a:lnTo>
                  <a:pt x="0" y="77983"/>
                </a:lnTo>
                <a:close/>
              </a:path>
            </a:pathLst>
          </a:custGeom>
          <a:ln w="8201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614097" y="3123349"/>
            <a:ext cx="272657" cy="302583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710524" y="3246378"/>
            <a:ext cx="79802" cy="7980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653027" y="3143654"/>
            <a:ext cx="192179" cy="22305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427892" y="3745140"/>
            <a:ext cx="272657" cy="302583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527644" y="3868170"/>
            <a:ext cx="79802" cy="7980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535454" y="3906460"/>
            <a:ext cx="59055" cy="78105"/>
          </a:xfrm>
          <a:custGeom>
            <a:avLst/>
            <a:gdLst/>
            <a:ahLst/>
            <a:cxnLst/>
            <a:rect l="l" t="t" r="r" b="b"/>
            <a:pathLst>
              <a:path w="59054" h="78104">
                <a:moveTo>
                  <a:pt x="58880" y="0"/>
                </a:moveTo>
                <a:lnTo>
                  <a:pt x="0" y="0"/>
                </a:lnTo>
                <a:lnTo>
                  <a:pt x="0" y="77984"/>
                </a:lnTo>
                <a:lnTo>
                  <a:pt x="58880" y="77984"/>
                </a:lnTo>
                <a:lnTo>
                  <a:pt x="588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472905" y="3877020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3978" y="0"/>
                </a:lnTo>
              </a:path>
            </a:pathLst>
          </a:custGeom>
          <a:ln w="58880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535454" y="3769596"/>
            <a:ext cx="59055" cy="78105"/>
          </a:xfrm>
          <a:custGeom>
            <a:avLst/>
            <a:gdLst/>
            <a:ahLst/>
            <a:cxnLst/>
            <a:rect l="l" t="t" r="r" b="b"/>
            <a:pathLst>
              <a:path w="59054" h="78104">
                <a:moveTo>
                  <a:pt x="58880" y="0"/>
                </a:moveTo>
                <a:lnTo>
                  <a:pt x="0" y="0"/>
                </a:lnTo>
                <a:lnTo>
                  <a:pt x="0" y="77984"/>
                </a:lnTo>
                <a:lnTo>
                  <a:pt x="58880" y="77984"/>
                </a:lnTo>
                <a:lnTo>
                  <a:pt x="588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472905" y="3769595"/>
            <a:ext cx="184150" cy="215265"/>
          </a:xfrm>
          <a:custGeom>
            <a:avLst/>
            <a:gdLst/>
            <a:ahLst/>
            <a:cxnLst/>
            <a:rect l="l" t="t" r="r" b="b"/>
            <a:pathLst>
              <a:path w="184150" h="215264">
                <a:moveTo>
                  <a:pt x="0" y="77983"/>
                </a:moveTo>
                <a:lnTo>
                  <a:pt x="62548" y="77983"/>
                </a:lnTo>
                <a:lnTo>
                  <a:pt x="62548" y="0"/>
                </a:lnTo>
                <a:lnTo>
                  <a:pt x="121429" y="0"/>
                </a:lnTo>
                <a:lnTo>
                  <a:pt x="121429" y="77983"/>
                </a:lnTo>
                <a:lnTo>
                  <a:pt x="183978" y="77983"/>
                </a:lnTo>
                <a:lnTo>
                  <a:pt x="183978" y="136864"/>
                </a:lnTo>
                <a:lnTo>
                  <a:pt x="121429" y="136864"/>
                </a:lnTo>
                <a:lnTo>
                  <a:pt x="121429" y="214848"/>
                </a:lnTo>
                <a:lnTo>
                  <a:pt x="62548" y="214848"/>
                </a:lnTo>
                <a:lnTo>
                  <a:pt x="62548" y="136864"/>
                </a:lnTo>
                <a:lnTo>
                  <a:pt x="0" y="136864"/>
                </a:lnTo>
                <a:lnTo>
                  <a:pt x="0" y="77983"/>
                </a:lnTo>
                <a:close/>
              </a:path>
            </a:pathLst>
          </a:custGeom>
          <a:ln w="8201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840203" y="3415957"/>
            <a:ext cx="269332" cy="302583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936631" y="3538985"/>
            <a:ext cx="79802" cy="7980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878825" y="3436004"/>
            <a:ext cx="192179" cy="223050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680599" y="3708565"/>
            <a:ext cx="269332" cy="302583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777026" y="3828268"/>
            <a:ext cx="79802" cy="7980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785798" y="3869319"/>
            <a:ext cx="59055" cy="78105"/>
          </a:xfrm>
          <a:custGeom>
            <a:avLst/>
            <a:gdLst/>
            <a:ahLst/>
            <a:cxnLst/>
            <a:rect l="l" t="t" r="r" b="b"/>
            <a:pathLst>
              <a:path w="59054" h="78104">
                <a:moveTo>
                  <a:pt x="58880" y="0"/>
                </a:moveTo>
                <a:lnTo>
                  <a:pt x="0" y="0"/>
                </a:lnTo>
                <a:lnTo>
                  <a:pt x="0" y="77984"/>
                </a:lnTo>
                <a:lnTo>
                  <a:pt x="58880" y="77984"/>
                </a:lnTo>
                <a:lnTo>
                  <a:pt x="588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723250" y="3839879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3978" y="0"/>
                </a:lnTo>
              </a:path>
            </a:pathLst>
          </a:custGeom>
          <a:ln w="58880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785798" y="3732455"/>
            <a:ext cx="59055" cy="78105"/>
          </a:xfrm>
          <a:custGeom>
            <a:avLst/>
            <a:gdLst/>
            <a:ahLst/>
            <a:cxnLst/>
            <a:rect l="l" t="t" r="r" b="b"/>
            <a:pathLst>
              <a:path w="59054" h="78104">
                <a:moveTo>
                  <a:pt x="58880" y="0"/>
                </a:moveTo>
                <a:lnTo>
                  <a:pt x="0" y="0"/>
                </a:lnTo>
                <a:lnTo>
                  <a:pt x="0" y="77984"/>
                </a:lnTo>
                <a:lnTo>
                  <a:pt x="58880" y="77984"/>
                </a:lnTo>
                <a:lnTo>
                  <a:pt x="588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723249" y="3732455"/>
            <a:ext cx="184150" cy="215265"/>
          </a:xfrm>
          <a:custGeom>
            <a:avLst/>
            <a:gdLst/>
            <a:ahLst/>
            <a:cxnLst/>
            <a:rect l="l" t="t" r="r" b="b"/>
            <a:pathLst>
              <a:path w="184150" h="215264">
                <a:moveTo>
                  <a:pt x="0" y="77983"/>
                </a:moveTo>
                <a:lnTo>
                  <a:pt x="62548" y="77983"/>
                </a:lnTo>
                <a:lnTo>
                  <a:pt x="62548" y="0"/>
                </a:lnTo>
                <a:lnTo>
                  <a:pt x="121429" y="0"/>
                </a:lnTo>
                <a:lnTo>
                  <a:pt x="121429" y="77983"/>
                </a:lnTo>
                <a:lnTo>
                  <a:pt x="183978" y="77983"/>
                </a:lnTo>
                <a:lnTo>
                  <a:pt x="183978" y="136864"/>
                </a:lnTo>
                <a:lnTo>
                  <a:pt x="121429" y="136864"/>
                </a:lnTo>
                <a:lnTo>
                  <a:pt x="121429" y="214848"/>
                </a:lnTo>
                <a:lnTo>
                  <a:pt x="62548" y="214848"/>
                </a:lnTo>
                <a:lnTo>
                  <a:pt x="62548" y="136864"/>
                </a:lnTo>
                <a:lnTo>
                  <a:pt x="0" y="136864"/>
                </a:lnTo>
                <a:lnTo>
                  <a:pt x="0" y="77983"/>
                </a:lnTo>
                <a:close/>
              </a:path>
            </a:pathLst>
          </a:custGeom>
          <a:ln w="8201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875927" y="4041074"/>
            <a:ext cx="272657" cy="156279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975680" y="4084300"/>
            <a:ext cx="79802" cy="7980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920145" y="4098509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3978" y="0"/>
                </a:lnTo>
              </a:path>
            </a:pathLst>
          </a:custGeom>
          <a:ln w="6932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920145" y="4063845"/>
            <a:ext cx="184150" cy="69850"/>
          </a:xfrm>
          <a:custGeom>
            <a:avLst/>
            <a:gdLst/>
            <a:ahLst/>
            <a:cxnLst/>
            <a:rect l="l" t="t" r="r" b="b"/>
            <a:pathLst>
              <a:path w="184150" h="69850">
                <a:moveTo>
                  <a:pt x="0" y="0"/>
                </a:moveTo>
                <a:lnTo>
                  <a:pt x="183978" y="0"/>
                </a:lnTo>
                <a:lnTo>
                  <a:pt x="183978" y="69328"/>
                </a:lnTo>
                <a:lnTo>
                  <a:pt x="0" y="69328"/>
                </a:lnTo>
                <a:lnTo>
                  <a:pt x="0" y="0"/>
                </a:lnTo>
                <a:close/>
              </a:path>
            </a:pathLst>
          </a:custGeom>
          <a:ln w="8201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500192" y="3745141"/>
            <a:ext cx="272657" cy="156279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599945" y="3788367"/>
            <a:ext cx="79802" cy="7980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544630" y="3803747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3978" y="0"/>
                </a:lnTo>
              </a:path>
            </a:pathLst>
          </a:custGeom>
          <a:ln w="6932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544630" y="3769083"/>
            <a:ext cx="184150" cy="69850"/>
          </a:xfrm>
          <a:custGeom>
            <a:avLst/>
            <a:gdLst/>
            <a:ahLst/>
            <a:cxnLst/>
            <a:rect l="l" t="t" r="r" b="b"/>
            <a:pathLst>
              <a:path w="184150" h="69850">
                <a:moveTo>
                  <a:pt x="0" y="0"/>
                </a:moveTo>
                <a:lnTo>
                  <a:pt x="183978" y="0"/>
                </a:lnTo>
                <a:lnTo>
                  <a:pt x="183978" y="69328"/>
                </a:lnTo>
                <a:lnTo>
                  <a:pt x="0" y="69328"/>
                </a:lnTo>
                <a:lnTo>
                  <a:pt x="0" y="0"/>
                </a:lnTo>
                <a:close/>
              </a:path>
            </a:pathLst>
          </a:custGeom>
          <a:ln w="8201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673095" y="4223954"/>
            <a:ext cx="272657" cy="156279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772849" y="4267180"/>
            <a:ext cx="79802" cy="7980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717421" y="4282895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3977" y="0"/>
                </a:lnTo>
              </a:path>
            </a:pathLst>
          </a:custGeom>
          <a:ln w="6932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717420" y="4248231"/>
            <a:ext cx="184150" cy="69850"/>
          </a:xfrm>
          <a:custGeom>
            <a:avLst/>
            <a:gdLst/>
            <a:ahLst/>
            <a:cxnLst/>
            <a:rect l="l" t="t" r="r" b="b"/>
            <a:pathLst>
              <a:path w="184150" h="69850">
                <a:moveTo>
                  <a:pt x="0" y="0"/>
                </a:moveTo>
                <a:lnTo>
                  <a:pt x="183977" y="0"/>
                </a:lnTo>
                <a:lnTo>
                  <a:pt x="183977" y="69328"/>
                </a:lnTo>
                <a:lnTo>
                  <a:pt x="0" y="69328"/>
                </a:lnTo>
                <a:lnTo>
                  <a:pt x="0" y="0"/>
                </a:lnTo>
                <a:close/>
              </a:path>
            </a:pathLst>
          </a:custGeom>
          <a:ln w="8201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032206" y="4233930"/>
            <a:ext cx="272657" cy="156279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131959" y="4277155"/>
            <a:ext cx="79802" cy="7980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077361" y="4291940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3977" y="0"/>
                </a:lnTo>
              </a:path>
            </a:pathLst>
          </a:custGeom>
          <a:ln w="6932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077361" y="4257276"/>
            <a:ext cx="184150" cy="69850"/>
          </a:xfrm>
          <a:custGeom>
            <a:avLst/>
            <a:gdLst/>
            <a:ahLst/>
            <a:cxnLst/>
            <a:rect l="l" t="t" r="r" b="b"/>
            <a:pathLst>
              <a:path w="184150" h="69850">
                <a:moveTo>
                  <a:pt x="0" y="0"/>
                </a:moveTo>
                <a:lnTo>
                  <a:pt x="183977" y="0"/>
                </a:lnTo>
                <a:lnTo>
                  <a:pt x="183977" y="69328"/>
                </a:lnTo>
                <a:lnTo>
                  <a:pt x="0" y="69328"/>
                </a:lnTo>
                <a:lnTo>
                  <a:pt x="0" y="0"/>
                </a:lnTo>
                <a:close/>
              </a:path>
            </a:pathLst>
          </a:custGeom>
          <a:ln w="8201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304864" y="4303757"/>
            <a:ext cx="269332" cy="156279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401291" y="4346983"/>
            <a:ext cx="79802" cy="7980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6347734" y="4361105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3978" y="0"/>
                </a:lnTo>
              </a:path>
            </a:pathLst>
          </a:custGeom>
          <a:ln w="6932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347733" y="4326441"/>
            <a:ext cx="184150" cy="69850"/>
          </a:xfrm>
          <a:custGeom>
            <a:avLst/>
            <a:gdLst/>
            <a:ahLst/>
            <a:cxnLst/>
            <a:rect l="l" t="t" r="r" b="b"/>
            <a:pathLst>
              <a:path w="184150" h="69850">
                <a:moveTo>
                  <a:pt x="0" y="0"/>
                </a:moveTo>
                <a:lnTo>
                  <a:pt x="183978" y="0"/>
                </a:lnTo>
                <a:lnTo>
                  <a:pt x="183978" y="69328"/>
                </a:lnTo>
                <a:lnTo>
                  <a:pt x="0" y="69328"/>
                </a:lnTo>
                <a:lnTo>
                  <a:pt x="0" y="0"/>
                </a:lnTo>
                <a:close/>
              </a:path>
            </a:pathLst>
          </a:custGeom>
          <a:ln w="8201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318164" y="4596365"/>
            <a:ext cx="272657" cy="156279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417917" y="4639590"/>
            <a:ext cx="79802" cy="7980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362331" y="4655214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3978" y="0"/>
                </a:lnTo>
              </a:path>
            </a:pathLst>
          </a:custGeom>
          <a:ln w="6932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362331" y="4620550"/>
            <a:ext cx="184150" cy="69850"/>
          </a:xfrm>
          <a:custGeom>
            <a:avLst/>
            <a:gdLst/>
            <a:ahLst/>
            <a:cxnLst/>
            <a:rect l="l" t="t" r="r" b="b"/>
            <a:pathLst>
              <a:path w="184150" h="69850">
                <a:moveTo>
                  <a:pt x="0" y="0"/>
                </a:moveTo>
                <a:lnTo>
                  <a:pt x="183978" y="0"/>
                </a:lnTo>
                <a:lnTo>
                  <a:pt x="183978" y="69328"/>
                </a:lnTo>
                <a:lnTo>
                  <a:pt x="0" y="69328"/>
                </a:lnTo>
                <a:lnTo>
                  <a:pt x="0" y="0"/>
                </a:lnTo>
                <a:close/>
              </a:path>
            </a:pathLst>
          </a:custGeom>
          <a:ln w="8201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882576" y="4436760"/>
            <a:ext cx="272657" cy="156279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982329" y="4479987"/>
            <a:ext cx="79802" cy="7980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926344" y="4495562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3977" y="0"/>
                </a:lnTo>
              </a:path>
            </a:pathLst>
          </a:custGeom>
          <a:ln w="6932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926343" y="4460898"/>
            <a:ext cx="184150" cy="69850"/>
          </a:xfrm>
          <a:custGeom>
            <a:avLst/>
            <a:gdLst/>
            <a:ahLst/>
            <a:cxnLst/>
            <a:rect l="l" t="t" r="r" b="b"/>
            <a:pathLst>
              <a:path w="184150" h="69850">
                <a:moveTo>
                  <a:pt x="0" y="0"/>
                </a:moveTo>
                <a:lnTo>
                  <a:pt x="183977" y="0"/>
                </a:lnTo>
                <a:lnTo>
                  <a:pt x="183977" y="69328"/>
                </a:lnTo>
                <a:lnTo>
                  <a:pt x="0" y="69328"/>
                </a:lnTo>
                <a:lnTo>
                  <a:pt x="0" y="0"/>
                </a:lnTo>
                <a:close/>
              </a:path>
            </a:pathLst>
          </a:custGeom>
          <a:ln w="8201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6171860" y="4722717"/>
            <a:ext cx="272657" cy="159604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271612" y="4765944"/>
            <a:ext cx="79802" cy="7980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215540" y="4782708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3978" y="0"/>
                </a:lnTo>
              </a:path>
            </a:pathLst>
          </a:custGeom>
          <a:ln w="6932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215539" y="4748043"/>
            <a:ext cx="184150" cy="69850"/>
          </a:xfrm>
          <a:custGeom>
            <a:avLst/>
            <a:gdLst/>
            <a:ahLst/>
            <a:cxnLst/>
            <a:rect l="l" t="t" r="r" b="b"/>
            <a:pathLst>
              <a:path w="184150" h="69850">
                <a:moveTo>
                  <a:pt x="0" y="0"/>
                </a:moveTo>
                <a:lnTo>
                  <a:pt x="183978" y="0"/>
                </a:lnTo>
                <a:lnTo>
                  <a:pt x="183978" y="69328"/>
                </a:lnTo>
                <a:lnTo>
                  <a:pt x="0" y="69328"/>
                </a:lnTo>
                <a:lnTo>
                  <a:pt x="0" y="0"/>
                </a:lnTo>
                <a:close/>
              </a:path>
            </a:pathLst>
          </a:custGeom>
          <a:ln w="8201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341440" y="4875672"/>
            <a:ext cx="269332" cy="156279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437867" y="4918898"/>
            <a:ext cx="79802" cy="7980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383821" y="4934523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3977" y="0"/>
                </a:lnTo>
              </a:path>
            </a:pathLst>
          </a:custGeom>
          <a:ln w="6932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383821" y="4899859"/>
            <a:ext cx="184150" cy="69850"/>
          </a:xfrm>
          <a:custGeom>
            <a:avLst/>
            <a:gdLst/>
            <a:ahLst/>
            <a:cxnLst/>
            <a:rect l="l" t="t" r="r" b="b"/>
            <a:pathLst>
              <a:path w="184150" h="69850">
                <a:moveTo>
                  <a:pt x="0" y="0"/>
                </a:moveTo>
                <a:lnTo>
                  <a:pt x="183977" y="0"/>
                </a:lnTo>
                <a:lnTo>
                  <a:pt x="183977" y="69328"/>
                </a:lnTo>
                <a:lnTo>
                  <a:pt x="0" y="69328"/>
                </a:lnTo>
                <a:lnTo>
                  <a:pt x="0" y="0"/>
                </a:lnTo>
                <a:close/>
              </a:path>
            </a:pathLst>
          </a:custGeom>
          <a:ln w="8201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496866" y="4017798"/>
            <a:ext cx="272657" cy="156279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596619" y="4061025"/>
            <a:ext cx="79802" cy="7980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541388" y="4075582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3978" y="0"/>
                </a:lnTo>
              </a:path>
            </a:pathLst>
          </a:custGeom>
          <a:ln w="6932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541387" y="4040918"/>
            <a:ext cx="184150" cy="69850"/>
          </a:xfrm>
          <a:custGeom>
            <a:avLst/>
            <a:gdLst/>
            <a:ahLst/>
            <a:cxnLst/>
            <a:rect l="l" t="t" r="r" b="b"/>
            <a:pathLst>
              <a:path w="184150" h="69850">
                <a:moveTo>
                  <a:pt x="0" y="0"/>
                </a:moveTo>
                <a:lnTo>
                  <a:pt x="183978" y="0"/>
                </a:lnTo>
                <a:lnTo>
                  <a:pt x="183978" y="69328"/>
                </a:lnTo>
                <a:lnTo>
                  <a:pt x="0" y="69328"/>
                </a:lnTo>
                <a:lnTo>
                  <a:pt x="0" y="0"/>
                </a:lnTo>
                <a:close/>
              </a:path>
            </a:pathLst>
          </a:custGeom>
          <a:ln w="8201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5496866" y="4370258"/>
            <a:ext cx="272657" cy="159604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5596619" y="4413484"/>
            <a:ext cx="79802" cy="7980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5541388" y="4430276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3978" y="0"/>
                </a:lnTo>
              </a:path>
            </a:pathLst>
          </a:custGeom>
          <a:ln w="6932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5541387" y="4395612"/>
            <a:ext cx="184150" cy="69850"/>
          </a:xfrm>
          <a:custGeom>
            <a:avLst/>
            <a:gdLst/>
            <a:ahLst/>
            <a:cxnLst/>
            <a:rect l="l" t="t" r="r" b="b"/>
            <a:pathLst>
              <a:path w="184150" h="69850">
                <a:moveTo>
                  <a:pt x="0" y="0"/>
                </a:moveTo>
                <a:lnTo>
                  <a:pt x="183978" y="0"/>
                </a:lnTo>
                <a:lnTo>
                  <a:pt x="183978" y="69328"/>
                </a:lnTo>
                <a:lnTo>
                  <a:pt x="0" y="69328"/>
                </a:lnTo>
                <a:lnTo>
                  <a:pt x="0" y="0"/>
                </a:lnTo>
                <a:close/>
              </a:path>
            </a:pathLst>
          </a:custGeom>
          <a:ln w="8201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5536768" y="4596365"/>
            <a:ext cx="269332" cy="159604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5633195" y="4639590"/>
            <a:ext cx="79802" cy="7980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5579640" y="4655868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3978" y="0"/>
                </a:lnTo>
              </a:path>
            </a:pathLst>
          </a:custGeom>
          <a:ln w="6932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579640" y="4621203"/>
            <a:ext cx="184150" cy="69850"/>
          </a:xfrm>
          <a:custGeom>
            <a:avLst/>
            <a:gdLst/>
            <a:ahLst/>
            <a:cxnLst/>
            <a:rect l="l" t="t" r="r" b="b"/>
            <a:pathLst>
              <a:path w="184150" h="69850">
                <a:moveTo>
                  <a:pt x="0" y="0"/>
                </a:moveTo>
                <a:lnTo>
                  <a:pt x="183978" y="0"/>
                </a:lnTo>
                <a:lnTo>
                  <a:pt x="183978" y="69328"/>
                </a:lnTo>
                <a:lnTo>
                  <a:pt x="0" y="69328"/>
                </a:lnTo>
                <a:lnTo>
                  <a:pt x="0" y="0"/>
                </a:lnTo>
                <a:close/>
              </a:path>
            </a:pathLst>
          </a:custGeom>
          <a:ln w="8201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5586644" y="4842421"/>
            <a:ext cx="272657" cy="159604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5686397" y="4885647"/>
            <a:ext cx="79802" cy="7980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631416" y="4902587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3977" y="0"/>
                </a:lnTo>
              </a:path>
            </a:pathLst>
          </a:custGeom>
          <a:ln w="6932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5631416" y="4867923"/>
            <a:ext cx="184150" cy="69850"/>
          </a:xfrm>
          <a:custGeom>
            <a:avLst/>
            <a:gdLst/>
            <a:ahLst/>
            <a:cxnLst/>
            <a:rect l="l" t="t" r="r" b="b"/>
            <a:pathLst>
              <a:path w="184150" h="69850">
                <a:moveTo>
                  <a:pt x="0" y="0"/>
                </a:moveTo>
                <a:lnTo>
                  <a:pt x="183977" y="0"/>
                </a:lnTo>
                <a:lnTo>
                  <a:pt x="183977" y="69328"/>
                </a:lnTo>
                <a:lnTo>
                  <a:pt x="0" y="69328"/>
                </a:lnTo>
                <a:lnTo>
                  <a:pt x="0" y="0"/>
                </a:lnTo>
                <a:close/>
              </a:path>
            </a:pathLst>
          </a:custGeom>
          <a:ln w="8201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5485587" y="3327228"/>
            <a:ext cx="0" cy="1808480"/>
          </a:xfrm>
          <a:custGeom>
            <a:avLst/>
            <a:gdLst/>
            <a:ahLst/>
            <a:cxnLst/>
            <a:rect l="l" t="t" r="r" b="b"/>
            <a:pathLst>
              <a:path h="1808479">
                <a:moveTo>
                  <a:pt x="0" y="1808366"/>
                </a:moveTo>
                <a:lnTo>
                  <a:pt x="0" y="0"/>
                </a:lnTo>
              </a:path>
            </a:pathLst>
          </a:custGeom>
          <a:ln w="16403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5434822" y="3305524"/>
            <a:ext cx="101528" cy="99808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5839351" y="3778393"/>
            <a:ext cx="269332" cy="159604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5935778" y="3821619"/>
            <a:ext cx="79802" cy="7980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5881761" y="3838670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3977" y="0"/>
                </a:lnTo>
              </a:path>
            </a:pathLst>
          </a:custGeom>
          <a:ln w="6932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5881760" y="3804006"/>
            <a:ext cx="184150" cy="69850"/>
          </a:xfrm>
          <a:custGeom>
            <a:avLst/>
            <a:gdLst/>
            <a:ahLst/>
            <a:cxnLst/>
            <a:rect l="l" t="t" r="r" b="b"/>
            <a:pathLst>
              <a:path w="184150" h="69850">
                <a:moveTo>
                  <a:pt x="0" y="0"/>
                </a:moveTo>
                <a:lnTo>
                  <a:pt x="183977" y="0"/>
                </a:lnTo>
                <a:lnTo>
                  <a:pt x="183977" y="69328"/>
                </a:lnTo>
                <a:lnTo>
                  <a:pt x="0" y="69328"/>
                </a:lnTo>
                <a:lnTo>
                  <a:pt x="0" y="0"/>
                </a:lnTo>
                <a:close/>
              </a:path>
            </a:pathLst>
          </a:custGeom>
          <a:ln w="8201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6121984" y="4120877"/>
            <a:ext cx="272657" cy="156279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6221736" y="4164103"/>
            <a:ext cx="79802" cy="7980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6165735" y="4179942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3977" y="0"/>
                </a:lnTo>
              </a:path>
            </a:pathLst>
          </a:custGeom>
          <a:ln w="6932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6165735" y="4145278"/>
            <a:ext cx="184150" cy="69850"/>
          </a:xfrm>
          <a:custGeom>
            <a:avLst/>
            <a:gdLst/>
            <a:ahLst/>
            <a:cxnLst/>
            <a:rect l="l" t="t" r="r" b="b"/>
            <a:pathLst>
              <a:path w="184150" h="69850">
                <a:moveTo>
                  <a:pt x="0" y="0"/>
                </a:moveTo>
                <a:lnTo>
                  <a:pt x="183977" y="0"/>
                </a:lnTo>
                <a:lnTo>
                  <a:pt x="183977" y="69328"/>
                </a:lnTo>
                <a:lnTo>
                  <a:pt x="0" y="69328"/>
                </a:lnTo>
                <a:lnTo>
                  <a:pt x="0" y="0"/>
                </a:lnTo>
                <a:close/>
              </a:path>
            </a:pathLst>
          </a:custGeom>
          <a:ln w="8201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5463616" y="3505736"/>
            <a:ext cx="1246909" cy="1566117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6048832" y="4247230"/>
            <a:ext cx="79802" cy="7980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5505709" y="3538489"/>
            <a:ext cx="1155065" cy="1475740"/>
          </a:xfrm>
          <a:custGeom>
            <a:avLst/>
            <a:gdLst/>
            <a:ahLst/>
            <a:cxnLst/>
            <a:rect l="l" t="t" r="r" b="b"/>
            <a:pathLst>
              <a:path w="1155065" h="1475739">
                <a:moveTo>
                  <a:pt x="0" y="21518"/>
                </a:moveTo>
                <a:lnTo>
                  <a:pt x="49934" y="13693"/>
                </a:lnTo>
                <a:lnTo>
                  <a:pt x="99914" y="6846"/>
                </a:lnTo>
                <a:lnTo>
                  <a:pt x="149984" y="1956"/>
                </a:lnTo>
                <a:lnTo>
                  <a:pt x="200190" y="0"/>
                </a:lnTo>
                <a:lnTo>
                  <a:pt x="250577" y="1956"/>
                </a:lnTo>
                <a:lnTo>
                  <a:pt x="301191" y="8803"/>
                </a:lnTo>
                <a:lnTo>
                  <a:pt x="352076" y="21518"/>
                </a:lnTo>
                <a:lnTo>
                  <a:pt x="392574" y="35666"/>
                </a:lnTo>
                <a:lnTo>
                  <a:pt x="434307" y="53086"/>
                </a:lnTo>
                <a:lnTo>
                  <a:pt x="476722" y="73523"/>
                </a:lnTo>
                <a:lnTo>
                  <a:pt x="519265" y="96721"/>
                </a:lnTo>
                <a:lnTo>
                  <a:pt x="561382" y="122425"/>
                </a:lnTo>
                <a:lnTo>
                  <a:pt x="602518" y="150378"/>
                </a:lnTo>
                <a:lnTo>
                  <a:pt x="642120" y="180326"/>
                </a:lnTo>
                <a:lnTo>
                  <a:pt x="679635" y="212013"/>
                </a:lnTo>
                <a:lnTo>
                  <a:pt x="714507" y="245182"/>
                </a:lnTo>
                <a:lnTo>
                  <a:pt x="747050" y="281642"/>
                </a:lnTo>
                <a:lnTo>
                  <a:pt x="777973" y="322550"/>
                </a:lnTo>
                <a:lnTo>
                  <a:pt x="807320" y="366679"/>
                </a:lnTo>
                <a:lnTo>
                  <a:pt x="835133" y="412803"/>
                </a:lnTo>
                <a:lnTo>
                  <a:pt x="861454" y="459694"/>
                </a:lnTo>
                <a:lnTo>
                  <a:pt x="886326" y="506124"/>
                </a:lnTo>
                <a:lnTo>
                  <a:pt x="909792" y="550867"/>
                </a:lnTo>
                <a:lnTo>
                  <a:pt x="931895" y="592696"/>
                </a:lnTo>
                <a:lnTo>
                  <a:pt x="952676" y="630382"/>
                </a:lnTo>
                <a:lnTo>
                  <a:pt x="980578" y="677698"/>
                </a:lnTo>
                <a:lnTo>
                  <a:pt x="1004452" y="716902"/>
                </a:lnTo>
                <a:lnTo>
                  <a:pt x="1025163" y="752310"/>
                </a:lnTo>
                <a:lnTo>
                  <a:pt x="1043572" y="788236"/>
                </a:lnTo>
                <a:lnTo>
                  <a:pt x="1060543" y="828993"/>
                </a:lnTo>
                <a:lnTo>
                  <a:pt x="1076938" y="878898"/>
                </a:lnTo>
                <a:lnTo>
                  <a:pt x="1088972" y="925082"/>
                </a:lnTo>
                <a:lnTo>
                  <a:pt x="1100399" y="978110"/>
                </a:lnTo>
                <a:lnTo>
                  <a:pt x="1111098" y="1035507"/>
                </a:lnTo>
                <a:lnTo>
                  <a:pt x="1120947" y="1094797"/>
                </a:lnTo>
                <a:lnTo>
                  <a:pt x="1129826" y="1153504"/>
                </a:lnTo>
                <a:lnTo>
                  <a:pt x="1137613" y="1209153"/>
                </a:lnTo>
                <a:lnTo>
                  <a:pt x="1144186" y="1259269"/>
                </a:lnTo>
                <a:lnTo>
                  <a:pt x="1149424" y="1301376"/>
                </a:lnTo>
                <a:lnTo>
                  <a:pt x="1154521" y="1370494"/>
                </a:lnTo>
                <a:lnTo>
                  <a:pt x="1153954" y="1425634"/>
                </a:lnTo>
                <a:lnTo>
                  <a:pt x="1151123" y="1462134"/>
                </a:lnTo>
                <a:lnTo>
                  <a:pt x="1149424" y="1475337"/>
                </a:lnTo>
              </a:path>
            </a:pathLst>
          </a:custGeom>
          <a:ln w="21871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 txBox="1"/>
          <p:nvPr/>
        </p:nvSpPr>
        <p:spPr>
          <a:xfrm>
            <a:off x="5366606" y="5263689"/>
            <a:ext cx="1517650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spc="110" dirty="0">
                <a:latin typeface="Calibri"/>
                <a:cs typeface="Calibri"/>
              </a:rPr>
              <a:t>*"+,-,./</a:t>
            </a:r>
            <a:r>
              <a:rPr sz="1550" spc="-40" dirty="0">
                <a:latin typeface="Calibri"/>
                <a:cs typeface="Calibri"/>
              </a:rPr>
              <a:t> </a:t>
            </a:r>
            <a:r>
              <a:rPr sz="1550" spc="-30" dirty="0">
                <a:latin typeface="Calibri"/>
                <a:cs typeface="Calibri"/>
              </a:rPr>
              <a:t>0.%/1#&amp;2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77" name="object 277"/>
          <p:cNvSpPr/>
          <p:nvPr/>
        </p:nvSpPr>
        <p:spPr>
          <a:xfrm>
            <a:off x="6131959" y="4586389"/>
            <a:ext cx="618466" cy="844573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6182182" y="4712418"/>
            <a:ext cx="430530" cy="655955"/>
          </a:xfrm>
          <a:custGeom>
            <a:avLst/>
            <a:gdLst/>
            <a:ahLst/>
            <a:cxnLst/>
            <a:rect l="l" t="t" r="r" b="b"/>
            <a:pathLst>
              <a:path w="430529" h="655954">
                <a:moveTo>
                  <a:pt x="0" y="655587"/>
                </a:moveTo>
                <a:lnTo>
                  <a:pt x="430055" y="0"/>
                </a:lnTo>
              </a:path>
            </a:pathLst>
          </a:custGeom>
          <a:ln w="21871">
            <a:solidFill>
              <a:srgbClr val="745F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6531762" y="4694270"/>
            <a:ext cx="92379" cy="105243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373505" algn="l"/>
                <a:tab pos="3399154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955" dirty="0"/>
              <a:t>ML	</a:t>
            </a:r>
            <a:r>
              <a:rPr spc="135" dirty="0"/>
              <a:t>versus	</a:t>
            </a:r>
            <a:r>
              <a:rPr spc="295" dirty="0"/>
              <a:t>Statistics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7859" y="1702060"/>
            <a:ext cx="2885440" cy="250571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72415" indent="-260350">
              <a:lnSpc>
                <a:spcPct val="100000"/>
              </a:lnSpc>
              <a:spcBef>
                <a:spcPts val="54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25" dirty="0">
                <a:latin typeface="Arial"/>
                <a:cs typeface="Arial"/>
              </a:rPr>
              <a:t>Hypothesis</a:t>
            </a:r>
            <a:r>
              <a:rPr sz="1950" spc="265" dirty="0">
                <a:latin typeface="Arial"/>
                <a:cs typeface="Arial"/>
              </a:rPr>
              <a:t> </a:t>
            </a:r>
            <a:r>
              <a:rPr sz="1950" spc="160" dirty="0">
                <a:latin typeface="Arial"/>
                <a:cs typeface="Arial"/>
              </a:rPr>
              <a:t>testing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45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60" dirty="0">
                <a:latin typeface="Arial"/>
                <a:cs typeface="Arial"/>
              </a:rPr>
              <a:t>Experimental</a:t>
            </a:r>
            <a:r>
              <a:rPr sz="1950" spc="200" dirty="0">
                <a:latin typeface="Arial"/>
                <a:cs typeface="Arial"/>
              </a:rPr>
              <a:t> </a:t>
            </a:r>
            <a:r>
              <a:rPr sz="1950" spc="95" dirty="0">
                <a:latin typeface="Arial"/>
                <a:cs typeface="Arial"/>
              </a:rPr>
              <a:t>design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45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60" dirty="0">
                <a:latin typeface="Arial"/>
                <a:cs typeface="Arial"/>
              </a:rPr>
              <a:t>Anova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45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30" dirty="0">
                <a:latin typeface="Arial"/>
                <a:cs typeface="Arial"/>
              </a:rPr>
              <a:t>Linear</a:t>
            </a:r>
            <a:r>
              <a:rPr sz="1950" spc="265" dirty="0">
                <a:latin typeface="Arial"/>
                <a:cs typeface="Arial"/>
              </a:rPr>
              <a:t> </a:t>
            </a:r>
            <a:r>
              <a:rPr sz="1950" spc="90" dirty="0">
                <a:latin typeface="Arial"/>
                <a:cs typeface="Arial"/>
              </a:rPr>
              <a:t>regression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45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60" dirty="0">
                <a:latin typeface="Arial"/>
                <a:cs typeface="Arial"/>
              </a:rPr>
              <a:t>Logistic</a:t>
            </a:r>
            <a:r>
              <a:rPr sz="1950" spc="260" dirty="0">
                <a:latin typeface="Arial"/>
                <a:cs typeface="Arial"/>
              </a:rPr>
              <a:t> </a:t>
            </a:r>
            <a:r>
              <a:rPr sz="1950" spc="90" dirty="0">
                <a:latin typeface="Arial"/>
                <a:cs typeface="Arial"/>
              </a:rPr>
              <a:t>regression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45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280" dirty="0">
                <a:latin typeface="Arial"/>
                <a:cs typeface="Arial"/>
              </a:rPr>
              <a:t>GLM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45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240" dirty="0">
                <a:latin typeface="Arial"/>
                <a:cs typeface="Arial"/>
              </a:rPr>
              <a:t>PCA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0" y="1247970"/>
            <a:ext cx="692404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311650" algn="l"/>
              </a:tabLst>
            </a:pPr>
            <a:r>
              <a:rPr sz="1950" b="1" spc="150" dirty="0">
                <a:solidFill>
                  <a:srgbClr val="EC008C"/>
                </a:solidFill>
                <a:latin typeface="Arial"/>
                <a:cs typeface="Arial"/>
              </a:rPr>
              <a:t>Statistics:	</a:t>
            </a:r>
            <a:r>
              <a:rPr sz="1950" b="1" spc="204" dirty="0">
                <a:solidFill>
                  <a:srgbClr val="0000FF"/>
                </a:solidFill>
                <a:latin typeface="Arial"/>
                <a:cs typeface="Arial"/>
              </a:rPr>
              <a:t>Machine</a:t>
            </a:r>
            <a:r>
              <a:rPr sz="1950" b="1" spc="2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1" spc="155" dirty="0">
                <a:solidFill>
                  <a:srgbClr val="0000FF"/>
                </a:solidFill>
                <a:latin typeface="Arial"/>
                <a:cs typeface="Arial"/>
              </a:rPr>
              <a:t>Learning: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6923" y="1702060"/>
            <a:ext cx="2663190" cy="35687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72415" indent="-260350">
              <a:lnSpc>
                <a:spcPct val="100000"/>
              </a:lnSpc>
              <a:spcBef>
                <a:spcPts val="54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25" dirty="0">
                <a:latin typeface="Arial"/>
                <a:cs typeface="Arial"/>
              </a:rPr>
              <a:t>Decision</a:t>
            </a:r>
            <a:r>
              <a:rPr sz="1950" spc="270" dirty="0">
                <a:latin typeface="Arial"/>
                <a:cs typeface="Arial"/>
              </a:rPr>
              <a:t> </a:t>
            </a:r>
            <a:r>
              <a:rPr sz="1950" spc="105" dirty="0">
                <a:latin typeface="Arial"/>
                <a:cs typeface="Arial"/>
              </a:rPr>
              <a:t>trees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45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20" dirty="0">
                <a:latin typeface="Arial"/>
                <a:cs typeface="Arial"/>
              </a:rPr>
              <a:t>Rule</a:t>
            </a:r>
            <a:r>
              <a:rPr sz="1950" spc="270" dirty="0">
                <a:latin typeface="Arial"/>
                <a:cs typeface="Arial"/>
              </a:rPr>
              <a:t> </a:t>
            </a:r>
            <a:r>
              <a:rPr sz="1950" spc="165" dirty="0">
                <a:latin typeface="Arial"/>
                <a:cs typeface="Arial"/>
              </a:rPr>
              <a:t>induction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45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25" dirty="0">
                <a:latin typeface="Arial"/>
                <a:cs typeface="Arial"/>
              </a:rPr>
              <a:t>Neural</a:t>
            </a:r>
            <a:r>
              <a:rPr sz="1950" spc="260" dirty="0">
                <a:latin typeface="Arial"/>
                <a:cs typeface="Arial"/>
              </a:rPr>
              <a:t> </a:t>
            </a:r>
            <a:r>
              <a:rPr sz="1950" spc="135" dirty="0">
                <a:latin typeface="Arial"/>
                <a:cs typeface="Arial"/>
              </a:rPr>
              <a:t>Networks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45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85" dirty="0">
                <a:latin typeface="Arial"/>
                <a:cs typeface="Arial"/>
              </a:rPr>
              <a:t>SVMs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45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35" dirty="0">
                <a:latin typeface="Arial"/>
                <a:cs typeface="Arial"/>
              </a:rPr>
              <a:t>Clustering</a:t>
            </a:r>
            <a:r>
              <a:rPr sz="1950" spc="229" dirty="0">
                <a:latin typeface="Arial"/>
                <a:cs typeface="Arial"/>
              </a:rPr>
              <a:t> </a:t>
            </a:r>
            <a:r>
              <a:rPr sz="1950" spc="200" dirty="0">
                <a:latin typeface="Arial"/>
                <a:cs typeface="Arial"/>
              </a:rPr>
              <a:t>method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45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40" dirty="0">
                <a:latin typeface="Arial"/>
                <a:cs typeface="Arial"/>
              </a:rPr>
              <a:t>Association</a:t>
            </a:r>
            <a:r>
              <a:rPr sz="1950" spc="265" dirty="0">
                <a:latin typeface="Arial"/>
                <a:cs typeface="Arial"/>
              </a:rPr>
              <a:t> </a:t>
            </a:r>
            <a:r>
              <a:rPr sz="1950" spc="85" dirty="0">
                <a:latin typeface="Arial"/>
                <a:cs typeface="Arial"/>
              </a:rPr>
              <a:t>rules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45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40" dirty="0">
                <a:latin typeface="Arial"/>
                <a:cs typeface="Arial"/>
              </a:rPr>
              <a:t>Feature</a:t>
            </a:r>
            <a:r>
              <a:rPr sz="1950" spc="270" dirty="0">
                <a:latin typeface="Arial"/>
                <a:cs typeface="Arial"/>
              </a:rPr>
              <a:t> </a:t>
            </a:r>
            <a:r>
              <a:rPr sz="1950" spc="110" dirty="0">
                <a:latin typeface="Arial"/>
                <a:cs typeface="Arial"/>
              </a:rPr>
              <a:t>selection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45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35" dirty="0">
                <a:latin typeface="Arial"/>
                <a:cs typeface="Arial"/>
              </a:rPr>
              <a:t>Visualization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45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25" dirty="0">
                <a:latin typeface="Arial"/>
                <a:cs typeface="Arial"/>
              </a:rPr>
              <a:t>Graphical</a:t>
            </a:r>
            <a:r>
              <a:rPr sz="1950" spc="254" dirty="0">
                <a:latin typeface="Arial"/>
                <a:cs typeface="Arial"/>
              </a:rPr>
              <a:t> </a:t>
            </a:r>
            <a:r>
              <a:rPr sz="1950" spc="130" dirty="0">
                <a:latin typeface="Arial"/>
                <a:cs typeface="Arial"/>
              </a:rPr>
              <a:t>models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445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30" dirty="0">
                <a:latin typeface="Arial"/>
                <a:cs typeface="Arial"/>
              </a:rPr>
              <a:t>Genetic</a:t>
            </a:r>
            <a:r>
              <a:rPr sz="1950" spc="240" dirty="0">
                <a:latin typeface="Arial"/>
                <a:cs typeface="Arial"/>
              </a:rPr>
              <a:t> </a:t>
            </a:r>
            <a:r>
              <a:rPr sz="1950" spc="170" dirty="0">
                <a:latin typeface="Arial"/>
                <a:cs typeface="Arial"/>
              </a:rPr>
              <a:t>algorithm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8965" y="5752279"/>
            <a:ext cx="650557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950" spc="330" dirty="0">
                <a:solidFill>
                  <a:srgbClr val="0000FF"/>
                </a:solidFill>
                <a:latin typeface="PMingLiU"/>
                <a:cs typeface="PMingLiU"/>
                <a:hlinkClick r:id="rId2"/>
              </a:rPr>
              <a:t>http://statweb.stanford.edu/</a:t>
            </a:r>
            <a:r>
              <a:rPr sz="2925" spc="494" baseline="-11396" dirty="0">
                <a:solidFill>
                  <a:srgbClr val="0000FF"/>
                </a:solidFill>
                <a:latin typeface="PMingLiU"/>
                <a:cs typeface="PMingLiU"/>
                <a:hlinkClick r:id="rId2"/>
              </a:rPr>
              <a:t>~</a:t>
            </a:r>
            <a:r>
              <a:rPr sz="1950" spc="330" dirty="0">
                <a:solidFill>
                  <a:srgbClr val="0000FF"/>
                </a:solidFill>
                <a:latin typeface="PMingLiU"/>
                <a:cs typeface="PMingLiU"/>
                <a:hlinkClick r:id="rId2"/>
              </a:rPr>
              <a:t>jhf/ftp/dm-stat.pdf</a:t>
            </a:r>
            <a:endParaRPr sz="195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818130" algn="l"/>
                <a:tab pos="5568950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95" dirty="0"/>
              <a:t>Machine	</a:t>
            </a:r>
            <a:r>
              <a:rPr spc="300" dirty="0"/>
              <a:t>Learning	</a:t>
            </a:r>
            <a:r>
              <a:rPr spc="280" dirty="0"/>
              <a:t>definition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0" y="1651450"/>
            <a:ext cx="8485505" cy="1442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9200"/>
              </a:lnSpc>
              <a:spcBef>
                <a:spcPts val="90"/>
              </a:spcBef>
            </a:pPr>
            <a:r>
              <a:rPr sz="1950" spc="280" dirty="0">
                <a:solidFill>
                  <a:srgbClr val="EC008C"/>
                </a:solidFill>
                <a:latin typeface="Arial"/>
                <a:cs typeface="Arial"/>
              </a:rPr>
              <a:t>“How </a:t>
            </a:r>
            <a:r>
              <a:rPr sz="1950" spc="155" dirty="0">
                <a:solidFill>
                  <a:srgbClr val="EC008C"/>
                </a:solidFill>
                <a:latin typeface="Arial"/>
                <a:cs typeface="Arial"/>
              </a:rPr>
              <a:t>do </a:t>
            </a:r>
            <a:r>
              <a:rPr sz="1950" spc="95" dirty="0">
                <a:solidFill>
                  <a:srgbClr val="EC008C"/>
                </a:solidFill>
                <a:latin typeface="Arial"/>
                <a:cs typeface="Arial"/>
              </a:rPr>
              <a:t>we </a:t>
            </a:r>
            <a:r>
              <a:rPr sz="1950" spc="125" dirty="0">
                <a:solidFill>
                  <a:srgbClr val="EC008C"/>
                </a:solidFill>
                <a:latin typeface="Arial"/>
                <a:cs typeface="Arial"/>
              </a:rPr>
              <a:t>create </a:t>
            </a:r>
            <a:r>
              <a:rPr sz="1950" spc="175" dirty="0">
                <a:solidFill>
                  <a:srgbClr val="EC008C"/>
                </a:solidFill>
                <a:latin typeface="Arial"/>
                <a:cs typeface="Arial"/>
              </a:rPr>
              <a:t>computer </a:t>
            </a:r>
            <a:r>
              <a:rPr sz="1950" spc="135" dirty="0">
                <a:solidFill>
                  <a:srgbClr val="EC008C"/>
                </a:solidFill>
                <a:latin typeface="Arial"/>
                <a:cs typeface="Arial"/>
              </a:rPr>
              <a:t>programs </a:t>
            </a:r>
            <a:r>
              <a:rPr sz="1950" spc="235" dirty="0">
                <a:solidFill>
                  <a:srgbClr val="EC008C"/>
                </a:solidFill>
                <a:latin typeface="Arial"/>
                <a:cs typeface="Arial"/>
              </a:rPr>
              <a:t>that </a:t>
            </a:r>
            <a:r>
              <a:rPr sz="1950" spc="135" dirty="0">
                <a:solidFill>
                  <a:srgbClr val="EC008C"/>
                </a:solidFill>
                <a:latin typeface="Arial"/>
                <a:cs typeface="Arial"/>
              </a:rPr>
              <a:t>improve </a:t>
            </a:r>
            <a:r>
              <a:rPr sz="1950" spc="215" dirty="0">
                <a:solidFill>
                  <a:srgbClr val="EC008C"/>
                </a:solidFill>
                <a:latin typeface="Arial"/>
                <a:cs typeface="Arial"/>
              </a:rPr>
              <a:t>with </a:t>
            </a:r>
            <a:r>
              <a:rPr sz="1950" spc="120" dirty="0">
                <a:solidFill>
                  <a:srgbClr val="EC008C"/>
                </a:solidFill>
                <a:latin typeface="Arial"/>
                <a:cs typeface="Arial"/>
              </a:rPr>
              <a:t>experi-  </a:t>
            </a:r>
            <a:r>
              <a:rPr sz="1950" spc="160" dirty="0">
                <a:solidFill>
                  <a:srgbClr val="EC008C"/>
                </a:solidFill>
                <a:latin typeface="Arial"/>
                <a:cs typeface="Arial"/>
              </a:rPr>
              <a:t>ence?”</a:t>
            </a:r>
            <a:endParaRPr sz="1950">
              <a:latin typeface="Arial"/>
              <a:cs typeface="Arial"/>
            </a:endParaRPr>
          </a:p>
          <a:p>
            <a:pPr marL="6746240">
              <a:lnSpc>
                <a:spcPct val="100000"/>
              </a:lnSpc>
              <a:spcBef>
                <a:spcPts val="450"/>
              </a:spcBef>
            </a:pPr>
            <a:r>
              <a:rPr sz="1950" spc="275" dirty="0">
                <a:latin typeface="Arial"/>
                <a:cs typeface="Arial"/>
              </a:rPr>
              <a:t>Tom</a:t>
            </a:r>
            <a:r>
              <a:rPr sz="1950" spc="225" dirty="0">
                <a:latin typeface="Arial"/>
                <a:cs typeface="Arial"/>
              </a:rPr>
              <a:t> </a:t>
            </a:r>
            <a:r>
              <a:rPr sz="1950" spc="170" dirty="0">
                <a:latin typeface="Arial"/>
                <a:cs typeface="Arial"/>
              </a:rPr>
              <a:t>Mitchell</a:t>
            </a:r>
            <a:endParaRPr sz="1950">
              <a:latin typeface="Arial"/>
              <a:cs typeface="Arial"/>
            </a:endParaRPr>
          </a:p>
          <a:p>
            <a:pPr marL="2449195">
              <a:lnSpc>
                <a:spcPct val="100000"/>
              </a:lnSpc>
              <a:spcBef>
                <a:spcPts val="450"/>
              </a:spcBef>
            </a:pPr>
            <a:r>
              <a:rPr sz="1950" spc="310" dirty="0">
                <a:solidFill>
                  <a:srgbClr val="0000FF"/>
                </a:solidFill>
                <a:latin typeface="PMingLiU"/>
                <a:cs typeface="PMingLiU"/>
                <a:hlinkClick r:id="rId2"/>
              </a:rPr>
              <a:t>http://videolectures.net/mlas06_mitchell_itm/</a:t>
            </a:r>
            <a:endParaRPr sz="195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818130" algn="l"/>
                <a:tab pos="5568950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95" dirty="0"/>
              <a:t>Machine	</a:t>
            </a:r>
            <a:r>
              <a:rPr spc="300" dirty="0"/>
              <a:t>Learning	</a:t>
            </a:r>
            <a:r>
              <a:rPr spc="280" dirty="0"/>
              <a:t>definition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0" y="1651450"/>
            <a:ext cx="8485505" cy="3517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9200"/>
              </a:lnSpc>
              <a:spcBef>
                <a:spcPts val="90"/>
              </a:spcBef>
            </a:pPr>
            <a:r>
              <a:rPr sz="1950" spc="280" dirty="0">
                <a:solidFill>
                  <a:srgbClr val="EC008C"/>
                </a:solidFill>
                <a:latin typeface="Arial"/>
                <a:cs typeface="Arial"/>
              </a:rPr>
              <a:t>“How </a:t>
            </a:r>
            <a:r>
              <a:rPr sz="1950" spc="155" dirty="0">
                <a:solidFill>
                  <a:srgbClr val="EC008C"/>
                </a:solidFill>
                <a:latin typeface="Arial"/>
                <a:cs typeface="Arial"/>
              </a:rPr>
              <a:t>do </a:t>
            </a:r>
            <a:r>
              <a:rPr sz="1950" spc="95" dirty="0">
                <a:solidFill>
                  <a:srgbClr val="EC008C"/>
                </a:solidFill>
                <a:latin typeface="Arial"/>
                <a:cs typeface="Arial"/>
              </a:rPr>
              <a:t>we </a:t>
            </a:r>
            <a:r>
              <a:rPr sz="1950" spc="125" dirty="0">
                <a:solidFill>
                  <a:srgbClr val="EC008C"/>
                </a:solidFill>
                <a:latin typeface="Arial"/>
                <a:cs typeface="Arial"/>
              </a:rPr>
              <a:t>create </a:t>
            </a:r>
            <a:r>
              <a:rPr sz="1950" spc="175" dirty="0">
                <a:solidFill>
                  <a:srgbClr val="EC008C"/>
                </a:solidFill>
                <a:latin typeface="Arial"/>
                <a:cs typeface="Arial"/>
              </a:rPr>
              <a:t>computer </a:t>
            </a:r>
            <a:r>
              <a:rPr sz="1950" spc="135" dirty="0">
                <a:solidFill>
                  <a:srgbClr val="EC008C"/>
                </a:solidFill>
                <a:latin typeface="Arial"/>
                <a:cs typeface="Arial"/>
              </a:rPr>
              <a:t>programs </a:t>
            </a:r>
            <a:r>
              <a:rPr sz="1950" spc="235" dirty="0">
                <a:solidFill>
                  <a:srgbClr val="EC008C"/>
                </a:solidFill>
                <a:latin typeface="Arial"/>
                <a:cs typeface="Arial"/>
              </a:rPr>
              <a:t>that </a:t>
            </a:r>
            <a:r>
              <a:rPr sz="1950" spc="135" dirty="0">
                <a:solidFill>
                  <a:srgbClr val="EC008C"/>
                </a:solidFill>
                <a:latin typeface="Arial"/>
                <a:cs typeface="Arial"/>
              </a:rPr>
              <a:t>improve </a:t>
            </a:r>
            <a:r>
              <a:rPr sz="1950" spc="215" dirty="0">
                <a:solidFill>
                  <a:srgbClr val="EC008C"/>
                </a:solidFill>
                <a:latin typeface="Arial"/>
                <a:cs typeface="Arial"/>
              </a:rPr>
              <a:t>with </a:t>
            </a:r>
            <a:r>
              <a:rPr sz="1950" spc="120" dirty="0">
                <a:solidFill>
                  <a:srgbClr val="EC008C"/>
                </a:solidFill>
                <a:latin typeface="Arial"/>
                <a:cs typeface="Arial"/>
              </a:rPr>
              <a:t>experi-  </a:t>
            </a:r>
            <a:r>
              <a:rPr sz="1950" spc="160" dirty="0">
                <a:solidFill>
                  <a:srgbClr val="EC008C"/>
                </a:solidFill>
                <a:latin typeface="Arial"/>
                <a:cs typeface="Arial"/>
              </a:rPr>
              <a:t>ence?”</a:t>
            </a:r>
            <a:endParaRPr sz="1950">
              <a:latin typeface="Arial"/>
              <a:cs typeface="Arial"/>
            </a:endParaRPr>
          </a:p>
          <a:p>
            <a:pPr marL="6746240">
              <a:lnSpc>
                <a:spcPct val="100000"/>
              </a:lnSpc>
              <a:spcBef>
                <a:spcPts val="450"/>
              </a:spcBef>
            </a:pPr>
            <a:r>
              <a:rPr sz="1950" spc="275" dirty="0">
                <a:latin typeface="Arial"/>
                <a:cs typeface="Arial"/>
              </a:rPr>
              <a:t>Tom</a:t>
            </a:r>
            <a:r>
              <a:rPr sz="1950" spc="225" dirty="0">
                <a:latin typeface="Arial"/>
                <a:cs typeface="Arial"/>
              </a:rPr>
              <a:t> </a:t>
            </a:r>
            <a:r>
              <a:rPr sz="1950" spc="170" dirty="0">
                <a:latin typeface="Arial"/>
                <a:cs typeface="Arial"/>
              </a:rPr>
              <a:t>Mitchell</a:t>
            </a:r>
            <a:endParaRPr sz="1950">
              <a:latin typeface="Arial"/>
              <a:cs typeface="Arial"/>
            </a:endParaRPr>
          </a:p>
          <a:p>
            <a:pPr marL="2449195">
              <a:lnSpc>
                <a:spcPct val="100000"/>
              </a:lnSpc>
              <a:spcBef>
                <a:spcPts val="450"/>
              </a:spcBef>
            </a:pPr>
            <a:r>
              <a:rPr sz="1950" spc="310" dirty="0">
                <a:solidFill>
                  <a:srgbClr val="0000FF"/>
                </a:solidFill>
                <a:latin typeface="PMingLiU"/>
                <a:cs typeface="PMingLiU"/>
                <a:hlinkClick r:id="rId2"/>
              </a:rPr>
              <a:t>http://videolectures.net/mlas06_mitchell_itm/</a:t>
            </a:r>
            <a:endParaRPr sz="195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6350" algn="just">
              <a:lnSpc>
                <a:spcPct val="119200"/>
              </a:lnSpc>
            </a:pPr>
            <a:r>
              <a:rPr sz="1950" spc="440" dirty="0">
                <a:solidFill>
                  <a:srgbClr val="00007F"/>
                </a:solidFill>
                <a:latin typeface="Arial"/>
                <a:cs typeface="Arial"/>
              </a:rPr>
              <a:t>“A </a:t>
            </a:r>
            <a:r>
              <a:rPr sz="1950" spc="175" dirty="0">
                <a:solidFill>
                  <a:srgbClr val="00007F"/>
                </a:solidFill>
                <a:latin typeface="Arial"/>
                <a:cs typeface="Arial"/>
              </a:rPr>
              <a:t>computer </a:t>
            </a:r>
            <a:r>
              <a:rPr sz="1950" spc="160" dirty="0">
                <a:solidFill>
                  <a:srgbClr val="00007F"/>
                </a:solidFill>
                <a:latin typeface="Arial"/>
                <a:cs typeface="Arial"/>
              </a:rPr>
              <a:t>program </a:t>
            </a:r>
            <a:r>
              <a:rPr sz="1950" spc="45" dirty="0">
                <a:solidFill>
                  <a:srgbClr val="00007F"/>
                </a:solidFill>
                <a:latin typeface="Arial"/>
                <a:cs typeface="Arial"/>
              </a:rPr>
              <a:t>is </a:t>
            </a:r>
            <a:r>
              <a:rPr sz="1950" spc="80" dirty="0">
                <a:solidFill>
                  <a:srgbClr val="00007F"/>
                </a:solidFill>
                <a:latin typeface="Arial"/>
                <a:cs typeface="Arial"/>
              </a:rPr>
              <a:t>said </a:t>
            </a:r>
            <a:r>
              <a:rPr sz="1950" spc="250" dirty="0">
                <a:solidFill>
                  <a:srgbClr val="00007F"/>
                </a:solidFill>
                <a:latin typeface="Arial"/>
                <a:cs typeface="Arial"/>
              </a:rPr>
              <a:t>to </a:t>
            </a:r>
            <a:r>
              <a:rPr sz="1950" b="1" spc="125" dirty="0">
                <a:solidFill>
                  <a:srgbClr val="00007F"/>
                </a:solidFill>
                <a:latin typeface="Arial"/>
                <a:cs typeface="Arial"/>
              </a:rPr>
              <a:t>learn </a:t>
            </a:r>
            <a:r>
              <a:rPr sz="1950" spc="210" dirty="0">
                <a:solidFill>
                  <a:srgbClr val="00007F"/>
                </a:solidFill>
                <a:latin typeface="Arial"/>
                <a:cs typeface="Arial"/>
              </a:rPr>
              <a:t>from </a:t>
            </a:r>
            <a:r>
              <a:rPr sz="1950" spc="95" dirty="0">
                <a:solidFill>
                  <a:srgbClr val="00007F"/>
                </a:solidFill>
                <a:latin typeface="Arial"/>
                <a:cs typeface="Arial"/>
              </a:rPr>
              <a:t>experience </a:t>
            </a:r>
            <a:r>
              <a:rPr sz="1950" b="0" i="1" spc="215" dirty="0">
                <a:solidFill>
                  <a:srgbClr val="00007F"/>
                </a:solidFill>
                <a:latin typeface="Bookman Old Style"/>
                <a:cs typeface="Bookman Old Style"/>
              </a:rPr>
              <a:t>E </a:t>
            </a:r>
            <a:r>
              <a:rPr sz="1950" spc="215" dirty="0">
                <a:solidFill>
                  <a:srgbClr val="00007F"/>
                </a:solidFill>
                <a:latin typeface="Arial"/>
                <a:cs typeface="Arial"/>
              </a:rPr>
              <a:t>with  </a:t>
            </a:r>
            <a:r>
              <a:rPr sz="1950" spc="125" dirty="0">
                <a:solidFill>
                  <a:srgbClr val="00007F"/>
                </a:solidFill>
                <a:latin typeface="Arial"/>
                <a:cs typeface="Arial"/>
              </a:rPr>
              <a:t>respect </a:t>
            </a:r>
            <a:r>
              <a:rPr sz="1950" spc="250" dirty="0">
                <a:solidFill>
                  <a:srgbClr val="00007F"/>
                </a:solidFill>
                <a:latin typeface="Arial"/>
                <a:cs typeface="Arial"/>
              </a:rPr>
              <a:t>to </a:t>
            </a:r>
            <a:r>
              <a:rPr sz="1950" spc="110" dirty="0">
                <a:solidFill>
                  <a:srgbClr val="00007F"/>
                </a:solidFill>
                <a:latin typeface="Arial"/>
                <a:cs typeface="Arial"/>
              </a:rPr>
              <a:t>some </a:t>
            </a:r>
            <a:r>
              <a:rPr sz="1950" spc="55" dirty="0">
                <a:solidFill>
                  <a:srgbClr val="00007F"/>
                </a:solidFill>
                <a:latin typeface="Arial"/>
                <a:cs typeface="Arial"/>
              </a:rPr>
              <a:t>class </a:t>
            </a:r>
            <a:r>
              <a:rPr sz="1950" spc="180" dirty="0">
                <a:solidFill>
                  <a:srgbClr val="00007F"/>
                </a:solidFill>
                <a:latin typeface="Arial"/>
                <a:cs typeface="Arial"/>
              </a:rPr>
              <a:t>of </a:t>
            </a:r>
            <a:r>
              <a:rPr sz="1950" spc="114" dirty="0">
                <a:solidFill>
                  <a:srgbClr val="00007F"/>
                </a:solidFill>
                <a:latin typeface="Arial"/>
                <a:cs typeface="Arial"/>
              </a:rPr>
              <a:t>tasks </a:t>
            </a:r>
            <a:r>
              <a:rPr sz="1950" b="0" i="1" spc="55" dirty="0">
                <a:solidFill>
                  <a:srgbClr val="00007F"/>
                </a:solidFill>
                <a:latin typeface="Bookman Old Style"/>
                <a:cs typeface="Bookman Old Style"/>
              </a:rPr>
              <a:t>T </a:t>
            </a:r>
            <a:r>
              <a:rPr sz="1950" spc="130" dirty="0">
                <a:solidFill>
                  <a:srgbClr val="00007F"/>
                </a:solidFill>
                <a:latin typeface="Arial"/>
                <a:cs typeface="Arial"/>
              </a:rPr>
              <a:t>and </a:t>
            </a:r>
            <a:r>
              <a:rPr sz="1950" spc="140" dirty="0">
                <a:solidFill>
                  <a:srgbClr val="00007F"/>
                </a:solidFill>
                <a:latin typeface="Arial"/>
                <a:cs typeface="Arial"/>
              </a:rPr>
              <a:t>performance </a:t>
            </a:r>
            <a:r>
              <a:rPr sz="1950" spc="100" dirty="0">
                <a:solidFill>
                  <a:srgbClr val="00007F"/>
                </a:solidFill>
                <a:latin typeface="Arial"/>
                <a:cs typeface="Arial"/>
              </a:rPr>
              <a:t>measure </a:t>
            </a:r>
            <a:r>
              <a:rPr sz="1950" b="0" i="1" spc="160" dirty="0">
                <a:solidFill>
                  <a:srgbClr val="00007F"/>
                </a:solidFill>
                <a:latin typeface="Bookman Old Style"/>
                <a:cs typeface="Bookman Old Style"/>
              </a:rPr>
              <a:t>P </a:t>
            </a:r>
            <a:r>
              <a:rPr sz="1950" spc="145" dirty="0">
                <a:solidFill>
                  <a:srgbClr val="00007F"/>
                </a:solidFill>
                <a:latin typeface="Arial"/>
                <a:cs typeface="Arial"/>
              </a:rPr>
              <a:t>, </a:t>
            </a:r>
            <a:r>
              <a:rPr sz="1950" spc="165" dirty="0">
                <a:solidFill>
                  <a:srgbClr val="00007F"/>
                </a:solidFill>
                <a:latin typeface="Arial"/>
                <a:cs typeface="Arial"/>
              </a:rPr>
              <a:t>if  </a:t>
            </a:r>
            <a:r>
              <a:rPr sz="1950" spc="145" dirty="0">
                <a:solidFill>
                  <a:srgbClr val="00007F"/>
                </a:solidFill>
                <a:latin typeface="Arial"/>
                <a:cs typeface="Arial"/>
              </a:rPr>
              <a:t>its </a:t>
            </a:r>
            <a:r>
              <a:rPr sz="1950" spc="140" dirty="0">
                <a:solidFill>
                  <a:srgbClr val="00007F"/>
                </a:solidFill>
                <a:latin typeface="Arial"/>
                <a:cs typeface="Arial"/>
              </a:rPr>
              <a:t>performance </a:t>
            </a:r>
            <a:r>
              <a:rPr sz="1950" spc="215" dirty="0">
                <a:solidFill>
                  <a:srgbClr val="00007F"/>
                </a:solidFill>
                <a:latin typeface="Arial"/>
                <a:cs typeface="Arial"/>
              </a:rPr>
              <a:t>at </a:t>
            </a:r>
            <a:r>
              <a:rPr sz="1950" spc="114" dirty="0">
                <a:solidFill>
                  <a:srgbClr val="00007F"/>
                </a:solidFill>
                <a:latin typeface="Arial"/>
                <a:cs typeface="Arial"/>
              </a:rPr>
              <a:t>tasks </a:t>
            </a:r>
            <a:r>
              <a:rPr sz="1950" spc="135" dirty="0">
                <a:solidFill>
                  <a:srgbClr val="00007F"/>
                </a:solidFill>
                <a:latin typeface="Arial"/>
                <a:cs typeface="Arial"/>
              </a:rPr>
              <a:t>in </a:t>
            </a:r>
            <a:r>
              <a:rPr sz="1950" b="0" i="1" spc="55" dirty="0">
                <a:solidFill>
                  <a:srgbClr val="00007F"/>
                </a:solidFill>
                <a:latin typeface="Bookman Old Style"/>
                <a:cs typeface="Bookman Old Style"/>
              </a:rPr>
              <a:t>T </a:t>
            </a:r>
            <a:r>
              <a:rPr sz="1950" spc="145" dirty="0">
                <a:solidFill>
                  <a:srgbClr val="00007F"/>
                </a:solidFill>
                <a:latin typeface="Arial"/>
                <a:cs typeface="Arial"/>
              </a:rPr>
              <a:t>, </a:t>
            </a:r>
            <a:r>
              <a:rPr sz="1950" spc="30" dirty="0">
                <a:solidFill>
                  <a:srgbClr val="00007F"/>
                </a:solidFill>
                <a:latin typeface="Arial"/>
                <a:cs typeface="Arial"/>
              </a:rPr>
              <a:t>as </a:t>
            </a:r>
            <a:r>
              <a:rPr sz="1950" spc="110" dirty="0">
                <a:solidFill>
                  <a:srgbClr val="00007F"/>
                </a:solidFill>
                <a:latin typeface="Arial"/>
                <a:cs typeface="Arial"/>
              </a:rPr>
              <a:t>measured </a:t>
            </a:r>
            <a:r>
              <a:rPr sz="1950" spc="105" dirty="0">
                <a:solidFill>
                  <a:srgbClr val="00007F"/>
                </a:solidFill>
                <a:latin typeface="Arial"/>
                <a:cs typeface="Arial"/>
              </a:rPr>
              <a:t>by </a:t>
            </a:r>
            <a:r>
              <a:rPr sz="1950" b="0" i="1" spc="160" dirty="0">
                <a:solidFill>
                  <a:srgbClr val="00007F"/>
                </a:solidFill>
                <a:latin typeface="Bookman Old Style"/>
                <a:cs typeface="Bookman Old Style"/>
              </a:rPr>
              <a:t>P </a:t>
            </a:r>
            <a:r>
              <a:rPr sz="1950" spc="145" dirty="0">
                <a:solidFill>
                  <a:srgbClr val="00007F"/>
                </a:solidFill>
                <a:latin typeface="Arial"/>
                <a:cs typeface="Arial"/>
              </a:rPr>
              <a:t>, </a:t>
            </a:r>
            <a:r>
              <a:rPr sz="1950" spc="114" dirty="0">
                <a:solidFill>
                  <a:srgbClr val="00007F"/>
                </a:solidFill>
                <a:latin typeface="Arial"/>
                <a:cs typeface="Arial"/>
              </a:rPr>
              <a:t>improves </a:t>
            </a:r>
            <a:r>
              <a:rPr sz="1950" spc="215" dirty="0">
                <a:solidFill>
                  <a:srgbClr val="00007F"/>
                </a:solidFill>
                <a:latin typeface="Arial"/>
                <a:cs typeface="Arial"/>
              </a:rPr>
              <a:t>with  </a:t>
            </a:r>
            <a:r>
              <a:rPr sz="1950" spc="95" dirty="0">
                <a:solidFill>
                  <a:srgbClr val="00007F"/>
                </a:solidFill>
                <a:latin typeface="Arial"/>
                <a:cs typeface="Arial"/>
              </a:rPr>
              <a:t>experience </a:t>
            </a:r>
            <a:r>
              <a:rPr sz="1950" b="0" i="1" spc="235" dirty="0">
                <a:solidFill>
                  <a:srgbClr val="00007F"/>
                </a:solidFill>
                <a:latin typeface="Bookman Old Style"/>
                <a:cs typeface="Bookman Old Style"/>
              </a:rPr>
              <a:t>E</a:t>
            </a:r>
            <a:r>
              <a:rPr sz="1950" spc="235" dirty="0">
                <a:solidFill>
                  <a:srgbClr val="00007F"/>
                </a:solidFill>
                <a:latin typeface="Arial"/>
                <a:cs typeface="Arial"/>
              </a:rPr>
              <a:t>.</a:t>
            </a:r>
            <a:r>
              <a:rPr sz="1950" spc="7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950" spc="590" dirty="0">
                <a:solidFill>
                  <a:srgbClr val="00007F"/>
                </a:solidFill>
                <a:latin typeface="Arial"/>
                <a:cs typeface="Arial"/>
              </a:rPr>
              <a:t>”</a:t>
            </a:r>
            <a:endParaRPr sz="1950">
              <a:latin typeface="Arial"/>
              <a:cs typeface="Arial"/>
            </a:endParaRPr>
          </a:p>
          <a:p>
            <a:pPr marL="3415665" algn="just">
              <a:lnSpc>
                <a:spcPct val="100000"/>
              </a:lnSpc>
              <a:spcBef>
                <a:spcPts val="450"/>
              </a:spcBef>
            </a:pPr>
            <a:r>
              <a:rPr sz="1950" spc="275" dirty="0">
                <a:latin typeface="Arial"/>
                <a:cs typeface="Arial"/>
              </a:rPr>
              <a:t>Tom </a:t>
            </a:r>
            <a:r>
              <a:rPr sz="1950" spc="170" dirty="0">
                <a:latin typeface="Arial"/>
                <a:cs typeface="Arial"/>
              </a:rPr>
              <a:t>Mitchell. </a:t>
            </a:r>
            <a:r>
              <a:rPr sz="1950" spc="150" dirty="0">
                <a:latin typeface="Arial"/>
                <a:cs typeface="Arial"/>
              </a:rPr>
              <a:t>Machine </a:t>
            </a:r>
            <a:r>
              <a:rPr sz="1950" spc="135" dirty="0">
                <a:latin typeface="Arial"/>
                <a:cs typeface="Arial"/>
              </a:rPr>
              <a:t>Learning</a:t>
            </a:r>
            <a:r>
              <a:rPr sz="1950" spc="70" dirty="0">
                <a:latin typeface="Arial"/>
                <a:cs typeface="Arial"/>
              </a:rPr>
              <a:t> </a:t>
            </a:r>
            <a:r>
              <a:rPr sz="1950" spc="150" dirty="0">
                <a:latin typeface="Arial"/>
                <a:cs typeface="Arial"/>
              </a:rPr>
              <a:t>1997.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259" y="194629"/>
            <a:ext cx="8322945" cy="652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376929" algn="l"/>
                <a:tab pos="4486275" algn="l"/>
              </a:tabLst>
            </a:pPr>
            <a:r>
              <a:rPr u="none" spc="245" dirty="0"/>
              <a:t>Supervised	</a:t>
            </a:r>
            <a:r>
              <a:rPr u="none" spc="170" dirty="0"/>
              <a:t>vs.	</a:t>
            </a:r>
            <a:r>
              <a:rPr u="none" spc="245" dirty="0"/>
              <a:t>Unsupervised</a:t>
            </a:r>
          </a:p>
        </p:txBody>
      </p:sp>
      <p:sp>
        <p:nvSpPr>
          <p:cNvPr id="3" name="object 3"/>
          <p:cNvSpPr/>
          <p:nvPr/>
        </p:nvSpPr>
        <p:spPr>
          <a:xfrm>
            <a:off x="696429" y="821994"/>
            <a:ext cx="8665845" cy="0"/>
          </a:xfrm>
          <a:custGeom>
            <a:avLst/>
            <a:gdLst/>
            <a:ahLst/>
            <a:cxnLst/>
            <a:rect l="l" t="t" r="r" b="b"/>
            <a:pathLst>
              <a:path w="8665845">
                <a:moveTo>
                  <a:pt x="0" y="0"/>
                </a:moveTo>
                <a:lnTo>
                  <a:pt x="8665527" y="0"/>
                </a:lnTo>
              </a:path>
            </a:pathLst>
          </a:custGeom>
          <a:ln w="75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9300" y="1407534"/>
            <a:ext cx="8560435" cy="73406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40"/>
              </a:spcBef>
              <a:tabLst>
                <a:tab pos="1223645" algn="l"/>
                <a:tab pos="3182620" algn="l"/>
              </a:tabLst>
            </a:pPr>
            <a:r>
              <a:rPr sz="1950" b="1" spc="145" dirty="0">
                <a:solidFill>
                  <a:srgbClr val="EC008C"/>
                </a:solidFill>
                <a:latin typeface="Arial"/>
                <a:cs typeface="Arial"/>
              </a:rPr>
              <a:t>Given:	</a:t>
            </a:r>
            <a:r>
              <a:rPr sz="1950" spc="165" dirty="0">
                <a:latin typeface="Arial"/>
                <a:cs typeface="Arial"/>
              </a:rPr>
              <a:t>Training</a:t>
            </a:r>
            <a:r>
              <a:rPr sz="1950" spc="254" dirty="0">
                <a:latin typeface="Arial"/>
                <a:cs typeface="Arial"/>
              </a:rPr>
              <a:t> </a:t>
            </a:r>
            <a:r>
              <a:rPr sz="1950" spc="165" dirty="0">
                <a:latin typeface="Arial"/>
                <a:cs typeface="Arial"/>
              </a:rPr>
              <a:t>data:	</a:t>
            </a:r>
            <a:r>
              <a:rPr sz="1950" spc="150" dirty="0">
                <a:latin typeface="Arial"/>
                <a:cs typeface="Arial"/>
              </a:rPr>
              <a:t>(</a:t>
            </a:r>
            <a:r>
              <a:rPr sz="1950" b="0" i="1" spc="150" dirty="0">
                <a:latin typeface="Bookman Old Style"/>
                <a:cs typeface="Bookman Old Style"/>
              </a:rPr>
              <a:t>x</a:t>
            </a:r>
            <a:r>
              <a:rPr sz="2475" spc="225" baseline="-13468" dirty="0">
                <a:latin typeface="Arial"/>
                <a:cs typeface="Arial"/>
              </a:rPr>
              <a:t>1</a:t>
            </a:r>
            <a:r>
              <a:rPr sz="1950" b="0" i="1" spc="150" dirty="0">
                <a:latin typeface="Bookman Old Style"/>
                <a:cs typeface="Bookman Old Style"/>
              </a:rPr>
              <a:t>,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b="0" i="1" spc="85" dirty="0">
                <a:latin typeface="Bookman Old Style"/>
                <a:cs typeface="Bookman Old Style"/>
              </a:rPr>
              <a:t>y</a:t>
            </a:r>
            <a:r>
              <a:rPr sz="2475" spc="127" baseline="-13468" dirty="0">
                <a:latin typeface="Arial"/>
                <a:cs typeface="Arial"/>
              </a:rPr>
              <a:t>1</a:t>
            </a:r>
            <a:r>
              <a:rPr sz="1950" spc="85" dirty="0">
                <a:latin typeface="Arial"/>
                <a:cs typeface="Arial"/>
              </a:rPr>
              <a:t>)</a:t>
            </a:r>
            <a:r>
              <a:rPr sz="1950" b="0" i="1" spc="85" dirty="0">
                <a:latin typeface="Bookman Old Style"/>
                <a:cs typeface="Bookman Old Style"/>
              </a:rPr>
              <a:t>,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b="0" i="1" dirty="0">
                <a:latin typeface="Bookman Old Style"/>
                <a:cs typeface="Bookman Old Style"/>
              </a:rPr>
              <a:t>.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b="0" i="1" dirty="0">
                <a:latin typeface="Bookman Old Style"/>
                <a:cs typeface="Bookman Old Style"/>
              </a:rPr>
              <a:t>.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b="0" i="1" dirty="0">
                <a:latin typeface="Bookman Old Style"/>
                <a:cs typeface="Bookman Old Style"/>
              </a:rPr>
              <a:t>.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b="0" i="1" dirty="0">
                <a:latin typeface="Bookman Old Style"/>
                <a:cs typeface="Bookman Old Style"/>
              </a:rPr>
              <a:t>,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spc="130" dirty="0">
                <a:latin typeface="Arial"/>
                <a:cs typeface="Arial"/>
              </a:rPr>
              <a:t>(</a:t>
            </a:r>
            <a:r>
              <a:rPr sz="1950" b="0" i="1" spc="130" dirty="0">
                <a:latin typeface="Bookman Old Style"/>
                <a:cs typeface="Bookman Old Style"/>
              </a:rPr>
              <a:t>x</a:t>
            </a:r>
            <a:r>
              <a:rPr sz="2475" b="0" i="1" spc="195" baseline="-8417" dirty="0">
                <a:latin typeface="Bookman Old Style"/>
                <a:cs typeface="Bookman Old Style"/>
              </a:rPr>
              <a:t>n</a:t>
            </a:r>
            <a:r>
              <a:rPr sz="1950" b="0" i="1" spc="130" dirty="0">
                <a:latin typeface="Bookman Old Style"/>
                <a:cs typeface="Bookman Old Style"/>
              </a:rPr>
              <a:t>,</a:t>
            </a:r>
            <a:r>
              <a:rPr sz="1950" b="0" i="1" spc="-240" dirty="0">
                <a:latin typeface="Bookman Old Style"/>
                <a:cs typeface="Bookman Old Style"/>
              </a:rPr>
              <a:t> </a:t>
            </a:r>
            <a:r>
              <a:rPr sz="1950" b="0" i="1" spc="90" dirty="0">
                <a:latin typeface="Bookman Old Style"/>
                <a:cs typeface="Bookman Old Style"/>
              </a:rPr>
              <a:t>y</a:t>
            </a:r>
            <a:r>
              <a:rPr sz="2475" b="0" i="1" spc="135" baseline="-8417" dirty="0">
                <a:latin typeface="Bookman Old Style"/>
                <a:cs typeface="Bookman Old Style"/>
              </a:rPr>
              <a:t>n</a:t>
            </a:r>
            <a:r>
              <a:rPr sz="1950" spc="90" dirty="0">
                <a:latin typeface="Arial"/>
                <a:cs typeface="Arial"/>
              </a:rPr>
              <a:t>)</a:t>
            </a:r>
            <a:r>
              <a:rPr sz="1950" spc="245" dirty="0">
                <a:latin typeface="Arial"/>
                <a:cs typeface="Arial"/>
              </a:rPr>
              <a:t> </a:t>
            </a:r>
            <a:r>
              <a:rPr sz="1950" b="0" i="1" spc="-120" dirty="0">
                <a:latin typeface="Bookman Old Style"/>
                <a:cs typeface="Bookman Old Style"/>
              </a:rPr>
              <a:t>/</a:t>
            </a:r>
            <a:r>
              <a:rPr sz="1950" b="0" i="1" spc="204" dirty="0">
                <a:latin typeface="Bookman Old Style"/>
                <a:cs typeface="Bookman Old Style"/>
              </a:rPr>
              <a:t> </a:t>
            </a:r>
            <a:r>
              <a:rPr sz="1950" b="0" i="1" spc="130" dirty="0">
                <a:latin typeface="Bookman Old Style"/>
                <a:cs typeface="Bookman Old Style"/>
              </a:rPr>
              <a:t>x</a:t>
            </a:r>
            <a:r>
              <a:rPr sz="2475" b="0" i="1" spc="195" baseline="-13468" dirty="0">
                <a:latin typeface="Bookman Old Style"/>
                <a:cs typeface="Bookman Old Style"/>
              </a:rPr>
              <a:t>i</a:t>
            </a:r>
            <a:r>
              <a:rPr sz="2475" b="0" i="1" spc="209" baseline="-13468" dirty="0">
                <a:latin typeface="Bookman Old Style"/>
                <a:cs typeface="Bookman Old Style"/>
              </a:rPr>
              <a:t> </a:t>
            </a:r>
            <a:r>
              <a:rPr sz="1950" spc="-150" dirty="0">
                <a:latin typeface="Lucida Sans Unicode"/>
                <a:cs typeface="Lucida Sans Unicode"/>
              </a:rPr>
              <a:t>∈</a:t>
            </a:r>
            <a:r>
              <a:rPr sz="1950" spc="-35" dirty="0">
                <a:latin typeface="Lucida Sans Unicode"/>
                <a:cs typeface="Lucida Sans Unicode"/>
              </a:rPr>
              <a:t> </a:t>
            </a:r>
            <a:r>
              <a:rPr sz="1950" spc="-70" dirty="0">
                <a:latin typeface="Arial"/>
                <a:cs typeface="Arial"/>
              </a:rPr>
              <a:t>R</a:t>
            </a:r>
            <a:r>
              <a:rPr sz="2475" b="0" i="1" spc="-104" baseline="23569" dirty="0">
                <a:latin typeface="Bookman Old Style"/>
                <a:cs typeface="Bookman Old Style"/>
              </a:rPr>
              <a:t>d</a:t>
            </a:r>
            <a:r>
              <a:rPr sz="2475" b="0" i="1" spc="509" baseline="23569" dirty="0">
                <a:latin typeface="Bookman Old Style"/>
                <a:cs typeface="Bookman Old Style"/>
              </a:rPr>
              <a:t> </a:t>
            </a:r>
            <a:r>
              <a:rPr sz="1950" spc="130" dirty="0">
                <a:latin typeface="Arial"/>
                <a:cs typeface="Arial"/>
              </a:rPr>
              <a:t>and</a:t>
            </a:r>
            <a:r>
              <a:rPr sz="1950" spc="245" dirty="0">
                <a:latin typeface="Arial"/>
                <a:cs typeface="Arial"/>
              </a:rPr>
              <a:t> </a:t>
            </a:r>
            <a:r>
              <a:rPr sz="1950" b="0" i="1" dirty="0">
                <a:latin typeface="Bookman Old Style"/>
                <a:cs typeface="Bookman Old Style"/>
              </a:rPr>
              <a:t>y</a:t>
            </a:r>
            <a:r>
              <a:rPr sz="2475" b="0" i="1" baseline="-13468" dirty="0">
                <a:latin typeface="Bookman Old Style"/>
                <a:cs typeface="Bookman Old Style"/>
              </a:rPr>
              <a:t>i</a:t>
            </a:r>
            <a:r>
              <a:rPr sz="2475" b="0" i="1" spc="517" baseline="-13468" dirty="0">
                <a:latin typeface="Bookman Old Style"/>
                <a:cs typeface="Bookman Old Style"/>
              </a:rPr>
              <a:t> </a:t>
            </a:r>
            <a:r>
              <a:rPr sz="1950" spc="45" dirty="0">
                <a:latin typeface="Arial"/>
                <a:cs typeface="Arial"/>
              </a:rPr>
              <a:t>is</a:t>
            </a:r>
            <a:r>
              <a:rPr sz="1950" spc="250" dirty="0">
                <a:latin typeface="Arial"/>
                <a:cs typeface="Arial"/>
              </a:rPr>
              <a:t> </a:t>
            </a:r>
            <a:r>
              <a:rPr sz="1950" spc="170" dirty="0">
                <a:latin typeface="Arial"/>
                <a:cs typeface="Arial"/>
              </a:rPr>
              <a:t>the</a:t>
            </a:r>
            <a:endParaRPr sz="1950">
              <a:latin typeface="Arial"/>
              <a:cs typeface="Arial"/>
            </a:endParaRPr>
          </a:p>
          <a:p>
            <a:pPr marR="132080" algn="ctr">
              <a:lnSpc>
                <a:spcPct val="100000"/>
              </a:lnSpc>
              <a:spcBef>
                <a:spcPts val="450"/>
              </a:spcBef>
            </a:pPr>
            <a:r>
              <a:rPr sz="1950" spc="114" dirty="0">
                <a:latin typeface="Arial"/>
                <a:cs typeface="Arial"/>
              </a:rPr>
              <a:t>label.</a:t>
            </a:r>
            <a:endParaRPr sz="195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23758" y="2394711"/>
          <a:ext cx="6610984" cy="1548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1405"/>
                <a:gridCol w="676909"/>
                <a:gridCol w="676275"/>
                <a:gridCol w="568325"/>
                <a:gridCol w="663575"/>
                <a:gridCol w="1672589"/>
              </a:tblGrid>
              <a:tr h="307454">
                <a:tc>
                  <a:txBody>
                    <a:bodyPr/>
                    <a:lstStyle/>
                    <a:p>
                      <a:pPr marR="311785" algn="ctr">
                        <a:lnSpc>
                          <a:spcPts val="2085"/>
                        </a:lnSpc>
                      </a:pPr>
                      <a:r>
                        <a:rPr sz="1950" spc="114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example </a:t>
                      </a:r>
                      <a:r>
                        <a:rPr sz="1950" b="0" i="1" spc="12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2475" spc="179" baseline="-13468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475" spc="442" baseline="-13468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270" dirty="0">
                          <a:solidFill>
                            <a:srgbClr val="0000FF"/>
                          </a:solidFill>
                          <a:latin typeface="Lucida Sans Unicode"/>
                          <a:cs typeface="Lucida Sans Unicode"/>
                        </a:rPr>
                        <a:t>→</a:t>
                      </a:r>
                      <a:endParaRPr sz="19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70"/>
                        </a:lnSpc>
                        <a:spcBef>
                          <a:spcPts val="150"/>
                        </a:spcBef>
                      </a:pPr>
                      <a:r>
                        <a:rPr sz="2925" b="0" i="1" spc="179" baseline="11396" dirty="0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1650" spc="120" dirty="0">
                          <a:latin typeface="Arial"/>
                          <a:cs typeface="Arial"/>
                        </a:rPr>
                        <a:t>11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3825" algn="r">
                        <a:lnSpc>
                          <a:spcPts val="2170"/>
                        </a:lnSpc>
                        <a:spcBef>
                          <a:spcPts val="150"/>
                        </a:spcBef>
                      </a:pPr>
                      <a:r>
                        <a:rPr sz="2925" b="0" i="1" baseline="11396" dirty="0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1650" dirty="0">
                          <a:latin typeface="Arial"/>
                          <a:cs typeface="Arial"/>
                        </a:rPr>
                        <a:t>12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085"/>
                        </a:lnSpc>
                      </a:pP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6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4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2115"/>
                        </a:lnSpc>
                        <a:spcBef>
                          <a:spcPts val="204"/>
                        </a:spcBef>
                      </a:pPr>
                      <a:r>
                        <a:rPr sz="2925" b="0" i="1" spc="44" baseline="12820" dirty="0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1650" spc="3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50" b="0" i="1" spc="30" dirty="0">
                          <a:latin typeface="Bookman Old Style"/>
                          <a:cs typeface="Bookman Old Style"/>
                        </a:rPr>
                        <a:t>d</a:t>
                      </a:r>
                      <a:endParaRPr sz="1650">
                        <a:latin typeface="Bookman Old Style"/>
                        <a:cs typeface="Bookman Old Style"/>
                      </a:endParaRPr>
                    </a:p>
                  </a:txBody>
                  <a:tcPr marL="0" marR="0" marT="26034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885" algn="r">
                        <a:lnSpc>
                          <a:spcPts val="2085"/>
                        </a:lnSpc>
                      </a:pPr>
                      <a:r>
                        <a:rPr sz="1950" b="0" i="1" spc="-10" dirty="0">
                          <a:solidFill>
                            <a:srgbClr val="FF0000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2475" spc="-15" baseline="-13468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 </a:t>
                      </a:r>
                      <a:r>
                        <a:rPr sz="1950" spc="270" dirty="0">
                          <a:solidFill>
                            <a:srgbClr val="FF0000"/>
                          </a:solidFill>
                          <a:latin typeface="Lucida Sans Unicode"/>
                          <a:cs typeface="Lucida Sans Unicode"/>
                        </a:rPr>
                        <a:t>←</a:t>
                      </a:r>
                      <a:r>
                        <a:rPr sz="1950" spc="-135" dirty="0">
                          <a:solidFill>
                            <a:srgbClr val="FF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950" spc="1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label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1251">
                <a:tc>
                  <a:txBody>
                    <a:bodyPr/>
                    <a:lstStyle/>
                    <a:p>
                      <a:pPr marR="310515" algn="ctr">
                        <a:lnSpc>
                          <a:spcPts val="2115"/>
                        </a:lnSpc>
                      </a:pPr>
                      <a:r>
                        <a:rPr sz="1950" b="0" i="1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. .</a:t>
                      </a:r>
                      <a:r>
                        <a:rPr sz="1950" b="0" i="1" spc="-48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2115"/>
                        </a:lnSpc>
                      </a:pP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4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ts val="2115"/>
                        </a:lnSpc>
                      </a:pP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4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115"/>
                        </a:lnSpc>
                      </a:pP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6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4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</a:pP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4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115"/>
                        </a:lnSpc>
                      </a:pP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 .</a:t>
                      </a:r>
                      <a:r>
                        <a:rPr sz="1950" b="0" i="1" spc="-484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1251">
                <a:tc>
                  <a:txBody>
                    <a:bodyPr/>
                    <a:lstStyle/>
                    <a:p>
                      <a:pPr marR="311785" algn="ctr">
                        <a:lnSpc>
                          <a:spcPts val="2115"/>
                        </a:lnSpc>
                      </a:pPr>
                      <a:r>
                        <a:rPr sz="1950" spc="114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example </a:t>
                      </a:r>
                      <a:r>
                        <a:rPr sz="1950" b="0" i="1" spc="13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2475" b="0" i="1" spc="195" baseline="-13468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2475" b="0" i="1" spc="397" baseline="-13468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spc="270" dirty="0">
                          <a:solidFill>
                            <a:srgbClr val="0000FF"/>
                          </a:solidFill>
                          <a:latin typeface="Lucida Sans Unicode"/>
                          <a:cs typeface="Lucida Sans Unicode"/>
                        </a:rPr>
                        <a:t>→</a:t>
                      </a:r>
                      <a:endParaRPr sz="19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70"/>
                        </a:lnSpc>
                        <a:spcBef>
                          <a:spcPts val="180"/>
                        </a:spcBef>
                      </a:pPr>
                      <a:r>
                        <a:rPr sz="2925" b="0" i="1" spc="187" baseline="11396" dirty="0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1650" b="0" i="1" spc="125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650" spc="125" dirty="0">
                          <a:latin typeface="Arial"/>
                          <a:cs typeface="Arial"/>
                        </a:rPr>
                        <a:t>1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ts val="2170"/>
                        </a:lnSpc>
                        <a:spcBef>
                          <a:spcPts val="180"/>
                        </a:spcBef>
                      </a:pPr>
                      <a:r>
                        <a:rPr sz="2925" b="0" i="1" baseline="11396" dirty="0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1650" b="0" i="1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650" dirty="0">
                          <a:latin typeface="Arial"/>
                          <a:cs typeface="Arial"/>
                        </a:rPr>
                        <a:t>2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15"/>
                        </a:lnSpc>
                      </a:pP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6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4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115"/>
                        </a:lnSpc>
                        <a:spcBef>
                          <a:spcPts val="235"/>
                        </a:spcBef>
                      </a:pPr>
                      <a:r>
                        <a:rPr sz="2925" b="0" i="1" spc="52" baseline="12820" dirty="0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1650" b="0" i="1" spc="35" dirty="0">
                          <a:latin typeface="Bookman Old Style"/>
                          <a:cs typeface="Bookman Old Style"/>
                        </a:rPr>
                        <a:t>id</a:t>
                      </a:r>
                      <a:endParaRPr sz="1650">
                        <a:latin typeface="Bookman Old Style"/>
                        <a:cs typeface="Bookman Old Style"/>
                      </a:endParaRPr>
                    </a:p>
                  </a:txBody>
                  <a:tcPr marL="0" marR="0" marT="2984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2115"/>
                        </a:lnSpc>
                      </a:pPr>
                      <a:r>
                        <a:rPr sz="1950" b="0" i="1" dirty="0">
                          <a:solidFill>
                            <a:srgbClr val="FF0000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2475" b="0" i="1" baseline="-13468" dirty="0">
                          <a:solidFill>
                            <a:srgbClr val="FF0000"/>
                          </a:solidFill>
                          <a:latin typeface="Bookman Old Style"/>
                          <a:cs typeface="Bookman Old Style"/>
                        </a:rPr>
                        <a:t>i </a:t>
                      </a:r>
                      <a:r>
                        <a:rPr sz="1950" spc="270" dirty="0">
                          <a:solidFill>
                            <a:srgbClr val="FF0000"/>
                          </a:solidFill>
                          <a:latin typeface="Lucida Sans Unicode"/>
                          <a:cs typeface="Lucida Sans Unicode"/>
                        </a:rPr>
                        <a:t>←</a:t>
                      </a:r>
                      <a:r>
                        <a:rPr sz="1950" spc="265" dirty="0">
                          <a:solidFill>
                            <a:srgbClr val="FF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950" spc="1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label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1251">
                <a:tc>
                  <a:txBody>
                    <a:bodyPr/>
                    <a:lstStyle/>
                    <a:p>
                      <a:pPr marR="310515" algn="ctr">
                        <a:lnSpc>
                          <a:spcPts val="2115"/>
                        </a:lnSpc>
                      </a:pPr>
                      <a:r>
                        <a:rPr sz="1950" b="0" i="1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. .</a:t>
                      </a:r>
                      <a:r>
                        <a:rPr sz="1950" b="0" i="1" spc="-48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2115"/>
                        </a:lnSpc>
                      </a:pP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4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ts val="2115"/>
                        </a:lnSpc>
                      </a:pP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4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115"/>
                        </a:lnSpc>
                      </a:pP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6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4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</a:pP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4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115"/>
                        </a:lnSpc>
                      </a:pP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 .</a:t>
                      </a:r>
                      <a:r>
                        <a:rPr sz="1950" b="0" i="1" spc="-484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7454">
                <a:tc>
                  <a:txBody>
                    <a:bodyPr/>
                    <a:lstStyle/>
                    <a:p>
                      <a:pPr marR="311785" algn="ctr">
                        <a:lnSpc>
                          <a:spcPts val="2115"/>
                        </a:lnSpc>
                      </a:pPr>
                      <a:r>
                        <a:rPr sz="1950" spc="114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example </a:t>
                      </a:r>
                      <a:r>
                        <a:rPr sz="1950" b="0" i="1" spc="8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2475" b="0" i="1" spc="127" baseline="-8417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2475" b="0" i="1" spc="390" baseline="-8417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spc="270" dirty="0">
                          <a:solidFill>
                            <a:srgbClr val="0000FF"/>
                          </a:solidFill>
                          <a:latin typeface="Lucida Sans Unicode"/>
                          <a:cs typeface="Lucida Sans Unicode"/>
                        </a:rPr>
                        <a:t>→</a:t>
                      </a:r>
                      <a:endParaRPr sz="19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0"/>
                        </a:lnSpc>
                        <a:spcBef>
                          <a:spcPts val="180"/>
                        </a:spcBef>
                      </a:pPr>
                      <a:r>
                        <a:rPr sz="2925" b="0" i="1" spc="142" baseline="11396" dirty="0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1650" b="0" i="1" spc="95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650" spc="95" dirty="0">
                          <a:latin typeface="Arial"/>
                          <a:cs typeface="Arial"/>
                        </a:rPr>
                        <a:t>1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1920" algn="r">
                        <a:lnSpc>
                          <a:spcPts val="2140"/>
                        </a:lnSpc>
                        <a:spcBef>
                          <a:spcPts val="180"/>
                        </a:spcBef>
                      </a:pPr>
                      <a:r>
                        <a:rPr sz="2925" b="0" i="1" baseline="11396" dirty="0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1650" b="0" i="1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650" dirty="0">
                          <a:latin typeface="Arial"/>
                          <a:cs typeface="Arial"/>
                        </a:rPr>
                        <a:t>2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15"/>
                        </a:lnSpc>
                      </a:pP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6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4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085"/>
                        </a:lnSpc>
                        <a:spcBef>
                          <a:spcPts val="235"/>
                        </a:spcBef>
                      </a:pPr>
                      <a:r>
                        <a:rPr sz="2925" b="0" i="1" spc="7" baseline="12820" dirty="0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1650" b="0" i="1" spc="5" dirty="0">
                          <a:latin typeface="Bookman Old Style"/>
                          <a:cs typeface="Bookman Old Style"/>
                        </a:rPr>
                        <a:t>nd</a:t>
                      </a:r>
                      <a:endParaRPr sz="1650">
                        <a:latin typeface="Bookman Old Style"/>
                        <a:cs typeface="Bookman Old Style"/>
                      </a:endParaRPr>
                    </a:p>
                  </a:txBody>
                  <a:tcPr marL="0" marR="0" marT="2984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68910" algn="r">
                        <a:lnSpc>
                          <a:spcPts val="2115"/>
                        </a:lnSpc>
                      </a:pPr>
                      <a:r>
                        <a:rPr sz="1950" b="0" i="1" spc="-45" dirty="0">
                          <a:solidFill>
                            <a:srgbClr val="FF0000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2475" b="0" i="1" spc="-67" baseline="-8417" dirty="0">
                          <a:solidFill>
                            <a:srgbClr val="FF0000"/>
                          </a:solidFill>
                          <a:latin typeface="Bookman Old Style"/>
                          <a:cs typeface="Bookman Old Style"/>
                        </a:rPr>
                        <a:t>n </a:t>
                      </a:r>
                      <a:r>
                        <a:rPr sz="1950" spc="270" dirty="0">
                          <a:solidFill>
                            <a:srgbClr val="FF0000"/>
                          </a:solidFill>
                          <a:latin typeface="Lucida Sans Unicode"/>
                          <a:cs typeface="Lucida Sans Unicode"/>
                        </a:rPr>
                        <a:t>←</a:t>
                      </a:r>
                      <a:r>
                        <a:rPr sz="1950" spc="-140" dirty="0">
                          <a:solidFill>
                            <a:srgbClr val="FF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950" spc="1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label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259" y="194629"/>
            <a:ext cx="8322945" cy="652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376929" algn="l"/>
                <a:tab pos="4486275" algn="l"/>
              </a:tabLst>
            </a:pPr>
            <a:r>
              <a:rPr u="none" spc="245" dirty="0"/>
              <a:t>Supervised	</a:t>
            </a:r>
            <a:r>
              <a:rPr u="none" spc="170" dirty="0"/>
              <a:t>vs.	</a:t>
            </a:r>
            <a:r>
              <a:rPr u="none" spc="245" dirty="0"/>
              <a:t>Unsupervised</a:t>
            </a:r>
          </a:p>
        </p:txBody>
      </p:sp>
      <p:sp>
        <p:nvSpPr>
          <p:cNvPr id="3" name="object 3"/>
          <p:cNvSpPr/>
          <p:nvPr/>
        </p:nvSpPr>
        <p:spPr>
          <a:xfrm>
            <a:off x="696429" y="821994"/>
            <a:ext cx="8665845" cy="0"/>
          </a:xfrm>
          <a:custGeom>
            <a:avLst/>
            <a:gdLst/>
            <a:ahLst/>
            <a:cxnLst/>
            <a:rect l="l" t="t" r="r" b="b"/>
            <a:pathLst>
              <a:path w="8665845">
                <a:moveTo>
                  <a:pt x="0" y="0"/>
                </a:moveTo>
                <a:lnTo>
                  <a:pt x="8665527" y="0"/>
                </a:lnTo>
              </a:path>
            </a:pathLst>
          </a:custGeom>
          <a:ln w="75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9300" y="1407534"/>
            <a:ext cx="8560435" cy="73406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40"/>
              </a:spcBef>
              <a:tabLst>
                <a:tab pos="1223645" algn="l"/>
                <a:tab pos="3182620" algn="l"/>
              </a:tabLst>
            </a:pPr>
            <a:r>
              <a:rPr sz="1950" b="1" spc="145" dirty="0">
                <a:solidFill>
                  <a:srgbClr val="EC008C"/>
                </a:solidFill>
                <a:latin typeface="Arial"/>
                <a:cs typeface="Arial"/>
              </a:rPr>
              <a:t>Given:	</a:t>
            </a:r>
            <a:r>
              <a:rPr sz="1950" spc="165" dirty="0">
                <a:latin typeface="Arial"/>
                <a:cs typeface="Arial"/>
              </a:rPr>
              <a:t>Training</a:t>
            </a:r>
            <a:r>
              <a:rPr sz="1950" spc="254" dirty="0">
                <a:latin typeface="Arial"/>
                <a:cs typeface="Arial"/>
              </a:rPr>
              <a:t> </a:t>
            </a:r>
            <a:r>
              <a:rPr sz="1950" spc="165" dirty="0">
                <a:latin typeface="Arial"/>
                <a:cs typeface="Arial"/>
              </a:rPr>
              <a:t>data:	</a:t>
            </a:r>
            <a:r>
              <a:rPr sz="1950" spc="150" dirty="0">
                <a:latin typeface="Arial"/>
                <a:cs typeface="Arial"/>
              </a:rPr>
              <a:t>(</a:t>
            </a:r>
            <a:r>
              <a:rPr sz="1950" b="0" i="1" spc="150" dirty="0">
                <a:latin typeface="Bookman Old Style"/>
                <a:cs typeface="Bookman Old Style"/>
              </a:rPr>
              <a:t>x</a:t>
            </a:r>
            <a:r>
              <a:rPr sz="2475" spc="225" baseline="-13468" dirty="0">
                <a:latin typeface="Arial"/>
                <a:cs typeface="Arial"/>
              </a:rPr>
              <a:t>1</a:t>
            </a:r>
            <a:r>
              <a:rPr sz="1950" b="0" i="1" spc="150" dirty="0">
                <a:latin typeface="Bookman Old Style"/>
                <a:cs typeface="Bookman Old Style"/>
              </a:rPr>
              <a:t>,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b="0" i="1" spc="85" dirty="0">
                <a:latin typeface="Bookman Old Style"/>
                <a:cs typeface="Bookman Old Style"/>
              </a:rPr>
              <a:t>y</a:t>
            </a:r>
            <a:r>
              <a:rPr sz="2475" spc="127" baseline="-13468" dirty="0">
                <a:latin typeface="Arial"/>
                <a:cs typeface="Arial"/>
              </a:rPr>
              <a:t>1</a:t>
            </a:r>
            <a:r>
              <a:rPr sz="1950" spc="85" dirty="0">
                <a:latin typeface="Arial"/>
                <a:cs typeface="Arial"/>
              </a:rPr>
              <a:t>)</a:t>
            </a:r>
            <a:r>
              <a:rPr sz="1950" b="0" i="1" spc="85" dirty="0">
                <a:latin typeface="Bookman Old Style"/>
                <a:cs typeface="Bookman Old Style"/>
              </a:rPr>
              <a:t>,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b="0" i="1" dirty="0">
                <a:latin typeface="Bookman Old Style"/>
                <a:cs typeface="Bookman Old Style"/>
              </a:rPr>
              <a:t>.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b="0" i="1" dirty="0">
                <a:latin typeface="Bookman Old Style"/>
                <a:cs typeface="Bookman Old Style"/>
              </a:rPr>
              <a:t>.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b="0" i="1" dirty="0">
                <a:latin typeface="Bookman Old Style"/>
                <a:cs typeface="Bookman Old Style"/>
              </a:rPr>
              <a:t>.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b="0" i="1" dirty="0">
                <a:latin typeface="Bookman Old Style"/>
                <a:cs typeface="Bookman Old Style"/>
              </a:rPr>
              <a:t>,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spc="130" dirty="0">
                <a:latin typeface="Arial"/>
                <a:cs typeface="Arial"/>
              </a:rPr>
              <a:t>(</a:t>
            </a:r>
            <a:r>
              <a:rPr sz="1950" b="0" i="1" spc="130" dirty="0">
                <a:latin typeface="Bookman Old Style"/>
                <a:cs typeface="Bookman Old Style"/>
              </a:rPr>
              <a:t>x</a:t>
            </a:r>
            <a:r>
              <a:rPr sz="2475" b="0" i="1" spc="195" baseline="-8417" dirty="0">
                <a:latin typeface="Bookman Old Style"/>
                <a:cs typeface="Bookman Old Style"/>
              </a:rPr>
              <a:t>n</a:t>
            </a:r>
            <a:r>
              <a:rPr sz="1950" b="0" i="1" spc="130" dirty="0">
                <a:latin typeface="Bookman Old Style"/>
                <a:cs typeface="Bookman Old Style"/>
              </a:rPr>
              <a:t>,</a:t>
            </a:r>
            <a:r>
              <a:rPr sz="1950" b="0" i="1" spc="-240" dirty="0">
                <a:latin typeface="Bookman Old Style"/>
                <a:cs typeface="Bookman Old Style"/>
              </a:rPr>
              <a:t> </a:t>
            </a:r>
            <a:r>
              <a:rPr sz="1950" b="0" i="1" spc="90" dirty="0">
                <a:latin typeface="Bookman Old Style"/>
                <a:cs typeface="Bookman Old Style"/>
              </a:rPr>
              <a:t>y</a:t>
            </a:r>
            <a:r>
              <a:rPr sz="2475" b="0" i="1" spc="135" baseline="-8417" dirty="0">
                <a:latin typeface="Bookman Old Style"/>
                <a:cs typeface="Bookman Old Style"/>
              </a:rPr>
              <a:t>n</a:t>
            </a:r>
            <a:r>
              <a:rPr sz="1950" spc="90" dirty="0">
                <a:latin typeface="Arial"/>
                <a:cs typeface="Arial"/>
              </a:rPr>
              <a:t>)</a:t>
            </a:r>
            <a:r>
              <a:rPr sz="1950" spc="245" dirty="0">
                <a:latin typeface="Arial"/>
                <a:cs typeface="Arial"/>
              </a:rPr>
              <a:t> </a:t>
            </a:r>
            <a:r>
              <a:rPr sz="1950" b="0" i="1" spc="-120" dirty="0">
                <a:latin typeface="Bookman Old Style"/>
                <a:cs typeface="Bookman Old Style"/>
              </a:rPr>
              <a:t>/</a:t>
            </a:r>
            <a:r>
              <a:rPr sz="1950" b="0" i="1" spc="204" dirty="0">
                <a:latin typeface="Bookman Old Style"/>
                <a:cs typeface="Bookman Old Style"/>
              </a:rPr>
              <a:t> </a:t>
            </a:r>
            <a:r>
              <a:rPr sz="1950" b="0" i="1" spc="130" dirty="0">
                <a:latin typeface="Bookman Old Style"/>
                <a:cs typeface="Bookman Old Style"/>
              </a:rPr>
              <a:t>x</a:t>
            </a:r>
            <a:r>
              <a:rPr sz="2475" b="0" i="1" spc="195" baseline="-13468" dirty="0">
                <a:latin typeface="Bookman Old Style"/>
                <a:cs typeface="Bookman Old Style"/>
              </a:rPr>
              <a:t>i</a:t>
            </a:r>
            <a:r>
              <a:rPr sz="2475" b="0" i="1" spc="209" baseline="-13468" dirty="0">
                <a:latin typeface="Bookman Old Style"/>
                <a:cs typeface="Bookman Old Style"/>
              </a:rPr>
              <a:t> </a:t>
            </a:r>
            <a:r>
              <a:rPr sz="1950" spc="-150" dirty="0">
                <a:latin typeface="Lucida Sans Unicode"/>
                <a:cs typeface="Lucida Sans Unicode"/>
              </a:rPr>
              <a:t>∈</a:t>
            </a:r>
            <a:r>
              <a:rPr sz="1950" spc="-35" dirty="0">
                <a:latin typeface="Lucida Sans Unicode"/>
                <a:cs typeface="Lucida Sans Unicode"/>
              </a:rPr>
              <a:t> </a:t>
            </a:r>
            <a:r>
              <a:rPr sz="1950" spc="-70" dirty="0">
                <a:latin typeface="Arial"/>
                <a:cs typeface="Arial"/>
              </a:rPr>
              <a:t>R</a:t>
            </a:r>
            <a:r>
              <a:rPr sz="2475" b="0" i="1" spc="-104" baseline="23569" dirty="0">
                <a:latin typeface="Bookman Old Style"/>
                <a:cs typeface="Bookman Old Style"/>
              </a:rPr>
              <a:t>d</a:t>
            </a:r>
            <a:r>
              <a:rPr sz="2475" b="0" i="1" spc="509" baseline="23569" dirty="0">
                <a:latin typeface="Bookman Old Style"/>
                <a:cs typeface="Bookman Old Style"/>
              </a:rPr>
              <a:t> </a:t>
            </a:r>
            <a:r>
              <a:rPr sz="1950" spc="130" dirty="0">
                <a:latin typeface="Arial"/>
                <a:cs typeface="Arial"/>
              </a:rPr>
              <a:t>and</a:t>
            </a:r>
            <a:r>
              <a:rPr sz="1950" spc="245" dirty="0">
                <a:latin typeface="Arial"/>
                <a:cs typeface="Arial"/>
              </a:rPr>
              <a:t> </a:t>
            </a:r>
            <a:r>
              <a:rPr sz="1950" b="0" i="1" dirty="0">
                <a:latin typeface="Bookman Old Style"/>
                <a:cs typeface="Bookman Old Style"/>
              </a:rPr>
              <a:t>y</a:t>
            </a:r>
            <a:r>
              <a:rPr sz="2475" b="0" i="1" baseline="-13468" dirty="0">
                <a:latin typeface="Bookman Old Style"/>
                <a:cs typeface="Bookman Old Style"/>
              </a:rPr>
              <a:t>i</a:t>
            </a:r>
            <a:r>
              <a:rPr sz="2475" b="0" i="1" spc="517" baseline="-13468" dirty="0">
                <a:latin typeface="Bookman Old Style"/>
                <a:cs typeface="Bookman Old Style"/>
              </a:rPr>
              <a:t> </a:t>
            </a:r>
            <a:r>
              <a:rPr sz="1950" spc="45" dirty="0">
                <a:latin typeface="Arial"/>
                <a:cs typeface="Arial"/>
              </a:rPr>
              <a:t>is</a:t>
            </a:r>
            <a:r>
              <a:rPr sz="1950" spc="250" dirty="0">
                <a:latin typeface="Arial"/>
                <a:cs typeface="Arial"/>
              </a:rPr>
              <a:t> </a:t>
            </a:r>
            <a:r>
              <a:rPr sz="1950" spc="170" dirty="0">
                <a:latin typeface="Arial"/>
                <a:cs typeface="Arial"/>
              </a:rPr>
              <a:t>the</a:t>
            </a:r>
            <a:endParaRPr sz="1950">
              <a:latin typeface="Arial"/>
              <a:cs typeface="Arial"/>
            </a:endParaRPr>
          </a:p>
          <a:p>
            <a:pPr marR="132080" algn="ctr">
              <a:lnSpc>
                <a:spcPct val="100000"/>
              </a:lnSpc>
              <a:spcBef>
                <a:spcPts val="450"/>
              </a:spcBef>
            </a:pPr>
            <a:r>
              <a:rPr sz="1950" spc="114" dirty="0">
                <a:latin typeface="Arial"/>
                <a:cs typeface="Arial"/>
              </a:rPr>
              <a:t>label.</a:t>
            </a:r>
            <a:endParaRPr sz="195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23758" y="2394711"/>
          <a:ext cx="6610984" cy="1548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1405"/>
                <a:gridCol w="676909"/>
                <a:gridCol w="676275"/>
                <a:gridCol w="568325"/>
                <a:gridCol w="663575"/>
                <a:gridCol w="1672589"/>
              </a:tblGrid>
              <a:tr h="307454">
                <a:tc>
                  <a:txBody>
                    <a:bodyPr/>
                    <a:lstStyle/>
                    <a:p>
                      <a:pPr marR="311785" algn="ctr">
                        <a:lnSpc>
                          <a:spcPts val="2085"/>
                        </a:lnSpc>
                      </a:pPr>
                      <a:r>
                        <a:rPr sz="1950" spc="114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example </a:t>
                      </a:r>
                      <a:r>
                        <a:rPr sz="1950" b="0" i="1" spc="12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2475" spc="179" baseline="-13468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475" spc="442" baseline="-13468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270" dirty="0">
                          <a:solidFill>
                            <a:srgbClr val="0000FF"/>
                          </a:solidFill>
                          <a:latin typeface="Lucida Sans Unicode"/>
                          <a:cs typeface="Lucida Sans Unicode"/>
                        </a:rPr>
                        <a:t>→</a:t>
                      </a:r>
                      <a:endParaRPr sz="19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70"/>
                        </a:lnSpc>
                        <a:spcBef>
                          <a:spcPts val="150"/>
                        </a:spcBef>
                      </a:pPr>
                      <a:r>
                        <a:rPr sz="2925" b="0" i="1" spc="179" baseline="11396" dirty="0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1650" spc="120" dirty="0">
                          <a:latin typeface="Arial"/>
                          <a:cs typeface="Arial"/>
                        </a:rPr>
                        <a:t>11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3825" algn="r">
                        <a:lnSpc>
                          <a:spcPts val="2170"/>
                        </a:lnSpc>
                        <a:spcBef>
                          <a:spcPts val="150"/>
                        </a:spcBef>
                      </a:pPr>
                      <a:r>
                        <a:rPr sz="2925" b="0" i="1" baseline="11396" dirty="0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1650" dirty="0">
                          <a:latin typeface="Arial"/>
                          <a:cs typeface="Arial"/>
                        </a:rPr>
                        <a:t>12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085"/>
                        </a:lnSpc>
                      </a:pP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6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4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2115"/>
                        </a:lnSpc>
                        <a:spcBef>
                          <a:spcPts val="204"/>
                        </a:spcBef>
                      </a:pPr>
                      <a:r>
                        <a:rPr sz="2925" b="0" i="1" spc="44" baseline="12820" dirty="0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1650" spc="3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50" b="0" i="1" spc="30" dirty="0">
                          <a:latin typeface="Bookman Old Style"/>
                          <a:cs typeface="Bookman Old Style"/>
                        </a:rPr>
                        <a:t>d</a:t>
                      </a:r>
                      <a:endParaRPr sz="1650">
                        <a:latin typeface="Bookman Old Style"/>
                        <a:cs typeface="Bookman Old Style"/>
                      </a:endParaRPr>
                    </a:p>
                  </a:txBody>
                  <a:tcPr marL="0" marR="0" marT="26034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885" algn="r">
                        <a:lnSpc>
                          <a:spcPts val="2085"/>
                        </a:lnSpc>
                      </a:pPr>
                      <a:r>
                        <a:rPr sz="1950" b="0" i="1" spc="-10" dirty="0">
                          <a:solidFill>
                            <a:srgbClr val="FF0000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2475" spc="-15" baseline="-13468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 </a:t>
                      </a:r>
                      <a:r>
                        <a:rPr sz="1950" spc="270" dirty="0">
                          <a:solidFill>
                            <a:srgbClr val="FF0000"/>
                          </a:solidFill>
                          <a:latin typeface="Lucida Sans Unicode"/>
                          <a:cs typeface="Lucida Sans Unicode"/>
                        </a:rPr>
                        <a:t>←</a:t>
                      </a:r>
                      <a:r>
                        <a:rPr sz="1950" spc="-135" dirty="0">
                          <a:solidFill>
                            <a:srgbClr val="FF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950" spc="1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label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1251">
                <a:tc>
                  <a:txBody>
                    <a:bodyPr/>
                    <a:lstStyle/>
                    <a:p>
                      <a:pPr marR="310515" algn="ctr">
                        <a:lnSpc>
                          <a:spcPts val="2115"/>
                        </a:lnSpc>
                      </a:pPr>
                      <a:r>
                        <a:rPr sz="1950" b="0" i="1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. .</a:t>
                      </a:r>
                      <a:r>
                        <a:rPr sz="1950" b="0" i="1" spc="-48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2115"/>
                        </a:lnSpc>
                      </a:pP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4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ts val="2115"/>
                        </a:lnSpc>
                      </a:pP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4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115"/>
                        </a:lnSpc>
                      </a:pP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6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4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</a:pP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4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115"/>
                        </a:lnSpc>
                      </a:pP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 .</a:t>
                      </a:r>
                      <a:r>
                        <a:rPr sz="1950" b="0" i="1" spc="-484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1251">
                <a:tc>
                  <a:txBody>
                    <a:bodyPr/>
                    <a:lstStyle/>
                    <a:p>
                      <a:pPr marR="311785" algn="ctr">
                        <a:lnSpc>
                          <a:spcPts val="2115"/>
                        </a:lnSpc>
                      </a:pPr>
                      <a:r>
                        <a:rPr sz="1950" spc="114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example </a:t>
                      </a:r>
                      <a:r>
                        <a:rPr sz="1950" b="0" i="1" spc="13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2475" b="0" i="1" spc="195" baseline="-13468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2475" b="0" i="1" spc="397" baseline="-13468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spc="270" dirty="0">
                          <a:solidFill>
                            <a:srgbClr val="0000FF"/>
                          </a:solidFill>
                          <a:latin typeface="Lucida Sans Unicode"/>
                          <a:cs typeface="Lucida Sans Unicode"/>
                        </a:rPr>
                        <a:t>→</a:t>
                      </a:r>
                      <a:endParaRPr sz="19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70"/>
                        </a:lnSpc>
                        <a:spcBef>
                          <a:spcPts val="180"/>
                        </a:spcBef>
                      </a:pPr>
                      <a:r>
                        <a:rPr sz="2925" b="0" i="1" spc="187" baseline="11396" dirty="0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1650" b="0" i="1" spc="125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650" spc="125" dirty="0">
                          <a:latin typeface="Arial"/>
                          <a:cs typeface="Arial"/>
                        </a:rPr>
                        <a:t>1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ts val="2170"/>
                        </a:lnSpc>
                        <a:spcBef>
                          <a:spcPts val="180"/>
                        </a:spcBef>
                      </a:pPr>
                      <a:r>
                        <a:rPr sz="2925" b="0" i="1" baseline="11396" dirty="0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1650" b="0" i="1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650" dirty="0">
                          <a:latin typeface="Arial"/>
                          <a:cs typeface="Arial"/>
                        </a:rPr>
                        <a:t>2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15"/>
                        </a:lnSpc>
                      </a:pP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6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4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115"/>
                        </a:lnSpc>
                        <a:spcBef>
                          <a:spcPts val="235"/>
                        </a:spcBef>
                      </a:pPr>
                      <a:r>
                        <a:rPr sz="2925" b="0" i="1" spc="52" baseline="12820" dirty="0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1650" b="0" i="1" spc="35" dirty="0">
                          <a:latin typeface="Bookman Old Style"/>
                          <a:cs typeface="Bookman Old Style"/>
                        </a:rPr>
                        <a:t>id</a:t>
                      </a:r>
                      <a:endParaRPr sz="1650">
                        <a:latin typeface="Bookman Old Style"/>
                        <a:cs typeface="Bookman Old Style"/>
                      </a:endParaRPr>
                    </a:p>
                  </a:txBody>
                  <a:tcPr marL="0" marR="0" marT="2984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2115"/>
                        </a:lnSpc>
                      </a:pPr>
                      <a:r>
                        <a:rPr sz="1950" b="0" i="1" dirty="0">
                          <a:solidFill>
                            <a:srgbClr val="FF0000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2475" b="0" i="1" baseline="-13468" dirty="0">
                          <a:solidFill>
                            <a:srgbClr val="FF0000"/>
                          </a:solidFill>
                          <a:latin typeface="Bookman Old Style"/>
                          <a:cs typeface="Bookman Old Style"/>
                        </a:rPr>
                        <a:t>i </a:t>
                      </a:r>
                      <a:r>
                        <a:rPr sz="1950" spc="270" dirty="0">
                          <a:solidFill>
                            <a:srgbClr val="FF0000"/>
                          </a:solidFill>
                          <a:latin typeface="Lucida Sans Unicode"/>
                          <a:cs typeface="Lucida Sans Unicode"/>
                        </a:rPr>
                        <a:t>←</a:t>
                      </a:r>
                      <a:r>
                        <a:rPr sz="1950" spc="265" dirty="0">
                          <a:solidFill>
                            <a:srgbClr val="FF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950" spc="1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label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1251">
                <a:tc>
                  <a:txBody>
                    <a:bodyPr/>
                    <a:lstStyle/>
                    <a:p>
                      <a:pPr marR="310515" algn="ctr">
                        <a:lnSpc>
                          <a:spcPts val="2115"/>
                        </a:lnSpc>
                      </a:pPr>
                      <a:r>
                        <a:rPr sz="1950" b="0" i="1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. .</a:t>
                      </a:r>
                      <a:r>
                        <a:rPr sz="1950" b="0" i="1" spc="-48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2115"/>
                        </a:lnSpc>
                      </a:pP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4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ts val="2115"/>
                        </a:lnSpc>
                      </a:pP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4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115"/>
                        </a:lnSpc>
                      </a:pP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6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4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</a:pP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4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115"/>
                        </a:lnSpc>
                      </a:pP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 .</a:t>
                      </a:r>
                      <a:r>
                        <a:rPr sz="1950" b="0" i="1" spc="-484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7454">
                <a:tc>
                  <a:txBody>
                    <a:bodyPr/>
                    <a:lstStyle/>
                    <a:p>
                      <a:pPr marR="311785" algn="ctr">
                        <a:lnSpc>
                          <a:spcPts val="2115"/>
                        </a:lnSpc>
                      </a:pPr>
                      <a:r>
                        <a:rPr sz="1950" spc="114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example </a:t>
                      </a:r>
                      <a:r>
                        <a:rPr sz="1950" b="0" i="1" spc="8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2475" b="0" i="1" spc="127" baseline="-8417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2475" b="0" i="1" spc="390" baseline="-8417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spc="270" dirty="0">
                          <a:solidFill>
                            <a:srgbClr val="0000FF"/>
                          </a:solidFill>
                          <a:latin typeface="Lucida Sans Unicode"/>
                          <a:cs typeface="Lucida Sans Unicode"/>
                        </a:rPr>
                        <a:t>→</a:t>
                      </a:r>
                      <a:endParaRPr sz="19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0"/>
                        </a:lnSpc>
                        <a:spcBef>
                          <a:spcPts val="180"/>
                        </a:spcBef>
                      </a:pPr>
                      <a:r>
                        <a:rPr sz="2925" b="0" i="1" spc="142" baseline="11396" dirty="0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1650" b="0" i="1" spc="95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650" spc="95" dirty="0">
                          <a:latin typeface="Arial"/>
                          <a:cs typeface="Arial"/>
                        </a:rPr>
                        <a:t>1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1920" algn="r">
                        <a:lnSpc>
                          <a:spcPts val="2140"/>
                        </a:lnSpc>
                        <a:spcBef>
                          <a:spcPts val="180"/>
                        </a:spcBef>
                      </a:pPr>
                      <a:r>
                        <a:rPr sz="2925" b="0" i="1" baseline="11396" dirty="0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1650" b="0" i="1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650" dirty="0">
                          <a:latin typeface="Arial"/>
                          <a:cs typeface="Arial"/>
                        </a:rPr>
                        <a:t>2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15"/>
                        </a:lnSpc>
                      </a:pP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6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4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085"/>
                        </a:lnSpc>
                        <a:spcBef>
                          <a:spcPts val="235"/>
                        </a:spcBef>
                      </a:pPr>
                      <a:r>
                        <a:rPr sz="2925" b="0" i="1" spc="7" baseline="12820" dirty="0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1650" b="0" i="1" spc="5" dirty="0">
                          <a:latin typeface="Bookman Old Style"/>
                          <a:cs typeface="Bookman Old Style"/>
                        </a:rPr>
                        <a:t>nd</a:t>
                      </a:r>
                      <a:endParaRPr sz="1650">
                        <a:latin typeface="Bookman Old Style"/>
                        <a:cs typeface="Bookman Old Style"/>
                      </a:endParaRPr>
                    </a:p>
                  </a:txBody>
                  <a:tcPr marL="0" marR="0" marT="2984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68910" algn="r">
                        <a:lnSpc>
                          <a:spcPts val="2115"/>
                        </a:lnSpc>
                      </a:pPr>
                      <a:r>
                        <a:rPr sz="1950" b="0" i="1" spc="-45" dirty="0">
                          <a:solidFill>
                            <a:srgbClr val="FF0000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2475" b="0" i="1" spc="-67" baseline="-8417" dirty="0">
                          <a:solidFill>
                            <a:srgbClr val="FF0000"/>
                          </a:solidFill>
                          <a:latin typeface="Bookman Old Style"/>
                          <a:cs typeface="Bookman Old Style"/>
                        </a:rPr>
                        <a:t>n </a:t>
                      </a:r>
                      <a:r>
                        <a:rPr sz="1950" spc="270" dirty="0">
                          <a:solidFill>
                            <a:srgbClr val="FF0000"/>
                          </a:solidFill>
                          <a:latin typeface="Lucida Sans Unicode"/>
                          <a:cs typeface="Lucida Sans Unicode"/>
                        </a:rPr>
                        <a:t>←</a:t>
                      </a:r>
                      <a:r>
                        <a:rPr sz="1950" spc="-140" dirty="0">
                          <a:solidFill>
                            <a:srgbClr val="FF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950" spc="1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label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286254" y="4411522"/>
            <a:ext cx="5380939" cy="1997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259" y="194629"/>
            <a:ext cx="8322945" cy="652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376929" algn="l"/>
                <a:tab pos="4486275" algn="l"/>
              </a:tabLst>
            </a:pPr>
            <a:r>
              <a:rPr u="none" spc="245" dirty="0"/>
              <a:t>Supervised	</a:t>
            </a:r>
            <a:r>
              <a:rPr u="none" spc="170" dirty="0"/>
              <a:t>vs.	</a:t>
            </a:r>
            <a:r>
              <a:rPr u="none" spc="245" dirty="0"/>
              <a:t>Unsupervised</a:t>
            </a:r>
          </a:p>
        </p:txBody>
      </p:sp>
      <p:sp>
        <p:nvSpPr>
          <p:cNvPr id="3" name="object 3"/>
          <p:cNvSpPr/>
          <p:nvPr/>
        </p:nvSpPr>
        <p:spPr>
          <a:xfrm>
            <a:off x="696429" y="821994"/>
            <a:ext cx="8665845" cy="0"/>
          </a:xfrm>
          <a:custGeom>
            <a:avLst/>
            <a:gdLst/>
            <a:ahLst/>
            <a:cxnLst/>
            <a:rect l="l" t="t" r="r" b="b"/>
            <a:pathLst>
              <a:path w="8665845">
                <a:moveTo>
                  <a:pt x="0" y="0"/>
                </a:moveTo>
                <a:lnTo>
                  <a:pt x="8665527" y="0"/>
                </a:lnTo>
              </a:path>
            </a:pathLst>
          </a:custGeom>
          <a:ln w="75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72348" y="1337627"/>
            <a:ext cx="6208776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400" y="3983260"/>
            <a:ext cx="5166360" cy="174625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950" b="1" spc="130" dirty="0">
                <a:solidFill>
                  <a:srgbClr val="00007F"/>
                </a:solidFill>
                <a:latin typeface="Arial"/>
                <a:cs typeface="Arial"/>
              </a:rPr>
              <a:t>Unsupervised</a:t>
            </a:r>
            <a:r>
              <a:rPr sz="1950" b="1" spc="3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950" b="1" spc="120" dirty="0">
                <a:solidFill>
                  <a:srgbClr val="00007F"/>
                </a:solidFill>
                <a:latin typeface="Arial"/>
                <a:cs typeface="Arial"/>
              </a:rPr>
              <a:t>learning: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950" spc="135" dirty="0">
                <a:latin typeface="Arial"/>
                <a:cs typeface="Arial"/>
              </a:rPr>
              <a:t>Learning </a:t>
            </a:r>
            <a:r>
              <a:rPr sz="1950" spc="85" dirty="0">
                <a:latin typeface="Arial"/>
                <a:cs typeface="Arial"/>
              </a:rPr>
              <a:t>a </a:t>
            </a:r>
            <a:r>
              <a:rPr sz="1950" spc="160" dirty="0">
                <a:latin typeface="Arial"/>
                <a:cs typeface="Arial"/>
              </a:rPr>
              <a:t>model </a:t>
            </a:r>
            <a:r>
              <a:rPr sz="1950" spc="210" dirty="0">
                <a:latin typeface="Arial"/>
                <a:cs typeface="Arial"/>
              </a:rPr>
              <a:t>from </a:t>
            </a:r>
            <a:r>
              <a:rPr sz="1950" b="1" spc="145" dirty="0">
                <a:solidFill>
                  <a:srgbClr val="FF0000"/>
                </a:solidFill>
                <a:latin typeface="Arial"/>
                <a:cs typeface="Arial"/>
              </a:rPr>
              <a:t>unlabeled</a:t>
            </a:r>
            <a:r>
              <a:rPr sz="1950" b="1" spc="1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spc="165" dirty="0">
                <a:latin typeface="Arial"/>
                <a:cs typeface="Arial"/>
              </a:rPr>
              <a:t>data.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b="1" spc="130" dirty="0">
                <a:solidFill>
                  <a:srgbClr val="00007F"/>
                </a:solidFill>
                <a:latin typeface="Arial"/>
                <a:cs typeface="Arial"/>
              </a:rPr>
              <a:t>Supervised</a:t>
            </a:r>
            <a:r>
              <a:rPr sz="1950" b="1" spc="3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950" b="1" spc="120" dirty="0">
                <a:solidFill>
                  <a:srgbClr val="00007F"/>
                </a:solidFill>
                <a:latin typeface="Arial"/>
                <a:cs typeface="Arial"/>
              </a:rPr>
              <a:t>learning: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950" spc="135" dirty="0">
                <a:latin typeface="Arial"/>
                <a:cs typeface="Arial"/>
              </a:rPr>
              <a:t>Learning </a:t>
            </a:r>
            <a:r>
              <a:rPr sz="1950" spc="85" dirty="0">
                <a:latin typeface="Arial"/>
                <a:cs typeface="Arial"/>
              </a:rPr>
              <a:t>a </a:t>
            </a:r>
            <a:r>
              <a:rPr sz="1950" spc="160" dirty="0">
                <a:latin typeface="Arial"/>
                <a:cs typeface="Arial"/>
              </a:rPr>
              <a:t>model </a:t>
            </a:r>
            <a:r>
              <a:rPr sz="1950" spc="210" dirty="0">
                <a:latin typeface="Arial"/>
                <a:cs typeface="Arial"/>
              </a:rPr>
              <a:t>from </a:t>
            </a:r>
            <a:r>
              <a:rPr sz="1950" b="1" spc="140" dirty="0">
                <a:solidFill>
                  <a:srgbClr val="FF0000"/>
                </a:solidFill>
                <a:latin typeface="Arial"/>
                <a:cs typeface="Arial"/>
              </a:rPr>
              <a:t>labeled</a:t>
            </a:r>
            <a:r>
              <a:rPr sz="1950" b="1" spc="1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spc="165" dirty="0">
                <a:latin typeface="Arial"/>
                <a:cs typeface="Arial"/>
              </a:rPr>
              <a:t>data.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201160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245" dirty="0"/>
              <a:t>Unsupervised	</a:t>
            </a:r>
            <a:r>
              <a:rPr spc="300" dirty="0"/>
              <a:t>Learning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1247970"/>
            <a:ext cx="7880984" cy="341502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950" b="1" spc="175" dirty="0">
                <a:latin typeface="Arial"/>
                <a:cs typeface="Arial"/>
              </a:rPr>
              <a:t>Training </a:t>
            </a:r>
            <a:r>
              <a:rPr sz="1950" b="1" spc="195" dirty="0">
                <a:latin typeface="Arial"/>
                <a:cs typeface="Arial"/>
              </a:rPr>
              <a:t>data</a:t>
            </a:r>
            <a:r>
              <a:rPr sz="1950" spc="195" dirty="0">
                <a:latin typeface="Arial"/>
                <a:cs typeface="Arial"/>
              </a:rPr>
              <a:t>:“examples”</a:t>
            </a:r>
            <a:r>
              <a:rPr sz="1950" spc="475" dirty="0">
                <a:latin typeface="Arial"/>
                <a:cs typeface="Arial"/>
              </a:rPr>
              <a:t> </a:t>
            </a:r>
            <a:r>
              <a:rPr sz="1950" b="0" i="1" spc="135" dirty="0">
                <a:latin typeface="Bookman Old Style"/>
                <a:cs typeface="Bookman Old Style"/>
              </a:rPr>
              <a:t>x</a:t>
            </a:r>
            <a:r>
              <a:rPr sz="1950" spc="135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Times New Roman"/>
              <a:cs typeface="Times New Roman"/>
            </a:endParaRPr>
          </a:p>
          <a:p>
            <a:pPr marL="647065" algn="ctr">
              <a:lnSpc>
                <a:spcPct val="100000"/>
              </a:lnSpc>
              <a:tabLst>
                <a:tab pos="2045970" algn="l"/>
              </a:tabLst>
            </a:pPr>
            <a:r>
              <a:rPr sz="1950" b="0" i="1" spc="95" dirty="0">
                <a:latin typeface="Bookman Old Style"/>
                <a:cs typeface="Bookman Old Style"/>
              </a:rPr>
              <a:t>x</a:t>
            </a:r>
            <a:r>
              <a:rPr sz="2475" spc="142" baseline="-13468" dirty="0">
                <a:latin typeface="Arial"/>
                <a:cs typeface="Arial"/>
              </a:rPr>
              <a:t>1</a:t>
            </a:r>
            <a:r>
              <a:rPr sz="1950" b="0" i="1" spc="95" dirty="0">
                <a:latin typeface="Bookman Old Style"/>
                <a:cs typeface="Bookman Old Style"/>
              </a:rPr>
              <a:t>,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b="0" i="1" dirty="0">
                <a:latin typeface="Bookman Old Style"/>
                <a:cs typeface="Bookman Old Style"/>
              </a:rPr>
              <a:t>.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b="0" i="1" dirty="0">
                <a:latin typeface="Bookman Old Style"/>
                <a:cs typeface="Bookman Old Style"/>
              </a:rPr>
              <a:t>.</a:t>
            </a:r>
            <a:r>
              <a:rPr sz="1950" b="0" i="1" spc="-229" dirty="0">
                <a:latin typeface="Bookman Old Style"/>
                <a:cs typeface="Bookman Old Style"/>
              </a:rPr>
              <a:t> </a:t>
            </a:r>
            <a:r>
              <a:rPr sz="1950" b="0" i="1" dirty="0">
                <a:latin typeface="Bookman Old Style"/>
                <a:cs typeface="Bookman Old Style"/>
              </a:rPr>
              <a:t>.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b="0" i="1" dirty="0">
                <a:latin typeface="Bookman Old Style"/>
                <a:cs typeface="Bookman Old Style"/>
              </a:rPr>
              <a:t>,</a:t>
            </a:r>
            <a:r>
              <a:rPr sz="1950" b="0" i="1" spc="-229" dirty="0">
                <a:latin typeface="Bookman Old Style"/>
                <a:cs typeface="Bookman Old Style"/>
              </a:rPr>
              <a:t> </a:t>
            </a:r>
            <a:r>
              <a:rPr sz="1950" b="0" i="1" spc="70" dirty="0">
                <a:latin typeface="Bookman Old Style"/>
                <a:cs typeface="Bookman Old Style"/>
              </a:rPr>
              <a:t>x</a:t>
            </a:r>
            <a:r>
              <a:rPr sz="2475" b="0" i="1" spc="104" baseline="-8417" dirty="0">
                <a:latin typeface="Bookman Old Style"/>
                <a:cs typeface="Bookman Old Style"/>
              </a:rPr>
              <a:t>n</a:t>
            </a:r>
            <a:r>
              <a:rPr sz="1950" b="0" i="1" spc="70" dirty="0">
                <a:latin typeface="Bookman Old Style"/>
                <a:cs typeface="Bookman Old Style"/>
              </a:rPr>
              <a:t>,	</a:t>
            </a:r>
            <a:r>
              <a:rPr sz="1950" b="0" i="1" spc="130" dirty="0">
                <a:latin typeface="Bookman Old Style"/>
                <a:cs typeface="Bookman Old Style"/>
              </a:rPr>
              <a:t>x</a:t>
            </a:r>
            <a:r>
              <a:rPr sz="2475" b="0" i="1" spc="195" baseline="-13468" dirty="0">
                <a:latin typeface="Bookman Old Style"/>
                <a:cs typeface="Bookman Old Style"/>
              </a:rPr>
              <a:t>i </a:t>
            </a:r>
            <a:r>
              <a:rPr sz="1950" spc="-150" dirty="0">
                <a:latin typeface="Lucida Sans Unicode"/>
                <a:cs typeface="Lucida Sans Unicode"/>
              </a:rPr>
              <a:t>∈ </a:t>
            </a:r>
            <a:r>
              <a:rPr sz="1950" b="0" i="1" spc="365" dirty="0">
                <a:latin typeface="Bookman Old Style"/>
                <a:cs typeface="Bookman Old Style"/>
              </a:rPr>
              <a:t>X </a:t>
            </a:r>
            <a:r>
              <a:rPr sz="1950" spc="85" dirty="0">
                <a:latin typeface="Lucida Sans Unicode"/>
                <a:cs typeface="Lucida Sans Unicode"/>
              </a:rPr>
              <a:t>⊂</a:t>
            </a:r>
            <a:r>
              <a:rPr sz="1950" spc="-130" dirty="0">
                <a:latin typeface="Lucida Sans Unicode"/>
                <a:cs typeface="Lucida Sans Unicode"/>
              </a:rPr>
              <a:t> </a:t>
            </a:r>
            <a:r>
              <a:rPr sz="1950" spc="30" dirty="0">
                <a:latin typeface="Arial"/>
                <a:cs typeface="Arial"/>
              </a:rPr>
              <a:t>R</a:t>
            </a:r>
            <a:r>
              <a:rPr sz="2475" b="0" i="1" spc="44" baseline="23569" dirty="0">
                <a:latin typeface="Bookman Old Style"/>
                <a:cs typeface="Bookman Old Style"/>
              </a:rPr>
              <a:t>n</a:t>
            </a:r>
            <a:endParaRPr sz="2475" baseline="23569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</a:pPr>
            <a:endParaRPr sz="4550">
              <a:latin typeface="Times New Roman"/>
              <a:cs typeface="Times New Roman"/>
            </a:endParaRPr>
          </a:p>
          <a:p>
            <a:pPr marL="518795" indent="-260985">
              <a:lnSpc>
                <a:spcPct val="100000"/>
              </a:lnSpc>
              <a:buClr>
                <a:srgbClr val="000000"/>
              </a:buClr>
              <a:buFont typeface="Lucida Sans Unicode"/>
              <a:buChar char="•"/>
              <a:tabLst>
                <a:tab pos="519430" algn="l"/>
              </a:tabLst>
            </a:pPr>
            <a:r>
              <a:rPr sz="1950" b="1" spc="190" dirty="0">
                <a:solidFill>
                  <a:srgbClr val="0000FF"/>
                </a:solidFill>
                <a:latin typeface="Arial"/>
                <a:cs typeface="Arial"/>
              </a:rPr>
              <a:t>Clustering/segmentation: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878840">
              <a:lnSpc>
                <a:spcPct val="100000"/>
              </a:lnSpc>
            </a:pPr>
            <a:r>
              <a:rPr sz="1950" b="0" i="1" spc="345" dirty="0">
                <a:latin typeface="Bookman Old Style"/>
                <a:cs typeface="Bookman Old Style"/>
              </a:rPr>
              <a:t>f</a:t>
            </a:r>
            <a:r>
              <a:rPr sz="1950" b="0" i="1" spc="215" dirty="0">
                <a:latin typeface="Bookman Old Style"/>
                <a:cs typeface="Bookman Old Style"/>
              </a:rPr>
              <a:t> </a:t>
            </a:r>
            <a:r>
              <a:rPr sz="1950" spc="145" dirty="0">
                <a:latin typeface="Arial"/>
                <a:cs typeface="Arial"/>
              </a:rPr>
              <a:t>: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spc="-70" dirty="0">
                <a:latin typeface="Arial"/>
                <a:cs typeface="Arial"/>
              </a:rPr>
              <a:t>R</a:t>
            </a:r>
            <a:r>
              <a:rPr sz="2475" b="0" i="1" spc="-104" baseline="23569" dirty="0">
                <a:latin typeface="Bookman Old Style"/>
                <a:cs typeface="Bookman Old Style"/>
              </a:rPr>
              <a:t>d</a:t>
            </a:r>
            <a:r>
              <a:rPr sz="2475" b="0" i="1" spc="209" baseline="23569" dirty="0">
                <a:latin typeface="Bookman Old Style"/>
                <a:cs typeface="Bookman Old Style"/>
              </a:rPr>
              <a:t> </a:t>
            </a:r>
            <a:r>
              <a:rPr sz="1950" dirty="0">
                <a:latin typeface="Lucida Sans Unicode"/>
                <a:cs typeface="Lucida Sans Unicode"/>
              </a:rPr>
              <a:t>−→</a:t>
            </a:r>
            <a:r>
              <a:rPr sz="1950" spc="-35" dirty="0">
                <a:latin typeface="Lucida Sans Unicode"/>
                <a:cs typeface="Lucida Sans Unicode"/>
              </a:rPr>
              <a:t> </a:t>
            </a:r>
            <a:r>
              <a:rPr sz="1950" spc="165" dirty="0">
                <a:latin typeface="Lucida Sans Unicode"/>
                <a:cs typeface="Lucida Sans Unicode"/>
              </a:rPr>
              <a:t>{</a:t>
            </a:r>
            <a:r>
              <a:rPr sz="1950" b="0" i="1" spc="165" dirty="0">
                <a:latin typeface="Bookman Old Style"/>
                <a:cs typeface="Bookman Old Style"/>
              </a:rPr>
              <a:t>C</a:t>
            </a:r>
            <a:r>
              <a:rPr sz="2475" spc="247" baseline="-13468" dirty="0">
                <a:latin typeface="Arial"/>
                <a:cs typeface="Arial"/>
              </a:rPr>
              <a:t>1</a:t>
            </a:r>
            <a:r>
              <a:rPr sz="1950" b="0" i="1" spc="165" dirty="0">
                <a:latin typeface="Bookman Old Style"/>
                <a:cs typeface="Bookman Old Style"/>
              </a:rPr>
              <a:t>,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b="0" i="1" dirty="0">
                <a:latin typeface="Bookman Old Style"/>
                <a:cs typeface="Bookman Old Style"/>
              </a:rPr>
              <a:t>.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b="0" i="1" dirty="0">
                <a:latin typeface="Bookman Old Style"/>
                <a:cs typeface="Bookman Old Style"/>
              </a:rPr>
              <a:t>.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b="0" i="1" dirty="0">
                <a:latin typeface="Bookman Old Style"/>
                <a:cs typeface="Bookman Old Style"/>
              </a:rPr>
              <a:t>.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b="0" i="1" spc="170" dirty="0">
                <a:latin typeface="Bookman Old Style"/>
                <a:cs typeface="Bookman Old Style"/>
              </a:rPr>
              <a:t>C</a:t>
            </a:r>
            <a:r>
              <a:rPr sz="2475" b="0" i="1" spc="254" baseline="-15151" dirty="0">
                <a:latin typeface="Bookman Old Style"/>
                <a:cs typeface="Bookman Old Style"/>
              </a:rPr>
              <a:t>k</a:t>
            </a:r>
            <a:r>
              <a:rPr sz="1950" spc="170" dirty="0">
                <a:latin typeface="Lucida Sans Unicode"/>
                <a:cs typeface="Lucida Sans Unicode"/>
              </a:rPr>
              <a:t>}</a:t>
            </a:r>
            <a:r>
              <a:rPr sz="1950" spc="204" dirty="0">
                <a:latin typeface="Lucida Sans Unicode"/>
                <a:cs typeface="Lucida Sans Unicode"/>
              </a:rPr>
              <a:t> </a:t>
            </a:r>
            <a:r>
              <a:rPr sz="1950" spc="160" dirty="0">
                <a:latin typeface="Arial"/>
                <a:cs typeface="Arial"/>
              </a:rPr>
              <a:t>(set</a:t>
            </a:r>
            <a:r>
              <a:rPr sz="1950" spc="280" dirty="0">
                <a:latin typeface="Arial"/>
                <a:cs typeface="Arial"/>
              </a:rPr>
              <a:t> </a:t>
            </a:r>
            <a:r>
              <a:rPr sz="1950" spc="180" dirty="0">
                <a:latin typeface="Arial"/>
                <a:cs typeface="Arial"/>
              </a:rPr>
              <a:t>of</a:t>
            </a:r>
            <a:r>
              <a:rPr sz="1950" spc="280" dirty="0">
                <a:latin typeface="Arial"/>
                <a:cs typeface="Arial"/>
              </a:rPr>
              <a:t> </a:t>
            </a:r>
            <a:r>
              <a:rPr sz="1950" spc="135" dirty="0">
                <a:latin typeface="Arial"/>
                <a:cs typeface="Arial"/>
              </a:rPr>
              <a:t>clusters).</a:t>
            </a:r>
            <a:endParaRPr sz="1950">
              <a:latin typeface="Arial"/>
              <a:cs typeface="Arial"/>
            </a:endParaRPr>
          </a:p>
          <a:p>
            <a:pPr marL="518795">
              <a:lnSpc>
                <a:spcPct val="100000"/>
              </a:lnSpc>
              <a:spcBef>
                <a:spcPts val="2840"/>
              </a:spcBef>
              <a:tabLst>
                <a:tab pos="1843405" algn="l"/>
              </a:tabLst>
            </a:pPr>
            <a:r>
              <a:rPr sz="1950" spc="145" dirty="0">
                <a:latin typeface="Arial"/>
                <a:cs typeface="Arial"/>
              </a:rPr>
              <a:t>Example:	</a:t>
            </a:r>
            <a:r>
              <a:rPr sz="1950" spc="175" dirty="0">
                <a:latin typeface="Arial"/>
                <a:cs typeface="Arial"/>
              </a:rPr>
              <a:t>Find </a:t>
            </a:r>
            <a:r>
              <a:rPr sz="1950" spc="110" dirty="0">
                <a:latin typeface="Arial"/>
                <a:cs typeface="Arial"/>
              </a:rPr>
              <a:t>clusters </a:t>
            </a:r>
            <a:r>
              <a:rPr sz="1950" spc="135" dirty="0">
                <a:latin typeface="Arial"/>
                <a:cs typeface="Arial"/>
              </a:rPr>
              <a:t>in </a:t>
            </a:r>
            <a:r>
              <a:rPr sz="1950" spc="170" dirty="0">
                <a:latin typeface="Arial"/>
                <a:cs typeface="Arial"/>
              </a:rPr>
              <a:t>the </a:t>
            </a:r>
            <a:r>
              <a:rPr sz="1950" spc="160" dirty="0">
                <a:latin typeface="Arial"/>
                <a:cs typeface="Arial"/>
              </a:rPr>
              <a:t>population, fruits,</a:t>
            </a:r>
            <a:r>
              <a:rPr sz="1950" spc="260" dirty="0">
                <a:latin typeface="Arial"/>
                <a:cs typeface="Arial"/>
              </a:rPr>
              <a:t> </a:t>
            </a:r>
            <a:r>
              <a:rPr sz="1950" spc="70" dirty="0">
                <a:latin typeface="Arial"/>
                <a:cs typeface="Arial"/>
              </a:rPr>
              <a:t>species.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201160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245" dirty="0"/>
              <a:t>Unsupervised	</a:t>
            </a:r>
            <a:r>
              <a:rPr spc="225" dirty="0"/>
              <a:t>learning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0479" y="2426776"/>
            <a:ext cx="388620" cy="117729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300" spc="15" dirty="0">
                <a:latin typeface="Calibri"/>
                <a:cs typeface="Calibri"/>
              </a:rPr>
              <a:t>Feature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spc="20" dirty="0">
                <a:latin typeface="Calibri"/>
                <a:cs typeface="Calibri"/>
              </a:rPr>
              <a:t>2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67951" y="5301344"/>
            <a:ext cx="4618355" cy="11430"/>
          </a:xfrm>
          <a:custGeom>
            <a:avLst/>
            <a:gdLst/>
            <a:ahLst/>
            <a:cxnLst/>
            <a:rect l="l" t="t" r="r" b="b"/>
            <a:pathLst>
              <a:path w="4618355" h="11429">
                <a:moveTo>
                  <a:pt x="0" y="11270"/>
                </a:moveTo>
                <a:lnTo>
                  <a:pt x="4617895" y="0"/>
                </a:lnTo>
              </a:path>
            </a:pathLst>
          </a:custGeom>
          <a:ln w="24765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70260" y="5227417"/>
            <a:ext cx="148351" cy="1483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41172" y="5347642"/>
            <a:ext cx="1177290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-10" dirty="0">
                <a:latin typeface="Calibri"/>
                <a:cs typeface="Calibri"/>
              </a:rPr>
              <a:t>Feature</a:t>
            </a:r>
            <a:r>
              <a:rPr sz="2350" spc="-60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1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65299" y="1739654"/>
            <a:ext cx="0" cy="3562350"/>
          </a:xfrm>
          <a:custGeom>
            <a:avLst/>
            <a:gdLst/>
            <a:ahLst/>
            <a:cxnLst/>
            <a:rect l="l" t="t" r="r" b="b"/>
            <a:pathLst>
              <a:path h="3562350">
                <a:moveTo>
                  <a:pt x="0" y="3562286"/>
                </a:moveTo>
                <a:lnTo>
                  <a:pt x="0" y="0"/>
                </a:lnTo>
              </a:path>
            </a:pathLst>
          </a:custGeom>
          <a:ln w="24765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91135" y="1706887"/>
            <a:ext cx="148326" cy="1482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63124" y="3346650"/>
            <a:ext cx="178015" cy="1780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54869" y="3338394"/>
            <a:ext cx="194525" cy="194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12971" y="3621388"/>
            <a:ext cx="178015" cy="1780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12970" y="3621389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4901" y="59434"/>
                </a:moveTo>
                <a:lnTo>
                  <a:pt x="23022" y="29020"/>
                </a:lnTo>
                <a:lnTo>
                  <a:pt x="50447" y="8624"/>
                </a:lnTo>
                <a:lnTo>
                  <a:pt x="83519" y="0"/>
                </a:lnTo>
                <a:lnTo>
                  <a:pt x="118581" y="4901"/>
                </a:lnTo>
                <a:lnTo>
                  <a:pt x="148995" y="23022"/>
                </a:lnTo>
                <a:lnTo>
                  <a:pt x="169391" y="50447"/>
                </a:lnTo>
                <a:lnTo>
                  <a:pt x="178016" y="83519"/>
                </a:lnTo>
                <a:lnTo>
                  <a:pt x="173114" y="118581"/>
                </a:lnTo>
                <a:lnTo>
                  <a:pt x="154993" y="148995"/>
                </a:lnTo>
                <a:lnTo>
                  <a:pt x="127568" y="169391"/>
                </a:lnTo>
                <a:lnTo>
                  <a:pt x="94496" y="178015"/>
                </a:lnTo>
                <a:lnTo>
                  <a:pt x="59435" y="173114"/>
                </a:lnTo>
                <a:lnTo>
                  <a:pt x="29021" y="154993"/>
                </a:lnTo>
                <a:lnTo>
                  <a:pt x="8624" y="127568"/>
                </a:lnTo>
                <a:lnTo>
                  <a:pt x="0" y="94496"/>
                </a:lnTo>
                <a:lnTo>
                  <a:pt x="4901" y="59434"/>
                </a:lnTo>
                <a:close/>
              </a:path>
            </a:pathLst>
          </a:custGeom>
          <a:ln w="16509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76508" y="4354004"/>
            <a:ext cx="178016" cy="1780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76508" y="4354004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4901" y="59434"/>
                </a:moveTo>
                <a:lnTo>
                  <a:pt x="23022" y="29020"/>
                </a:lnTo>
                <a:lnTo>
                  <a:pt x="50447" y="8624"/>
                </a:lnTo>
                <a:lnTo>
                  <a:pt x="83519" y="0"/>
                </a:lnTo>
                <a:lnTo>
                  <a:pt x="118581" y="4901"/>
                </a:lnTo>
                <a:lnTo>
                  <a:pt x="148995" y="23022"/>
                </a:lnTo>
                <a:lnTo>
                  <a:pt x="169391" y="50447"/>
                </a:lnTo>
                <a:lnTo>
                  <a:pt x="178016" y="83519"/>
                </a:lnTo>
                <a:lnTo>
                  <a:pt x="173114" y="118581"/>
                </a:lnTo>
                <a:lnTo>
                  <a:pt x="154993" y="148995"/>
                </a:lnTo>
                <a:lnTo>
                  <a:pt x="127569" y="169391"/>
                </a:lnTo>
                <a:lnTo>
                  <a:pt x="94496" y="178016"/>
                </a:lnTo>
                <a:lnTo>
                  <a:pt x="59434" y="173114"/>
                </a:lnTo>
                <a:lnTo>
                  <a:pt x="29020" y="154993"/>
                </a:lnTo>
                <a:lnTo>
                  <a:pt x="8624" y="127568"/>
                </a:lnTo>
                <a:lnTo>
                  <a:pt x="0" y="94496"/>
                </a:lnTo>
                <a:lnTo>
                  <a:pt x="4901" y="59434"/>
                </a:lnTo>
                <a:close/>
              </a:path>
            </a:pathLst>
          </a:custGeom>
          <a:ln w="16509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95229" y="3823615"/>
            <a:ext cx="178016" cy="1780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86974" y="3815361"/>
            <a:ext cx="194525" cy="194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93913" y="3720072"/>
            <a:ext cx="178016" cy="1780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85658" y="3711817"/>
            <a:ext cx="194526" cy="1945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6831" y="4374351"/>
            <a:ext cx="178016" cy="1780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96832" y="4374351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4901" y="59434"/>
                </a:moveTo>
                <a:lnTo>
                  <a:pt x="23022" y="29020"/>
                </a:lnTo>
                <a:lnTo>
                  <a:pt x="50447" y="8624"/>
                </a:lnTo>
                <a:lnTo>
                  <a:pt x="83519" y="0"/>
                </a:lnTo>
                <a:lnTo>
                  <a:pt x="118581" y="4901"/>
                </a:lnTo>
                <a:lnTo>
                  <a:pt x="148995" y="23022"/>
                </a:lnTo>
                <a:lnTo>
                  <a:pt x="169391" y="50447"/>
                </a:lnTo>
                <a:lnTo>
                  <a:pt x="178016" y="83519"/>
                </a:lnTo>
                <a:lnTo>
                  <a:pt x="173114" y="118581"/>
                </a:lnTo>
                <a:lnTo>
                  <a:pt x="154993" y="148995"/>
                </a:lnTo>
                <a:lnTo>
                  <a:pt x="127568" y="169391"/>
                </a:lnTo>
                <a:lnTo>
                  <a:pt x="94496" y="178016"/>
                </a:lnTo>
                <a:lnTo>
                  <a:pt x="59435" y="173114"/>
                </a:lnTo>
                <a:lnTo>
                  <a:pt x="29021" y="154993"/>
                </a:lnTo>
                <a:lnTo>
                  <a:pt x="8624" y="127568"/>
                </a:lnTo>
                <a:lnTo>
                  <a:pt x="0" y="94496"/>
                </a:lnTo>
                <a:lnTo>
                  <a:pt x="4901" y="59434"/>
                </a:lnTo>
                <a:close/>
              </a:path>
            </a:pathLst>
          </a:custGeom>
          <a:ln w="16509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85938" y="4361459"/>
            <a:ext cx="178016" cy="1780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85940" y="4361460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4901" y="59434"/>
                </a:moveTo>
                <a:lnTo>
                  <a:pt x="23022" y="29020"/>
                </a:lnTo>
                <a:lnTo>
                  <a:pt x="50447" y="8624"/>
                </a:lnTo>
                <a:lnTo>
                  <a:pt x="83519" y="0"/>
                </a:lnTo>
                <a:lnTo>
                  <a:pt x="118581" y="4901"/>
                </a:lnTo>
                <a:lnTo>
                  <a:pt x="148995" y="23022"/>
                </a:lnTo>
                <a:lnTo>
                  <a:pt x="169391" y="50447"/>
                </a:lnTo>
                <a:lnTo>
                  <a:pt x="178016" y="83519"/>
                </a:lnTo>
                <a:lnTo>
                  <a:pt x="173114" y="118581"/>
                </a:lnTo>
                <a:lnTo>
                  <a:pt x="154993" y="148995"/>
                </a:lnTo>
                <a:lnTo>
                  <a:pt x="127569" y="169391"/>
                </a:lnTo>
                <a:lnTo>
                  <a:pt x="94496" y="178016"/>
                </a:lnTo>
                <a:lnTo>
                  <a:pt x="59434" y="173114"/>
                </a:lnTo>
                <a:lnTo>
                  <a:pt x="29020" y="154993"/>
                </a:lnTo>
                <a:lnTo>
                  <a:pt x="8624" y="127568"/>
                </a:lnTo>
                <a:lnTo>
                  <a:pt x="0" y="94496"/>
                </a:lnTo>
                <a:lnTo>
                  <a:pt x="4901" y="59434"/>
                </a:lnTo>
                <a:close/>
              </a:path>
            </a:pathLst>
          </a:custGeom>
          <a:ln w="16509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54503" y="4735265"/>
            <a:ext cx="178015" cy="1780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54502" y="4735265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4901" y="59434"/>
                </a:moveTo>
                <a:lnTo>
                  <a:pt x="23022" y="29020"/>
                </a:lnTo>
                <a:lnTo>
                  <a:pt x="50447" y="8624"/>
                </a:lnTo>
                <a:lnTo>
                  <a:pt x="83519" y="0"/>
                </a:lnTo>
                <a:lnTo>
                  <a:pt x="118581" y="4901"/>
                </a:lnTo>
                <a:lnTo>
                  <a:pt x="148995" y="23022"/>
                </a:lnTo>
                <a:lnTo>
                  <a:pt x="169391" y="50447"/>
                </a:lnTo>
                <a:lnTo>
                  <a:pt x="178016" y="83519"/>
                </a:lnTo>
                <a:lnTo>
                  <a:pt x="173114" y="118581"/>
                </a:lnTo>
                <a:lnTo>
                  <a:pt x="154993" y="148995"/>
                </a:lnTo>
                <a:lnTo>
                  <a:pt x="127569" y="169391"/>
                </a:lnTo>
                <a:lnTo>
                  <a:pt x="94496" y="178015"/>
                </a:lnTo>
                <a:lnTo>
                  <a:pt x="59434" y="173114"/>
                </a:lnTo>
                <a:lnTo>
                  <a:pt x="29020" y="154993"/>
                </a:lnTo>
                <a:lnTo>
                  <a:pt x="8624" y="127568"/>
                </a:lnTo>
                <a:lnTo>
                  <a:pt x="0" y="94496"/>
                </a:lnTo>
                <a:lnTo>
                  <a:pt x="4901" y="59434"/>
                </a:lnTo>
                <a:close/>
              </a:path>
            </a:pathLst>
          </a:custGeom>
          <a:ln w="16509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31392" y="4782342"/>
            <a:ext cx="178016" cy="1780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23137" y="4774087"/>
            <a:ext cx="194525" cy="194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06118" y="4141491"/>
            <a:ext cx="178016" cy="1780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97864" y="4133234"/>
            <a:ext cx="194525" cy="194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48555" y="3798915"/>
            <a:ext cx="178016" cy="1780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40300" y="3790658"/>
            <a:ext cx="194525" cy="1945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23523" y="3507559"/>
            <a:ext cx="178016" cy="1780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15268" y="3499303"/>
            <a:ext cx="194525" cy="194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26441" y="4161837"/>
            <a:ext cx="178015" cy="1780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26440" y="4161837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4901" y="59434"/>
                </a:moveTo>
                <a:lnTo>
                  <a:pt x="23022" y="29020"/>
                </a:lnTo>
                <a:lnTo>
                  <a:pt x="50447" y="8624"/>
                </a:lnTo>
                <a:lnTo>
                  <a:pt x="83519" y="0"/>
                </a:lnTo>
                <a:lnTo>
                  <a:pt x="118581" y="4901"/>
                </a:lnTo>
                <a:lnTo>
                  <a:pt x="148995" y="23022"/>
                </a:lnTo>
                <a:lnTo>
                  <a:pt x="169391" y="50447"/>
                </a:lnTo>
                <a:lnTo>
                  <a:pt x="178015" y="83519"/>
                </a:lnTo>
                <a:lnTo>
                  <a:pt x="173114" y="118581"/>
                </a:lnTo>
                <a:lnTo>
                  <a:pt x="154993" y="148995"/>
                </a:lnTo>
                <a:lnTo>
                  <a:pt x="127568" y="169391"/>
                </a:lnTo>
                <a:lnTo>
                  <a:pt x="94496" y="178016"/>
                </a:lnTo>
                <a:lnTo>
                  <a:pt x="59435" y="173114"/>
                </a:lnTo>
                <a:lnTo>
                  <a:pt x="29021" y="154993"/>
                </a:lnTo>
                <a:lnTo>
                  <a:pt x="8624" y="127568"/>
                </a:lnTo>
                <a:lnTo>
                  <a:pt x="0" y="94496"/>
                </a:lnTo>
                <a:lnTo>
                  <a:pt x="4901" y="59434"/>
                </a:lnTo>
                <a:close/>
              </a:path>
            </a:pathLst>
          </a:custGeom>
          <a:ln w="16509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15548" y="4148946"/>
            <a:ext cx="178016" cy="1780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07294" y="4140691"/>
            <a:ext cx="194526" cy="1945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84111" y="4522751"/>
            <a:ext cx="178016" cy="1780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184112" y="4522750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4901" y="59434"/>
                </a:moveTo>
                <a:lnTo>
                  <a:pt x="23022" y="29020"/>
                </a:lnTo>
                <a:lnTo>
                  <a:pt x="50447" y="8624"/>
                </a:lnTo>
                <a:lnTo>
                  <a:pt x="83519" y="0"/>
                </a:lnTo>
                <a:lnTo>
                  <a:pt x="118581" y="4901"/>
                </a:lnTo>
                <a:lnTo>
                  <a:pt x="148995" y="23022"/>
                </a:lnTo>
                <a:lnTo>
                  <a:pt x="169391" y="50447"/>
                </a:lnTo>
                <a:lnTo>
                  <a:pt x="178016" y="83519"/>
                </a:lnTo>
                <a:lnTo>
                  <a:pt x="173114" y="118581"/>
                </a:lnTo>
                <a:lnTo>
                  <a:pt x="154993" y="148995"/>
                </a:lnTo>
                <a:lnTo>
                  <a:pt x="127568" y="169391"/>
                </a:lnTo>
                <a:lnTo>
                  <a:pt x="94496" y="178016"/>
                </a:lnTo>
                <a:lnTo>
                  <a:pt x="59434" y="173114"/>
                </a:lnTo>
                <a:lnTo>
                  <a:pt x="29020" y="154993"/>
                </a:lnTo>
                <a:lnTo>
                  <a:pt x="8624" y="127568"/>
                </a:lnTo>
                <a:lnTo>
                  <a:pt x="0" y="94496"/>
                </a:lnTo>
                <a:lnTo>
                  <a:pt x="4901" y="59434"/>
                </a:lnTo>
                <a:close/>
              </a:path>
            </a:pathLst>
          </a:custGeom>
          <a:ln w="16509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61003" y="4569829"/>
            <a:ext cx="178016" cy="1780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661003" y="4569828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4901" y="59434"/>
                </a:moveTo>
                <a:lnTo>
                  <a:pt x="23022" y="29020"/>
                </a:lnTo>
                <a:lnTo>
                  <a:pt x="50447" y="8624"/>
                </a:lnTo>
                <a:lnTo>
                  <a:pt x="83519" y="0"/>
                </a:lnTo>
                <a:lnTo>
                  <a:pt x="118581" y="4901"/>
                </a:lnTo>
                <a:lnTo>
                  <a:pt x="148995" y="23022"/>
                </a:lnTo>
                <a:lnTo>
                  <a:pt x="169391" y="50447"/>
                </a:lnTo>
                <a:lnTo>
                  <a:pt x="178016" y="83519"/>
                </a:lnTo>
                <a:lnTo>
                  <a:pt x="173114" y="118581"/>
                </a:lnTo>
                <a:lnTo>
                  <a:pt x="154993" y="148995"/>
                </a:lnTo>
                <a:lnTo>
                  <a:pt x="127568" y="169391"/>
                </a:lnTo>
                <a:lnTo>
                  <a:pt x="94497" y="178015"/>
                </a:lnTo>
                <a:lnTo>
                  <a:pt x="59434" y="173114"/>
                </a:lnTo>
                <a:lnTo>
                  <a:pt x="29020" y="154993"/>
                </a:lnTo>
                <a:lnTo>
                  <a:pt x="8624" y="127568"/>
                </a:lnTo>
                <a:lnTo>
                  <a:pt x="0" y="94496"/>
                </a:lnTo>
                <a:lnTo>
                  <a:pt x="4901" y="59434"/>
                </a:lnTo>
                <a:close/>
              </a:path>
            </a:pathLst>
          </a:custGeom>
          <a:ln w="16509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189873" y="4136423"/>
            <a:ext cx="178016" cy="1780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181619" y="4128168"/>
            <a:ext cx="194526" cy="1945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32310" y="3793847"/>
            <a:ext cx="178016" cy="1780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24056" y="3785592"/>
            <a:ext cx="194526" cy="1945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507280" y="3502491"/>
            <a:ext cx="178015" cy="1780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99023" y="3494235"/>
            <a:ext cx="194525" cy="1945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10197" y="4156771"/>
            <a:ext cx="178016" cy="1780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01942" y="4148516"/>
            <a:ext cx="194526" cy="1945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599304" y="4143878"/>
            <a:ext cx="178016" cy="1780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599305" y="4143878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4901" y="59434"/>
                </a:moveTo>
                <a:lnTo>
                  <a:pt x="23022" y="29020"/>
                </a:lnTo>
                <a:lnTo>
                  <a:pt x="50447" y="8624"/>
                </a:lnTo>
                <a:lnTo>
                  <a:pt x="83519" y="0"/>
                </a:lnTo>
                <a:lnTo>
                  <a:pt x="118581" y="4901"/>
                </a:lnTo>
                <a:lnTo>
                  <a:pt x="148995" y="23022"/>
                </a:lnTo>
                <a:lnTo>
                  <a:pt x="169391" y="50447"/>
                </a:lnTo>
                <a:lnTo>
                  <a:pt x="178016" y="83519"/>
                </a:lnTo>
                <a:lnTo>
                  <a:pt x="173114" y="118581"/>
                </a:lnTo>
                <a:lnTo>
                  <a:pt x="154993" y="148995"/>
                </a:lnTo>
                <a:lnTo>
                  <a:pt x="127568" y="169391"/>
                </a:lnTo>
                <a:lnTo>
                  <a:pt x="94496" y="178016"/>
                </a:lnTo>
                <a:lnTo>
                  <a:pt x="59434" y="173114"/>
                </a:lnTo>
                <a:lnTo>
                  <a:pt x="29020" y="154993"/>
                </a:lnTo>
                <a:lnTo>
                  <a:pt x="8624" y="127568"/>
                </a:lnTo>
                <a:lnTo>
                  <a:pt x="0" y="94496"/>
                </a:lnTo>
                <a:lnTo>
                  <a:pt x="4901" y="59434"/>
                </a:lnTo>
                <a:close/>
              </a:path>
            </a:pathLst>
          </a:custGeom>
          <a:ln w="16509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67868" y="4517684"/>
            <a:ext cx="178016" cy="1780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67869" y="4517684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4901" y="59434"/>
                </a:moveTo>
                <a:lnTo>
                  <a:pt x="23022" y="29020"/>
                </a:lnTo>
                <a:lnTo>
                  <a:pt x="50447" y="8624"/>
                </a:lnTo>
                <a:lnTo>
                  <a:pt x="83519" y="0"/>
                </a:lnTo>
                <a:lnTo>
                  <a:pt x="118581" y="4901"/>
                </a:lnTo>
                <a:lnTo>
                  <a:pt x="148995" y="23022"/>
                </a:lnTo>
                <a:lnTo>
                  <a:pt x="169391" y="50447"/>
                </a:lnTo>
                <a:lnTo>
                  <a:pt x="178015" y="83519"/>
                </a:lnTo>
                <a:lnTo>
                  <a:pt x="173114" y="118581"/>
                </a:lnTo>
                <a:lnTo>
                  <a:pt x="154993" y="148995"/>
                </a:lnTo>
                <a:lnTo>
                  <a:pt x="127568" y="169391"/>
                </a:lnTo>
                <a:lnTo>
                  <a:pt x="94496" y="178016"/>
                </a:lnTo>
                <a:lnTo>
                  <a:pt x="59435" y="173114"/>
                </a:lnTo>
                <a:lnTo>
                  <a:pt x="29021" y="154993"/>
                </a:lnTo>
                <a:lnTo>
                  <a:pt x="8624" y="127568"/>
                </a:lnTo>
                <a:lnTo>
                  <a:pt x="0" y="94496"/>
                </a:lnTo>
                <a:lnTo>
                  <a:pt x="4901" y="59434"/>
                </a:lnTo>
                <a:close/>
              </a:path>
            </a:pathLst>
          </a:custGeom>
          <a:ln w="16509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44759" y="4564763"/>
            <a:ext cx="178015" cy="1780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44758" y="4564762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4901" y="59434"/>
                </a:moveTo>
                <a:lnTo>
                  <a:pt x="23022" y="29020"/>
                </a:lnTo>
                <a:lnTo>
                  <a:pt x="50447" y="8624"/>
                </a:lnTo>
                <a:lnTo>
                  <a:pt x="83519" y="0"/>
                </a:lnTo>
                <a:lnTo>
                  <a:pt x="118581" y="4901"/>
                </a:lnTo>
                <a:lnTo>
                  <a:pt x="148995" y="23022"/>
                </a:lnTo>
                <a:lnTo>
                  <a:pt x="169391" y="50447"/>
                </a:lnTo>
                <a:lnTo>
                  <a:pt x="178016" y="83519"/>
                </a:lnTo>
                <a:lnTo>
                  <a:pt x="173114" y="118581"/>
                </a:lnTo>
                <a:lnTo>
                  <a:pt x="154993" y="148995"/>
                </a:lnTo>
                <a:lnTo>
                  <a:pt x="127568" y="169391"/>
                </a:lnTo>
                <a:lnTo>
                  <a:pt x="94496" y="178015"/>
                </a:lnTo>
                <a:lnTo>
                  <a:pt x="59435" y="173114"/>
                </a:lnTo>
                <a:lnTo>
                  <a:pt x="29021" y="154993"/>
                </a:lnTo>
                <a:lnTo>
                  <a:pt x="8624" y="127568"/>
                </a:lnTo>
                <a:lnTo>
                  <a:pt x="0" y="94496"/>
                </a:lnTo>
                <a:lnTo>
                  <a:pt x="4901" y="59434"/>
                </a:lnTo>
                <a:close/>
              </a:path>
            </a:pathLst>
          </a:custGeom>
          <a:ln w="16509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73629" y="4131357"/>
            <a:ext cx="178016" cy="1780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465375" y="4123102"/>
            <a:ext cx="194525" cy="19452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463810" y="3786156"/>
            <a:ext cx="178016" cy="1780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463810" y="3786155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4901" y="59434"/>
                </a:moveTo>
                <a:lnTo>
                  <a:pt x="23022" y="29020"/>
                </a:lnTo>
                <a:lnTo>
                  <a:pt x="50447" y="8624"/>
                </a:lnTo>
                <a:lnTo>
                  <a:pt x="83519" y="0"/>
                </a:lnTo>
                <a:lnTo>
                  <a:pt x="118581" y="4901"/>
                </a:lnTo>
                <a:lnTo>
                  <a:pt x="148995" y="23022"/>
                </a:lnTo>
                <a:lnTo>
                  <a:pt x="169391" y="50447"/>
                </a:lnTo>
                <a:lnTo>
                  <a:pt x="178016" y="83519"/>
                </a:lnTo>
                <a:lnTo>
                  <a:pt x="173114" y="118581"/>
                </a:lnTo>
                <a:lnTo>
                  <a:pt x="154993" y="148995"/>
                </a:lnTo>
                <a:lnTo>
                  <a:pt x="127568" y="169391"/>
                </a:lnTo>
                <a:lnTo>
                  <a:pt x="94496" y="178016"/>
                </a:lnTo>
                <a:lnTo>
                  <a:pt x="59435" y="173114"/>
                </a:lnTo>
                <a:lnTo>
                  <a:pt x="29021" y="154993"/>
                </a:lnTo>
                <a:lnTo>
                  <a:pt x="8624" y="127568"/>
                </a:lnTo>
                <a:lnTo>
                  <a:pt x="0" y="94496"/>
                </a:lnTo>
                <a:lnTo>
                  <a:pt x="4901" y="59434"/>
                </a:lnTo>
                <a:close/>
              </a:path>
            </a:pathLst>
          </a:custGeom>
          <a:ln w="16509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879024" y="3438626"/>
            <a:ext cx="178016" cy="17801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870768" y="3430371"/>
            <a:ext cx="194525" cy="194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159670" y="3346073"/>
            <a:ext cx="178016" cy="1780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151415" y="3337819"/>
            <a:ext cx="194526" cy="19452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71050" y="4080014"/>
            <a:ext cx="178016" cy="17801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962795" y="4071758"/>
            <a:ext cx="194525" cy="1945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697644" y="4538507"/>
            <a:ext cx="178016" cy="1780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689389" y="4530251"/>
            <a:ext cx="194526" cy="19452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316503" y="4500898"/>
            <a:ext cx="178016" cy="1780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308248" y="4492642"/>
            <a:ext cx="194525" cy="1945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974114" y="3301975"/>
            <a:ext cx="178237" cy="17823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965859" y="3293721"/>
            <a:ext cx="194747" cy="19474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103875" y="3650141"/>
            <a:ext cx="178237" cy="17823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095620" y="3641885"/>
            <a:ext cx="194747" cy="19474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693460" y="2713945"/>
            <a:ext cx="178237" cy="17823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693460" y="2713944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24327" y="150359"/>
                </a:moveTo>
                <a:lnTo>
                  <a:pt x="5580" y="120327"/>
                </a:lnTo>
                <a:lnTo>
                  <a:pt x="0" y="86607"/>
                </a:lnTo>
                <a:lnTo>
                  <a:pt x="7470" y="53256"/>
                </a:lnTo>
                <a:lnTo>
                  <a:pt x="27877" y="24326"/>
                </a:lnTo>
                <a:lnTo>
                  <a:pt x="57910" y="5580"/>
                </a:lnTo>
                <a:lnTo>
                  <a:pt x="91629" y="0"/>
                </a:lnTo>
                <a:lnTo>
                  <a:pt x="124981" y="7470"/>
                </a:lnTo>
                <a:lnTo>
                  <a:pt x="153910" y="27877"/>
                </a:lnTo>
                <a:lnTo>
                  <a:pt x="172656" y="57910"/>
                </a:lnTo>
                <a:lnTo>
                  <a:pt x="178237" y="91629"/>
                </a:lnTo>
                <a:lnTo>
                  <a:pt x="170766" y="124980"/>
                </a:lnTo>
                <a:lnTo>
                  <a:pt x="150359" y="153910"/>
                </a:lnTo>
                <a:lnTo>
                  <a:pt x="120327" y="172656"/>
                </a:lnTo>
                <a:lnTo>
                  <a:pt x="86607" y="178237"/>
                </a:lnTo>
                <a:lnTo>
                  <a:pt x="53256" y="170766"/>
                </a:lnTo>
                <a:lnTo>
                  <a:pt x="24327" y="150359"/>
                </a:lnTo>
                <a:close/>
              </a:path>
            </a:pathLst>
          </a:custGeom>
          <a:ln w="1651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733292" y="2869395"/>
            <a:ext cx="178237" cy="17823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725037" y="2861140"/>
            <a:ext cx="194747" cy="19474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915273" y="2289717"/>
            <a:ext cx="178236" cy="17823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907018" y="2281461"/>
            <a:ext cx="194747" cy="19474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132128" y="3297882"/>
            <a:ext cx="178237" cy="17823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132128" y="3297881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24326" y="150359"/>
                </a:moveTo>
                <a:lnTo>
                  <a:pt x="5580" y="120327"/>
                </a:lnTo>
                <a:lnTo>
                  <a:pt x="0" y="86607"/>
                </a:lnTo>
                <a:lnTo>
                  <a:pt x="7470" y="53256"/>
                </a:lnTo>
                <a:lnTo>
                  <a:pt x="27877" y="24326"/>
                </a:lnTo>
                <a:lnTo>
                  <a:pt x="57910" y="5580"/>
                </a:lnTo>
                <a:lnTo>
                  <a:pt x="91629" y="0"/>
                </a:lnTo>
                <a:lnTo>
                  <a:pt x="124981" y="7470"/>
                </a:lnTo>
                <a:lnTo>
                  <a:pt x="153910" y="27877"/>
                </a:lnTo>
                <a:lnTo>
                  <a:pt x="172656" y="57910"/>
                </a:lnTo>
                <a:lnTo>
                  <a:pt x="178237" y="91629"/>
                </a:lnTo>
                <a:lnTo>
                  <a:pt x="170766" y="124980"/>
                </a:lnTo>
                <a:lnTo>
                  <a:pt x="150359" y="153910"/>
                </a:lnTo>
                <a:lnTo>
                  <a:pt x="120327" y="172656"/>
                </a:lnTo>
                <a:lnTo>
                  <a:pt x="86607" y="178237"/>
                </a:lnTo>
                <a:lnTo>
                  <a:pt x="53256" y="170766"/>
                </a:lnTo>
                <a:lnTo>
                  <a:pt x="24326" y="150359"/>
                </a:lnTo>
                <a:close/>
              </a:path>
            </a:pathLst>
          </a:custGeom>
          <a:ln w="1651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527646" y="2501486"/>
            <a:ext cx="178237" cy="17823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527645" y="2501485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24327" y="150359"/>
                </a:moveTo>
                <a:lnTo>
                  <a:pt x="5580" y="120327"/>
                </a:lnTo>
                <a:lnTo>
                  <a:pt x="0" y="86607"/>
                </a:lnTo>
                <a:lnTo>
                  <a:pt x="7470" y="53256"/>
                </a:lnTo>
                <a:lnTo>
                  <a:pt x="27877" y="24326"/>
                </a:lnTo>
                <a:lnTo>
                  <a:pt x="57910" y="5580"/>
                </a:lnTo>
                <a:lnTo>
                  <a:pt x="91629" y="0"/>
                </a:lnTo>
                <a:lnTo>
                  <a:pt x="124981" y="7470"/>
                </a:lnTo>
                <a:lnTo>
                  <a:pt x="153910" y="27877"/>
                </a:lnTo>
                <a:lnTo>
                  <a:pt x="172656" y="57910"/>
                </a:lnTo>
                <a:lnTo>
                  <a:pt x="178237" y="91629"/>
                </a:lnTo>
                <a:lnTo>
                  <a:pt x="170766" y="124980"/>
                </a:lnTo>
                <a:lnTo>
                  <a:pt x="150359" y="153910"/>
                </a:lnTo>
                <a:lnTo>
                  <a:pt x="120327" y="172656"/>
                </a:lnTo>
                <a:lnTo>
                  <a:pt x="86607" y="178237"/>
                </a:lnTo>
                <a:lnTo>
                  <a:pt x="53256" y="170766"/>
                </a:lnTo>
                <a:lnTo>
                  <a:pt x="24327" y="150359"/>
                </a:lnTo>
                <a:close/>
              </a:path>
            </a:pathLst>
          </a:custGeom>
          <a:ln w="1651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418805" y="3318550"/>
            <a:ext cx="178237" cy="17823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418806" y="3318550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24326" y="150359"/>
                </a:moveTo>
                <a:lnTo>
                  <a:pt x="5580" y="120327"/>
                </a:lnTo>
                <a:lnTo>
                  <a:pt x="0" y="86607"/>
                </a:lnTo>
                <a:lnTo>
                  <a:pt x="7470" y="53256"/>
                </a:lnTo>
                <a:lnTo>
                  <a:pt x="27877" y="24326"/>
                </a:lnTo>
                <a:lnTo>
                  <a:pt x="57910" y="5580"/>
                </a:lnTo>
                <a:lnTo>
                  <a:pt x="91629" y="0"/>
                </a:lnTo>
                <a:lnTo>
                  <a:pt x="124980" y="7470"/>
                </a:lnTo>
                <a:lnTo>
                  <a:pt x="153910" y="27877"/>
                </a:lnTo>
                <a:lnTo>
                  <a:pt x="172656" y="57910"/>
                </a:lnTo>
                <a:lnTo>
                  <a:pt x="178237" y="91629"/>
                </a:lnTo>
                <a:lnTo>
                  <a:pt x="170766" y="124980"/>
                </a:lnTo>
                <a:lnTo>
                  <a:pt x="150359" y="153910"/>
                </a:lnTo>
                <a:lnTo>
                  <a:pt x="120327" y="172656"/>
                </a:lnTo>
                <a:lnTo>
                  <a:pt x="86607" y="178237"/>
                </a:lnTo>
                <a:lnTo>
                  <a:pt x="53256" y="170766"/>
                </a:lnTo>
                <a:lnTo>
                  <a:pt x="24326" y="150359"/>
                </a:lnTo>
                <a:close/>
              </a:path>
            </a:pathLst>
          </a:custGeom>
          <a:ln w="1651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384196" y="3890308"/>
            <a:ext cx="178237" cy="17823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375941" y="3882053"/>
            <a:ext cx="194747" cy="19474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295537" y="2471764"/>
            <a:ext cx="178237" cy="17823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287282" y="2463510"/>
            <a:ext cx="194747" cy="19474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873060" y="2543951"/>
            <a:ext cx="178237" cy="17823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864805" y="2535697"/>
            <a:ext cx="194747" cy="19474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094061" y="2907554"/>
            <a:ext cx="178237" cy="17823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094061" y="2907553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24326" y="150359"/>
                </a:moveTo>
                <a:lnTo>
                  <a:pt x="5580" y="120327"/>
                </a:lnTo>
                <a:lnTo>
                  <a:pt x="0" y="86607"/>
                </a:lnTo>
                <a:lnTo>
                  <a:pt x="7470" y="53256"/>
                </a:lnTo>
                <a:lnTo>
                  <a:pt x="27877" y="24326"/>
                </a:lnTo>
                <a:lnTo>
                  <a:pt x="57910" y="5580"/>
                </a:lnTo>
                <a:lnTo>
                  <a:pt x="91629" y="0"/>
                </a:lnTo>
                <a:lnTo>
                  <a:pt x="124981" y="7470"/>
                </a:lnTo>
                <a:lnTo>
                  <a:pt x="153910" y="27877"/>
                </a:lnTo>
                <a:lnTo>
                  <a:pt x="172656" y="57910"/>
                </a:lnTo>
                <a:lnTo>
                  <a:pt x="178237" y="91629"/>
                </a:lnTo>
                <a:lnTo>
                  <a:pt x="170767" y="124980"/>
                </a:lnTo>
                <a:lnTo>
                  <a:pt x="150359" y="153910"/>
                </a:lnTo>
                <a:lnTo>
                  <a:pt x="120327" y="172656"/>
                </a:lnTo>
                <a:lnTo>
                  <a:pt x="86607" y="178237"/>
                </a:lnTo>
                <a:lnTo>
                  <a:pt x="53256" y="170766"/>
                </a:lnTo>
                <a:lnTo>
                  <a:pt x="24326" y="150359"/>
                </a:lnTo>
                <a:close/>
              </a:path>
            </a:pathLst>
          </a:custGeom>
          <a:ln w="1651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489578" y="2111158"/>
            <a:ext cx="178237" cy="17823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481323" y="2102902"/>
            <a:ext cx="194747" cy="19474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274898" y="2123990"/>
            <a:ext cx="178237" cy="17823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266643" y="2115735"/>
            <a:ext cx="194747" cy="19474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670872" y="3363100"/>
            <a:ext cx="178237" cy="17823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920843" y="3106249"/>
            <a:ext cx="178236" cy="17823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662618" y="3354844"/>
            <a:ext cx="194747" cy="19474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920843" y="3106249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24326" y="150359"/>
                </a:moveTo>
                <a:lnTo>
                  <a:pt x="5580" y="120327"/>
                </a:lnTo>
                <a:lnTo>
                  <a:pt x="0" y="86607"/>
                </a:lnTo>
                <a:lnTo>
                  <a:pt x="7470" y="53256"/>
                </a:lnTo>
                <a:lnTo>
                  <a:pt x="27877" y="24326"/>
                </a:lnTo>
                <a:lnTo>
                  <a:pt x="57910" y="5580"/>
                </a:lnTo>
                <a:lnTo>
                  <a:pt x="91629" y="0"/>
                </a:lnTo>
                <a:lnTo>
                  <a:pt x="124981" y="7470"/>
                </a:lnTo>
                <a:lnTo>
                  <a:pt x="153910" y="27877"/>
                </a:lnTo>
                <a:lnTo>
                  <a:pt x="172656" y="57910"/>
                </a:lnTo>
                <a:lnTo>
                  <a:pt x="178237" y="91629"/>
                </a:lnTo>
                <a:lnTo>
                  <a:pt x="170766" y="124980"/>
                </a:lnTo>
                <a:lnTo>
                  <a:pt x="150359" y="153910"/>
                </a:lnTo>
                <a:lnTo>
                  <a:pt x="120327" y="172656"/>
                </a:lnTo>
                <a:lnTo>
                  <a:pt x="86607" y="178237"/>
                </a:lnTo>
                <a:lnTo>
                  <a:pt x="53256" y="170766"/>
                </a:lnTo>
                <a:lnTo>
                  <a:pt x="24326" y="150359"/>
                </a:lnTo>
                <a:close/>
              </a:path>
            </a:pathLst>
          </a:custGeom>
          <a:ln w="1651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540704" y="3178435"/>
            <a:ext cx="178237" cy="17823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532449" y="3170179"/>
            <a:ext cx="194747" cy="19474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544848" y="2533873"/>
            <a:ext cx="178237" cy="17823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536593" y="2525618"/>
            <a:ext cx="194747" cy="19474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761702" y="3542038"/>
            <a:ext cx="178237" cy="17823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761702" y="3542038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24326" y="150359"/>
                </a:moveTo>
                <a:lnTo>
                  <a:pt x="5580" y="120327"/>
                </a:lnTo>
                <a:lnTo>
                  <a:pt x="0" y="86607"/>
                </a:lnTo>
                <a:lnTo>
                  <a:pt x="7470" y="53256"/>
                </a:lnTo>
                <a:lnTo>
                  <a:pt x="27877" y="24326"/>
                </a:lnTo>
                <a:lnTo>
                  <a:pt x="57910" y="5580"/>
                </a:lnTo>
                <a:lnTo>
                  <a:pt x="91629" y="0"/>
                </a:lnTo>
                <a:lnTo>
                  <a:pt x="124981" y="7470"/>
                </a:lnTo>
                <a:lnTo>
                  <a:pt x="153910" y="27877"/>
                </a:lnTo>
                <a:lnTo>
                  <a:pt x="172656" y="57910"/>
                </a:lnTo>
                <a:lnTo>
                  <a:pt x="178237" y="91629"/>
                </a:lnTo>
                <a:lnTo>
                  <a:pt x="170767" y="124980"/>
                </a:lnTo>
                <a:lnTo>
                  <a:pt x="150359" y="153910"/>
                </a:lnTo>
                <a:lnTo>
                  <a:pt x="120327" y="172656"/>
                </a:lnTo>
                <a:lnTo>
                  <a:pt x="86607" y="178237"/>
                </a:lnTo>
                <a:lnTo>
                  <a:pt x="53256" y="170766"/>
                </a:lnTo>
                <a:lnTo>
                  <a:pt x="24326" y="150359"/>
                </a:lnTo>
                <a:close/>
              </a:path>
            </a:pathLst>
          </a:custGeom>
          <a:ln w="1651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347730" y="2851463"/>
            <a:ext cx="178237" cy="17823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347731" y="2851462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24326" y="150359"/>
                </a:moveTo>
                <a:lnTo>
                  <a:pt x="5580" y="120327"/>
                </a:lnTo>
                <a:lnTo>
                  <a:pt x="0" y="86607"/>
                </a:lnTo>
                <a:lnTo>
                  <a:pt x="7470" y="53256"/>
                </a:lnTo>
                <a:lnTo>
                  <a:pt x="27877" y="24326"/>
                </a:lnTo>
                <a:lnTo>
                  <a:pt x="57910" y="5580"/>
                </a:lnTo>
                <a:lnTo>
                  <a:pt x="91629" y="0"/>
                </a:lnTo>
                <a:lnTo>
                  <a:pt x="124981" y="7470"/>
                </a:lnTo>
                <a:lnTo>
                  <a:pt x="153910" y="27877"/>
                </a:lnTo>
                <a:lnTo>
                  <a:pt x="172656" y="57910"/>
                </a:lnTo>
                <a:lnTo>
                  <a:pt x="178237" y="91629"/>
                </a:lnTo>
                <a:lnTo>
                  <a:pt x="170766" y="124980"/>
                </a:lnTo>
                <a:lnTo>
                  <a:pt x="150359" y="153910"/>
                </a:lnTo>
                <a:lnTo>
                  <a:pt x="120327" y="172656"/>
                </a:lnTo>
                <a:lnTo>
                  <a:pt x="86607" y="178237"/>
                </a:lnTo>
                <a:lnTo>
                  <a:pt x="53256" y="170766"/>
                </a:lnTo>
                <a:lnTo>
                  <a:pt x="24326" y="150359"/>
                </a:lnTo>
                <a:close/>
              </a:path>
            </a:pathLst>
          </a:custGeom>
          <a:ln w="1651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598745" y="3033605"/>
            <a:ext cx="178237" cy="17823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598745" y="3033605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24327" y="150359"/>
                </a:moveTo>
                <a:lnTo>
                  <a:pt x="5580" y="120327"/>
                </a:lnTo>
                <a:lnTo>
                  <a:pt x="0" y="86607"/>
                </a:lnTo>
                <a:lnTo>
                  <a:pt x="7470" y="53256"/>
                </a:lnTo>
                <a:lnTo>
                  <a:pt x="27877" y="24326"/>
                </a:lnTo>
                <a:lnTo>
                  <a:pt x="57910" y="5580"/>
                </a:lnTo>
                <a:lnTo>
                  <a:pt x="91629" y="0"/>
                </a:lnTo>
                <a:lnTo>
                  <a:pt x="124981" y="7470"/>
                </a:lnTo>
                <a:lnTo>
                  <a:pt x="153910" y="27877"/>
                </a:lnTo>
                <a:lnTo>
                  <a:pt x="172656" y="57910"/>
                </a:lnTo>
                <a:lnTo>
                  <a:pt x="178237" y="91629"/>
                </a:lnTo>
                <a:lnTo>
                  <a:pt x="170766" y="124980"/>
                </a:lnTo>
                <a:lnTo>
                  <a:pt x="150359" y="153910"/>
                </a:lnTo>
                <a:lnTo>
                  <a:pt x="120327" y="172656"/>
                </a:lnTo>
                <a:lnTo>
                  <a:pt x="86607" y="178237"/>
                </a:lnTo>
                <a:lnTo>
                  <a:pt x="53256" y="170766"/>
                </a:lnTo>
                <a:lnTo>
                  <a:pt x="24327" y="150359"/>
                </a:lnTo>
                <a:close/>
              </a:path>
            </a:pathLst>
          </a:custGeom>
          <a:ln w="1651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231810" y="3520245"/>
            <a:ext cx="178238" cy="17823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231811" y="3520244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24326" y="150359"/>
                </a:moveTo>
                <a:lnTo>
                  <a:pt x="5580" y="120327"/>
                </a:lnTo>
                <a:lnTo>
                  <a:pt x="0" y="86607"/>
                </a:lnTo>
                <a:lnTo>
                  <a:pt x="7470" y="53256"/>
                </a:lnTo>
                <a:lnTo>
                  <a:pt x="27877" y="24326"/>
                </a:lnTo>
                <a:lnTo>
                  <a:pt x="57910" y="5580"/>
                </a:lnTo>
                <a:lnTo>
                  <a:pt x="91629" y="0"/>
                </a:lnTo>
                <a:lnTo>
                  <a:pt x="124981" y="7470"/>
                </a:lnTo>
                <a:lnTo>
                  <a:pt x="153910" y="27877"/>
                </a:lnTo>
                <a:lnTo>
                  <a:pt x="172656" y="57910"/>
                </a:lnTo>
                <a:lnTo>
                  <a:pt x="178237" y="91629"/>
                </a:lnTo>
                <a:lnTo>
                  <a:pt x="170766" y="124980"/>
                </a:lnTo>
                <a:lnTo>
                  <a:pt x="150359" y="153910"/>
                </a:lnTo>
                <a:lnTo>
                  <a:pt x="120327" y="172656"/>
                </a:lnTo>
                <a:lnTo>
                  <a:pt x="86607" y="178237"/>
                </a:lnTo>
                <a:lnTo>
                  <a:pt x="53256" y="170766"/>
                </a:lnTo>
                <a:lnTo>
                  <a:pt x="24326" y="150359"/>
                </a:lnTo>
                <a:close/>
              </a:path>
            </a:pathLst>
          </a:custGeom>
          <a:ln w="1651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630822" y="3740733"/>
            <a:ext cx="178237" cy="17823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630822" y="3740732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24326" y="150359"/>
                </a:moveTo>
                <a:lnTo>
                  <a:pt x="5580" y="120327"/>
                </a:lnTo>
                <a:lnTo>
                  <a:pt x="0" y="86607"/>
                </a:lnTo>
                <a:lnTo>
                  <a:pt x="7470" y="53256"/>
                </a:lnTo>
                <a:lnTo>
                  <a:pt x="27877" y="24326"/>
                </a:lnTo>
                <a:lnTo>
                  <a:pt x="57910" y="5580"/>
                </a:lnTo>
                <a:lnTo>
                  <a:pt x="91629" y="0"/>
                </a:lnTo>
                <a:lnTo>
                  <a:pt x="124981" y="7470"/>
                </a:lnTo>
                <a:lnTo>
                  <a:pt x="153910" y="27877"/>
                </a:lnTo>
                <a:lnTo>
                  <a:pt x="172656" y="57910"/>
                </a:lnTo>
                <a:lnTo>
                  <a:pt x="178237" y="91629"/>
                </a:lnTo>
                <a:lnTo>
                  <a:pt x="170767" y="124980"/>
                </a:lnTo>
                <a:lnTo>
                  <a:pt x="150359" y="153910"/>
                </a:lnTo>
                <a:lnTo>
                  <a:pt x="120327" y="172656"/>
                </a:lnTo>
                <a:lnTo>
                  <a:pt x="86607" y="178237"/>
                </a:lnTo>
                <a:lnTo>
                  <a:pt x="53256" y="170766"/>
                </a:lnTo>
                <a:lnTo>
                  <a:pt x="24326" y="150359"/>
                </a:lnTo>
                <a:close/>
              </a:path>
            </a:pathLst>
          </a:custGeom>
          <a:ln w="1651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319414" y="3591451"/>
            <a:ext cx="178237" cy="17823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311159" y="3583196"/>
            <a:ext cx="194747" cy="19474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200490" y="3063213"/>
            <a:ext cx="178237" cy="17823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192235" y="3054958"/>
            <a:ext cx="194747" cy="19474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417346" y="4071377"/>
            <a:ext cx="178237" cy="17823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409090" y="4063122"/>
            <a:ext cx="194747" cy="19474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812861" y="3274981"/>
            <a:ext cx="178237" cy="17823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812861" y="3274982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24326" y="150359"/>
                </a:moveTo>
                <a:lnTo>
                  <a:pt x="5580" y="120327"/>
                </a:lnTo>
                <a:lnTo>
                  <a:pt x="0" y="86607"/>
                </a:lnTo>
                <a:lnTo>
                  <a:pt x="7470" y="53256"/>
                </a:lnTo>
                <a:lnTo>
                  <a:pt x="27877" y="24326"/>
                </a:lnTo>
                <a:lnTo>
                  <a:pt x="57910" y="5580"/>
                </a:lnTo>
                <a:lnTo>
                  <a:pt x="91629" y="0"/>
                </a:lnTo>
                <a:lnTo>
                  <a:pt x="124981" y="7470"/>
                </a:lnTo>
                <a:lnTo>
                  <a:pt x="153910" y="27877"/>
                </a:lnTo>
                <a:lnTo>
                  <a:pt x="172656" y="57910"/>
                </a:lnTo>
                <a:lnTo>
                  <a:pt x="178237" y="91629"/>
                </a:lnTo>
                <a:lnTo>
                  <a:pt x="170767" y="124980"/>
                </a:lnTo>
                <a:lnTo>
                  <a:pt x="150359" y="153910"/>
                </a:lnTo>
                <a:lnTo>
                  <a:pt x="120327" y="172656"/>
                </a:lnTo>
                <a:lnTo>
                  <a:pt x="86607" y="178237"/>
                </a:lnTo>
                <a:lnTo>
                  <a:pt x="53256" y="170766"/>
                </a:lnTo>
                <a:lnTo>
                  <a:pt x="24326" y="150359"/>
                </a:lnTo>
                <a:close/>
              </a:path>
            </a:pathLst>
          </a:custGeom>
          <a:ln w="1651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095353" y="3727933"/>
            <a:ext cx="178237" cy="17823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095354" y="3727932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24326" y="150359"/>
                </a:moveTo>
                <a:lnTo>
                  <a:pt x="5580" y="120327"/>
                </a:lnTo>
                <a:lnTo>
                  <a:pt x="0" y="86607"/>
                </a:lnTo>
                <a:lnTo>
                  <a:pt x="7470" y="53256"/>
                </a:lnTo>
                <a:lnTo>
                  <a:pt x="27877" y="24326"/>
                </a:lnTo>
                <a:lnTo>
                  <a:pt x="57910" y="5580"/>
                </a:lnTo>
                <a:lnTo>
                  <a:pt x="91629" y="0"/>
                </a:lnTo>
                <a:lnTo>
                  <a:pt x="124981" y="7470"/>
                </a:lnTo>
                <a:lnTo>
                  <a:pt x="153910" y="27877"/>
                </a:lnTo>
                <a:lnTo>
                  <a:pt x="172656" y="57910"/>
                </a:lnTo>
                <a:lnTo>
                  <a:pt x="178237" y="91629"/>
                </a:lnTo>
                <a:lnTo>
                  <a:pt x="170766" y="124980"/>
                </a:lnTo>
                <a:lnTo>
                  <a:pt x="150359" y="153910"/>
                </a:lnTo>
                <a:lnTo>
                  <a:pt x="120327" y="172656"/>
                </a:lnTo>
                <a:lnTo>
                  <a:pt x="86607" y="178237"/>
                </a:lnTo>
                <a:lnTo>
                  <a:pt x="53256" y="170766"/>
                </a:lnTo>
                <a:lnTo>
                  <a:pt x="24326" y="150359"/>
                </a:lnTo>
                <a:close/>
              </a:path>
            </a:pathLst>
          </a:custGeom>
          <a:ln w="1651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887453" y="4049584"/>
            <a:ext cx="178237" cy="17823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879198" y="4041330"/>
            <a:ext cx="194747" cy="19474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201160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245" dirty="0"/>
              <a:t>Unsupervised	</a:t>
            </a:r>
            <a:r>
              <a:rPr spc="225" dirty="0"/>
              <a:t>learning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0479" y="2350868"/>
            <a:ext cx="388620" cy="117729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300" spc="15" dirty="0">
                <a:latin typeface="Calibri"/>
                <a:cs typeface="Calibri"/>
              </a:rPr>
              <a:t>Feature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spc="20" dirty="0">
                <a:latin typeface="Calibri"/>
                <a:cs typeface="Calibri"/>
              </a:rPr>
              <a:t>2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67951" y="5225436"/>
            <a:ext cx="4618355" cy="11430"/>
          </a:xfrm>
          <a:custGeom>
            <a:avLst/>
            <a:gdLst/>
            <a:ahLst/>
            <a:cxnLst/>
            <a:rect l="l" t="t" r="r" b="b"/>
            <a:pathLst>
              <a:path w="4618355" h="11429">
                <a:moveTo>
                  <a:pt x="0" y="11270"/>
                </a:moveTo>
                <a:lnTo>
                  <a:pt x="4617895" y="0"/>
                </a:lnTo>
              </a:path>
            </a:pathLst>
          </a:custGeom>
          <a:ln w="24765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70260" y="5151509"/>
            <a:ext cx="148351" cy="1483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41172" y="5271735"/>
            <a:ext cx="1177290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-10" dirty="0">
                <a:latin typeface="Calibri"/>
                <a:cs typeface="Calibri"/>
              </a:rPr>
              <a:t>Feature</a:t>
            </a:r>
            <a:r>
              <a:rPr sz="2350" spc="-60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1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65299" y="1663746"/>
            <a:ext cx="0" cy="3562350"/>
          </a:xfrm>
          <a:custGeom>
            <a:avLst/>
            <a:gdLst/>
            <a:ahLst/>
            <a:cxnLst/>
            <a:rect l="l" t="t" r="r" b="b"/>
            <a:pathLst>
              <a:path h="3562350">
                <a:moveTo>
                  <a:pt x="0" y="3562286"/>
                </a:moveTo>
                <a:lnTo>
                  <a:pt x="0" y="0"/>
                </a:lnTo>
              </a:path>
            </a:pathLst>
          </a:custGeom>
          <a:ln w="24765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91135" y="1630979"/>
            <a:ext cx="148326" cy="1482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63124" y="3270742"/>
            <a:ext cx="178015" cy="1780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54869" y="3262486"/>
            <a:ext cx="194525" cy="194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12971" y="3545480"/>
            <a:ext cx="178015" cy="1780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12970" y="3545480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4901" y="59434"/>
                </a:moveTo>
                <a:lnTo>
                  <a:pt x="23022" y="29020"/>
                </a:lnTo>
                <a:lnTo>
                  <a:pt x="50447" y="8624"/>
                </a:lnTo>
                <a:lnTo>
                  <a:pt x="83519" y="0"/>
                </a:lnTo>
                <a:lnTo>
                  <a:pt x="118581" y="4901"/>
                </a:lnTo>
                <a:lnTo>
                  <a:pt x="148995" y="23022"/>
                </a:lnTo>
                <a:lnTo>
                  <a:pt x="169391" y="50447"/>
                </a:lnTo>
                <a:lnTo>
                  <a:pt x="178016" y="83519"/>
                </a:lnTo>
                <a:lnTo>
                  <a:pt x="173114" y="118581"/>
                </a:lnTo>
                <a:lnTo>
                  <a:pt x="154993" y="148995"/>
                </a:lnTo>
                <a:lnTo>
                  <a:pt x="127568" y="169391"/>
                </a:lnTo>
                <a:lnTo>
                  <a:pt x="94496" y="178015"/>
                </a:lnTo>
                <a:lnTo>
                  <a:pt x="59435" y="173114"/>
                </a:lnTo>
                <a:lnTo>
                  <a:pt x="29021" y="154993"/>
                </a:lnTo>
                <a:lnTo>
                  <a:pt x="8624" y="127568"/>
                </a:lnTo>
                <a:lnTo>
                  <a:pt x="0" y="94496"/>
                </a:lnTo>
                <a:lnTo>
                  <a:pt x="4901" y="59434"/>
                </a:lnTo>
                <a:close/>
              </a:path>
            </a:pathLst>
          </a:custGeom>
          <a:ln w="16509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76508" y="4278097"/>
            <a:ext cx="178016" cy="1780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76508" y="4278096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4901" y="59434"/>
                </a:moveTo>
                <a:lnTo>
                  <a:pt x="23022" y="29020"/>
                </a:lnTo>
                <a:lnTo>
                  <a:pt x="50447" y="8624"/>
                </a:lnTo>
                <a:lnTo>
                  <a:pt x="83519" y="0"/>
                </a:lnTo>
                <a:lnTo>
                  <a:pt x="118581" y="4901"/>
                </a:lnTo>
                <a:lnTo>
                  <a:pt x="148995" y="23022"/>
                </a:lnTo>
                <a:lnTo>
                  <a:pt x="169391" y="50447"/>
                </a:lnTo>
                <a:lnTo>
                  <a:pt x="178016" y="83519"/>
                </a:lnTo>
                <a:lnTo>
                  <a:pt x="173114" y="118581"/>
                </a:lnTo>
                <a:lnTo>
                  <a:pt x="154993" y="148995"/>
                </a:lnTo>
                <a:lnTo>
                  <a:pt x="127569" y="169391"/>
                </a:lnTo>
                <a:lnTo>
                  <a:pt x="94496" y="178016"/>
                </a:lnTo>
                <a:lnTo>
                  <a:pt x="59434" y="173114"/>
                </a:lnTo>
                <a:lnTo>
                  <a:pt x="29020" y="154993"/>
                </a:lnTo>
                <a:lnTo>
                  <a:pt x="8624" y="127568"/>
                </a:lnTo>
                <a:lnTo>
                  <a:pt x="0" y="94496"/>
                </a:lnTo>
                <a:lnTo>
                  <a:pt x="4901" y="59434"/>
                </a:lnTo>
                <a:close/>
              </a:path>
            </a:pathLst>
          </a:custGeom>
          <a:ln w="16509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95228" y="3747708"/>
            <a:ext cx="178016" cy="1780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86974" y="3739453"/>
            <a:ext cx="194525" cy="194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93913" y="3644165"/>
            <a:ext cx="178016" cy="1780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85658" y="3635909"/>
            <a:ext cx="194526" cy="1945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6831" y="4298444"/>
            <a:ext cx="178016" cy="1780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96832" y="4298443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4901" y="59434"/>
                </a:moveTo>
                <a:lnTo>
                  <a:pt x="23022" y="29020"/>
                </a:lnTo>
                <a:lnTo>
                  <a:pt x="50447" y="8624"/>
                </a:lnTo>
                <a:lnTo>
                  <a:pt x="83519" y="0"/>
                </a:lnTo>
                <a:lnTo>
                  <a:pt x="118581" y="4901"/>
                </a:lnTo>
                <a:lnTo>
                  <a:pt x="148995" y="23022"/>
                </a:lnTo>
                <a:lnTo>
                  <a:pt x="169391" y="50447"/>
                </a:lnTo>
                <a:lnTo>
                  <a:pt x="178016" y="83519"/>
                </a:lnTo>
                <a:lnTo>
                  <a:pt x="173114" y="118581"/>
                </a:lnTo>
                <a:lnTo>
                  <a:pt x="154993" y="148995"/>
                </a:lnTo>
                <a:lnTo>
                  <a:pt x="127568" y="169391"/>
                </a:lnTo>
                <a:lnTo>
                  <a:pt x="94496" y="178016"/>
                </a:lnTo>
                <a:lnTo>
                  <a:pt x="59435" y="173114"/>
                </a:lnTo>
                <a:lnTo>
                  <a:pt x="29021" y="154993"/>
                </a:lnTo>
                <a:lnTo>
                  <a:pt x="8624" y="127568"/>
                </a:lnTo>
                <a:lnTo>
                  <a:pt x="0" y="94496"/>
                </a:lnTo>
                <a:lnTo>
                  <a:pt x="4901" y="59434"/>
                </a:lnTo>
                <a:close/>
              </a:path>
            </a:pathLst>
          </a:custGeom>
          <a:ln w="16509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85938" y="4285552"/>
            <a:ext cx="178016" cy="1780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85940" y="4285551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4901" y="59434"/>
                </a:moveTo>
                <a:lnTo>
                  <a:pt x="23022" y="29020"/>
                </a:lnTo>
                <a:lnTo>
                  <a:pt x="50447" y="8624"/>
                </a:lnTo>
                <a:lnTo>
                  <a:pt x="83519" y="0"/>
                </a:lnTo>
                <a:lnTo>
                  <a:pt x="118581" y="4901"/>
                </a:lnTo>
                <a:lnTo>
                  <a:pt x="148995" y="23022"/>
                </a:lnTo>
                <a:lnTo>
                  <a:pt x="169391" y="50447"/>
                </a:lnTo>
                <a:lnTo>
                  <a:pt x="178016" y="83519"/>
                </a:lnTo>
                <a:lnTo>
                  <a:pt x="173114" y="118581"/>
                </a:lnTo>
                <a:lnTo>
                  <a:pt x="154993" y="148995"/>
                </a:lnTo>
                <a:lnTo>
                  <a:pt x="127569" y="169391"/>
                </a:lnTo>
                <a:lnTo>
                  <a:pt x="94496" y="178016"/>
                </a:lnTo>
                <a:lnTo>
                  <a:pt x="59434" y="173114"/>
                </a:lnTo>
                <a:lnTo>
                  <a:pt x="29020" y="154993"/>
                </a:lnTo>
                <a:lnTo>
                  <a:pt x="8624" y="127568"/>
                </a:lnTo>
                <a:lnTo>
                  <a:pt x="0" y="94496"/>
                </a:lnTo>
                <a:lnTo>
                  <a:pt x="4901" y="59434"/>
                </a:lnTo>
                <a:close/>
              </a:path>
            </a:pathLst>
          </a:custGeom>
          <a:ln w="16509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54503" y="4659357"/>
            <a:ext cx="178015" cy="1780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54502" y="4659357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4901" y="59434"/>
                </a:moveTo>
                <a:lnTo>
                  <a:pt x="23022" y="29020"/>
                </a:lnTo>
                <a:lnTo>
                  <a:pt x="50447" y="8624"/>
                </a:lnTo>
                <a:lnTo>
                  <a:pt x="83519" y="0"/>
                </a:lnTo>
                <a:lnTo>
                  <a:pt x="118581" y="4901"/>
                </a:lnTo>
                <a:lnTo>
                  <a:pt x="148995" y="23022"/>
                </a:lnTo>
                <a:lnTo>
                  <a:pt x="169391" y="50447"/>
                </a:lnTo>
                <a:lnTo>
                  <a:pt x="178016" y="83519"/>
                </a:lnTo>
                <a:lnTo>
                  <a:pt x="173114" y="118581"/>
                </a:lnTo>
                <a:lnTo>
                  <a:pt x="154993" y="148995"/>
                </a:lnTo>
                <a:lnTo>
                  <a:pt x="127569" y="169391"/>
                </a:lnTo>
                <a:lnTo>
                  <a:pt x="94496" y="178015"/>
                </a:lnTo>
                <a:lnTo>
                  <a:pt x="59434" y="173114"/>
                </a:lnTo>
                <a:lnTo>
                  <a:pt x="29020" y="154993"/>
                </a:lnTo>
                <a:lnTo>
                  <a:pt x="8624" y="127568"/>
                </a:lnTo>
                <a:lnTo>
                  <a:pt x="0" y="94496"/>
                </a:lnTo>
                <a:lnTo>
                  <a:pt x="4901" y="59434"/>
                </a:lnTo>
                <a:close/>
              </a:path>
            </a:pathLst>
          </a:custGeom>
          <a:ln w="16509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31392" y="4706435"/>
            <a:ext cx="178016" cy="1780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23137" y="4698179"/>
            <a:ext cx="194525" cy="194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06118" y="4065583"/>
            <a:ext cx="178016" cy="1780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97864" y="4057327"/>
            <a:ext cx="194525" cy="194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48555" y="3723006"/>
            <a:ext cx="178016" cy="1780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40300" y="3714751"/>
            <a:ext cx="194525" cy="1945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23523" y="3431651"/>
            <a:ext cx="178016" cy="1780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15268" y="3423396"/>
            <a:ext cx="194525" cy="194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26441" y="4085929"/>
            <a:ext cx="178015" cy="17801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26440" y="4085929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4901" y="59434"/>
                </a:moveTo>
                <a:lnTo>
                  <a:pt x="23022" y="29020"/>
                </a:lnTo>
                <a:lnTo>
                  <a:pt x="50447" y="8624"/>
                </a:lnTo>
                <a:lnTo>
                  <a:pt x="83519" y="0"/>
                </a:lnTo>
                <a:lnTo>
                  <a:pt x="118581" y="4901"/>
                </a:lnTo>
                <a:lnTo>
                  <a:pt x="148995" y="23022"/>
                </a:lnTo>
                <a:lnTo>
                  <a:pt x="169391" y="50447"/>
                </a:lnTo>
                <a:lnTo>
                  <a:pt x="178015" y="83519"/>
                </a:lnTo>
                <a:lnTo>
                  <a:pt x="173114" y="118581"/>
                </a:lnTo>
                <a:lnTo>
                  <a:pt x="154993" y="148995"/>
                </a:lnTo>
                <a:lnTo>
                  <a:pt x="127568" y="169391"/>
                </a:lnTo>
                <a:lnTo>
                  <a:pt x="94496" y="178016"/>
                </a:lnTo>
                <a:lnTo>
                  <a:pt x="59435" y="173114"/>
                </a:lnTo>
                <a:lnTo>
                  <a:pt x="29021" y="154993"/>
                </a:lnTo>
                <a:lnTo>
                  <a:pt x="8624" y="127568"/>
                </a:lnTo>
                <a:lnTo>
                  <a:pt x="0" y="94496"/>
                </a:lnTo>
                <a:lnTo>
                  <a:pt x="4901" y="59434"/>
                </a:lnTo>
                <a:close/>
              </a:path>
            </a:pathLst>
          </a:custGeom>
          <a:ln w="16509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15548" y="4073039"/>
            <a:ext cx="178016" cy="1780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07294" y="4064783"/>
            <a:ext cx="194526" cy="1945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84112" y="4446842"/>
            <a:ext cx="178016" cy="1780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184112" y="4446842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4901" y="59434"/>
                </a:moveTo>
                <a:lnTo>
                  <a:pt x="23022" y="29020"/>
                </a:lnTo>
                <a:lnTo>
                  <a:pt x="50447" y="8624"/>
                </a:lnTo>
                <a:lnTo>
                  <a:pt x="83519" y="0"/>
                </a:lnTo>
                <a:lnTo>
                  <a:pt x="118581" y="4901"/>
                </a:lnTo>
                <a:lnTo>
                  <a:pt x="148995" y="23022"/>
                </a:lnTo>
                <a:lnTo>
                  <a:pt x="169391" y="50447"/>
                </a:lnTo>
                <a:lnTo>
                  <a:pt x="178016" y="83519"/>
                </a:lnTo>
                <a:lnTo>
                  <a:pt x="173114" y="118581"/>
                </a:lnTo>
                <a:lnTo>
                  <a:pt x="154993" y="148995"/>
                </a:lnTo>
                <a:lnTo>
                  <a:pt x="127568" y="169391"/>
                </a:lnTo>
                <a:lnTo>
                  <a:pt x="94496" y="178016"/>
                </a:lnTo>
                <a:lnTo>
                  <a:pt x="59434" y="173114"/>
                </a:lnTo>
                <a:lnTo>
                  <a:pt x="29020" y="154993"/>
                </a:lnTo>
                <a:lnTo>
                  <a:pt x="8624" y="127568"/>
                </a:lnTo>
                <a:lnTo>
                  <a:pt x="0" y="94496"/>
                </a:lnTo>
                <a:lnTo>
                  <a:pt x="4901" y="59434"/>
                </a:lnTo>
                <a:close/>
              </a:path>
            </a:pathLst>
          </a:custGeom>
          <a:ln w="16509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61003" y="4493921"/>
            <a:ext cx="178016" cy="1780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661003" y="4493921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4901" y="59434"/>
                </a:moveTo>
                <a:lnTo>
                  <a:pt x="23022" y="29020"/>
                </a:lnTo>
                <a:lnTo>
                  <a:pt x="50447" y="8624"/>
                </a:lnTo>
                <a:lnTo>
                  <a:pt x="83519" y="0"/>
                </a:lnTo>
                <a:lnTo>
                  <a:pt x="118581" y="4901"/>
                </a:lnTo>
                <a:lnTo>
                  <a:pt x="148995" y="23022"/>
                </a:lnTo>
                <a:lnTo>
                  <a:pt x="169391" y="50447"/>
                </a:lnTo>
                <a:lnTo>
                  <a:pt x="178016" y="83519"/>
                </a:lnTo>
                <a:lnTo>
                  <a:pt x="173114" y="118581"/>
                </a:lnTo>
                <a:lnTo>
                  <a:pt x="154993" y="148995"/>
                </a:lnTo>
                <a:lnTo>
                  <a:pt x="127568" y="169391"/>
                </a:lnTo>
                <a:lnTo>
                  <a:pt x="94497" y="178015"/>
                </a:lnTo>
                <a:lnTo>
                  <a:pt x="59434" y="173114"/>
                </a:lnTo>
                <a:lnTo>
                  <a:pt x="29020" y="154993"/>
                </a:lnTo>
                <a:lnTo>
                  <a:pt x="8624" y="127568"/>
                </a:lnTo>
                <a:lnTo>
                  <a:pt x="0" y="94496"/>
                </a:lnTo>
                <a:lnTo>
                  <a:pt x="4901" y="59434"/>
                </a:lnTo>
                <a:close/>
              </a:path>
            </a:pathLst>
          </a:custGeom>
          <a:ln w="16509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189873" y="4060516"/>
            <a:ext cx="178016" cy="1780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181619" y="4052260"/>
            <a:ext cx="194526" cy="1945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32310" y="3717940"/>
            <a:ext cx="178016" cy="1780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24056" y="3709684"/>
            <a:ext cx="194526" cy="1945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507279" y="3426583"/>
            <a:ext cx="178015" cy="1780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99023" y="3418327"/>
            <a:ext cx="194525" cy="1945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10197" y="4080862"/>
            <a:ext cx="178016" cy="1780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01942" y="4072608"/>
            <a:ext cx="194526" cy="1945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599305" y="4067971"/>
            <a:ext cx="178016" cy="1780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599305" y="4067971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4901" y="59434"/>
                </a:moveTo>
                <a:lnTo>
                  <a:pt x="23022" y="29020"/>
                </a:lnTo>
                <a:lnTo>
                  <a:pt x="50447" y="8624"/>
                </a:lnTo>
                <a:lnTo>
                  <a:pt x="83519" y="0"/>
                </a:lnTo>
                <a:lnTo>
                  <a:pt x="118581" y="4901"/>
                </a:lnTo>
                <a:lnTo>
                  <a:pt x="148995" y="23022"/>
                </a:lnTo>
                <a:lnTo>
                  <a:pt x="169391" y="50447"/>
                </a:lnTo>
                <a:lnTo>
                  <a:pt x="178016" y="83519"/>
                </a:lnTo>
                <a:lnTo>
                  <a:pt x="173114" y="118581"/>
                </a:lnTo>
                <a:lnTo>
                  <a:pt x="154993" y="148995"/>
                </a:lnTo>
                <a:lnTo>
                  <a:pt x="127568" y="169391"/>
                </a:lnTo>
                <a:lnTo>
                  <a:pt x="94496" y="178016"/>
                </a:lnTo>
                <a:lnTo>
                  <a:pt x="59434" y="173114"/>
                </a:lnTo>
                <a:lnTo>
                  <a:pt x="29020" y="154993"/>
                </a:lnTo>
                <a:lnTo>
                  <a:pt x="8624" y="127568"/>
                </a:lnTo>
                <a:lnTo>
                  <a:pt x="0" y="94496"/>
                </a:lnTo>
                <a:lnTo>
                  <a:pt x="4901" y="59434"/>
                </a:lnTo>
                <a:close/>
              </a:path>
            </a:pathLst>
          </a:custGeom>
          <a:ln w="16509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67868" y="4441776"/>
            <a:ext cx="178016" cy="1780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67869" y="4441776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4901" y="59434"/>
                </a:moveTo>
                <a:lnTo>
                  <a:pt x="23022" y="29020"/>
                </a:lnTo>
                <a:lnTo>
                  <a:pt x="50447" y="8624"/>
                </a:lnTo>
                <a:lnTo>
                  <a:pt x="83519" y="0"/>
                </a:lnTo>
                <a:lnTo>
                  <a:pt x="118581" y="4901"/>
                </a:lnTo>
                <a:lnTo>
                  <a:pt x="148995" y="23022"/>
                </a:lnTo>
                <a:lnTo>
                  <a:pt x="169391" y="50447"/>
                </a:lnTo>
                <a:lnTo>
                  <a:pt x="178015" y="83519"/>
                </a:lnTo>
                <a:lnTo>
                  <a:pt x="173114" y="118581"/>
                </a:lnTo>
                <a:lnTo>
                  <a:pt x="154993" y="148995"/>
                </a:lnTo>
                <a:lnTo>
                  <a:pt x="127568" y="169391"/>
                </a:lnTo>
                <a:lnTo>
                  <a:pt x="94496" y="178016"/>
                </a:lnTo>
                <a:lnTo>
                  <a:pt x="59435" y="173114"/>
                </a:lnTo>
                <a:lnTo>
                  <a:pt x="29021" y="154993"/>
                </a:lnTo>
                <a:lnTo>
                  <a:pt x="8624" y="127568"/>
                </a:lnTo>
                <a:lnTo>
                  <a:pt x="0" y="94496"/>
                </a:lnTo>
                <a:lnTo>
                  <a:pt x="4901" y="59434"/>
                </a:lnTo>
                <a:close/>
              </a:path>
            </a:pathLst>
          </a:custGeom>
          <a:ln w="16509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44759" y="4488855"/>
            <a:ext cx="178015" cy="1780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44758" y="4488855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4901" y="59434"/>
                </a:moveTo>
                <a:lnTo>
                  <a:pt x="23022" y="29020"/>
                </a:lnTo>
                <a:lnTo>
                  <a:pt x="50447" y="8624"/>
                </a:lnTo>
                <a:lnTo>
                  <a:pt x="83519" y="0"/>
                </a:lnTo>
                <a:lnTo>
                  <a:pt x="118581" y="4901"/>
                </a:lnTo>
                <a:lnTo>
                  <a:pt x="148995" y="23022"/>
                </a:lnTo>
                <a:lnTo>
                  <a:pt x="169391" y="50447"/>
                </a:lnTo>
                <a:lnTo>
                  <a:pt x="178016" y="83519"/>
                </a:lnTo>
                <a:lnTo>
                  <a:pt x="173114" y="118581"/>
                </a:lnTo>
                <a:lnTo>
                  <a:pt x="154993" y="148995"/>
                </a:lnTo>
                <a:lnTo>
                  <a:pt x="127568" y="169391"/>
                </a:lnTo>
                <a:lnTo>
                  <a:pt x="94496" y="178015"/>
                </a:lnTo>
                <a:lnTo>
                  <a:pt x="59435" y="173114"/>
                </a:lnTo>
                <a:lnTo>
                  <a:pt x="29021" y="154993"/>
                </a:lnTo>
                <a:lnTo>
                  <a:pt x="8624" y="127568"/>
                </a:lnTo>
                <a:lnTo>
                  <a:pt x="0" y="94496"/>
                </a:lnTo>
                <a:lnTo>
                  <a:pt x="4901" y="59434"/>
                </a:lnTo>
                <a:close/>
              </a:path>
            </a:pathLst>
          </a:custGeom>
          <a:ln w="16509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73629" y="4055449"/>
            <a:ext cx="178016" cy="17801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465375" y="4047194"/>
            <a:ext cx="194525" cy="19452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463810" y="3710247"/>
            <a:ext cx="178016" cy="17801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463810" y="3710247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4901" y="59434"/>
                </a:moveTo>
                <a:lnTo>
                  <a:pt x="23022" y="29020"/>
                </a:lnTo>
                <a:lnTo>
                  <a:pt x="50447" y="8624"/>
                </a:lnTo>
                <a:lnTo>
                  <a:pt x="83519" y="0"/>
                </a:lnTo>
                <a:lnTo>
                  <a:pt x="118581" y="4901"/>
                </a:lnTo>
                <a:lnTo>
                  <a:pt x="148995" y="23022"/>
                </a:lnTo>
                <a:lnTo>
                  <a:pt x="169391" y="50447"/>
                </a:lnTo>
                <a:lnTo>
                  <a:pt x="178016" y="83519"/>
                </a:lnTo>
                <a:lnTo>
                  <a:pt x="173114" y="118581"/>
                </a:lnTo>
                <a:lnTo>
                  <a:pt x="154993" y="148995"/>
                </a:lnTo>
                <a:lnTo>
                  <a:pt x="127568" y="169391"/>
                </a:lnTo>
                <a:lnTo>
                  <a:pt x="94496" y="178016"/>
                </a:lnTo>
                <a:lnTo>
                  <a:pt x="59435" y="173114"/>
                </a:lnTo>
                <a:lnTo>
                  <a:pt x="29021" y="154993"/>
                </a:lnTo>
                <a:lnTo>
                  <a:pt x="8624" y="127568"/>
                </a:lnTo>
                <a:lnTo>
                  <a:pt x="0" y="94496"/>
                </a:lnTo>
                <a:lnTo>
                  <a:pt x="4901" y="59434"/>
                </a:lnTo>
                <a:close/>
              </a:path>
            </a:pathLst>
          </a:custGeom>
          <a:ln w="16509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879024" y="3362717"/>
            <a:ext cx="178016" cy="1780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870768" y="3354463"/>
            <a:ext cx="194525" cy="194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159670" y="3270165"/>
            <a:ext cx="178016" cy="1780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151415" y="3261911"/>
            <a:ext cx="194526" cy="1945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71050" y="4004105"/>
            <a:ext cx="178016" cy="1780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962795" y="3995850"/>
            <a:ext cx="194525" cy="1945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697644" y="4462598"/>
            <a:ext cx="178016" cy="1780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689389" y="4454344"/>
            <a:ext cx="194526" cy="19452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316503" y="4424989"/>
            <a:ext cx="178016" cy="1780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308248" y="4416734"/>
            <a:ext cx="194525" cy="19452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974114" y="3226067"/>
            <a:ext cx="178237" cy="17823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965859" y="3217813"/>
            <a:ext cx="194747" cy="19474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103875" y="3574233"/>
            <a:ext cx="178237" cy="17823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095620" y="3565977"/>
            <a:ext cx="194747" cy="19474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693460" y="2638037"/>
            <a:ext cx="178237" cy="17823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693460" y="2638036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24327" y="150359"/>
                </a:moveTo>
                <a:lnTo>
                  <a:pt x="5580" y="120327"/>
                </a:lnTo>
                <a:lnTo>
                  <a:pt x="0" y="86607"/>
                </a:lnTo>
                <a:lnTo>
                  <a:pt x="7470" y="53256"/>
                </a:lnTo>
                <a:lnTo>
                  <a:pt x="27877" y="24326"/>
                </a:lnTo>
                <a:lnTo>
                  <a:pt x="57910" y="5580"/>
                </a:lnTo>
                <a:lnTo>
                  <a:pt x="91629" y="0"/>
                </a:lnTo>
                <a:lnTo>
                  <a:pt x="124981" y="7470"/>
                </a:lnTo>
                <a:lnTo>
                  <a:pt x="153910" y="27877"/>
                </a:lnTo>
                <a:lnTo>
                  <a:pt x="172656" y="57910"/>
                </a:lnTo>
                <a:lnTo>
                  <a:pt x="178237" y="91629"/>
                </a:lnTo>
                <a:lnTo>
                  <a:pt x="170766" y="124980"/>
                </a:lnTo>
                <a:lnTo>
                  <a:pt x="150359" y="153910"/>
                </a:lnTo>
                <a:lnTo>
                  <a:pt x="120327" y="172656"/>
                </a:lnTo>
                <a:lnTo>
                  <a:pt x="86607" y="178237"/>
                </a:lnTo>
                <a:lnTo>
                  <a:pt x="53256" y="170766"/>
                </a:lnTo>
                <a:lnTo>
                  <a:pt x="24327" y="150359"/>
                </a:lnTo>
                <a:close/>
              </a:path>
            </a:pathLst>
          </a:custGeom>
          <a:ln w="1651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733292" y="2793487"/>
            <a:ext cx="178237" cy="17823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725037" y="2785232"/>
            <a:ext cx="194747" cy="19474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915273" y="2213809"/>
            <a:ext cx="178236" cy="17823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907018" y="2205553"/>
            <a:ext cx="194747" cy="19474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132128" y="3221974"/>
            <a:ext cx="178237" cy="17823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132128" y="3221973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24326" y="150359"/>
                </a:moveTo>
                <a:lnTo>
                  <a:pt x="5580" y="120327"/>
                </a:lnTo>
                <a:lnTo>
                  <a:pt x="0" y="86607"/>
                </a:lnTo>
                <a:lnTo>
                  <a:pt x="7470" y="53256"/>
                </a:lnTo>
                <a:lnTo>
                  <a:pt x="27877" y="24326"/>
                </a:lnTo>
                <a:lnTo>
                  <a:pt x="57910" y="5580"/>
                </a:lnTo>
                <a:lnTo>
                  <a:pt x="91629" y="0"/>
                </a:lnTo>
                <a:lnTo>
                  <a:pt x="124981" y="7470"/>
                </a:lnTo>
                <a:lnTo>
                  <a:pt x="153910" y="27877"/>
                </a:lnTo>
                <a:lnTo>
                  <a:pt x="172656" y="57910"/>
                </a:lnTo>
                <a:lnTo>
                  <a:pt x="178237" y="91629"/>
                </a:lnTo>
                <a:lnTo>
                  <a:pt x="170766" y="124980"/>
                </a:lnTo>
                <a:lnTo>
                  <a:pt x="150359" y="153910"/>
                </a:lnTo>
                <a:lnTo>
                  <a:pt x="120327" y="172656"/>
                </a:lnTo>
                <a:lnTo>
                  <a:pt x="86607" y="178237"/>
                </a:lnTo>
                <a:lnTo>
                  <a:pt x="53256" y="170766"/>
                </a:lnTo>
                <a:lnTo>
                  <a:pt x="24326" y="150359"/>
                </a:lnTo>
                <a:close/>
              </a:path>
            </a:pathLst>
          </a:custGeom>
          <a:ln w="1651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527646" y="2425578"/>
            <a:ext cx="178237" cy="17823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527645" y="2425577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24327" y="150359"/>
                </a:moveTo>
                <a:lnTo>
                  <a:pt x="5580" y="120327"/>
                </a:lnTo>
                <a:lnTo>
                  <a:pt x="0" y="86607"/>
                </a:lnTo>
                <a:lnTo>
                  <a:pt x="7470" y="53256"/>
                </a:lnTo>
                <a:lnTo>
                  <a:pt x="27877" y="24326"/>
                </a:lnTo>
                <a:lnTo>
                  <a:pt x="57910" y="5580"/>
                </a:lnTo>
                <a:lnTo>
                  <a:pt x="91629" y="0"/>
                </a:lnTo>
                <a:lnTo>
                  <a:pt x="124981" y="7470"/>
                </a:lnTo>
                <a:lnTo>
                  <a:pt x="153910" y="27877"/>
                </a:lnTo>
                <a:lnTo>
                  <a:pt x="172656" y="57910"/>
                </a:lnTo>
                <a:lnTo>
                  <a:pt x="178237" y="91629"/>
                </a:lnTo>
                <a:lnTo>
                  <a:pt x="170766" y="124980"/>
                </a:lnTo>
                <a:lnTo>
                  <a:pt x="150359" y="153910"/>
                </a:lnTo>
                <a:lnTo>
                  <a:pt x="120327" y="172656"/>
                </a:lnTo>
                <a:lnTo>
                  <a:pt x="86607" y="178237"/>
                </a:lnTo>
                <a:lnTo>
                  <a:pt x="53256" y="170766"/>
                </a:lnTo>
                <a:lnTo>
                  <a:pt x="24327" y="150359"/>
                </a:lnTo>
                <a:close/>
              </a:path>
            </a:pathLst>
          </a:custGeom>
          <a:ln w="1651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418805" y="3242642"/>
            <a:ext cx="178237" cy="17823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418806" y="3242642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24326" y="150359"/>
                </a:moveTo>
                <a:lnTo>
                  <a:pt x="5580" y="120327"/>
                </a:lnTo>
                <a:lnTo>
                  <a:pt x="0" y="86607"/>
                </a:lnTo>
                <a:lnTo>
                  <a:pt x="7470" y="53256"/>
                </a:lnTo>
                <a:lnTo>
                  <a:pt x="27877" y="24326"/>
                </a:lnTo>
                <a:lnTo>
                  <a:pt x="57910" y="5580"/>
                </a:lnTo>
                <a:lnTo>
                  <a:pt x="91629" y="0"/>
                </a:lnTo>
                <a:lnTo>
                  <a:pt x="124980" y="7470"/>
                </a:lnTo>
                <a:lnTo>
                  <a:pt x="153910" y="27877"/>
                </a:lnTo>
                <a:lnTo>
                  <a:pt x="172656" y="57910"/>
                </a:lnTo>
                <a:lnTo>
                  <a:pt x="178237" y="91629"/>
                </a:lnTo>
                <a:lnTo>
                  <a:pt x="170766" y="124980"/>
                </a:lnTo>
                <a:lnTo>
                  <a:pt x="150359" y="153910"/>
                </a:lnTo>
                <a:lnTo>
                  <a:pt x="120327" y="172656"/>
                </a:lnTo>
                <a:lnTo>
                  <a:pt x="86607" y="178237"/>
                </a:lnTo>
                <a:lnTo>
                  <a:pt x="53256" y="170766"/>
                </a:lnTo>
                <a:lnTo>
                  <a:pt x="24326" y="150359"/>
                </a:lnTo>
                <a:close/>
              </a:path>
            </a:pathLst>
          </a:custGeom>
          <a:ln w="1651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384195" y="3814401"/>
            <a:ext cx="178237" cy="17823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375941" y="3806145"/>
            <a:ext cx="194747" cy="19474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295537" y="2395857"/>
            <a:ext cx="178237" cy="17823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287282" y="2387602"/>
            <a:ext cx="194747" cy="19474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873061" y="2468043"/>
            <a:ext cx="178237" cy="17823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864805" y="2459789"/>
            <a:ext cx="194747" cy="19474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094060" y="2831646"/>
            <a:ext cx="178237" cy="17823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094061" y="2831645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24326" y="150359"/>
                </a:moveTo>
                <a:lnTo>
                  <a:pt x="5580" y="120327"/>
                </a:lnTo>
                <a:lnTo>
                  <a:pt x="0" y="86607"/>
                </a:lnTo>
                <a:lnTo>
                  <a:pt x="7470" y="53256"/>
                </a:lnTo>
                <a:lnTo>
                  <a:pt x="27877" y="24326"/>
                </a:lnTo>
                <a:lnTo>
                  <a:pt x="57910" y="5580"/>
                </a:lnTo>
                <a:lnTo>
                  <a:pt x="91629" y="0"/>
                </a:lnTo>
                <a:lnTo>
                  <a:pt x="124981" y="7470"/>
                </a:lnTo>
                <a:lnTo>
                  <a:pt x="153910" y="27877"/>
                </a:lnTo>
                <a:lnTo>
                  <a:pt x="172656" y="57910"/>
                </a:lnTo>
                <a:lnTo>
                  <a:pt x="178237" y="91629"/>
                </a:lnTo>
                <a:lnTo>
                  <a:pt x="170767" y="124980"/>
                </a:lnTo>
                <a:lnTo>
                  <a:pt x="150359" y="153910"/>
                </a:lnTo>
                <a:lnTo>
                  <a:pt x="120327" y="172656"/>
                </a:lnTo>
                <a:lnTo>
                  <a:pt x="86607" y="178237"/>
                </a:lnTo>
                <a:lnTo>
                  <a:pt x="53256" y="170766"/>
                </a:lnTo>
                <a:lnTo>
                  <a:pt x="24326" y="150359"/>
                </a:lnTo>
                <a:close/>
              </a:path>
            </a:pathLst>
          </a:custGeom>
          <a:ln w="1651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489578" y="2035250"/>
            <a:ext cx="178237" cy="17823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481323" y="2026994"/>
            <a:ext cx="194747" cy="19474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274898" y="2048083"/>
            <a:ext cx="178237" cy="17823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266643" y="2039827"/>
            <a:ext cx="194747" cy="19474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670872" y="3287192"/>
            <a:ext cx="178237" cy="17823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920843" y="3030341"/>
            <a:ext cx="178236" cy="17823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662618" y="3278936"/>
            <a:ext cx="194747" cy="19474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920843" y="3030342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24326" y="150359"/>
                </a:moveTo>
                <a:lnTo>
                  <a:pt x="5580" y="120327"/>
                </a:lnTo>
                <a:lnTo>
                  <a:pt x="0" y="86607"/>
                </a:lnTo>
                <a:lnTo>
                  <a:pt x="7470" y="53256"/>
                </a:lnTo>
                <a:lnTo>
                  <a:pt x="27877" y="24326"/>
                </a:lnTo>
                <a:lnTo>
                  <a:pt x="57910" y="5580"/>
                </a:lnTo>
                <a:lnTo>
                  <a:pt x="91629" y="0"/>
                </a:lnTo>
                <a:lnTo>
                  <a:pt x="124981" y="7470"/>
                </a:lnTo>
                <a:lnTo>
                  <a:pt x="153910" y="27877"/>
                </a:lnTo>
                <a:lnTo>
                  <a:pt x="172656" y="57910"/>
                </a:lnTo>
                <a:lnTo>
                  <a:pt x="178237" y="91629"/>
                </a:lnTo>
                <a:lnTo>
                  <a:pt x="170766" y="124980"/>
                </a:lnTo>
                <a:lnTo>
                  <a:pt x="150359" y="153910"/>
                </a:lnTo>
                <a:lnTo>
                  <a:pt x="120327" y="172656"/>
                </a:lnTo>
                <a:lnTo>
                  <a:pt x="86607" y="178237"/>
                </a:lnTo>
                <a:lnTo>
                  <a:pt x="53256" y="170766"/>
                </a:lnTo>
                <a:lnTo>
                  <a:pt x="24326" y="150359"/>
                </a:lnTo>
                <a:close/>
              </a:path>
            </a:pathLst>
          </a:custGeom>
          <a:ln w="1651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540703" y="3102528"/>
            <a:ext cx="178237" cy="17823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532449" y="3094272"/>
            <a:ext cx="194747" cy="19474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544848" y="2457965"/>
            <a:ext cx="178237" cy="17823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536593" y="2449710"/>
            <a:ext cx="194747" cy="19474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761702" y="3466131"/>
            <a:ext cx="178237" cy="17823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761702" y="3466130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24326" y="150359"/>
                </a:moveTo>
                <a:lnTo>
                  <a:pt x="5580" y="120327"/>
                </a:lnTo>
                <a:lnTo>
                  <a:pt x="0" y="86607"/>
                </a:lnTo>
                <a:lnTo>
                  <a:pt x="7470" y="53256"/>
                </a:lnTo>
                <a:lnTo>
                  <a:pt x="27877" y="24326"/>
                </a:lnTo>
                <a:lnTo>
                  <a:pt x="57910" y="5580"/>
                </a:lnTo>
                <a:lnTo>
                  <a:pt x="91629" y="0"/>
                </a:lnTo>
                <a:lnTo>
                  <a:pt x="124981" y="7470"/>
                </a:lnTo>
                <a:lnTo>
                  <a:pt x="153910" y="27877"/>
                </a:lnTo>
                <a:lnTo>
                  <a:pt x="172656" y="57910"/>
                </a:lnTo>
                <a:lnTo>
                  <a:pt x="178237" y="91629"/>
                </a:lnTo>
                <a:lnTo>
                  <a:pt x="170767" y="124980"/>
                </a:lnTo>
                <a:lnTo>
                  <a:pt x="150359" y="153910"/>
                </a:lnTo>
                <a:lnTo>
                  <a:pt x="120327" y="172656"/>
                </a:lnTo>
                <a:lnTo>
                  <a:pt x="86607" y="178237"/>
                </a:lnTo>
                <a:lnTo>
                  <a:pt x="53256" y="170766"/>
                </a:lnTo>
                <a:lnTo>
                  <a:pt x="24326" y="150359"/>
                </a:lnTo>
                <a:close/>
              </a:path>
            </a:pathLst>
          </a:custGeom>
          <a:ln w="1651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347731" y="2775555"/>
            <a:ext cx="178237" cy="17823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347731" y="2775554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24326" y="150359"/>
                </a:moveTo>
                <a:lnTo>
                  <a:pt x="5580" y="120327"/>
                </a:lnTo>
                <a:lnTo>
                  <a:pt x="0" y="86607"/>
                </a:lnTo>
                <a:lnTo>
                  <a:pt x="7470" y="53256"/>
                </a:lnTo>
                <a:lnTo>
                  <a:pt x="27877" y="24326"/>
                </a:lnTo>
                <a:lnTo>
                  <a:pt x="57910" y="5580"/>
                </a:lnTo>
                <a:lnTo>
                  <a:pt x="91629" y="0"/>
                </a:lnTo>
                <a:lnTo>
                  <a:pt x="124981" y="7470"/>
                </a:lnTo>
                <a:lnTo>
                  <a:pt x="153910" y="27877"/>
                </a:lnTo>
                <a:lnTo>
                  <a:pt x="172656" y="57910"/>
                </a:lnTo>
                <a:lnTo>
                  <a:pt x="178237" y="91629"/>
                </a:lnTo>
                <a:lnTo>
                  <a:pt x="170766" y="124980"/>
                </a:lnTo>
                <a:lnTo>
                  <a:pt x="150359" y="153910"/>
                </a:lnTo>
                <a:lnTo>
                  <a:pt x="120327" y="172656"/>
                </a:lnTo>
                <a:lnTo>
                  <a:pt x="86607" y="178237"/>
                </a:lnTo>
                <a:lnTo>
                  <a:pt x="53256" y="170766"/>
                </a:lnTo>
                <a:lnTo>
                  <a:pt x="24326" y="150359"/>
                </a:lnTo>
                <a:close/>
              </a:path>
            </a:pathLst>
          </a:custGeom>
          <a:ln w="1651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598745" y="2957697"/>
            <a:ext cx="178237" cy="17823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598745" y="2957697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24327" y="150359"/>
                </a:moveTo>
                <a:lnTo>
                  <a:pt x="5580" y="120327"/>
                </a:lnTo>
                <a:lnTo>
                  <a:pt x="0" y="86607"/>
                </a:lnTo>
                <a:lnTo>
                  <a:pt x="7470" y="53256"/>
                </a:lnTo>
                <a:lnTo>
                  <a:pt x="27877" y="24326"/>
                </a:lnTo>
                <a:lnTo>
                  <a:pt x="57910" y="5580"/>
                </a:lnTo>
                <a:lnTo>
                  <a:pt x="91629" y="0"/>
                </a:lnTo>
                <a:lnTo>
                  <a:pt x="124981" y="7470"/>
                </a:lnTo>
                <a:lnTo>
                  <a:pt x="153910" y="27877"/>
                </a:lnTo>
                <a:lnTo>
                  <a:pt x="172656" y="57910"/>
                </a:lnTo>
                <a:lnTo>
                  <a:pt x="178237" y="91629"/>
                </a:lnTo>
                <a:lnTo>
                  <a:pt x="170766" y="124980"/>
                </a:lnTo>
                <a:lnTo>
                  <a:pt x="150359" y="153910"/>
                </a:lnTo>
                <a:lnTo>
                  <a:pt x="120327" y="172656"/>
                </a:lnTo>
                <a:lnTo>
                  <a:pt x="86607" y="178237"/>
                </a:lnTo>
                <a:lnTo>
                  <a:pt x="53256" y="170766"/>
                </a:lnTo>
                <a:lnTo>
                  <a:pt x="24327" y="150359"/>
                </a:lnTo>
                <a:close/>
              </a:path>
            </a:pathLst>
          </a:custGeom>
          <a:ln w="1651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231811" y="3444337"/>
            <a:ext cx="178238" cy="17823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231811" y="3444337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24326" y="150359"/>
                </a:moveTo>
                <a:lnTo>
                  <a:pt x="5580" y="120327"/>
                </a:lnTo>
                <a:lnTo>
                  <a:pt x="0" y="86607"/>
                </a:lnTo>
                <a:lnTo>
                  <a:pt x="7470" y="53256"/>
                </a:lnTo>
                <a:lnTo>
                  <a:pt x="27877" y="24326"/>
                </a:lnTo>
                <a:lnTo>
                  <a:pt x="57910" y="5580"/>
                </a:lnTo>
                <a:lnTo>
                  <a:pt x="91629" y="0"/>
                </a:lnTo>
                <a:lnTo>
                  <a:pt x="124981" y="7470"/>
                </a:lnTo>
                <a:lnTo>
                  <a:pt x="153910" y="27877"/>
                </a:lnTo>
                <a:lnTo>
                  <a:pt x="172656" y="57910"/>
                </a:lnTo>
                <a:lnTo>
                  <a:pt x="178237" y="91629"/>
                </a:lnTo>
                <a:lnTo>
                  <a:pt x="170766" y="124980"/>
                </a:lnTo>
                <a:lnTo>
                  <a:pt x="150359" y="153910"/>
                </a:lnTo>
                <a:lnTo>
                  <a:pt x="120327" y="172656"/>
                </a:lnTo>
                <a:lnTo>
                  <a:pt x="86607" y="178237"/>
                </a:lnTo>
                <a:lnTo>
                  <a:pt x="53256" y="170766"/>
                </a:lnTo>
                <a:lnTo>
                  <a:pt x="24326" y="150359"/>
                </a:lnTo>
                <a:close/>
              </a:path>
            </a:pathLst>
          </a:custGeom>
          <a:ln w="1651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630822" y="3664825"/>
            <a:ext cx="178237" cy="17823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630822" y="3664824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24326" y="150359"/>
                </a:moveTo>
                <a:lnTo>
                  <a:pt x="5580" y="120327"/>
                </a:lnTo>
                <a:lnTo>
                  <a:pt x="0" y="86607"/>
                </a:lnTo>
                <a:lnTo>
                  <a:pt x="7470" y="53256"/>
                </a:lnTo>
                <a:lnTo>
                  <a:pt x="27877" y="24326"/>
                </a:lnTo>
                <a:lnTo>
                  <a:pt x="57910" y="5580"/>
                </a:lnTo>
                <a:lnTo>
                  <a:pt x="91629" y="0"/>
                </a:lnTo>
                <a:lnTo>
                  <a:pt x="124981" y="7470"/>
                </a:lnTo>
                <a:lnTo>
                  <a:pt x="153910" y="27877"/>
                </a:lnTo>
                <a:lnTo>
                  <a:pt x="172656" y="57910"/>
                </a:lnTo>
                <a:lnTo>
                  <a:pt x="178237" y="91629"/>
                </a:lnTo>
                <a:lnTo>
                  <a:pt x="170767" y="124980"/>
                </a:lnTo>
                <a:lnTo>
                  <a:pt x="150359" y="153910"/>
                </a:lnTo>
                <a:lnTo>
                  <a:pt x="120327" y="172656"/>
                </a:lnTo>
                <a:lnTo>
                  <a:pt x="86607" y="178237"/>
                </a:lnTo>
                <a:lnTo>
                  <a:pt x="53256" y="170766"/>
                </a:lnTo>
                <a:lnTo>
                  <a:pt x="24326" y="150359"/>
                </a:lnTo>
                <a:close/>
              </a:path>
            </a:pathLst>
          </a:custGeom>
          <a:ln w="1651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319414" y="3515543"/>
            <a:ext cx="178237" cy="17823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311159" y="3507287"/>
            <a:ext cx="194747" cy="19474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200490" y="2987305"/>
            <a:ext cx="178237" cy="17823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192235" y="2979050"/>
            <a:ext cx="194747" cy="19474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417346" y="3995469"/>
            <a:ext cx="178237" cy="17823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409090" y="3987214"/>
            <a:ext cx="194747" cy="19474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812861" y="3199074"/>
            <a:ext cx="178237" cy="17823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812861" y="3199074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24326" y="150359"/>
                </a:moveTo>
                <a:lnTo>
                  <a:pt x="5580" y="120327"/>
                </a:lnTo>
                <a:lnTo>
                  <a:pt x="0" y="86607"/>
                </a:lnTo>
                <a:lnTo>
                  <a:pt x="7470" y="53256"/>
                </a:lnTo>
                <a:lnTo>
                  <a:pt x="27877" y="24326"/>
                </a:lnTo>
                <a:lnTo>
                  <a:pt x="57910" y="5580"/>
                </a:lnTo>
                <a:lnTo>
                  <a:pt x="91629" y="0"/>
                </a:lnTo>
                <a:lnTo>
                  <a:pt x="124981" y="7470"/>
                </a:lnTo>
                <a:lnTo>
                  <a:pt x="153910" y="27877"/>
                </a:lnTo>
                <a:lnTo>
                  <a:pt x="172656" y="57910"/>
                </a:lnTo>
                <a:lnTo>
                  <a:pt x="178237" y="91629"/>
                </a:lnTo>
                <a:lnTo>
                  <a:pt x="170767" y="124980"/>
                </a:lnTo>
                <a:lnTo>
                  <a:pt x="150359" y="153910"/>
                </a:lnTo>
                <a:lnTo>
                  <a:pt x="120327" y="172656"/>
                </a:lnTo>
                <a:lnTo>
                  <a:pt x="86607" y="178237"/>
                </a:lnTo>
                <a:lnTo>
                  <a:pt x="53256" y="170766"/>
                </a:lnTo>
                <a:lnTo>
                  <a:pt x="24326" y="150359"/>
                </a:lnTo>
                <a:close/>
              </a:path>
            </a:pathLst>
          </a:custGeom>
          <a:ln w="1651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095354" y="3652025"/>
            <a:ext cx="178237" cy="17823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095354" y="3652024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24326" y="150359"/>
                </a:moveTo>
                <a:lnTo>
                  <a:pt x="5580" y="120327"/>
                </a:lnTo>
                <a:lnTo>
                  <a:pt x="0" y="86607"/>
                </a:lnTo>
                <a:lnTo>
                  <a:pt x="7470" y="53256"/>
                </a:lnTo>
                <a:lnTo>
                  <a:pt x="27877" y="24326"/>
                </a:lnTo>
                <a:lnTo>
                  <a:pt x="57910" y="5580"/>
                </a:lnTo>
                <a:lnTo>
                  <a:pt x="91629" y="0"/>
                </a:lnTo>
                <a:lnTo>
                  <a:pt x="124981" y="7470"/>
                </a:lnTo>
                <a:lnTo>
                  <a:pt x="153910" y="27877"/>
                </a:lnTo>
                <a:lnTo>
                  <a:pt x="172656" y="57910"/>
                </a:lnTo>
                <a:lnTo>
                  <a:pt x="178237" y="91629"/>
                </a:lnTo>
                <a:lnTo>
                  <a:pt x="170766" y="124980"/>
                </a:lnTo>
                <a:lnTo>
                  <a:pt x="150359" y="153910"/>
                </a:lnTo>
                <a:lnTo>
                  <a:pt x="120327" y="172656"/>
                </a:lnTo>
                <a:lnTo>
                  <a:pt x="86607" y="178237"/>
                </a:lnTo>
                <a:lnTo>
                  <a:pt x="53256" y="170766"/>
                </a:lnTo>
                <a:lnTo>
                  <a:pt x="24326" y="150359"/>
                </a:lnTo>
                <a:close/>
              </a:path>
            </a:pathLst>
          </a:custGeom>
          <a:ln w="1651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887453" y="3973676"/>
            <a:ext cx="178237" cy="17823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879198" y="3965422"/>
            <a:ext cx="194747" cy="19474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903462" y="1958366"/>
            <a:ext cx="2338070" cy="2418080"/>
          </a:xfrm>
          <a:custGeom>
            <a:avLst/>
            <a:gdLst/>
            <a:ahLst/>
            <a:cxnLst/>
            <a:rect l="l" t="t" r="r" b="b"/>
            <a:pathLst>
              <a:path w="2338070" h="2418079">
                <a:moveTo>
                  <a:pt x="1912465" y="1872818"/>
                </a:moveTo>
                <a:lnTo>
                  <a:pt x="1949016" y="1830630"/>
                </a:lnTo>
                <a:lnTo>
                  <a:pt x="1983960" y="1787777"/>
                </a:lnTo>
                <a:lnTo>
                  <a:pt x="2017292" y="1744313"/>
                </a:lnTo>
                <a:lnTo>
                  <a:pt x="2049006" y="1700292"/>
                </a:lnTo>
                <a:lnTo>
                  <a:pt x="2079097" y="1655767"/>
                </a:lnTo>
                <a:lnTo>
                  <a:pt x="2107561" y="1610793"/>
                </a:lnTo>
                <a:lnTo>
                  <a:pt x="2134392" y="1565423"/>
                </a:lnTo>
                <a:lnTo>
                  <a:pt x="2159585" y="1519712"/>
                </a:lnTo>
                <a:lnTo>
                  <a:pt x="2183135" y="1473713"/>
                </a:lnTo>
                <a:lnTo>
                  <a:pt x="2205037" y="1427479"/>
                </a:lnTo>
                <a:lnTo>
                  <a:pt x="2225286" y="1381066"/>
                </a:lnTo>
                <a:lnTo>
                  <a:pt x="2243876" y="1334526"/>
                </a:lnTo>
                <a:lnTo>
                  <a:pt x="2260804" y="1287913"/>
                </a:lnTo>
                <a:lnTo>
                  <a:pt x="2276062" y="1241282"/>
                </a:lnTo>
                <a:lnTo>
                  <a:pt x="2289648" y="1194686"/>
                </a:lnTo>
                <a:lnTo>
                  <a:pt x="2301555" y="1148179"/>
                </a:lnTo>
                <a:lnTo>
                  <a:pt x="2311778" y="1101815"/>
                </a:lnTo>
                <a:lnTo>
                  <a:pt x="2320312" y="1055648"/>
                </a:lnTo>
                <a:lnTo>
                  <a:pt x="2327153" y="1009732"/>
                </a:lnTo>
                <a:lnTo>
                  <a:pt x="2332295" y="964120"/>
                </a:lnTo>
                <a:lnTo>
                  <a:pt x="2335733" y="918866"/>
                </a:lnTo>
                <a:lnTo>
                  <a:pt x="2337461" y="874024"/>
                </a:lnTo>
                <a:lnTo>
                  <a:pt x="2337476" y="829649"/>
                </a:lnTo>
                <a:lnTo>
                  <a:pt x="2335771" y="785793"/>
                </a:lnTo>
                <a:lnTo>
                  <a:pt x="2332342" y="742511"/>
                </a:lnTo>
                <a:lnTo>
                  <a:pt x="2327184" y="699857"/>
                </a:lnTo>
                <a:lnTo>
                  <a:pt x="2320291" y="657884"/>
                </a:lnTo>
                <a:lnTo>
                  <a:pt x="2311658" y="616647"/>
                </a:lnTo>
                <a:lnTo>
                  <a:pt x="2301281" y="576198"/>
                </a:lnTo>
                <a:lnTo>
                  <a:pt x="2289154" y="536593"/>
                </a:lnTo>
                <a:lnTo>
                  <a:pt x="2275272" y="497885"/>
                </a:lnTo>
                <a:lnTo>
                  <a:pt x="2259631" y="460127"/>
                </a:lnTo>
                <a:lnTo>
                  <a:pt x="2242224" y="423374"/>
                </a:lnTo>
                <a:lnTo>
                  <a:pt x="2223047" y="387679"/>
                </a:lnTo>
                <a:lnTo>
                  <a:pt x="2202095" y="353097"/>
                </a:lnTo>
                <a:lnTo>
                  <a:pt x="2179363" y="319681"/>
                </a:lnTo>
                <a:lnTo>
                  <a:pt x="2154845" y="287485"/>
                </a:lnTo>
                <a:lnTo>
                  <a:pt x="2128537" y="256562"/>
                </a:lnTo>
                <a:lnTo>
                  <a:pt x="2100434" y="226968"/>
                </a:lnTo>
                <a:lnTo>
                  <a:pt x="2070529" y="198755"/>
                </a:lnTo>
                <a:lnTo>
                  <a:pt x="2039121" y="172227"/>
                </a:lnTo>
                <a:lnTo>
                  <a:pt x="2006543" y="147643"/>
                </a:lnTo>
                <a:lnTo>
                  <a:pt x="1972848" y="124994"/>
                </a:lnTo>
                <a:lnTo>
                  <a:pt x="1938090" y="104268"/>
                </a:lnTo>
                <a:lnTo>
                  <a:pt x="1902321" y="85453"/>
                </a:lnTo>
                <a:lnTo>
                  <a:pt x="1865595" y="68539"/>
                </a:lnTo>
                <a:lnTo>
                  <a:pt x="1827963" y="53515"/>
                </a:lnTo>
                <a:lnTo>
                  <a:pt x="1789480" y="40368"/>
                </a:lnTo>
                <a:lnTo>
                  <a:pt x="1750198" y="29089"/>
                </a:lnTo>
                <a:lnTo>
                  <a:pt x="1710170" y="19666"/>
                </a:lnTo>
                <a:lnTo>
                  <a:pt x="1669449" y="12087"/>
                </a:lnTo>
                <a:lnTo>
                  <a:pt x="1628088" y="6342"/>
                </a:lnTo>
                <a:lnTo>
                  <a:pt x="1586139" y="2420"/>
                </a:lnTo>
                <a:lnTo>
                  <a:pt x="1543657" y="310"/>
                </a:lnTo>
                <a:lnTo>
                  <a:pt x="1500693" y="0"/>
                </a:lnTo>
                <a:lnTo>
                  <a:pt x="1457301" y="1478"/>
                </a:lnTo>
                <a:lnTo>
                  <a:pt x="1413533" y="4735"/>
                </a:lnTo>
                <a:lnTo>
                  <a:pt x="1369443" y="9759"/>
                </a:lnTo>
                <a:lnTo>
                  <a:pt x="1325083" y="16539"/>
                </a:lnTo>
                <a:lnTo>
                  <a:pt x="1280507" y="25064"/>
                </a:lnTo>
                <a:lnTo>
                  <a:pt x="1235767" y="35322"/>
                </a:lnTo>
                <a:lnTo>
                  <a:pt x="1190916" y="47302"/>
                </a:lnTo>
                <a:lnTo>
                  <a:pt x="1146007" y="60994"/>
                </a:lnTo>
                <a:lnTo>
                  <a:pt x="1101094" y="76386"/>
                </a:lnTo>
                <a:lnTo>
                  <a:pt x="1056228" y="93466"/>
                </a:lnTo>
                <a:lnTo>
                  <a:pt x="1011464" y="112225"/>
                </a:lnTo>
                <a:lnTo>
                  <a:pt x="966853" y="132651"/>
                </a:lnTo>
                <a:lnTo>
                  <a:pt x="922450" y="154732"/>
                </a:lnTo>
                <a:lnTo>
                  <a:pt x="878306" y="178457"/>
                </a:lnTo>
                <a:lnTo>
                  <a:pt x="834475" y="203816"/>
                </a:lnTo>
                <a:lnTo>
                  <a:pt x="791009" y="230798"/>
                </a:lnTo>
                <a:lnTo>
                  <a:pt x="747963" y="259390"/>
                </a:lnTo>
                <a:lnTo>
                  <a:pt x="705387" y="289582"/>
                </a:lnTo>
                <a:lnTo>
                  <a:pt x="663337" y="321363"/>
                </a:lnTo>
                <a:lnTo>
                  <a:pt x="621863" y="354722"/>
                </a:lnTo>
                <a:lnTo>
                  <a:pt x="581021" y="389648"/>
                </a:lnTo>
                <a:lnTo>
                  <a:pt x="540861" y="426128"/>
                </a:lnTo>
                <a:lnTo>
                  <a:pt x="501437" y="464154"/>
                </a:lnTo>
                <a:lnTo>
                  <a:pt x="462803" y="503712"/>
                </a:lnTo>
                <a:lnTo>
                  <a:pt x="425011" y="544792"/>
                </a:lnTo>
                <a:lnTo>
                  <a:pt x="388460" y="586980"/>
                </a:lnTo>
                <a:lnTo>
                  <a:pt x="353516" y="629833"/>
                </a:lnTo>
                <a:lnTo>
                  <a:pt x="320184" y="673297"/>
                </a:lnTo>
                <a:lnTo>
                  <a:pt x="288470" y="717318"/>
                </a:lnTo>
                <a:lnTo>
                  <a:pt x="258378" y="761843"/>
                </a:lnTo>
                <a:lnTo>
                  <a:pt x="229915" y="806817"/>
                </a:lnTo>
                <a:lnTo>
                  <a:pt x="203084" y="852187"/>
                </a:lnTo>
                <a:lnTo>
                  <a:pt x="177891" y="897898"/>
                </a:lnTo>
                <a:lnTo>
                  <a:pt x="154341" y="943898"/>
                </a:lnTo>
                <a:lnTo>
                  <a:pt x="132439" y="990131"/>
                </a:lnTo>
                <a:lnTo>
                  <a:pt x="112190" y="1036545"/>
                </a:lnTo>
                <a:lnTo>
                  <a:pt x="93599" y="1083085"/>
                </a:lnTo>
                <a:lnTo>
                  <a:pt x="76672" y="1129697"/>
                </a:lnTo>
                <a:lnTo>
                  <a:pt x="61413" y="1176328"/>
                </a:lnTo>
                <a:lnTo>
                  <a:pt x="47828" y="1222924"/>
                </a:lnTo>
                <a:lnTo>
                  <a:pt x="35921" y="1269431"/>
                </a:lnTo>
                <a:lnTo>
                  <a:pt x="25697" y="1315795"/>
                </a:lnTo>
                <a:lnTo>
                  <a:pt x="17163" y="1361962"/>
                </a:lnTo>
                <a:lnTo>
                  <a:pt x="10322" y="1407879"/>
                </a:lnTo>
                <a:lnTo>
                  <a:pt x="5181" y="1453491"/>
                </a:lnTo>
                <a:lnTo>
                  <a:pt x="1743" y="1498745"/>
                </a:lnTo>
                <a:lnTo>
                  <a:pt x="14" y="1543586"/>
                </a:lnTo>
                <a:lnTo>
                  <a:pt x="0" y="1587962"/>
                </a:lnTo>
                <a:lnTo>
                  <a:pt x="1704" y="1631817"/>
                </a:lnTo>
                <a:lnTo>
                  <a:pt x="5133" y="1675099"/>
                </a:lnTo>
                <a:lnTo>
                  <a:pt x="10292" y="1717753"/>
                </a:lnTo>
                <a:lnTo>
                  <a:pt x="17185" y="1759726"/>
                </a:lnTo>
                <a:lnTo>
                  <a:pt x="25817" y="1800964"/>
                </a:lnTo>
                <a:lnTo>
                  <a:pt x="36194" y="1841412"/>
                </a:lnTo>
                <a:lnTo>
                  <a:pt x="48321" y="1881017"/>
                </a:lnTo>
                <a:lnTo>
                  <a:pt x="62203" y="1919726"/>
                </a:lnTo>
                <a:lnTo>
                  <a:pt x="77845" y="1957483"/>
                </a:lnTo>
                <a:lnTo>
                  <a:pt x="95252" y="1994236"/>
                </a:lnTo>
                <a:lnTo>
                  <a:pt x="114428" y="2029931"/>
                </a:lnTo>
                <a:lnTo>
                  <a:pt x="135380" y="2064513"/>
                </a:lnTo>
                <a:lnTo>
                  <a:pt x="158113" y="2097930"/>
                </a:lnTo>
                <a:lnTo>
                  <a:pt x="182630" y="2130126"/>
                </a:lnTo>
                <a:lnTo>
                  <a:pt x="208938" y="2161048"/>
                </a:lnTo>
                <a:lnTo>
                  <a:pt x="237042" y="2190643"/>
                </a:lnTo>
                <a:lnTo>
                  <a:pt x="266946" y="2218856"/>
                </a:lnTo>
                <a:lnTo>
                  <a:pt x="298355" y="2245384"/>
                </a:lnTo>
                <a:lnTo>
                  <a:pt x="330933" y="2269967"/>
                </a:lnTo>
                <a:lnTo>
                  <a:pt x="364627" y="2292616"/>
                </a:lnTo>
                <a:lnTo>
                  <a:pt x="399385" y="2313342"/>
                </a:lnTo>
                <a:lnTo>
                  <a:pt x="435154" y="2332157"/>
                </a:lnTo>
                <a:lnTo>
                  <a:pt x="471881" y="2349071"/>
                </a:lnTo>
                <a:lnTo>
                  <a:pt x="509512" y="2364096"/>
                </a:lnTo>
                <a:lnTo>
                  <a:pt x="547995" y="2377242"/>
                </a:lnTo>
                <a:lnTo>
                  <a:pt x="587277" y="2388521"/>
                </a:lnTo>
                <a:lnTo>
                  <a:pt x="627305" y="2397945"/>
                </a:lnTo>
                <a:lnTo>
                  <a:pt x="668026" y="2405523"/>
                </a:lnTo>
                <a:lnTo>
                  <a:pt x="709388" y="2411268"/>
                </a:lnTo>
                <a:lnTo>
                  <a:pt x="751336" y="2415190"/>
                </a:lnTo>
                <a:lnTo>
                  <a:pt x="793819" y="2417301"/>
                </a:lnTo>
                <a:lnTo>
                  <a:pt x="836783" y="2417611"/>
                </a:lnTo>
                <a:lnTo>
                  <a:pt x="880175" y="2416132"/>
                </a:lnTo>
                <a:lnTo>
                  <a:pt x="923943" y="2412875"/>
                </a:lnTo>
                <a:lnTo>
                  <a:pt x="968033" y="2407851"/>
                </a:lnTo>
                <a:lnTo>
                  <a:pt x="1012393" y="2401071"/>
                </a:lnTo>
                <a:lnTo>
                  <a:pt x="1056969" y="2392547"/>
                </a:lnTo>
                <a:lnTo>
                  <a:pt x="1101709" y="2382289"/>
                </a:lnTo>
                <a:lnTo>
                  <a:pt x="1146560" y="2370308"/>
                </a:lnTo>
                <a:lnTo>
                  <a:pt x="1191468" y="2356617"/>
                </a:lnTo>
                <a:lnTo>
                  <a:pt x="1236382" y="2341225"/>
                </a:lnTo>
                <a:lnTo>
                  <a:pt x="1281247" y="2324144"/>
                </a:lnTo>
                <a:lnTo>
                  <a:pt x="1326012" y="2305385"/>
                </a:lnTo>
                <a:lnTo>
                  <a:pt x="1370622" y="2284960"/>
                </a:lnTo>
                <a:lnTo>
                  <a:pt x="1415026" y="2262879"/>
                </a:lnTo>
                <a:lnTo>
                  <a:pt x="1459170" y="2239153"/>
                </a:lnTo>
                <a:lnTo>
                  <a:pt x="1503001" y="2213794"/>
                </a:lnTo>
                <a:lnTo>
                  <a:pt x="1546466" y="2186813"/>
                </a:lnTo>
                <a:lnTo>
                  <a:pt x="1589513" y="2158220"/>
                </a:lnTo>
                <a:lnTo>
                  <a:pt x="1632088" y="2128028"/>
                </a:lnTo>
                <a:lnTo>
                  <a:pt x="1674139" y="2096247"/>
                </a:lnTo>
                <a:lnTo>
                  <a:pt x="1715612" y="2062888"/>
                </a:lnTo>
                <a:lnTo>
                  <a:pt x="1756455" y="2027963"/>
                </a:lnTo>
                <a:lnTo>
                  <a:pt x="1796615" y="1991482"/>
                </a:lnTo>
                <a:lnTo>
                  <a:pt x="1836038" y="1953457"/>
                </a:lnTo>
                <a:lnTo>
                  <a:pt x="1874672" y="1913898"/>
                </a:lnTo>
                <a:lnTo>
                  <a:pt x="1912465" y="1872818"/>
                </a:lnTo>
                <a:close/>
              </a:path>
            </a:pathLst>
          </a:custGeom>
          <a:ln w="2476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171207" y="2760896"/>
            <a:ext cx="2409825" cy="2427605"/>
          </a:xfrm>
          <a:custGeom>
            <a:avLst/>
            <a:gdLst/>
            <a:ahLst/>
            <a:cxnLst/>
            <a:rect l="l" t="t" r="r" b="b"/>
            <a:pathLst>
              <a:path w="2409825" h="2427604">
                <a:moveTo>
                  <a:pt x="2077267" y="1992532"/>
                </a:moveTo>
                <a:lnTo>
                  <a:pt x="2109984" y="1954493"/>
                </a:lnTo>
                <a:lnTo>
                  <a:pt x="2140998" y="1915607"/>
                </a:lnTo>
                <a:lnTo>
                  <a:pt x="2170310" y="1875926"/>
                </a:lnTo>
                <a:lnTo>
                  <a:pt x="2197921" y="1835500"/>
                </a:lnTo>
                <a:lnTo>
                  <a:pt x="2223833" y="1794381"/>
                </a:lnTo>
                <a:lnTo>
                  <a:pt x="2248047" y="1752619"/>
                </a:lnTo>
                <a:lnTo>
                  <a:pt x="2270564" y="1710267"/>
                </a:lnTo>
                <a:lnTo>
                  <a:pt x="2291385" y="1667374"/>
                </a:lnTo>
                <a:lnTo>
                  <a:pt x="2310512" y="1623992"/>
                </a:lnTo>
                <a:lnTo>
                  <a:pt x="2327945" y="1580171"/>
                </a:lnTo>
                <a:lnTo>
                  <a:pt x="2343687" y="1535964"/>
                </a:lnTo>
                <a:lnTo>
                  <a:pt x="2357738" y="1491421"/>
                </a:lnTo>
                <a:lnTo>
                  <a:pt x="2370099" y="1446594"/>
                </a:lnTo>
                <a:lnTo>
                  <a:pt x="2380773" y="1401532"/>
                </a:lnTo>
                <a:lnTo>
                  <a:pt x="2389759" y="1356288"/>
                </a:lnTo>
                <a:lnTo>
                  <a:pt x="2397060" y="1310912"/>
                </a:lnTo>
                <a:lnTo>
                  <a:pt x="2402677" y="1265455"/>
                </a:lnTo>
                <a:lnTo>
                  <a:pt x="2406610" y="1219969"/>
                </a:lnTo>
                <a:lnTo>
                  <a:pt x="2408862" y="1174504"/>
                </a:lnTo>
                <a:lnTo>
                  <a:pt x="2409432" y="1129112"/>
                </a:lnTo>
                <a:lnTo>
                  <a:pt x="2408324" y="1083844"/>
                </a:lnTo>
                <a:lnTo>
                  <a:pt x="2405537" y="1038750"/>
                </a:lnTo>
                <a:lnTo>
                  <a:pt x="2401074" y="993883"/>
                </a:lnTo>
                <a:lnTo>
                  <a:pt x="2394934" y="949292"/>
                </a:lnTo>
                <a:lnTo>
                  <a:pt x="2387121" y="905029"/>
                </a:lnTo>
                <a:lnTo>
                  <a:pt x="2377634" y="861145"/>
                </a:lnTo>
                <a:lnTo>
                  <a:pt x="2366475" y="817691"/>
                </a:lnTo>
                <a:lnTo>
                  <a:pt x="2353646" y="774718"/>
                </a:lnTo>
                <a:lnTo>
                  <a:pt x="2339147" y="732278"/>
                </a:lnTo>
                <a:lnTo>
                  <a:pt x="2322980" y="690420"/>
                </a:lnTo>
                <a:lnTo>
                  <a:pt x="2305146" y="649197"/>
                </a:lnTo>
                <a:lnTo>
                  <a:pt x="2285647" y="608660"/>
                </a:lnTo>
                <a:lnTo>
                  <a:pt x="2264483" y="568859"/>
                </a:lnTo>
                <a:lnTo>
                  <a:pt x="2241656" y="529845"/>
                </a:lnTo>
                <a:lnTo>
                  <a:pt x="2217167" y="491670"/>
                </a:lnTo>
                <a:lnTo>
                  <a:pt x="2191017" y="454385"/>
                </a:lnTo>
                <a:lnTo>
                  <a:pt x="2163208" y="418041"/>
                </a:lnTo>
                <a:lnTo>
                  <a:pt x="2133741" y="382688"/>
                </a:lnTo>
                <a:lnTo>
                  <a:pt x="2102617" y="348378"/>
                </a:lnTo>
                <a:lnTo>
                  <a:pt x="2069838" y="315162"/>
                </a:lnTo>
                <a:lnTo>
                  <a:pt x="2035404" y="283091"/>
                </a:lnTo>
                <a:lnTo>
                  <a:pt x="1999651" y="252498"/>
                </a:lnTo>
                <a:lnTo>
                  <a:pt x="1962947" y="223677"/>
                </a:lnTo>
                <a:lnTo>
                  <a:pt x="1925342" y="196626"/>
                </a:lnTo>
                <a:lnTo>
                  <a:pt x="1886889" y="171338"/>
                </a:lnTo>
                <a:lnTo>
                  <a:pt x="1847638" y="147810"/>
                </a:lnTo>
                <a:lnTo>
                  <a:pt x="1807639" y="126036"/>
                </a:lnTo>
                <a:lnTo>
                  <a:pt x="1766943" y="106013"/>
                </a:lnTo>
                <a:lnTo>
                  <a:pt x="1725602" y="87737"/>
                </a:lnTo>
                <a:lnTo>
                  <a:pt x="1683667" y="71201"/>
                </a:lnTo>
                <a:lnTo>
                  <a:pt x="1641187" y="56403"/>
                </a:lnTo>
                <a:lnTo>
                  <a:pt x="1598214" y="43336"/>
                </a:lnTo>
                <a:lnTo>
                  <a:pt x="1554799" y="31998"/>
                </a:lnTo>
                <a:lnTo>
                  <a:pt x="1510993" y="22383"/>
                </a:lnTo>
                <a:lnTo>
                  <a:pt x="1466847" y="14487"/>
                </a:lnTo>
                <a:lnTo>
                  <a:pt x="1422411" y="8305"/>
                </a:lnTo>
                <a:lnTo>
                  <a:pt x="1377737" y="3833"/>
                </a:lnTo>
                <a:lnTo>
                  <a:pt x="1332875" y="1066"/>
                </a:lnTo>
                <a:lnTo>
                  <a:pt x="1287876" y="0"/>
                </a:lnTo>
                <a:lnTo>
                  <a:pt x="1242791" y="629"/>
                </a:lnTo>
                <a:lnTo>
                  <a:pt x="1197671" y="2951"/>
                </a:lnTo>
                <a:lnTo>
                  <a:pt x="1152567" y="6960"/>
                </a:lnTo>
                <a:lnTo>
                  <a:pt x="1107530" y="12651"/>
                </a:lnTo>
                <a:lnTo>
                  <a:pt x="1062610" y="20021"/>
                </a:lnTo>
                <a:lnTo>
                  <a:pt x="1017859" y="29064"/>
                </a:lnTo>
                <a:lnTo>
                  <a:pt x="973327" y="39776"/>
                </a:lnTo>
                <a:lnTo>
                  <a:pt x="929065" y="52153"/>
                </a:lnTo>
                <a:lnTo>
                  <a:pt x="885124" y="66189"/>
                </a:lnTo>
                <a:lnTo>
                  <a:pt x="841555" y="81882"/>
                </a:lnTo>
                <a:lnTo>
                  <a:pt x="798410" y="99225"/>
                </a:lnTo>
                <a:lnTo>
                  <a:pt x="755738" y="118214"/>
                </a:lnTo>
                <a:lnTo>
                  <a:pt x="713590" y="138846"/>
                </a:lnTo>
                <a:lnTo>
                  <a:pt x="672018" y="161115"/>
                </a:lnTo>
                <a:lnTo>
                  <a:pt x="631073" y="185017"/>
                </a:lnTo>
                <a:lnTo>
                  <a:pt x="590804" y="210547"/>
                </a:lnTo>
                <a:lnTo>
                  <a:pt x="551264" y="237701"/>
                </a:lnTo>
                <a:lnTo>
                  <a:pt x="512503" y="266474"/>
                </a:lnTo>
                <a:lnTo>
                  <a:pt x="474572" y="296862"/>
                </a:lnTo>
                <a:lnTo>
                  <a:pt x="437522" y="328860"/>
                </a:lnTo>
                <a:lnTo>
                  <a:pt x="401403" y="362465"/>
                </a:lnTo>
                <a:lnTo>
                  <a:pt x="366267" y="397670"/>
                </a:lnTo>
                <a:lnTo>
                  <a:pt x="332164" y="434472"/>
                </a:lnTo>
                <a:lnTo>
                  <a:pt x="299447" y="472511"/>
                </a:lnTo>
                <a:lnTo>
                  <a:pt x="268434" y="511397"/>
                </a:lnTo>
                <a:lnTo>
                  <a:pt x="239122" y="551078"/>
                </a:lnTo>
                <a:lnTo>
                  <a:pt x="211510" y="591504"/>
                </a:lnTo>
                <a:lnTo>
                  <a:pt x="185599" y="632623"/>
                </a:lnTo>
                <a:lnTo>
                  <a:pt x="161385" y="674385"/>
                </a:lnTo>
                <a:lnTo>
                  <a:pt x="138868" y="716737"/>
                </a:lnTo>
                <a:lnTo>
                  <a:pt x="118047" y="759630"/>
                </a:lnTo>
                <a:lnTo>
                  <a:pt x="98920" y="803012"/>
                </a:lnTo>
                <a:lnTo>
                  <a:pt x="81487" y="846832"/>
                </a:lnTo>
                <a:lnTo>
                  <a:pt x="65745" y="891039"/>
                </a:lnTo>
                <a:lnTo>
                  <a:pt x="51694" y="935582"/>
                </a:lnTo>
                <a:lnTo>
                  <a:pt x="39332" y="980410"/>
                </a:lnTo>
                <a:lnTo>
                  <a:pt x="28659" y="1025472"/>
                </a:lnTo>
                <a:lnTo>
                  <a:pt x="19672" y="1070716"/>
                </a:lnTo>
                <a:lnTo>
                  <a:pt x="12372" y="1116092"/>
                </a:lnTo>
                <a:lnTo>
                  <a:pt x="6755" y="1161549"/>
                </a:lnTo>
                <a:lnTo>
                  <a:pt x="2822" y="1207035"/>
                </a:lnTo>
                <a:lnTo>
                  <a:pt x="570" y="1252500"/>
                </a:lnTo>
                <a:lnTo>
                  <a:pt x="0" y="1297892"/>
                </a:lnTo>
                <a:lnTo>
                  <a:pt x="1108" y="1343160"/>
                </a:lnTo>
                <a:lnTo>
                  <a:pt x="3895" y="1388254"/>
                </a:lnTo>
                <a:lnTo>
                  <a:pt x="8358" y="1433121"/>
                </a:lnTo>
                <a:lnTo>
                  <a:pt x="14498" y="1477712"/>
                </a:lnTo>
                <a:lnTo>
                  <a:pt x="22311" y="1521975"/>
                </a:lnTo>
                <a:lnTo>
                  <a:pt x="31798" y="1565859"/>
                </a:lnTo>
                <a:lnTo>
                  <a:pt x="42957" y="1609313"/>
                </a:lnTo>
                <a:lnTo>
                  <a:pt x="55786" y="1652286"/>
                </a:lnTo>
                <a:lnTo>
                  <a:pt x="70285" y="1694726"/>
                </a:lnTo>
                <a:lnTo>
                  <a:pt x="86452" y="1736584"/>
                </a:lnTo>
                <a:lnTo>
                  <a:pt x="104286" y="1777807"/>
                </a:lnTo>
                <a:lnTo>
                  <a:pt x="123785" y="1818344"/>
                </a:lnTo>
                <a:lnTo>
                  <a:pt x="144949" y="1858145"/>
                </a:lnTo>
                <a:lnTo>
                  <a:pt x="167776" y="1897159"/>
                </a:lnTo>
                <a:lnTo>
                  <a:pt x="192265" y="1935334"/>
                </a:lnTo>
                <a:lnTo>
                  <a:pt x="218415" y="1972619"/>
                </a:lnTo>
                <a:lnTo>
                  <a:pt x="246223" y="2008963"/>
                </a:lnTo>
                <a:lnTo>
                  <a:pt x="275690" y="2044316"/>
                </a:lnTo>
                <a:lnTo>
                  <a:pt x="306814" y="2078626"/>
                </a:lnTo>
                <a:lnTo>
                  <a:pt x="339594" y="2111842"/>
                </a:lnTo>
                <a:lnTo>
                  <a:pt x="374028" y="2143913"/>
                </a:lnTo>
                <a:lnTo>
                  <a:pt x="409781" y="2174506"/>
                </a:lnTo>
                <a:lnTo>
                  <a:pt x="446485" y="2203327"/>
                </a:lnTo>
                <a:lnTo>
                  <a:pt x="484089" y="2230378"/>
                </a:lnTo>
                <a:lnTo>
                  <a:pt x="522543" y="2255666"/>
                </a:lnTo>
                <a:lnTo>
                  <a:pt x="561794" y="2279194"/>
                </a:lnTo>
                <a:lnTo>
                  <a:pt x="601793" y="2300968"/>
                </a:lnTo>
                <a:lnTo>
                  <a:pt x="642488" y="2320991"/>
                </a:lnTo>
                <a:lnTo>
                  <a:pt x="683829" y="2339267"/>
                </a:lnTo>
                <a:lnTo>
                  <a:pt x="725765" y="2355803"/>
                </a:lnTo>
                <a:lnTo>
                  <a:pt x="768245" y="2370601"/>
                </a:lnTo>
                <a:lnTo>
                  <a:pt x="811218" y="2383668"/>
                </a:lnTo>
                <a:lnTo>
                  <a:pt x="854632" y="2395006"/>
                </a:lnTo>
                <a:lnTo>
                  <a:pt x="898438" y="2404621"/>
                </a:lnTo>
                <a:lnTo>
                  <a:pt x="942585" y="2412517"/>
                </a:lnTo>
                <a:lnTo>
                  <a:pt x="987021" y="2418699"/>
                </a:lnTo>
                <a:lnTo>
                  <a:pt x="1031695" y="2423171"/>
                </a:lnTo>
                <a:lnTo>
                  <a:pt x="1076557" y="2425938"/>
                </a:lnTo>
                <a:lnTo>
                  <a:pt x="1121556" y="2427005"/>
                </a:lnTo>
                <a:lnTo>
                  <a:pt x="1166641" y="2426375"/>
                </a:lnTo>
                <a:lnTo>
                  <a:pt x="1211761" y="2424053"/>
                </a:lnTo>
                <a:lnTo>
                  <a:pt x="1256865" y="2420044"/>
                </a:lnTo>
                <a:lnTo>
                  <a:pt x="1301902" y="2414353"/>
                </a:lnTo>
                <a:lnTo>
                  <a:pt x="1346822" y="2406983"/>
                </a:lnTo>
                <a:lnTo>
                  <a:pt x="1391573" y="2397940"/>
                </a:lnTo>
                <a:lnTo>
                  <a:pt x="1436105" y="2387228"/>
                </a:lnTo>
                <a:lnTo>
                  <a:pt x="1480367" y="2374851"/>
                </a:lnTo>
                <a:lnTo>
                  <a:pt x="1524308" y="2360815"/>
                </a:lnTo>
                <a:lnTo>
                  <a:pt x="1567876" y="2345122"/>
                </a:lnTo>
                <a:lnTo>
                  <a:pt x="1611022" y="2327779"/>
                </a:lnTo>
                <a:lnTo>
                  <a:pt x="1653694" y="2308790"/>
                </a:lnTo>
                <a:lnTo>
                  <a:pt x="1695842" y="2288158"/>
                </a:lnTo>
                <a:lnTo>
                  <a:pt x="1737414" y="2265889"/>
                </a:lnTo>
                <a:lnTo>
                  <a:pt x="1778359" y="2241987"/>
                </a:lnTo>
                <a:lnTo>
                  <a:pt x="1818627" y="2216457"/>
                </a:lnTo>
                <a:lnTo>
                  <a:pt x="1858167" y="2189303"/>
                </a:lnTo>
                <a:lnTo>
                  <a:pt x="1896928" y="2160530"/>
                </a:lnTo>
                <a:lnTo>
                  <a:pt x="1934860" y="2130142"/>
                </a:lnTo>
                <a:lnTo>
                  <a:pt x="1971910" y="2098144"/>
                </a:lnTo>
                <a:lnTo>
                  <a:pt x="2008028" y="2064539"/>
                </a:lnTo>
                <a:lnTo>
                  <a:pt x="2043165" y="2029334"/>
                </a:lnTo>
                <a:lnTo>
                  <a:pt x="2077267" y="1992532"/>
                </a:lnTo>
                <a:close/>
              </a:path>
            </a:pathLst>
          </a:custGeom>
          <a:ln w="2476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201160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245" dirty="0"/>
              <a:t>Unsupervised	</a:t>
            </a:r>
            <a:r>
              <a:rPr spc="225" dirty="0"/>
              <a:t>learning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0479" y="2350868"/>
            <a:ext cx="388620" cy="117729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300" spc="15" dirty="0">
                <a:latin typeface="Calibri"/>
                <a:cs typeface="Calibri"/>
              </a:rPr>
              <a:t>Feature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spc="20" dirty="0">
                <a:latin typeface="Calibri"/>
                <a:cs typeface="Calibri"/>
              </a:rPr>
              <a:t>2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67951" y="5225436"/>
            <a:ext cx="4618355" cy="11430"/>
          </a:xfrm>
          <a:custGeom>
            <a:avLst/>
            <a:gdLst/>
            <a:ahLst/>
            <a:cxnLst/>
            <a:rect l="l" t="t" r="r" b="b"/>
            <a:pathLst>
              <a:path w="4618355" h="11429">
                <a:moveTo>
                  <a:pt x="0" y="11270"/>
                </a:moveTo>
                <a:lnTo>
                  <a:pt x="4617895" y="0"/>
                </a:lnTo>
              </a:path>
            </a:pathLst>
          </a:custGeom>
          <a:ln w="24765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70260" y="5151509"/>
            <a:ext cx="148351" cy="1483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65299" y="1663746"/>
            <a:ext cx="0" cy="3562350"/>
          </a:xfrm>
          <a:custGeom>
            <a:avLst/>
            <a:gdLst/>
            <a:ahLst/>
            <a:cxnLst/>
            <a:rect l="l" t="t" r="r" b="b"/>
            <a:pathLst>
              <a:path h="3562350">
                <a:moveTo>
                  <a:pt x="0" y="3562286"/>
                </a:moveTo>
                <a:lnTo>
                  <a:pt x="0" y="0"/>
                </a:lnTo>
              </a:path>
            </a:pathLst>
          </a:custGeom>
          <a:ln w="24765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91135" y="1630979"/>
            <a:ext cx="148326" cy="1482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63124" y="3270742"/>
            <a:ext cx="178015" cy="1780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54869" y="3262486"/>
            <a:ext cx="194525" cy="194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12971" y="3545480"/>
            <a:ext cx="178015" cy="1780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12970" y="3545480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4901" y="59434"/>
                </a:moveTo>
                <a:lnTo>
                  <a:pt x="23022" y="29020"/>
                </a:lnTo>
                <a:lnTo>
                  <a:pt x="50447" y="8624"/>
                </a:lnTo>
                <a:lnTo>
                  <a:pt x="83519" y="0"/>
                </a:lnTo>
                <a:lnTo>
                  <a:pt x="118581" y="4901"/>
                </a:lnTo>
                <a:lnTo>
                  <a:pt x="148995" y="23022"/>
                </a:lnTo>
                <a:lnTo>
                  <a:pt x="169391" y="50447"/>
                </a:lnTo>
                <a:lnTo>
                  <a:pt x="178016" y="83519"/>
                </a:lnTo>
                <a:lnTo>
                  <a:pt x="173114" y="118581"/>
                </a:lnTo>
                <a:lnTo>
                  <a:pt x="154993" y="148995"/>
                </a:lnTo>
                <a:lnTo>
                  <a:pt x="127568" y="169391"/>
                </a:lnTo>
                <a:lnTo>
                  <a:pt x="94496" y="178015"/>
                </a:lnTo>
                <a:lnTo>
                  <a:pt x="59435" y="173114"/>
                </a:lnTo>
                <a:lnTo>
                  <a:pt x="29021" y="154993"/>
                </a:lnTo>
                <a:lnTo>
                  <a:pt x="8624" y="127568"/>
                </a:lnTo>
                <a:lnTo>
                  <a:pt x="0" y="94496"/>
                </a:lnTo>
                <a:lnTo>
                  <a:pt x="4901" y="59434"/>
                </a:lnTo>
                <a:close/>
              </a:path>
            </a:pathLst>
          </a:custGeom>
          <a:ln w="16509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76508" y="4278097"/>
            <a:ext cx="178016" cy="1780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76508" y="4278096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4901" y="59434"/>
                </a:moveTo>
                <a:lnTo>
                  <a:pt x="23022" y="29020"/>
                </a:lnTo>
                <a:lnTo>
                  <a:pt x="50447" y="8624"/>
                </a:lnTo>
                <a:lnTo>
                  <a:pt x="83519" y="0"/>
                </a:lnTo>
                <a:lnTo>
                  <a:pt x="118581" y="4901"/>
                </a:lnTo>
                <a:lnTo>
                  <a:pt x="148995" y="23022"/>
                </a:lnTo>
                <a:lnTo>
                  <a:pt x="169391" y="50447"/>
                </a:lnTo>
                <a:lnTo>
                  <a:pt x="178016" y="83519"/>
                </a:lnTo>
                <a:lnTo>
                  <a:pt x="173114" y="118581"/>
                </a:lnTo>
                <a:lnTo>
                  <a:pt x="154993" y="148995"/>
                </a:lnTo>
                <a:lnTo>
                  <a:pt x="127569" y="169391"/>
                </a:lnTo>
                <a:lnTo>
                  <a:pt x="94496" y="178016"/>
                </a:lnTo>
                <a:lnTo>
                  <a:pt x="59434" y="173114"/>
                </a:lnTo>
                <a:lnTo>
                  <a:pt x="29020" y="154993"/>
                </a:lnTo>
                <a:lnTo>
                  <a:pt x="8624" y="127568"/>
                </a:lnTo>
                <a:lnTo>
                  <a:pt x="0" y="94496"/>
                </a:lnTo>
                <a:lnTo>
                  <a:pt x="4901" y="59434"/>
                </a:lnTo>
                <a:close/>
              </a:path>
            </a:pathLst>
          </a:custGeom>
          <a:ln w="16509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95228" y="3747708"/>
            <a:ext cx="178016" cy="1780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86974" y="3739453"/>
            <a:ext cx="194525" cy="194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93913" y="3644165"/>
            <a:ext cx="178016" cy="1780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85658" y="3635909"/>
            <a:ext cx="194526" cy="1945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96831" y="4298444"/>
            <a:ext cx="178016" cy="1780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6832" y="4298443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4901" y="59434"/>
                </a:moveTo>
                <a:lnTo>
                  <a:pt x="23022" y="29020"/>
                </a:lnTo>
                <a:lnTo>
                  <a:pt x="50447" y="8624"/>
                </a:lnTo>
                <a:lnTo>
                  <a:pt x="83519" y="0"/>
                </a:lnTo>
                <a:lnTo>
                  <a:pt x="118581" y="4901"/>
                </a:lnTo>
                <a:lnTo>
                  <a:pt x="148995" y="23022"/>
                </a:lnTo>
                <a:lnTo>
                  <a:pt x="169391" y="50447"/>
                </a:lnTo>
                <a:lnTo>
                  <a:pt x="178016" y="83519"/>
                </a:lnTo>
                <a:lnTo>
                  <a:pt x="173114" y="118581"/>
                </a:lnTo>
                <a:lnTo>
                  <a:pt x="154993" y="148995"/>
                </a:lnTo>
                <a:lnTo>
                  <a:pt x="127568" y="169391"/>
                </a:lnTo>
                <a:lnTo>
                  <a:pt x="94496" y="178016"/>
                </a:lnTo>
                <a:lnTo>
                  <a:pt x="59435" y="173114"/>
                </a:lnTo>
                <a:lnTo>
                  <a:pt x="29021" y="154993"/>
                </a:lnTo>
                <a:lnTo>
                  <a:pt x="8624" y="127568"/>
                </a:lnTo>
                <a:lnTo>
                  <a:pt x="0" y="94496"/>
                </a:lnTo>
                <a:lnTo>
                  <a:pt x="4901" y="59434"/>
                </a:lnTo>
                <a:close/>
              </a:path>
            </a:pathLst>
          </a:custGeom>
          <a:ln w="16509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85938" y="4285552"/>
            <a:ext cx="178016" cy="1780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85940" y="4285551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4901" y="59434"/>
                </a:moveTo>
                <a:lnTo>
                  <a:pt x="23022" y="29020"/>
                </a:lnTo>
                <a:lnTo>
                  <a:pt x="50447" y="8624"/>
                </a:lnTo>
                <a:lnTo>
                  <a:pt x="83519" y="0"/>
                </a:lnTo>
                <a:lnTo>
                  <a:pt x="118581" y="4901"/>
                </a:lnTo>
                <a:lnTo>
                  <a:pt x="148995" y="23022"/>
                </a:lnTo>
                <a:lnTo>
                  <a:pt x="169391" y="50447"/>
                </a:lnTo>
                <a:lnTo>
                  <a:pt x="178016" y="83519"/>
                </a:lnTo>
                <a:lnTo>
                  <a:pt x="173114" y="118581"/>
                </a:lnTo>
                <a:lnTo>
                  <a:pt x="154993" y="148995"/>
                </a:lnTo>
                <a:lnTo>
                  <a:pt x="127569" y="169391"/>
                </a:lnTo>
                <a:lnTo>
                  <a:pt x="94496" y="178016"/>
                </a:lnTo>
                <a:lnTo>
                  <a:pt x="59434" y="173114"/>
                </a:lnTo>
                <a:lnTo>
                  <a:pt x="29020" y="154993"/>
                </a:lnTo>
                <a:lnTo>
                  <a:pt x="8624" y="127568"/>
                </a:lnTo>
                <a:lnTo>
                  <a:pt x="0" y="94496"/>
                </a:lnTo>
                <a:lnTo>
                  <a:pt x="4901" y="59434"/>
                </a:lnTo>
                <a:close/>
              </a:path>
            </a:pathLst>
          </a:custGeom>
          <a:ln w="16509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54503" y="4659357"/>
            <a:ext cx="178015" cy="1780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54502" y="4659357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4901" y="59434"/>
                </a:moveTo>
                <a:lnTo>
                  <a:pt x="23022" y="29020"/>
                </a:lnTo>
                <a:lnTo>
                  <a:pt x="50447" y="8624"/>
                </a:lnTo>
                <a:lnTo>
                  <a:pt x="83519" y="0"/>
                </a:lnTo>
                <a:lnTo>
                  <a:pt x="118581" y="4901"/>
                </a:lnTo>
                <a:lnTo>
                  <a:pt x="148995" y="23022"/>
                </a:lnTo>
                <a:lnTo>
                  <a:pt x="169391" y="50447"/>
                </a:lnTo>
                <a:lnTo>
                  <a:pt x="178016" y="83519"/>
                </a:lnTo>
                <a:lnTo>
                  <a:pt x="173114" y="118581"/>
                </a:lnTo>
                <a:lnTo>
                  <a:pt x="154993" y="148995"/>
                </a:lnTo>
                <a:lnTo>
                  <a:pt x="127569" y="169391"/>
                </a:lnTo>
                <a:lnTo>
                  <a:pt x="94496" y="178015"/>
                </a:lnTo>
                <a:lnTo>
                  <a:pt x="59434" y="173114"/>
                </a:lnTo>
                <a:lnTo>
                  <a:pt x="29020" y="154993"/>
                </a:lnTo>
                <a:lnTo>
                  <a:pt x="8624" y="127568"/>
                </a:lnTo>
                <a:lnTo>
                  <a:pt x="0" y="94496"/>
                </a:lnTo>
                <a:lnTo>
                  <a:pt x="4901" y="59434"/>
                </a:lnTo>
                <a:close/>
              </a:path>
            </a:pathLst>
          </a:custGeom>
          <a:ln w="16509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31392" y="4706435"/>
            <a:ext cx="178016" cy="1780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23137" y="4698179"/>
            <a:ext cx="194525" cy="194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06118" y="4065583"/>
            <a:ext cx="178016" cy="1780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97864" y="4057327"/>
            <a:ext cx="194525" cy="194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48555" y="3723006"/>
            <a:ext cx="178016" cy="1780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40300" y="3714751"/>
            <a:ext cx="194525" cy="1945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23523" y="3431651"/>
            <a:ext cx="178016" cy="1780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15268" y="3423396"/>
            <a:ext cx="194525" cy="194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26441" y="4085929"/>
            <a:ext cx="178015" cy="17801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26440" y="4085929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4901" y="59434"/>
                </a:moveTo>
                <a:lnTo>
                  <a:pt x="23022" y="29020"/>
                </a:lnTo>
                <a:lnTo>
                  <a:pt x="50447" y="8624"/>
                </a:lnTo>
                <a:lnTo>
                  <a:pt x="83519" y="0"/>
                </a:lnTo>
                <a:lnTo>
                  <a:pt x="118581" y="4901"/>
                </a:lnTo>
                <a:lnTo>
                  <a:pt x="148995" y="23022"/>
                </a:lnTo>
                <a:lnTo>
                  <a:pt x="169391" y="50447"/>
                </a:lnTo>
                <a:lnTo>
                  <a:pt x="178015" y="83519"/>
                </a:lnTo>
                <a:lnTo>
                  <a:pt x="173114" y="118581"/>
                </a:lnTo>
                <a:lnTo>
                  <a:pt x="154993" y="148995"/>
                </a:lnTo>
                <a:lnTo>
                  <a:pt x="127568" y="169391"/>
                </a:lnTo>
                <a:lnTo>
                  <a:pt x="94496" y="178016"/>
                </a:lnTo>
                <a:lnTo>
                  <a:pt x="59435" y="173114"/>
                </a:lnTo>
                <a:lnTo>
                  <a:pt x="29021" y="154993"/>
                </a:lnTo>
                <a:lnTo>
                  <a:pt x="8624" y="127568"/>
                </a:lnTo>
                <a:lnTo>
                  <a:pt x="0" y="94496"/>
                </a:lnTo>
                <a:lnTo>
                  <a:pt x="4901" y="59434"/>
                </a:lnTo>
                <a:close/>
              </a:path>
            </a:pathLst>
          </a:custGeom>
          <a:ln w="16509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15548" y="4073039"/>
            <a:ext cx="178016" cy="1780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07294" y="4064783"/>
            <a:ext cx="194526" cy="1945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84112" y="4446842"/>
            <a:ext cx="178016" cy="1780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84112" y="4446842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4901" y="59434"/>
                </a:moveTo>
                <a:lnTo>
                  <a:pt x="23022" y="29020"/>
                </a:lnTo>
                <a:lnTo>
                  <a:pt x="50447" y="8624"/>
                </a:lnTo>
                <a:lnTo>
                  <a:pt x="83519" y="0"/>
                </a:lnTo>
                <a:lnTo>
                  <a:pt x="118581" y="4901"/>
                </a:lnTo>
                <a:lnTo>
                  <a:pt x="148995" y="23022"/>
                </a:lnTo>
                <a:lnTo>
                  <a:pt x="169391" y="50447"/>
                </a:lnTo>
                <a:lnTo>
                  <a:pt x="178016" y="83519"/>
                </a:lnTo>
                <a:lnTo>
                  <a:pt x="173114" y="118581"/>
                </a:lnTo>
                <a:lnTo>
                  <a:pt x="154993" y="148995"/>
                </a:lnTo>
                <a:lnTo>
                  <a:pt x="127568" y="169391"/>
                </a:lnTo>
                <a:lnTo>
                  <a:pt x="94496" y="178016"/>
                </a:lnTo>
                <a:lnTo>
                  <a:pt x="59434" y="173114"/>
                </a:lnTo>
                <a:lnTo>
                  <a:pt x="29020" y="154993"/>
                </a:lnTo>
                <a:lnTo>
                  <a:pt x="8624" y="127568"/>
                </a:lnTo>
                <a:lnTo>
                  <a:pt x="0" y="94496"/>
                </a:lnTo>
                <a:lnTo>
                  <a:pt x="4901" y="59434"/>
                </a:lnTo>
                <a:close/>
              </a:path>
            </a:pathLst>
          </a:custGeom>
          <a:ln w="16509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61003" y="4493921"/>
            <a:ext cx="178016" cy="1780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61003" y="4493921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4901" y="59434"/>
                </a:moveTo>
                <a:lnTo>
                  <a:pt x="23022" y="29020"/>
                </a:lnTo>
                <a:lnTo>
                  <a:pt x="50447" y="8624"/>
                </a:lnTo>
                <a:lnTo>
                  <a:pt x="83519" y="0"/>
                </a:lnTo>
                <a:lnTo>
                  <a:pt x="118581" y="4901"/>
                </a:lnTo>
                <a:lnTo>
                  <a:pt x="148995" y="23022"/>
                </a:lnTo>
                <a:lnTo>
                  <a:pt x="169391" y="50447"/>
                </a:lnTo>
                <a:lnTo>
                  <a:pt x="178016" y="83519"/>
                </a:lnTo>
                <a:lnTo>
                  <a:pt x="173114" y="118581"/>
                </a:lnTo>
                <a:lnTo>
                  <a:pt x="154993" y="148995"/>
                </a:lnTo>
                <a:lnTo>
                  <a:pt x="127568" y="169391"/>
                </a:lnTo>
                <a:lnTo>
                  <a:pt x="94497" y="178015"/>
                </a:lnTo>
                <a:lnTo>
                  <a:pt x="59434" y="173114"/>
                </a:lnTo>
                <a:lnTo>
                  <a:pt x="29020" y="154993"/>
                </a:lnTo>
                <a:lnTo>
                  <a:pt x="8624" y="127568"/>
                </a:lnTo>
                <a:lnTo>
                  <a:pt x="0" y="94496"/>
                </a:lnTo>
                <a:lnTo>
                  <a:pt x="4901" y="59434"/>
                </a:lnTo>
                <a:close/>
              </a:path>
            </a:pathLst>
          </a:custGeom>
          <a:ln w="16509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89873" y="4060516"/>
            <a:ext cx="178016" cy="1780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181619" y="4052260"/>
            <a:ext cx="194526" cy="1945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32310" y="3717940"/>
            <a:ext cx="178016" cy="1780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24056" y="3709684"/>
            <a:ext cx="194526" cy="1945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507279" y="3426583"/>
            <a:ext cx="178015" cy="1780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99023" y="3418327"/>
            <a:ext cx="194525" cy="1945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10197" y="4080862"/>
            <a:ext cx="178016" cy="1780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01942" y="4072608"/>
            <a:ext cx="194526" cy="1945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599305" y="4067971"/>
            <a:ext cx="178016" cy="1780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599305" y="4067971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4901" y="59434"/>
                </a:moveTo>
                <a:lnTo>
                  <a:pt x="23022" y="29020"/>
                </a:lnTo>
                <a:lnTo>
                  <a:pt x="50447" y="8624"/>
                </a:lnTo>
                <a:lnTo>
                  <a:pt x="83519" y="0"/>
                </a:lnTo>
                <a:lnTo>
                  <a:pt x="118581" y="4901"/>
                </a:lnTo>
                <a:lnTo>
                  <a:pt x="148995" y="23022"/>
                </a:lnTo>
                <a:lnTo>
                  <a:pt x="169391" y="50447"/>
                </a:lnTo>
                <a:lnTo>
                  <a:pt x="178016" y="83519"/>
                </a:lnTo>
                <a:lnTo>
                  <a:pt x="173114" y="118581"/>
                </a:lnTo>
                <a:lnTo>
                  <a:pt x="154993" y="148995"/>
                </a:lnTo>
                <a:lnTo>
                  <a:pt x="127568" y="169391"/>
                </a:lnTo>
                <a:lnTo>
                  <a:pt x="94496" y="178016"/>
                </a:lnTo>
                <a:lnTo>
                  <a:pt x="59434" y="173114"/>
                </a:lnTo>
                <a:lnTo>
                  <a:pt x="29020" y="154993"/>
                </a:lnTo>
                <a:lnTo>
                  <a:pt x="8624" y="127568"/>
                </a:lnTo>
                <a:lnTo>
                  <a:pt x="0" y="94496"/>
                </a:lnTo>
                <a:lnTo>
                  <a:pt x="4901" y="59434"/>
                </a:lnTo>
                <a:close/>
              </a:path>
            </a:pathLst>
          </a:custGeom>
          <a:ln w="16509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67868" y="4441776"/>
            <a:ext cx="178016" cy="1780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67869" y="4441776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4901" y="59434"/>
                </a:moveTo>
                <a:lnTo>
                  <a:pt x="23022" y="29020"/>
                </a:lnTo>
                <a:lnTo>
                  <a:pt x="50447" y="8624"/>
                </a:lnTo>
                <a:lnTo>
                  <a:pt x="83519" y="0"/>
                </a:lnTo>
                <a:lnTo>
                  <a:pt x="118581" y="4901"/>
                </a:lnTo>
                <a:lnTo>
                  <a:pt x="148995" y="23022"/>
                </a:lnTo>
                <a:lnTo>
                  <a:pt x="169391" y="50447"/>
                </a:lnTo>
                <a:lnTo>
                  <a:pt x="178015" y="83519"/>
                </a:lnTo>
                <a:lnTo>
                  <a:pt x="173114" y="118581"/>
                </a:lnTo>
                <a:lnTo>
                  <a:pt x="154993" y="148995"/>
                </a:lnTo>
                <a:lnTo>
                  <a:pt x="127568" y="169391"/>
                </a:lnTo>
                <a:lnTo>
                  <a:pt x="94496" y="178016"/>
                </a:lnTo>
                <a:lnTo>
                  <a:pt x="59435" y="173114"/>
                </a:lnTo>
                <a:lnTo>
                  <a:pt x="29021" y="154993"/>
                </a:lnTo>
                <a:lnTo>
                  <a:pt x="8624" y="127568"/>
                </a:lnTo>
                <a:lnTo>
                  <a:pt x="0" y="94496"/>
                </a:lnTo>
                <a:lnTo>
                  <a:pt x="4901" y="59434"/>
                </a:lnTo>
                <a:close/>
              </a:path>
            </a:pathLst>
          </a:custGeom>
          <a:ln w="16509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44759" y="4488855"/>
            <a:ext cx="178015" cy="1780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44758" y="4488855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4901" y="59434"/>
                </a:moveTo>
                <a:lnTo>
                  <a:pt x="23022" y="29020"/>
                </a:lnTo>
                <a:lnTo>
                  <a:pt x="50447" y="8624"/>
                </a:lnTo>
                <a:lnTo>
                  <a:pt x="83519" y="0"/>
                </a:lnTo>
                <a:lnTo>
                  <a:pt x="118581" y="4901"/>
                </a:lnTo>
                <a:lnTo>
                  <a:pt x="148995" y="23022"/>
                </a:lnTo>
                <a:lnTo>
                  <a:pt x="169391" y="50447"/>
                </a:lnTo>
                <a:lnTo>
                  <a:pt x="178016" y="83519"/>
                </a:lnTo>
                <a:lnTo>
                  <a:pt x="173114" y="118581"/>
                </a:lnTo>
                <a:lnTo>
                  <a:pt x="154993" y="148995"/>
                </a:lnTo>
                <a:lnTo>
                  <a:pt x="127568" y="169391"/>
                </a:lnTo>
                <a:lnTo>
                  <a:pt x="94496" y="178015"/>
                </a:lnTo>
                <a:lnTo>
                  <a:pt x="59435" y="173114"/>
                </a:lnTo>
                <a:lnTo>
                  <a:pt x="29021" y="154993"/>
                </a:lnTo>
                <a:lnTo>
                  <a:pt x="8624" y="127568"/>
                </a:lnTo>
                <a:lnTo>
                  <a:pt x="0" y="94496"/>
                </a:lnTo>
                <a:lnTo>
                  <a:pt x="4901" y="59434"/>
                </a:lnTo>
                <a:close/>
              </a:path>
            </a:pathLst>
          </a:custGeom>
          <a:ln w="16509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73629" y="4055449"/>
            <a:ext cx="178016" cy="17801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65375" y="4047194"/>
            <a:ext cx="194525" cy="19452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463810" y="3710247"/>
            <a:ext cx="178016" cy="17801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463810" y="3710247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4901" y="59434"/>
                </a:moveTo>
                <a:lnTo>
                  <a:pt x="23022" y="29020"/>
                </a:lnTo>
                <a:lnTo>
                  <a:pt x="50447" y="8624"/>
                </a:lnTo>
                <a:lnTo>
                  <a:pt x="83519" y="0"/>
                </a:lnTo>
                <a:lnTo>
                  <a:pt x="118581" y="4901"/>
                </a:lnTo>
                <a:lnTo>
                  <a:pt x="148995" y="23022"/>
                </a:lnTo>
                <a:lnTo>
                  <a:pt x="169391" y="50447"/>
                </a:lnTo>
                <a:lnTo>
                  <a:pt x="178016" y="83519"/>
                </a:lnTo>
                <a:lnTo>
                  <a:pt x="173114" y="118581"/>
                </a:lnTo>
                <a:lnTo>
                  <a:pt x="154993" y="148995"/>
                </a:lnTo>
                <a:lnTo>
                  <a:pt x="127568" y="169391"/>
                </a:lnTo>
                <a:lnTo>
                  <a:pt x="94496" y="178016"/>
                </a:lnTo>
                <a:lnTo>
                  <a:pt x="59435" y="173114"/>
                </a:lnTo>
                <a:lnTo>
                  <a:pt x="29021" y="154993"/>
                </a:lnTo>
                <a:lnTo>
                  <a:pt x="8624" y="127568"/>
                </a:lnTo>
                <a:lnTo>
                  <a:pt x="0" y="94496"/>
                </a:lnTo>
                <a:lnTo>
                  <a:pt x="4901" y="59434"/>
                </a:lnTo>
                <a:close/>
              </a:path>
            </a:pathLst>
          </a:custGeom>
          <a:ln w="16509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879024" y="3362717"/>
            <a:ext cx="178016" cy="1780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870768" y="3354463"/>
            <a:ext cx="194525" cy="194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159670" y="3270165"/>
            <a:ext cx="178016" cy="1780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151415" y="3261911"/>
            <a:ext cx="194526" cy="1945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971050" y="4004105"/>
            <a:ext cx="178016" cy="1780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62795" y="3995850"/>
            <a:ext cx="194525" cy="1945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97644" y="4462598"/>
            <a:ext cx="178016" cy="1780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689389" y="4454344"/>
            <a:ext cx="194526" cy="19452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316503" y="4424989"/>
            <a:ext cx="178016" cy="1780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308248" y="4416734"/>
            <a:ext cx="194525" cy="19452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974114" y="3226067"/>
            <a:ext cx="178237" cy="17823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965859" y="3217813"/>
            <a:ext cx="194747" cy="19474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103875" y="3574233"/>
            <a:ext cx="178237" cy="17823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095620" y="3565977"/>
            <a:ext cx="194747" cy="19474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693460" y="2638037"/>
            <a:ext cx="178237" cy="17823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693460" y="2638036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24327" y="150359"/>
                </a:moveTo>
                <a:lnTo>
                  <a:pt x="5580" y="120327"/>
                </a:lnTo>
                <a:lnTo>
                  <a:pt x="0" y="86607"/>
                </a:lnTo>
                <a:lnTo>
                  <a:pt x="7470" y="53256"/>
                </a:lnTo>
                <a:lnTo>
                  <a:pt x="27877" y="24326"/>
                </a:lnTo>
                <a:lnTo>
                  <a:pt x="57910" y="5580"/>
                </a:lnTo>
                <a:lnTo>
                  <a:pt x="91629" y="0"/>
                </a:lnTo>
                <a:lnTo>
                  <a:pt x="124981" y="7470"/>
                </a:lnTo>
                <a:lnTo>
                  <a:pt x="153910" y="27877"/>
                </a:lnTo>
                <a:lnTo>
                  <a:pt x="172656" y="57910"/>
                </a:lnTo>
                <a:lnTo>
                  <a:pt x="178237" y="91629"/>
                </a:lnTo>
                <a:lnTo>
                  <a:pt x="170766" y="124980"/>
                </a:lnTo>
                <a:lnTo>
                  <a:pt x="150359" y="153910"/>
                </a:lnTo>
                <a:lnTo>
                  <a:pt x="120327" y="172656"/>
                </a:lnTo>
                <a:lnTo>
                  <a:pt x="86607" y="178237"/>
                </a:lnTo>
                <a:lnTo>
                  <a:pt x="53256" y="170766"/>
                </a:lnTo>
                <a:lnTo>
                  <a:pt x="24327" y="150359"/>
                </a:lnTo>
                <a:close/>
              </a:path>
            </a:pathLst>
          </a:custGeom>
          <a:ln w="1651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733292" y="2793487"/>
            <a:ext cx="178237" cy="17823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725037" y="2785232"/>
            <a:ext cx="194747" cy="19474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915273" y="2213809"/>
            <a:ext cx="178236" cy="17823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907018" y="2205553"/>
            <a:ext cx="194747" cy="19474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132128" y="3221974"/>
            <a:ext cx="178237" cy="17823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132128" y="3221973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24326" y="150359"/>
                </a:moveTo>
                <a:lnTo>
                  <a:pt x="5580" y="120327"/>
                </a:lnTo>
                <a:lnTo>
                  <a:pt x="0" y="86607"/>
                </a:lnTo>
                <a:lnTo>
                  <a:pt x="7470" y="53256"/>
                </a:lnTo>
                <a:lnTo>
                  <a:pt x="27877" y="24326"/>
                </a:lnTo>
                <a:lnTo>
                  <a:pt x="57910" y="5580"/>
                </a:lnTo>
                <a:lnTo>
                  <a:pt x="91629" y="0"/>
                </a:lnTo>
                <a:lnTo>
                  <a:pt x="124981" y="7470"/>
                </a:lnTo>
                <a:lnTo>
                  <a:pt x="153910" y="27877"/>
                </a:lnTo>
                <a:lnTo>
                  <a:pt x="172656" y="57910"/>
                </a:lnTo>
                <a:lnTo>
                  <a:pt x="178237" y="91629"/>
                </a:lnTo>
                <a:lnTo>
                  <a:pt x="170766" y="124980"/>
                </a:lnTo>
                <a:lnTo>
                  <a:pt x="150359" y="153910"/>
                </a:lnTo>
                <a:lnTo>
                  <a:pt x="120327" y="172656"/>
                </a:lnTo>
                <a:lnTo>
                  <a:pt x="86607" y="178237"/>
                </a:lnTo>
                <a:lnTo>
                  <a:pt x="53256" y="170766"/>
                </a:lnTo>
                <a:lnTo>
                  <a:pt x="24326" y="150359"/>
                </a:lnTo>
                <a:close/>
              </a:path>
            </a:pathLst>
          </a:custGeom>
          <a:ln w="1651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527646" y="2425578"/>
            <a:ext cx="178237" cy="17823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527645" y="2425577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24327" y="150359"/>
                </a:moveTo>
                <a:lnTo>
                  <a:pt x="5580" y="120327"/>
                </a:lnTo>
                <a:lnTo>
                  <a:pt x="0" y="86607"/>
                </a:lnTo>
                <a:lnTo>
                  <a:pt x="7470" y="53256"/>
                </a:lnTo>
                <a:lnTo>
                  <a:pt x="27877" y="24326"/>
                </a:lnTo>
                <a:lnTo>
                  <a:pt x="57910" y="5580"/>
                </a:lnTo>
                <a:lnTo>
                  <a:pt x="91629" y="0"/>
                </a:lnTo>
                <a:lnTo>
                  <a:pt x="124981" y="7470"/>
                </a:lnTo>
                <a:lnTo>
                  <a:pt x="153910" y="27877"/>
                </a:lnTo>
                <a:lnTo>
                  <a:pt x="172656" y="57910"/>
                </a:lnTo>
                <a:lnTo>
                  <a:pt x="178237" y="91629"/>
                </a:lnTo>
                <a:lnTo>
                  <a:pt x="170766" y="124980"/>
                </a:lnTo>
                <a:lnTo>
                  <a:pt x="150359" y="153910"/>
                </a:lnTo>
                <a:lnTo>
                  <a:pt x="120327" y="172656"/>
                </a:lnTo>
                <a:lnTo>
                  <a:pt x="86607" y="178237"/>
                </a:lnTo>
                <a:lnTo>
                  <a:pt x="53256" y="170766"/>
                </a:lnTo>
                <a:lnTo>
                  <a:pt x="24327" y="150359"/>
                </a:lnTo>
                <a:close/>
              </a:path>
            </a:pathLst>
          </a:custGeom>
          <a:ln w="1651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418805" y="3242642"/>
            <a:ext cx="178237" cy="17823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418806" y="3242642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24326" y="150359"/>
                </a:moveTo>
                <a:lnTo>
                  <a:pt x="5580" y="120327"/>
                </a:lnTo>
                <a:lnTo>
                  <a:pt x="0" y="86607"/>
                </a:lnTo>
                <a:lnTo>
                  <a:pt x="7470" y="53256"/>
                </a:lnTo>
                <a:lnTo>
                  <a:pt x="27877" y="24326"/>
                </a:lnTo>
                <a:lnTo>
                  <a:pt x="57910" y="5580"/>
                </a:lnTo>
                <a:lnTo>
                  <a:pt x="91629" y="0"/>
                </a:lnTo>
                <a:lnTo>
                  <a:pt x="124980" y="7470"/>
                </a:lnTo>
                <a:lnTo>
                  <a:pt x="153910" y="27877"/>
                </a:lnTo>
                <a:lnTo>
                  <a:pt x="172656" y="57910"/>
                </a:lnTo>
                <a:lnTo>
                  <a:pt x="178237" y="91629"/>
                </a:lnTo>
                <a:lnTo>
                  <a:pt x="170766" y="124980"/>
                </a:lnTo>
                <a:lnTo>
                  <a:pt x="150359" y="153910"/>
                </a:lnTo>
                <a:lnTo>
                  <a:pt x="120327" y="172656"/>
                </a:lnTo>
                <a:lnTo>
                  <a:pt x="86607" y="178237"/>
                </a:lnTo>
                <a:lnTo>
                  <a:pt x="53256" y="170766"/>
                </a:lnTo>
                <a:lnTo>
                  <a:pt x="24326" y="150359"/>
                </a:lnTo>
                <a:close/>
              </a:path>
            </a:pathLst>
          </a:custGeom>
          <a:ln w="1651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384195" y="3814401"/>
            <a:ext cx="178237" cy="17823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375941" y="3806145"/>
            <a:ext cx="194747" cy="19474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295537" y="2395857"/>
            <a:ext cx="178237" cy="17823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287282" y="2387602"/>
            <a:ext cx="194747" cy="19474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873061" y="2468043"/>
            <a:ext cx="178237" cy="17823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864805" y="2459789"/>
            <a:ext cx="194747" cy="19474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094060" y="2831646"/>
            <a:ext cx="178237" cy="17823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094061" y="2831645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24326" y="150359"/>
                </a:moveTo>
                <a:lnTo>
                  <a:pt x="5580" y="120327"/>
                </a:lnTo>
                <a:lnTo>
                  <a:pt x="0" y="86607"/>
                </a:lnTo>
                <a:lnTo>
                  <a:pt x="7470" y="53256"/>
                </a:lnTo>
                <a:lnTo>
                  <a:pt x="27877" y="24326"/>
                </a:lnTo>
                <a:lnTo>
                  <a:pt x="57910" y="5580"/>
                </a:lnTo>
                <a:lnTo>
                  <a:pt x="91629" y="0"/>
                </a:lnTo>
                <a:lnTo>
                  <a:pt x="124981" y="7470"/>
                </a:lnTo>
                <a:lnTo>
                  <a:pt x="153910" y="27877"/>
                </a:lnTo>
                <a:lnTo>
                  <a:pt x="172656" y="57910"/>
                </a:lnTo>
                <a:lnTo>
                  <a:pt x="178237" y="91629"/>
                </a:lnTo>
                <a:lnTo>
                  <a:pt x="170767" y="124980"/>
                </a:lnTo>
                <a:lnTo>
                  <a:pt x="150359" y="153910"/>
                </a:lnTo>
                <a:lnTo>
                  <a:pt x="120327" y="172656"/>
                </a:lnTo>
                <a:lnTo>
                  <a:pt x="86607" y="178237"/>
                </a:lnTo>
                <a:lnTo>
                  <a:pt x="53256" y="170766"/>
                </a:lnTo>
                <a:lnTo>
                  <a:pt x="24326" y="150359"/>
                </a:lnTo>
                <a:close/>
              </a:path>
            </a:pathLst>
          </a:custGeom>
          <a:ln w="1651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489578" y="2035250"/>
            <a:ext cx="178237" cy="17823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481323" y="2026994"/>
            <a:ext cx="194747" cy="19474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274898" y="2048083"/>
            <a:ext cx="178237" cy="17823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266643" y="2039827"/>
            <a:ext cx="194747" cy="19474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670872" y="3287192"/>
            <a:ext cx="178237" cy="17823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920843" y="3030341"/>
            <a:ext cx="178236" cy="17823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662618" y="3278936"/>
            <a:ext cx="194747" cy="19474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920843" y="3030342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24326" y="150359"/>
                </a:moveTo>
                <a:lnTo>
                  <a:pt x="5580" y="120327"/>
                </a:lnTo>
                <a:lnTo>
                  <a:pt x="0" y="86607"/>
                </a:lnTo>
                <a:lnTo>
                  <a:pt x="7470" y="53256"/>
                </a:lnTo>
                <a:lnTo>
                  <a:pt x="27877" y="24326"/>
                </a:lnTo>
                <a:lnTo>
                  <a:pt x="57910" y="5580"/>
                </a:lnTo>
                <a:lnTo>
                  <a:pt x="91629" y="0"/>
                </a:lnTo>
                <a:lnTo>
                  <a:pt x="124981" y="7470"/>
                </a:lnTo>
                <a:lnTo>
                  <a:pt x="153910" y="27877"/>
                </a:lnTo>
                <a:lnTo>
                  <a:pt x="172656" y="57910"/>
                </a:lnTo>
                <a:lnTo>
                  <a:pt x="178237" y="91629"/>
                </a:lnTo>
                <a:lnTo>
                  <a:pt x="170766" y="124980"/>
                </a:lnTo>
                <a:lnTo>
                  <a:pt x="150359" y="153910"/>
                </a:lnTo>
                <a:lnTo>
                  <a:pt x="120327" y="172656"/>
                </a:lnTo>
                <a:lnTo>
                  <a:pt x="86607" y="178237"/>
                </a:lnTo>
                <a:lnTo>
                  <a:pt x="53256" y="170766"/>
                </a:lnTo>
                <a:lnTo>
                  <a:pt x="24326" y="150359"/>
                </a:lnTo>
                <a:close/>
              </a:path>
            </a:pathLst>
          </a:custGeom>
          <a:ln w="1651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540703" y="3102528"/>
            <a:ext cx="178237" cy="17823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532449" y="3094272"/>
            <a:ext cx="194747" cy="19474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544848" y="2457965"/>
            <a:ext cx="178237" cy="17823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536593" y="2449710"/>
            <a:ext cx="194747" cy="19474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761702" y="3466131"/>
            <a:ext cx="178237" cy="17823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761702" y="3466130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24326" y="150359"/>
                </a:moveTo>
                <a:lnTo>
                  <a:pt x="5580" y="120327"/>
                </a:lnTo>
                <a:lnTo>
                  <a:pt x="0" y="86607"/>
                </a:lnTo>
                <a:lnTo>
                  <a:pt x="7470" y="53256"/>
                </a:lnTo>
                <a:lnTo>
                  <a:pt x="27877" y="24326"/>
                </a:lnTo>
                <a:lnTo>
                  <a:pt x="57910" y="5580"/>
                </a:lnTo>
                <a:lnTo>
                  <a:pt x="91629" y="0"/>
                </a:lnTo>
                <a:lnTo>
                  <a:pt x="124981" y="7470"/>
                </a:lnTo>
                <a:lnTo>
                  <a:pt x="153910" y="27877"/>
                </a:lnTo>
                <a:lnTo>
                  <a:pt x="172656" y="57910"/>
                </a:lnTo>
                <a:lnTo>
                  <a:pt x="178237" y="91629"/>
                </a:lnTo>
                <a:lnTo>
                  <a:pt x="170767" y="124980"/>
                </a:lnTo>
                <a:lnTo>
                  <a:pt x="150359" y="153910"/>
                </a:lnTo>
                <a:lnTo>
                  <a:pt x="120327" y="172656"/>
                </a:lnTo>
                <a:lnTo>
                  <a:pt x="86607" y="178237"/>
                </a:lnTo>
                <a:lnTo>
                  <a:pt x="53256" y="170766"/>
                </a:lnTo>
                <a:lnTo>
                  <a:pt x="24326" y="150359"/>
                </a:lnTo>
                <a:close/>
              </a:path>
            </a:pathLst>
          </a:custGeom>
          <a:ln w="1651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347731" y="2775555"/>
            <a:ext cx="178237" cy="17823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347731" y="2775554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24326" y="150359"/>
                </a:moveTo>
                <a:lnTo>
                  <a:pt x="5580" y="120327"/>
                </a:lnTo>
                <a:lnTo>
                  <a:pt x="0" y="86607"/>
                </a:lnTo>
                <a:lnTo>
                  <a:pt x="7470" y="53256"/>
                </a:lnTo>
                <a:lnTo>
                  <a:pt x="27877" y="24326"/>
                </a:lnTo>
                <a:lnTo>
                  <a:pt x="57910" y="5580"/>
                </a:lnTo>
                <a:lnTo>
                  <a:pt x="91629" y="0"/>
                </a:lnTo>
                <a:lnTo>
                  <a:pt x="124981" y="7470"/>
                </a:lnTo>
                <a:lnTo>
                  <a:pt x="153910" y="27877"/>
                </a:lnTo>
                <a:lnTo>
                  <a:pt x="172656" y="57910"/>
                </a:lnTo>
                <a:lnTo>
                  <a:pt x="178237" y="91629"/>
                </a:lnTo>
                <a:lnTo>
                  <a:pt x="170766" y="124980"/>
                </a:lnTo>
                <a:lnTo>
                  <a:pt x="150359" y="153910"/>
                </a:lnTo>
                <a:lnTo>
                  <a:pt x="120327" y="172656"/>
                </a:lnTo>
                <a:lnTo>
                  <a:pt x="86607" y="178237"/>
                </a:lnTo>
                <a:lnTo>
                  <a:pt x="53256" y="170766"/>
                </a:lnTo>
                <a:lnTo>
                  <a:pt x="24326" y="150359"/>
                </a:lnTo>
                <a:close/>
              </a:path>
            </a:pathLst>
          </a:custGeom>
          <a:ln w="1651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598745" y="2957697"/>
            <a:ext cx="178237" cy="17823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598745" y="2957697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24327" y="150359"/>
                </a:moveTo>
                <a:lnTo>
                  <a:pt x="5580" y="120327"/>
                </a:lnTo>
                <a:lnTo>
                  <a:pt x="0" y="86607"/>
                </a:lnTo>
                <a:lnTo>
                  <a:pt x="7470" y="53256"/>
                </a:lnTo>
                <a:lnTo>
                  <a:pt x="27877" y="24326"/>
                </a:lnTo>
                <a:lnTo>
                  <a:pt x="57910" y="5580"/>
                </a:lnTo>
                <a:lnTo>
                  <a:pt x="91629" y="0"/>
                </a:lnTo>
                <a:lnTo>
                  <a:pt x="124981" y="7470"/>
                </a:lnTo>
                <a:lnTo>
                  <a:pt x="153910" y="27877"/>
                </a:lnTo>
                <a:lnTo>
                  <a:pt x="172656" y="57910"/>
                </a:lnTo>
                <a:lnTo>
                  <a:pt x="178237" y="91629"/>
                </a:lnTo>
                <a:lnTo>
                  <a:pt x="170766" y="124980"/>
                </a:lnTo>
                <a:lnTo>
                  <a:pt x="150359" y="153910"/>
                </a:lnTo>
                <a:lnTo>
                  <a:pt x="120327" y="172656"/>
                </a:lnTo>
                <a:lnTo>
                  <a:pt x="86607" y="178237"/>
                </a:lnTo>
                <a:lnTo>
                  <a:pt x="53256" y="170766"/>
                </a:lnTo>
                <a:lnTo>
                  <a:pt x="24327" y="150359"/>
                </a:lnTo>
                <a:close/>
              </a:path>
            </a:pathLst>
          </a:custGeom>
          <a:ln w="1651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231811" y="3444337"/>
            <a:ext cx="178238" cy="17823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231811" y="3444337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24326" y="150359"/>
                </a:moveTo>
                <a:lnTo>
                  <a:pt x="5580" y="120327"/>
                </a:lnTo>
                <a:lnTo>
                  <a:pt x="0" y="86607"/>
                </a:lnTo>
                <a:lnTo>
                  <a:pt x="7470" y="53256"/>
                </a:lnTo>
                <a:lnTo>
                  <a:pt x="27877" y="24326"/>
                </a:lnTo>
                <a:lnTo>
                  <a:pt x="57910" y="5580"/>
                </a:lnTo>
                <a:lnTo>
                  <a:pt x="91629" y="0"/>
                </a:lnTo>
                <a:lnTo>
                  <a:pt x="124981" y="7470"/>
                </a:lnTo>
                <a:lnTo>
                  <a:pt x="153910" y="27877"/>
                </a:lnTo>
                <a:lnTo>
                  <a:pt x="172656" y="57910"/>
                </a:lnTo>
                <a:lnTo>
                  <a:pt x="178237" y="91629"/>
                </a:lnTo>
                <a:lnTo>
                  <a:pt x="170766" y="124980"/>
                </a:lnTo>
                <a:lnTo>
                  <a:pt x="150359" y="153910"/>
                </a:lnTo>
                <a:lnTo>
                  <a:pt x="120327" y="172656"/>
                </a:lnTo>
                <a:lnTo>
                  <a:pt x="86607" y="178237"/>
                </a:lnTo>
                <a:lnTo>
                  <a:pt x="53256" y="170766"/>
                </a:lnTo>
                <a:lnTo>
                  <a:pt x="24326" y="150359"/>
                </a:lnTo>
                <a:close/>
              </a:path>
            </a:pathLst>
          </a:custGeom>
          <a:ln w="1651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630822" y="3664825"/>
            <a:ext cx="178237" cy="17823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630822" y="3664824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24326" y="150359"/>
                </a:moveTo>
                <a:lnTo>
                  <a:pt x="5580" y="120327"/>
                </a:lnTo>
                <a:lnTo>
                  <a:pt x="0" y="86607"/>
                </a:lnTo>
                <a:lnTo>
                  <a:pt x="7470" y="53256"/>
                </a:lnTo>
                <a:lnTo>
                  <a:pt x="27877" y="24326"/>
                </a:lnTo>
                <a:lnTo>
                  <a:pt x="57910" y="5580"/>
                </a:lnTo>
                <a:lnTo>
                  <a:pt x="91629" y="0"/>
                </a:lnTo>
                <a:lnTo>
                  <a:pt x="124981" y="7470"/>
                </a:lnTo>
                <a:lnTo>
                  <a:pt x="153910" y="27877"/>
                </a:lnTo>
                <a:lnTo>
                  <a:pt x="172656" y="57910"/>
                </a:lnTo>
                <a:lnTo>
                  <a:pt x="178237" y="91629"/>
                </a:lnTo>
                <a:lnTo>
                  <a:pt x="170767" y="124980"/>
                </a:lnTo>
                <a:lnTo>
                  <a:pt x="150359" y="153910"/>
                </a:lnTo>
                <a:lnTo>
                  <a:pt x="120327" y="172656"/>
                </a:lnTo>
                <a:lnTo>
                  <a:pt x="86607" y="178237"/>
                </a:lnTo>
                <a:lnTo>
                  <a:pt x="53256" y="170766"/>
                </a:lnTo>
                <a:lnTo>
                  <a:pt x="24326" y="150359"/>
                </a:lnTo>
                <a:close/>
              </a:path>
            </a:pathLst>
          </a:custGeom>
          <a:ln w="1651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319414" y="3515543"/>
            <a:ext cx="178237" cy="17823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311159" y="3507287"/>
            <a:ext cx="194747" cy="19474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200490" y="2987305"/>
            <a:ext cx="178237" cy="17823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192235" y="2979050"/>
            <a:ext cx="194747" cy="19474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417346" y="3995469"/>
            <a:ext cx="178237" cy="17823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409090" y="3987214"/>
            <a:ext cx="194747" cy="19474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812861" y="3199074"/>
            <a:ext cx="178237" cy="17823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812861" y="3199074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24326" y="150359"/>
                </a:moveTo>
                <a:lnTo>
                  <a:pt x="5580" y="120327"/>
                </a:lnTo>
                <a:lnTo>
                  <a:pt x="0" y="86607"/>
                </a:lnTo>
                <a:lnTo>
                  <a:pt x="7470" y="53256"/>
                </a:lnTo>
                <a:lnTo>
                  <a:pt x="27877" y="24326"/>
                </a:lnTo>
                <a:lnTo>
                  <a:pt x="57910" y="5580"/>
                </a:lnTo>
                <a:lnTo>
                  <a:pt x="91629" y="0"/>
                </a:lnTo>
                <a:lnTo>
                  <a:pt x="124981" y="7470"/>
                </a:lnTo>
                <a:lnTo>
                  <a:pt x="153910" y="27877"/>
                </a:lnTo>
                <a:lnTo>
                  <a:pt x="172656" y="57910"/>
                </a:lnTo>
                <a:lnTo>
                  <a:pt x="178237" y="91629"/>
                </a:lnTo>
                <a:lnTo>
                  <a:pt x="170767" y="124980"/>
                </a:lnTo>
                <a:lnTo>
                  <a:pt x="150359" y="153910"/>
                </a:lnTo>
                <a:lnTo>
                  <a:pt x="120327" y="172656"/>
                </a:lnTo>
                <a:lnTo>
                  <a:pt x="86607" y="178237"/>
                </a:lnTo>
                <a:lnTo>
                  <a:pt x="53256" y="170766"/>
                </a:lnTo>
                <a:lnTo>
                  <a:pt x="24326" y="150359"/>
                </a:lnTo>
                <a:close/>
              </a:path>
            </a:pathLst>
          </a:custGeom>
          <a:ln w="1651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095354" y="3652025"/>
            <a:ext cx="178237" cy="17823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095354" y="3652024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24326" y="150359"/>
                </a:moveTo>
                <a:lnTo>
                  <a:pt x="5580" y="120327"/>
                </a:lnTo>
                <a:lnTo>
                  <a:pt x="0" y="86607"/>
                </a:lnTo>
                <a:lnTo>
                  <a:pt x="7470" y="53256"/>
                </a:lnTo>
                <a:lnTo>
                  <a:pt x="27877" y="24326"/>
                </a:lnTo>
                <a:lnTo>
                  <a:pt x="57910" y="5580"/>
                </a:lnTo>
                <a:lnTo>
                  <a:pt x="91629" y="0"/>
                </a:lnTo>
                <a:lnTo>
                  <a:pt x="124981" y="7470"/>
                </a:lnTo>
                <a:lnTo>
                  <a:pt x="153910" y="27877"/>
                </a:lnTo>
                <a:lnTo>
                  <a:pt x="172656" y="57910"/>
                </a:lnTo>
                <a:lnTo>
                  <a:pt x="178237" y="91629"/>
                </a:lnTo>
                <a:lnTo>
                  <a:pt x="170766" y="124980"/>
                </a:lnTo>
                <a:lnTo>
                  <a:pt x="150359" y="153910"/>
                </a:lnTo>
                <a:lnTo>
                  <a:pt x="120327" y="172656"/>
                </a:lnTo>
                <a:lnTo>
                  <a:pt x="86607" y="178237"/>
                </a:lnTo>
                <a:lnTo>
                  <a:pt x="53256" y="170766"/>
                </a:lnTo>
                <a:lnTo>
                  <a:pt x="24326" y="150359"/>
                </a:lnTo>
                <a:close/>
              </a:path>
            </a:pathLst>
          </a:custGeom>
          <a:ln w="1651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887453" y="3973676"/>
            <a:ext cx="178237" cy="17823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879198" y="3965422"/>
            <a:ext cx="194747" cy="19474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903462" y="1958366"/>
            <a:ext cx="2338070" cy="2418080"/>
          </a:xfrm>
          <a:custGeom>
            <a:avLst/>
            <a:gdLst/>
            <a:ahLst/>
            <a:cxnLst/>
            <a:rect l="l" t="t" r="r" b="b"/>
            <a:pathLst>
              <a:path w="2338070" h="2418079">
                <a:moveTo>
                  <a:pt x="1912465" y="1872818"/>
                </a:moveTo>
                <a:lnTo>
                  <a:pt x="1949016" y="1830630"/>
                </a:lnTo>
                <a:lnTo>
                  <a:pt x="1983960" y="1787777"/>
                </a:lnTo>
                <a:lnTo>
                  <a:pt x="2017292" y="1744313"/>
                </a:lnTo>
                <a:lnTo>
                  <a:pt x="2049006" y="1700292"/>
                </a:lnTo>
                <a:lnTo>
                  <a:pt x="2079097" y="1655767"/>
                </a:lnTo>
                <a:lnTo>
                  <a:pt x="2107561" y="1610793"/>
                </a:lnTo>
                <a:lnTo>
                  <a:pt x="2134392" y="1565423"/>
                </a:lnTo>
                <a:lnTo>
                  <a:pt x="2159585" y="1519712"/>
                </a:lnTo>
                <a:lnTo>
                  <a:pt x="2183135" y="1473713"/>
                </a:lnTo>
                <a:lnTo>
                  <a:pt x="2205037" y="1427479"/>
                </a:lnTo>
                <a:lnTo>
                  <a:pt x="2225286" y="1381066"/>
                </a:lnTo>
                <a:lnTo>
                  <a:pt x="2243876" y="1334526"/>
                </a:lnTo>
                <a:lnTo>
                  <a:pt x="2260804" y="1287913"/>
                </a:lnTo>
                <a:lnTo>
                  <a:pt x="2276062" y="1241282"/>
                </a:lnTo>
                <a:lnTo>
                  <a:pt x="2289648" y="1194686"/>
                </a:lnTo>
                <a:lnTo>
                  <a:pt x="2301555" y="1148179"/>
                </a:lnTo>
                <a:lnTo>
                  <a:pt x="2311778" y="1101815"/>
                </a:lnTo>
                <a:lnTo>
                  <a:pt x="2320312" y="1055648"/>
                </a:lnTo>
                <a:lnTo>
                  <a:pt x="2327153" y="1009732"/>
                </a:lnTo>
                <a:lnTo>
                  <a:pt x="2332295" y="964120"/>
                </a:lnTo>
                <a:lnTo>
                  <a:pt x="2335733" y="918866"/>
                </a:lnTo>
                <a:lnTo>
                  <a:pt x="2337461" y="874024"/>
                </a:lnTo>
                <a:lnTo>
                  <a:pt x="2337476" y="829649"/>
                </a:lnTo>
                <a:lnTo>
                  <a:pt x="2335771" y="785793"/>
                </a:lnTo>
                <a:lnTo>
                  <a:pt x="2332342" y="742511"/>
                </a:lnTo>
                <a:lnTo>
                  <a:pt x="2327184" y="699857"/>
                </a:lnTo>
                <a:lnTo>
                  <a:pt x="2320291" y="657884"/>
                </a:lnTo>
                <a:lnTo>
                  <a:pt x="2311658" y="616647"/>
                </a:lnTo>
                <a:lnTo>
                  <a:pt x="2301281" y="576198"/>
                </a:lnTo>
                <a:lnTo>
                  <a:pt x="2289154" y="536593"/>
                </a:lnTo>
                <a:lnTo>
                  <a:pt x="2275272" y="497885"/>
                </a:lnTo>
                <a:lnTo>
                  <a:pt x="2259631" y="460127"/>
                </a:lnTo>
                <a:lnTo>
                  <a:pt x="2242224" y="423374"/>
                </a:lnTo>
                <a:lnTo>
                  <a:pt x="2223047" y="387679"/>
                </a:lnTo>
                <a:lnTo>
                  <a:pt x="2202095" y="353097"/>
                </a:lnTo>
                <a:lnTo>
                  <a:pt x="2179363" y="319681"/>
                </a:lnTo>
                <a:lnTo>
                  <a:pt x="2154845" y="287485"/>
                </a:lnTo>
                <a:lnTo>
                  <a:pt x="2128537" y="256562"/>
                </a:lnTo>
                <a:lnTo>
                  <a:pt x="2100434" y="226968"/>
                </a:lnTo>
                <a:lnTo>
                  <a:pt x="2070529" y="198755"/>
                </a:lnTo>
                <a:lnTo>
                  <a:pt x="2039121" y="172227"/>
                </a:lnTo>
                <a:lnTo>
                  <a:pt x="2006543" y="147643"/>
                </a:lnTo>
                <a:lnTo>
                  <a:pt x="1972848" y="124994"/>
                </a:lnTo>
                <a:lnTo>
                  <a:pt x="1938090" y="104268"/>
                </a:lnTo>
                <a:lnTo>
                  <a:pt x="1902321" y="85453"/>
                </a:lnTo>
                <a:lnTo>
                  <a:pt x="1865595" y="68539"/>
                </a:lnTo>
                <a:lnTo>
                  <a:pt x="1827963" y="53515"/>
                </a:lnTo>
                <a:lnTo>
                  <a:pt x="1789480" y="40368"/>
                </a:lnTo>
                <a:lnTo>
                  <a:pt x="1750198" y="29089"/>
                </a:lnTo>
                <a:lnTo>
                  <a:pt x="1710170" y="19666"/>
                </a:lnTo>
                <a:lnTo>
                  <a:pt x="1669449" y="12087"/>
                </a:lnTo>
                <a:lnTo>
                  <a:pt x="1628088" y="6342"/>
                </a:lnTo>
                <a:lnTo>
                  <a:pt x="1586139" y="2420"/>
                </a:lnTo>
                <a:lnTo>
                  <a:pt x="1543657" y="310"/>
                </a:lnTo>
                <a:lnTo>
                  <a:pt x="1500693" y="0"/>
                </a:lnTo>
                <a:lnTo>
                  <a:pt x="1457301" y="1478"/>
                </a:lnTo>
                <a:lnTo>
                  <a:pt x="1413533" y="4735"/>
                </a:lnTo>
                <a:lnTo>
                  <a:pt x="1369443" y="9759"/>
                </a:lnTo>
                <a:lnTo>
                  <a:pt x="1325083" y="16539"/>
                </a:lnTo>
                <a:lnTo>
                  <a:pt x="1280507" y="25064"/>
                </a:lnTo>
                <a:lnTo>
                  <a:pt x="1235767" y="35322"/>
                </a:lnTo>
                <a:lnTo>
                  <a:pt x="1190916" y="47302"/>
                </a:lnTo>
                <a:lnTo>
                  <a:pt x="1146007" y="60994"/>
                </a:lnTo>
                <a:lnTo>
                  <a:pt x="1101094" y="76386"/>
                </a:lnTo>
                <a:lnTo>
                  <a:pt x="1056228" y="93466"/>
                </a:lnTo>
                <a:lnTo>
                  <a:pt x="1011464" y="112225"/>
                </a:lnTo>
                <a:lnTo>
                  <a:pt x="966853" y="132651"/>
                </a:lnTo>
                <a:lnTo>
                  <a:pt x="922450" y="154732"/>
                </a:lnTo>
                <a:lnTo>
                  <a:pt x="878306" y="178457"/>
                </a:lnTo>
                <a:lnTo>
                  <a:pt x="834475" y="203816"/>
                </a:lnTo>
                <a:lnTo>
                  <a:pt x="791009" y="230798"/>
                </a:lnTo>
                <a:lnTo>
                  <a:pt x="747963" y="259390"/>
                </a:lnTo>
                <a:lnTo>
                  <a:pt x="705387" y="289582"/>
                </a:lnTo>
                <a:lnTo>
                  <a:pt x="663337" y="321363"/>
                </a:lnTo>
                <a:lnTo>
                  <a:pt x="621863" y="354722"/>
                </a:lnTo>
                <a:lnTo>
                  <a:pt x="581021" y="389648"/>
                </a:lnTo>
                <a:lnTo>
                  <a:pt x="540861" y="426128"/>
                </a:lnTo>
                <a:lnTo>
                  <a:pt x="501437" y="464154"/>
                </a:lnTo>
                <a:lnTo>
                  <a:pt x="462803" y="503712"/>
                </a:lnTo>
                <a:lnTo>
                  <a:pt x="425011" y="544792"/>
                </a:lnTo>
                <a:lnTo>
                  <a:pt x="388460" y="586980"/>
                </a:lnTo>
                <a:lnTo>
                  <a:pt x="353516" y="629833"/>
                </a:lnTo>
                <a:lnTo>
                  <a:pt x="320184" y="673297"/>
                </a:lnTo>
                <a:lnTo>
                  <a:pt x="288470" y="717318"/>
                </a:lnTo>
                <a:lnTo>
                  <a:pt x="258378" y="761843"/>
                </a:lnTo>
                <a:lnTo>
                  <a:pt x="229915" y="806817"/>
                </a:lnTo>
                <a:lnTo>
                  <a:pt x="203084" y="852187"/>
                </a:lnTo>
                <a:lnTo>
                  <a:pt x="177891" y="897898"/>
                </a:lnTo>
                <a:lnTo>
                  <a:pt x="154341" y="943898"/>
                </a:lnTo>
                <a:lnTo>
                  <a:pt x="132439" y="990131"/>
                </a:lnTo>
                <a:lnTo>
                  <a:pt x="112190" y="1036545"/>
                </a:lnTo>
                <a:lnTo>
                  <a:pt x="93599" y="1083085"/>
                </a:lnTo>
                <a:lnTo>
                  <a:pt x="76672" y="1129697"/>
                </a:lnTo>
                <a:lnTo>
                  <a:pt x="61413" y="1176328"/>
                </a:lnTo>
                <a:lnTo>
                  <a:pt x="47828" y="1222924"/>
                </a:lnTo>
                <a:lnTo>
                  <a:pt x="35921" y="1269431"/>
                </a:lnTo>
                <a:lnTo>
                  <a:pt x="25697" y="1315795"/>
                </a:lnTo>
                <a:lnTo>
                  <a:pt x="17163" y="1361962"/>
                </a:lnTo>
                <a:lnTo>
                  <a:pt x="10322" y="1407879"/>
                </a:lnTo>
                <a:lnTo>
                  <a:pt x="5181" y="1453491"/>
                </a:lnTo>
                <a:lnTo>
                  <a:pt x="1743" y="1498745"/>
                </a:lnTo>
                <a:lnTo>
                  <a:pt x="14" y="1543586"/>
                </a:lnTo>
                <a:lnTo>
                  <a:pt x="0" y="1587962"/>
                </a:lnTo>
                <a:lnTo>
                  <a:pt x="1704" y="1631817"/>
                </a:lnTo>
                <a:lnTo>
                  <a:pt x="5133" y="1675099"/>
                </a:lnTo>
                <a:lnTo>
                  <a:pt x="10292" y="1717753"/>
                </a:lnTo>
                <a:lnTo>
                  <a:pt x="17185" y="1759726"/>
                </a:lnTo>
                <a:lnTo>
                  <a:pt x="25817" y="1800964"/>
                </a:lnTo>
                <a:lnTo>
                  <a:pt x="36194" y="1841412"/>
                </a:lnTo>
                <a:lnTo>
                  <a:pt x="48321" y="1881017"/>
                </a:lnTo>
                <a:lnTo>
                  <a:pt x="62203" y="1919726"/>
                </a:lnTo>
                <a:lnTo>
                  <a:pt x="77845" y="1957483"/>
                </a:lnTo>
                <a:lnTo>
                  <a:pt x="95252" y="1994236"/>
                </a:lnTo>
                <a:lnTo>
                  <a:pt x="114428" y="2029931"/>
                </a:lnTo>
                <a:lnTo>
                  <a:pt x="135380" y="2064513"/>
                </a:lnTo>
                <a:lnTo>
                  <a:pt x="158113" y="2097930"/>
                </a:lnTo>
                <a:lnTo>
                  <a:pt x="182630" y="2130126"/>
                </a:lnTo>
                <a:lnTo>
                  <a:pt x="208938" y="2161048"/>
                </a:lnTo>
                <a:lnTo>
                  <a:pt x="237042" y="2190643"/>
                </a:lnTo>
                <a:lnTo>
                  <a:pt x="266946" y="2218856"/>
                </a:lnTo>
                <a:lnTo>
                  <a:pt x="298355" y="2245384"/>
                </a:lnTo>
                <a:lnTo>
                  <a:pt x="330933" y="2269967"/>
                </a:lnTo>
                <a:lnTo>
                  <a:pt x="364627" y="2292616"/>
                </a:lnTo>
                <a:lnTo>
                  <a:pt x="399385" y="2313342"/>
                </a:lnTo>
                <a:lnTo>
                  <a:pt x="435154" y="2332157"/>
                </a:lnTo>
                <a:lnTo>
                  <a:pt x="471881" y="2349071"/>
                </a:lnTo>
                <a:lnTo>
                  <a:pt x="509512" y="2364096"/>
                </a:lnTo>
                <a:lnTo>
                  <a:pt x="547995" y="2377242"/>
                </a:lnTo>
                <a:lnTo>
                  <a:pt x="587277" y="2388521"/>
                </a:lnTo>
                <a:lnTo>
                  <a:pt x="627305" y="2397945"/>
                </a:lnTo>
                <a:lnTo>
                  <a:pt x="668026" y="2405523"/>
                </a:lnTo>
                <a:lnTo>
                  <a:pt x="709388" y="2411268"/>
                </a:lnTo>
                <a:lnTo>
                  <a:pt x="751336" y="2415190"/>
                </a:lnTo>
                <a:lnTo>
                  <a:pt x="793819" y="2417301"/>
                </a:lnTo>
                <a:lnTo>
                  <a:pt x="836783" y="2417611"/>
                </a:lnTo>
                <a:lnTo>
                  <a:pt x="880175" y="2416132"/>
                </a:lnTo>
                <a:lnTo>
                  <a:pt x="923943" y="2412875"/>
                </a:lnTo>
                <a:lnTo>
                  <a:pt x="968033" y="2407851"/>
                </a:lnTo>
                <a:lnTo>
                  <a:pt x="1012393" y="2401071"/>
                </a:lnTo>
                <a:lnTo>
                  <a:pt x="1056969" y="2392547"/>
                </a:lnTo>
                <a:lnTo>
                  <a:pt x="1101709" y="2382289"/>
                </a:lnTo>
                <a:lnTo>
                  <a:pt x="1146560" y="2370308"/>
                </a:lnTo>
                <a:lnTo>
                  <a:pt x="1191468" y="2356617"/>
                </a:lnTo>
                <a:lnTo>
                  <a:pt x="1236382" y="2341225"/>
                </a:lnTo>
                <a:lnTo>
                  <a:pt x="1281247" y="2324144"/>
                </a:lnTo>
                <a:lnTo>
                  <a:pt x="1326012" y="2305385"/>
                </a:lnTo>
                <a:lnTo>
                  <a:pt x="1370622" y="2284960"/>
                </a:lnTo>
                <a:lnTo>
                  <a:pt x="1415026" y="2262879"/>
                </a:lnTo>
                <a:lnTo>
                  <a:pt x="1459170" y="2239153"/>
                </a:lnTo>
                <a:lnTo>
                  <a:pt x="1503001" y="2213794"/>
                </a:lnTo>
                <a:lnTo>
                  <a:pt x="1546466" y="2186813"/>
                </a:lnTo>
                <a:lnTo>
                  <a:pt x="1589513" y="2158220"/>
                </a:lnTo>
                <a:lnTo>
                  <a:pt x="1632088" y="2128028"/>
                </a:lnTo>
                <a:lnTo>
                  <a:pt x="1674139" y="2096247"/>
                </a:lnTo>
                <a:lnTo>
                  <a:pt x="1715612" y="2062888"/>
                </a:lnTo>
                <a:lnTo>
                  <a:pt x="1756455" y="2027963"/>
                </a:lnTo>
                <a:lnTo>
                  <a:pt x="1796615" y="1991482"/>
                </a:lnTo>
                <a:lnTo>
                  <a:pt x="1836038" y="1953457"/>
                </a:lnTo>
                <a:lnTo>
                  <a:pt x="1874672" y="1913898"/>
                </a:lnTo>
                <a:lnTo>
                  <a:pt x="1912465" y="1872818"/>
                </a:lnTo>
                <a:close/>
              </a:path>
            </a:pathLst>
          </a:custGeom>
          <a:ln w="2476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171207" y="2760896"/>
            <a:ext cx="2409825" cy="2427605"/>
          </a:xfrm>
          <a:custGeom>
            <a:avLst/>
            <a:gdLst/>
            <a:ahLst/>
            <a:cxnLst/>
            <a:rect l="l" t="t" r="r" b="b"/>
            <a:pathLst>
              <a:path w="2409825" h="2427604">
                <a:moveTo>
                  <a:pt x="2077267" y="1992532"/>
                </a:moveTo>
                <a:lnTo>
                  <a:pt x="2109984" y="1954493"/>
                </a:lnTo>
                <a:lnTo>
                  <a:pt x="2140998" y="1915607"/>
                </a:lnTo>
                <a:lnTo>
                  <a:pt x="2170310" y="1875926"/>
                </a:lnTo>
                <a:lnTo>
                  <a:pt x="2197921" y="1835500"/>
                </a:lnTo>
                <a:lnTo>
                  <a:pt x="2223833" y="1794381"/>
                </a:lnTo>
                <a:lnTo>
                  <a:pt x="2248047" y="1752619"/>
                </a:lnTo>
                <a:lnTo>
                  <a:pt x="2270564" y="1710267"/>
                </a:lnTo>
                <a:lnTo>
                  <a:pt x="2291385" y="1667374"/>
                </a:lnTo>
                <a:lnTo>
                  <a:pt x="2310512" y="1623992"/>
                </a:lnTo>
                <a:lnTo>
                  <a:pt x="2327945" y="1580171"/>
                </a:lnTo>
                <a:lnTo>
                  <a:pt x="2343687" y="1535964"/>
                </a:lnTo>
                <a:lnTo>
                  <a:pt x="2357738" y="1491421"/>
                </a:lnTo>
                <a:lnTo>
                  <a:pt x="2370099" y="1446594"/>
                </a:lnTo>
                <a:lnTo>
                  <a:pt x="2380773" y="1401532"/>
                </a:lnTo>
                <a:lnTo>
                  <a:pt x="2389759" y="1356288"/>
                </a:lnTo>
                <a:lnTo>
                  <a:pt x="2397060" y="1310912"/>
                </a:lnTo>
                <a:lnTo>
                  <a:pt x="2402677" y="1265455"/>
                </a:lnTo>
                <a:lnTo>
                  <a:pt x="2406610" y="1219969"/>
                </a:lnTo>
                <a:lnTo>
                  <a:pt x="2408862" y="1174504"/>
                </a:lnTo>
                <a:lnTo>
                  <a:pt x="2409432" y="1129112"/>
                </a:lnTo>
                <a:lnTo>
                  <a:pt x="2408324" y="1083844"/>
                </a:lnTo>
                <a:lnTo>
                  <a:pt x="2405537" y="1038750"/>
                </a:lnTo>
                <a:lnTo>
                  <a:pt x="2401074" y="993883"/>
                </a:lnTo>
                <a:lnTo>
                  <a:pt x="2394934" y="949292"/>
                </a:lnTo>
                <a:lnTo>
                  <a:pt x="2387121" y="905029"/>
                </a:lnTo>
                <a:lnTo>
                  <a:pt x="2377634" y="861145"/>
                </a:lnTo>
                <a:lnTo>
                  <a:pt x="2366475" y="817691"/>
                </a:lnTo>
                <a:lnTo>
                  <a:pt x="2353646" y="774718"/>
                </a:lnTo>
                <a:lnTo>
                  <a:pt x="2339147" y="732278"/>
                </a:lnTo>
                <a:lnTo>
                  <a:pt x="2322980" y="690420"/>
                </a:lnTo>
                <a:lnTo>
                  <a:pt x="2305146" y="649197"/>
                </a:lnTo>
                <a:lnTo>
                  <a:pt x="2285647" y="608660"/>
                </a:lnTo>
                <a:lnTo>
                  <a:pt x="2264483" y="568859"/>
                </a:lnTo>
                <a:lnTo>
                  <a:pt x="2241656" y="529845"/>
                </a:lnTo>
                <a:lnTo>
                  <a:pt x="2217167" y="491670"/>
                </a:lnTo>
                <a:lnTo>
                  <a:pt x="2191017" y="454385"/>
                </a:lnTo>
                <a:lnTo>
                  <a:pt x="2163208" y="418041"/>
                </a:lnTo>
                <a:lnTo>
                  <a:pt x="2133741" y="382688"/>
                </a:lnTo>
                <a:lnTo>
                  <a:pt x="2102617" y="348378"/>
                </a:lnTo>
                <a:lnTo>
                  <a:pt x="2069838" y="315162"/>
                </a:lnTo>
                <a:lnTo>
                  <a:pt x="2035404" y="283091"/>
                </a:lnTo>
                <a:lnTo>
                  <a:pt x="1999651" y="252498"/>
                </a:lnTo>
                <a:lnTo>
                  <a:pt x="1962947" y="223677"/>
                </a:lnTo>
                <a:lnTo>
                  <a:pt x="1925342" y="196626"/>
                </a:lnTo>
                <a:lnTo>
                  <a:pt x="1886889" y="171338"/>
                </a:lnTo>
                <a:lnTo>
                  <a:pt x="1847638" y="147810"/>
                </a:lnTo>
                <a:lnTo>
                  <a:pt x="1807639" y="126036"/>
                </a:lnTo>
                <a:lnTo>
                  <a:pt x="1766943" y="106013"/>
                </a:lnTo>
                <a:lnTo>
                  <a:pt x="1725602" y="87737"/>
                </a:lnTo>
                <a:lnTo>
                  <a:pt x="1683667" y="71201"/>
                </a:lnTo>
                <a:lnTo>
                  <a:pt x="1641187" y="56403"/>
                </a:lnTo>
                <a:lnTo>
                  <a:pt x="1598214" y="43336"/>
                </a:lnTo>
                <a:lnTo>
                  <a:pt x="1554799" y="31998"/>
                </a:lnTo>
                <a:lnTo>
                  <a:pt x="1510993" y="22383"/>
                </a:lnTo>
                <a:lnTo>
                  <a:pt x="1466847" y="14487"/>
                </a:lnTo>
                <a:lnTo>
                  <a:pt x="1422411" y="8305"/>
                </a:lnTo>
                <a:lnTo>
                  <a:pt x="1377737" y="3833"/>
                </a:lnTo>
                <a:lnTo>
                  <a:pt x="1332875" y="1066"/>
                </a:lnTo>
                <a:lnTo>
                  <a:pt x="1287876" y="0"/>
                </a:lnTo>
                <a:lnTo>
                  <a:pt x="1242791" y="629"/>
                </a:lnTo>
                <a:lnTo>
                  <a:pt x="1197671" y="2951"/>
                </a:lnTo>
                <a:lnTo>
                  <a:pt x="1152567" y="6960"/>
                </a:lnTo>
                <a:lnTo>
                  <a:pt x="1107530" y="12651"/>
                </a:lnTo>
                <a:lnTo>
                  <a:pt x="1062610" y="20021"/>
                </a:lnTo>
                <a:lnTo>
                  <a:pt x="1017859" y="29064"/>
                </a:lnTo>
                <a:lnTo>
                  <a:pt x="973327" y="39776"/>
                </a:lnTo>
                <a:lnTo>
                  <a:pt x="929065" y="52153"/>
                </a:lnTo>
                <a:lnTo>
                  <a:pt x="885124" y="66189"/>
                </a:lnTo>
                <a:lnTo>
                  <a:pt x="841555" y="81882"/>
                </a:lnTo>
                <a:lnTo>
                  <a:pt x="798410" y="99225"/>
                </a:lnTo>
                <a:lnTo>
                  <a:pt x="755738" y="118214"/>
                </a:lnTo>
                <a:lnTo>
                  <a:pt x="713590" y="138846"/>
                </a:lnTo>
                <a:lnTo>
                  <a:pt x="672018" y="161115"/>
                </a:lnTo>
                <a:lnTo>
                  <a:pt x="631073" y="185017"/>
                </a:lnTo>
                <a:lnTo>
                  <a:pt x="590804" y="210547"/>
                </a:lnTo>
                <a:lnTo>
                  <a:pt x="551264" y="237701"/>
                </a:lnTo>
                <a:lnTo>
                  <a:pt x="512503" y="266474"/>
                </a:lnTo>
                <a:lnTo>
                  <a:pt x="474572" y="296862"/>
                </a:lnTo>
                <a:lnTo>
                  <a:pt x="437522" y="328860"/>
                </a:lnTo>
                <a:lnTo>
                  <a:pt x="401403" y="362465"/>
                </a:lnTo>
                <a:lnTo>
                  <a:pt x="366267" y="397670"/>
                </a:lnTo>
                <a:lnTo>
                  <a:pt x="332164" y="434472"/>
                </a:lnTo>
                <a:lnTo>
                  <a:pt x="299447" y="472511"/>
                </a:lnTo>
                <a:lnTo>
                  <a:pt x="268434" y="511397"/>
                </a:lnTo>
                <a:lnTo>
                  <a:pt x="239122" y="551078"/>
                </a:lnTo>
                <a:lnTo>
                  <a:pt x="211510" y="591504"/>
                </a:lnTo>
                <a:lnTo>
                  <a:pt x="185599" y="632623"/>
                </a:lnTo>
                <a:lnTo>
                  <a:pt x="161385" y="674385"/>
                </a:lnTo>
                <a:lnTo>
                  <a:pt x="138868" y="716737"/>
                </a:lnTo>
                <a:lnTo>
                  <a:pt x="118047" y="759630"/>
                </a:lnTo>
                <a:lnTo>
                  <a:pt x="98920" y="803012"/>
                </a:lnTo>
                <a:lnTo>
                  <a:pt x="81487" y="846832"/>
                </a:lnTo>
                <a:lnTo>
                  <a:pt x="65745" y="891039"/>
                </a:lnTo>
                <a:lnTo>
                  <a:pt x="51694" y="935582"/>
                </a:lnTo>
                <a:lnTo>
                  <a:pt x="39332" y="980410"/>
                </a:lnTo>
                <a:lnTo>
                  <a:pt x="28659" y="1025472"/>
                </a:lnTo>
                <a:lnTo>
                  <a:pt x="19672" y="1070716"/>
                </a:lnTo>
                <a:lnTo>
                  <a:pt x="12372" y="1116092"/>
                </a:lnTo>
                <a:lnTo>
                  <a:pt x="6755" y="1161549"/>
                </a:lnTo>
                <a:lnTo>
                  <a:pt x="2822" y="1207035"/>
                </a:lnTo>
                <a:lnTo>
                  <a:pt x="570" y="1252500"/>
                </a:lnTo>
                <a:lnTo>
                  <a:pt x="0" y="1297892"/>
                </a:lnTo>
                <a:lnTo>
                  <a:pt x="1108" y="1343160"/>
                </a:lnTo>
                <a:lnTo>
                  <a:pt x="3895" y="1388254"/>
                </a:lnTo>
                <a:lnTo>
                  <a:pt x="8358" y="1433121"/>
                </a:lnTo>
                <a:lnTo>
                  <a:pt x="14498" y="1477712"/>
                </a:lnTo>
                <a:lnTo>
                  <a:pt x="22311" y="1521975"/>
                </a:lnTo>
                <a:lnTo>
                  <a:pt x="31798" y="1565859"/>
                </a:lnTo>
                <a:lnTo>
                  <a:pt x="42957" y="1609313"/>
                </a:lnTo>
                <a:lnTo>
                  <a:pt x="55786" y="1652286"/>
                </a:lnTo>
                <a:lnTo>
                  <a:pt x="70285" y="1694726"/>
                </a:lnTo>
                <a:lnTo>
                  <a:pt x="86452" y="1736584"/>
                </a:lnTo>
                <a:lnTo>
                  <a:pt x="104286" y="1777807"/>
                </a:lnTo>
                <a:lnTo>
                  <a:pt x="123785" y="1818344"/>
                </a:lnTo>
                <a:lnTo>
                  <a:pt x="144949" y="1858145"/>
                </a:lnTo>
                <a:lnTo>
                  <a:pt x="167776" y="1897159"/>
                </a:lnTo>
                <a:lnTo>
                  <a:pt x="192265" y="1935334"/>
                </a:lnTo>
                <a:lnTo>
                  <a:pt x="218415" y="1972619"/>
                </a:lnTo>
                <a:lnTo>
                  <a:pt x="246223" y="2008963"/>
                </a:lnTo>
                <a:lnTo>
                  <a:pt x="275690" y="2044316"/>
                </a:lnTo>
                <a:lnTo>
                  <a:pt x="306814" y="2078626"/>
                </a:lnTo>
                <a:lnTo>
                  <a:pt x="339594" y="2111842"/>
                </a:lnTo>
                <a:lnTo>
                  <a:pt x="374028" y="2143913"/>
                </a:lnTo>
                <a:lnTo>
                  <a:pt x="409781" y="2174506"/>
                </a:lnTo>
                <a:lnTo>
                  <a:pt x="446485" y="2203327"/>
                </a:lnTo>
                <a:lnTo>
                  <a:pt x="484089" y="2230378"/>
                </a:lnTo>
                <a:lnTo>
                  <a:pt x="522543" y="2255666"/>
                </a:lnTo>
                <a:lnTo>
                  <a:pt x="561794" y="2279194"/>
                </a:lnTo>
                <a:lnTo>
                  <a:pt x="601793" y="2300968"/>
                </a:lnTo>
                <a:lnTo>
                  <a:pt x="642488" y="2320991"/>
                </a:lnTo>
                <a:lnTo>
                  <a:pt x="683829" y="2339267"/>
                </a:lnTo>
                <a:lnTo>
                  <a:pt x="725765" y="2355803"/>
                </a:lnTo>
                <a:lnTo>
                  <a:pt x="768245" y="2370601"/>
                </a:lnTo>
                <a:lnTo>
                  <a:pt x="811218" y="2383668"/>
                </a:lnTo>
                <a:lnTo>
                  <a:pt x="854632" y="2395006"/>
                </a:lnTo>
                <a:lnTo>
                  <a:pt x="898438" y="2404621"/>
                </a:lnTo>
                <a:lnTo>
                  <a:pt x="942585" y="2412517"/>
                </a:lnTo>
                <a:lnTo>
                  <a:pt x="987021" y="2418699"/>
                </a:lnTo>
                <a:lnTo>
                  <a:pt x="1031695" y="2423171"/>
                </a:lnTo>
                <a:lnTo>
                  <a:pt x="1076557" y="2425938"/>
                </a:lnTo>
                <a:lnTo>
                  <a:pt x="1121556" y="2427005"/>
                </a:lnTo>
                <a:lnTo>
                  <a:pt x="1166641" y="2426375"/>
                </a:lnTo>
                <a:lnTo>
                  <a:pt x="1211761" y="2424053"/>
                </a:lnTo>
                <a:lnTo>
                  <a:pt x="1256865" y="2420044"/>
                </a:lnTo>
                <a:lnTo>
                  <a:pt x="1301902" y="2414353"/>
                </a:lnTo>
                <a:lnTo>
                  <a:pt x="1346822" y="2406983"/>
                </a:lnTo>
                <a:lnTo>
                  <a:pt x="1391573" y="2397940"/>
                </a:lnTo>
                <a:lnTo>
                  <a:pt x="1436105" y="2387228"/>
                </a:lnTo>
                <a:lnTo>
                  <a:pt x="1480367" y="2374851"/>
                </a:lnTo>
                <a:lnTo>
                  <a:pt x="1524308" y="2360815"/>
                </a:lnTo>
                <a:lnTo>
                  <a:pt x="1567876" y="2345122"/>
                </a:lnTo>
                <a:lnTo>
                  <a:pt x="1611022" y="2327779"/>
                </a:lnTo>
                <a:lnTo>
                  <a:pt x="1653694" y="2308790"/>
                </a:lnTo>
                <a:lnTo>
                  <a:pt x="1695842" y="2288158"/>
                </a:lnTo>
                <a:lnTo>
                  <a:pt x="1737414" y="2265889"/>
                </a:lnTo>
                <a:lnTo>
                  <a:pt x="1778359" y="2241987"/>
                </a:lnTo>
                <a:lnTo>
                  <a:pt x="1818627" y="2216457"/>
                </a:lnTo>
                <a:lnTo>
                  <a:pt x="1858167" y="2189303"/>
                </a:lnTo>
                <a:lnTo>
                  <a:pt x="1896928" y="2160530"/>
                </a:lnTo>
                <a:lnTo>
                  <a:pt x="1934860" y="2130142"/>
                </a:lnTo>
                <a:lnTo>
                  <a:pt x="1971910" y="2098144"/>
                </a:lnTo>
                <a:lnTo>
                  <a:pt x="2008028" y="2064539"/>
                </a:lnTo>
                <a:lnTo>
                  <a:pt x="2043165" y="2029334"/>
                </a:lnTo>
                <a:lnTo>
                  <a:pt x="2077267" y="1992532"/>
                </a:lnTo>
                <a:close/>
              </a:path>
            </a:pathLst>
          </a:custGeom>
          <a:ln w="2476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4973867" y="5805721"/>
            <a:ext cx="120396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50" dirty="0">
                <a:latin typeface="Arial"/>
                <a:cs typeface="Arial"/>
              </a:rPr>
              <a:t>mixtures,</a:t>
            </a:r>
            <a:endParaRPr sz="195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6241172" y="5062460"/>
            <a:ext cx="1551940" cy="1071245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350" spc="-10" dirty="0">
                <a:latin typeface="Calibri"/>
                <a:cs typeface="Calibri"/>
              </a:rPr>
              <a:t>Feature</a:t>
            </a:r>
            <a:r>
              <a:rPr sz="2350" spc="-15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1</a:t>
            </a:r>
            <a:endParaRPr sz="2350">
              <a:latin typeface="Calibri"/>
              <a:cs typeface="Calibri"/>
            </a:endParaRPr>
          </a:p>
          <a:p>
            <a:pPr marL="95885">
              <a:lnSpc>
                <a:spcPct val="100000"/>
              </a:lnSpc>
              <a:spcBef>
                <a:spcPts val="1430"/>
              </a:spcBef>
            </a:pPr>
            <a:r>
              <a:rPr sz="1950" spc="110" dirty="0">
                <a:latin typeface="Arial"/>
                <a:cs typeface="Arial"/>
              </a:rPr>
              <a:t>hierarchical</a:t>
            </a:r>
            <a:endParaRPr sz="195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7925579" y="5805721"/>
            <a:ext cx="134493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35" dirty="0">
                <a:latin typeface="Arial"/>
                <a:cs typeface="Arial"/>
              </a:rPr>
              <a:t>clustering,</a:t>
            </a:r>
            <a:endParaRPr sz="195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787400" y="5753703"/>
            <a:ext cx="4053840" cy="7340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9200"/>
              </a:lnSpc>
              <a:spcBef>
                <a:spcPts val="90"/>
              </a:spcBef>
              <a:tabLst>
                <a:tab pos="1572260" algn="l"/>
                <a:tab pos="2959735" algn="l"/>
              </a:tabLst>
            </a:pPr>
            <a:r>
              <a:rPr sz="1950" b="1" spc="280" dirty="0">
                <a:latin typeface="Arial"/>
                <a:cs typeface="Arial"/>
              </a:rPr>
              <a:t>Meth</a:t>
            </a:r>
            <a:r>
              <a:rPr sz="1950" b="1" spc="370" dirty="0">
                <a:latin typeface="Arial"/>
                <a:cs typeface="Arial"/>
              </a:rPr>
              <a:t>o</a:t>
            </a:r>
            <a:r>
              <a:rPr sz="1950" b="1" spc="55" dirty="0">
                <a:latin typeface="Arial"/>
                <a:cs typeface="Arial"/>
              </a:rPr>
              <a:t>ds</a:t>
            </a:r>
            <a:r>
              <a:rPr sz="1950" spc="145" dirty="0">
                <a:latin typeface="Arial"/>
                <a:cs typeface="Arial"/>
              </a:rPr>
              <a:t>: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50" dirty="0">
                <a:latin typeface="Arial"/>
                <a:cs typeface="Arial"/>
              </a:rPr>
              <a:t>K-means,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80" dirty="0">
                <a:latin typeface="Arial"/>
                <a:cs typeface="Arial"/>
              </a:rPr>
              <a:t>gaussian  </a:t>
            </a:r>
            <a:r>
              <a:rPr sz="1950" spc="130" dirty="0">
                <a:latin typeface="Arial"/>
                <a:cs typeface="Arial"/>
              </a:rPr>
              <a:t>spectral </a:t>
            </a:r>
            <a:r>
              <a:rPr sz="1950" spc="135" dirty="0">
                <a:latin typeface="Arial"/>
                <a:cs typeface="Arial"/>
              </a:rPr>
              <a:t>clustering,</a:t>
            </a:r>
            <a:r>
              <a:rPr sz="1950" spc="420" dirty="0">
                <a:latin typeface="Arial"/>
                <a:cs typeface="Arial"/>
              </a:rPr>
              <a:t> </a:t>
            </a:r>
            <a:r>
              <a:rPr sz="1950" spc="160" dirty="0">
                <a:latin typeface="Arial"/>
                <a:cs typeface="Arial"/>
              </a:rPr>
              <a:t>etc.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55" dirty="0"/>
              <a:t>Terminology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0" y="1104525"/>
            <a:ext cx="8486775" cy="1088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9200"/>
              </a:lnSpc>
              <a:spcBef>
                <a:spcPts val="90"/>
              </a:spcBef>
            </a:pPr>
            <a:r>
              <a:rPr sz="1950" spc="150" dirty="0">
                <a:latin typeface="Arial"/>
                <a:cs typeface="Arial"/>
              </a:rPr>
              <a:t>Machine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spc="135" dirty="0">
                <a:latin typeface="Arial"/>
                <a:cs typeface="Arial"/>
              </a:rPr>
              <a:t>Learning,</a:t>
            </a:r>
            <a:r>
              <a:rPr sz="1950" spc="100" dirty="0">
                <a:latin typeface="Arial"/>
                <a:cs typeface="Arial"/>
              </a:rPr>
              <a:t> </a:t>
            </a:r>
            <a:r>
              <a:rPr sz="1950" spc="215" dirty="0">
                <a:latin typeface="Arial"/>
                <a:cs typeface="Arial"/>
              </a:rPr>
              <a:t>Data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1950" spc="95" dirty="0">
                <a:latin typeface="Arial"/>
                <a:cs typeface="Arial"/>
              </a:rPr>
              <a:t>Science, </a:t>
            </a:r>
            <a:r>
              <a:rPr sz="1950" spc="215" dirty="0">
                <a:latin typeface="Arial"/>
                <a:cs typeface="Arial"/>
              </a:rPr>
              <a:t>Data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1950" spc="175" dirty="0">
                <a:latin typeface="Arial"/>
                <a:cs typeface="Arial"/>
              </a:rPr>
              <a:t>Mining,</a:t>
            </a:r>
            <a:r>
              <a:rPr sz="1950" spc="100" dirty="0">
                <a:latin typeface="Arial"/>
                <a:cs typeface="Arial"/>
              </a:rPr>
              <a:t> </a:t>
            </a:r>
            <a:r>
              <a:rPr sz="1950" spc="215" dirty="0">
                <a:latin typeface="Arial"/>
                <a:cs typeface="Arial"/>
              </a:rPr>
              <a:t>Data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spc="110" dirty="0">
                <a:latin typeface="Arial"/>
                <a:cs typeface="Arial"/>
              </a:rPr>
              <a:t>Analysis,</a:t>
            </a:r>
            <a:r>
              <a:rPr sz="1950" spc="100" dirty="0">
                <a:latin typeface="Arial"/>
                <a:cs typeface="Arial"/>
              </a:rPr>
              <a:t> </a:t>
            </a:r>
            <a:r>
              <a:rPr sz="1950" spc="170" dirty="0">
                <a:latin typeface="Arial"/>
                <a:cs typeface="Arial"/>
              </a:rPr>
              <a:t>Sta-  </a:t>
            </a:r>
            <a:r>
              <a:rPr sz="1950" spc="155" dirty="0">
                <a:latin typeface="Arial"/>
                <a:cs typeface="Arial"/>
              </a:rPr>
              <a:t>tistical </a:t>
            </a:r>
            <a:r>
              <a:rPr sz="1950" spc="135" dirty="0">
                <a:latin typeface="Arial"/>
                <a:cs typeface="Arial"/>
              </a:rPr>
              <a:t>Learning, </a:t>
            </a:r>
            <a:r>
              <a:rPr sz="1950" spc="145" dirty="0">
                <a:latin typeface="Arial"/>
                <a:cs typeface="Arial"/>
              </a:rPr>
              <a:t>Knowledge </a:t>
            </a:r>
            <a:r>
              <a:rPr sz="1950" spc="125" dirty="0">
                <a:latin typeface="Arial"/>
                <a:cs typeface="Arial"/>
              </a:rPr>
              <a:t>Discovery </a:t>
            </a:r>
            <a:r>
              <a:rPr sz="1950" spc="135" dirty="0">
                <a:latin typeface="Arial"/>
                <a:cs typeface="Arial"/>
              </a:rPr>
              <a:t>in </a:t>
            </a:r>
            <a:r>
              <a:rPr sz="1950" spc="120" dirty="0">
                <a:latin typeface="Arial"/>
                <a:cs typeface="Arial"/>
              </a:rPr>
              <a:t>Databases, </a:t>
            </a:r>
            <a:r>
              <a:rPr sz="1950" spc="185" dirty="0">
                <a:latin typeface="Arial"/>
                <a:cs typeface="Arial"/>
              </a:rPr>
              <a:t>Pattern </a:t>
            </a:r>
            <a:r>
              <a:rPr sz="1950" spc="150" dirty="0">
                <a:latin typeface="Arial"/>
                <a:cs typeface="Arial"/>
              </a:rPr>
              <a:t>Dis-  </a:t>
            </a:r>
            <a:r>
              <a:rPr sz="1950" spc="90" dirty="0">
                <a:latin typeface="Arial"/>
                <a:cs typeface="Arial"/>
              </a:rPr>
              <a:t>covery.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19615" y="2198255"/>
            <a:ext cx="4061079" cy="3855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50329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245" dirty="0"/>
              <a:t>Supervised	</a:t>
            </a:r>
            <a:r>
              <a:rPr spc="225" dirty="0"/>
              <a:t>learning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300" y="1156543"/>
            <a:ext cx="8562340" cy="3263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</a:pPr>
            <a:r>
              <a:rPr sz="1950" b="1" spc="175" dirty="0">
                <a:latin typeface="Arial"/>
                <a:cs typeface="Arial"/>
              </a:rPr>
              <a:t>Training </a:t>
            </a:r>
            <a:r>
              <a:rPr sz="1950" b="1" spc="195" dirty="0">
                <a:latin typeface="Arial"/>
                <a:cs typeface="Arial"/>
              </a:rPr>
              <a:t>data</a:t>
            </a:r>
            <a:r>
              <a:rPr sz="1950" spc="195" dirty="0">
                <a:latin typeface="Arial"/>
                <a:cs typeface="Arial"/>
              </a:rPr>
              <a:t>:“examples” </a:t>
            </a:r>
            <a:r>
              <a:rPr sz="1950" b="0" i="1" spc="130" dirty="0">
                <a:latin typeface="Bookman Old Style"/>
                <a:cs typeface="Bookman Old Style"/>
              </a:rPr>
              <a:t>x </a:t>
            </a:r>
            <a:r>
              <a:rPr sz="1950" spc="215" dirty="0">
                <a:latin typeface="Arial"/>
                <a:cs typeface="Arial"/>
              </a:rPr>
              <a:t>with </a:t>
            </a:r>
            <a:r>
              <a:rPr sz="1950" spc="210" dirty="0">
                <a:latin typeface="Arial"/>
                <a:cs typeface="Arial"/>
              </a:rPr>
              <a:t>“labels”</a:t>
            </a:r>
            <a:r>
              <a:rPr sz="1950" spc="755" dirty="0">
                <a:latin typeface="Arial"/>
                <a:cs typeface="Arial"/>
              </a:rPr>
              <a:t> </a:t>
            </a:r>
            <a:r>
              <a:rPr sz="1950" b="0" i="1" spc="40" dirty="0">
                <a:latin typeface="Bookman Old Style"/>
                <a:cs typeface="Bookman Old Style"/>
              </a:rPr>
              <a:t>y</a:t>
            </a:r>
            <a:r>
              <a:rPr sz="1950" spc="4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Times New Roman"/>
              <a:cs typeface="Times New Roman"/>
            </a:endParaRPr>
          </a:p>
          <a:p>
            <a:pPr marL="770255">
              <a:lnSpc>
                <a:spcPct val="100000"/>
              </a:lnSpc>
            </a:pPr>
            <a:r>
              <a:rPr sz="1950" spc="150" dirty="0">
                <a:latin typeface="Arial"/>
                <a:cs typeface="Arial"/>
              </a:rPr>
              <a:t>(</a:t>
            </a:r>
            <a:r>
              <a:rPr sz="1950" b="0" i="1" spc="150" dirty="0">
                <a:latin typeface="Bookman Old Style"/>
                <a:cs typeface="Bookman Old Style"/>
              </a:rPr>
              <a:t>x</a:t>
            </a:r>
            <a:r>
              <a:rPr sz="2475" spc="225" baseline="-13468" dirty="0">
                <a:latin typeface="Arial"/>
                <a:cs typeface="Arial"/>
              </a:rPr>
              <a:t>1</a:t>
            </a:r>
            <a:r>
              <a:rPr sz="1950" b="0" i="1" spc="150" dirty="0">
                <a:latin typeface="Bookman Old Style"/>
                <a:cs typeface="Bookman Old Style"/>
              </a:rPr>
              <a:t>,</a:t>
            </a:r>
            <a:r>
              <a:rPr sz="1950" b="0" i="1" spc="-240" dirty="0">
                <a:latin typeface="Bookman Old Style"/>
                <a:cs typeface="Bookman Old Style"/>
              </a:rPr>
              <a:t> </a:t>
            </a:r>
            <a:r>
              <a:rPr sz="1950" b="0" i="1" spc="85" dirty="0">
                <a:latin typeface="Bookman Old Style"/>
                <a:cs typeface="Bookman Old Style"/>
              </a:rPr>
              <a:t>y</a:t>
            </a:r>
            <a:r>
              <a:rPr sz="2475" spc="127" baseline="-13468" dirty="0">
                <a:latin typeface="Arial"/>
                <a:cs typeface="Arial"/>
              </a:rPr>
              <a:t>1</a:t>
            </a:r>
            <a:r>
              <a:rPr sz="1950" spc="85" dirty="0">
                <a:latin typeface="Arial"/>
                <a:cs typeface="Arial"/>
              </a:rPr>
              <a:t>)</a:t>
            </a:r>
            <a:r>
              <a:rPr sz="1950" b="0" i="1" spc="85" dirty="0">
                <a:latin typeface="Bookman Old Style"/>
                <a:cs typeface="Bookman Old Style"/>
              </a:rPr>
              <a:t>,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b="0" i="1" dirty="0">
                <a:latin typeface="Bookman Old Style"/>
                <a:cs typeface="Bookman Old Style"/>
              </a:rPr>
              <a:t>.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b="0" i="1" dirty="0">
                <a:latin typeface="Bookman Old Style"/>
                <a:cs typeface="Bookman Old Style"/>
              </a:rPr>
              <a:t>.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b="0" i="1" dirty="0">
                <a:latin typeface="Bookman Old Style"/>
                <a:cs typeface="Bookman Old Style"/>
              </a:rPr>
              <a:t>.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b="0" i="1" dirty="0">
                <a:latin typeface="Bookman Old Style"/>
                <a:cs typeface="Bookman Old Style"/>
              </a:rPr>
              <a:t>,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spc="130" dirty="0">
                <a:latin typeface="Arial"/>
                <a:cs typeface="Arial"/>
              </a:rPr>
              <a:t>(</a:t>
            </a:r>
            <a:r>
              <a:rPr sz="1950" b="0" i="1" spc="130" dirty="0">
                <a:latin typeface="Bookman Old Style"/>
                <a:cs typeface="Bookman Old Style"/>
              </a:rPr>
              <a:t>x</a:t>
            </a:r>
            <a:r>
              <a:rPr sz="2475" b="0" i="1" spc="195" baseline="-8417" dirty="0">
                <a:latin typeface="Bookman Old Style"/>
                <a:cs typeface="Bookman Old Style"/>
              </a:rPr>
              <a:t>n</a:t>
            </a:r>
            <a:r>
              <a:rPr sz="1950" b="0" i="1" spc="130" dirty="0">
                <a:latin typeface="Bookman Old Style"/>
                <a:cs typeface="Bookman Old Style"/>
              </a:rPr>
              <a:t>,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b="0" i="1" spc="90" dirty="0">
                <a:latin typeface="Bookman Old Style"/>
                <a:cs typeface="Bookman Old Style"/>
              </a:rPr>
              <a:t>y</a:t>
            </a:r>
            <a:r>
              <a:rPr sz="2475" b="0" i="1" spc="135" baseline="-8417" dirty="0">
                <a:latin typeface="Bookman Old Style"/>
                <a:cs typeface="Bookman Old Style"/>
              </a:rPr>
              <a:t>n</a:t>
            </a:r>
            <a:r>
              <a:rPr sz="1950" spc="90" dirty="0">
                <a:latin typeface="Arial"/>
                <a:cs typeface="Arial"/>
              </a:rPr>
              <a:t>)</a:t>
            </a:r>
            <a:r>
              <a:rPr sz="1950" spc="280" dirty="0">
                <a:latin typeface="Arial"/>
                <a:cs typeface="Arial"/>
              </a:rPr>
              <a:t> </a:t>
            </a:r>
            <a:r>
              <a:rPr sz="1950" b="0" i="1" spc="-120" dirty="0">
                <a:latin typeface="Bookman Old Style"/>
                <a:cs typeface="Bookman Old Style"/>
              </a:rPr>
              <a:t>/</a:t>
            </a:r>
            <a:r>
              <a:rPr sz="1950" b="0" i="1" spc="240" dirty="0">
                <a:latin typeface="Bookman Old Style"/>
                <a:cs typeface="Bookman Old Style"/>
              </a:rPr>
              <a:t> </a:t>
            </a:r>
            <a:r>
              <a:rPr sz="1950" b="0" i="1" spc="130" dirty="0">
                <a:latin typeface="Bookman Old Style"/>
                <a:cs typeface="Bookman Old Style"/>
              </a:rPr>
              <a:t>x</a:t>
            </a:r>
            <a:r>
              <a:rPr sz="2475" b="0" i="1" spc="195" baseline="-13468" dirty="0">
                <a:latin typeface="Bookman Old Style"/>
                <a:cs typeface="Bookman Old Style"/>
              </a:rPr>
              <a:t>i</a:t>
            </a:r>
            <a:r>
              <a:rPr sz="2475" b="0" i="1" spc="209" baseline="-13468" dirty="0">
                <a:latin typeface="Bookman Old Style"/>
                <a:cs typeface="Bookman Old Style"/>
              </a:rPr>
              <a:t> </a:t>
            </a:r>
            <a:r>
              <a:rPr sz="1950" spc="-150" dirty="0">
                <a:latin typeface="Lucida Sans Unicode"/>
                <a:cs typeface="Lucida Sans Unicode"/>
              </a:rPr>
              <a:t>∈</a:t>
            </a:r>
            <a:r>
              <a:rPr sz="1950" spc="-35" dirty="0">
                <a:latin typeface="Lucida Sans Unicode"/>
                <a:cs typeface="Lucida Sans Unicode"/>
              </a:rPr>
              <a:t> </a:t>
            </a:r>
            <a:r>
              <a:rPr sz="1950" spc="-70" dirty="0">
                <a:latin typeface="Arial"/>
                <a:cs typeface="Arial"/>
              </a:rPr>
              <a:t>R</a:t>
            </a:r>
            <a:r>
              <a:rPr sz="2475" b="0" i="1" spc="-104" baseline="23569" dirty="0">
                <a:latin typeface="Bookman Old Style"/>
                <a:cs typeface="Bookman Old Style"/>
              </a:rPr>
              <a:t>d</a:t>
            </a:r>
            <a:endParaRPr sz="2475" baseline="23569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</a:pPr>
            <a:endParaRPr sz="4550">
              <a:latin typeface="Times New Roman"/>
              <a:cs typeface="Times New Roman"/>
            </a:endParaRPr>
          </a:p>
          <a:p>
            <a:pPr marL="531495" indent="-260985">
              <a:lnSpc>
                <a:spcPct val="100000"/>
              </a:lnSpc>
              <a:buClr>
                <a:srgbClr val="000000"/>
              </a:buClr>
              <a:buFont typeface="Lucida Sans Unicode"/>
              <a:buChar char="•"/>
              <a:tabLst>
                <a:tab pos="532130" algn="l"/>
                <a:tab pos="2610485" algn="l"/>
                <a:tab pos="4365625" algn="l"/>
              </a:tabLst>
            </a:pPr>
            <a:r>
              <a:rPr sz="1950" b="1" spc="125" dirty="0">
                <a:solidFill>
                  <a:srgbClr val="0000FF"/>
                </a:solidFill>
                <a:latin typeface="Arial"/>
                <a:cs typeface="Arial"/>
              </a:rPr>
              <a:t>Classification:	</a:t>
            </a:r>
            <a:r>
              <a:rPr sz="1950" b="0" i="1" spc="-130" dirty="0">
                <a:latin typeface="Bookman Old Style"/>
                <a:cs typeface="Bookman Old Style"/>
              </a:rPr>
              <a:t>y</a:t>
            </a:r>
            <a:r>
              <a:rPr sz="1950" b="0" i="1" spc="320" dirty="0">
                <a:latin typeface="Bookman Old Style"/>
                <a:cs typeface="Bookman Old Style"/>
              </a:rPr>
              <a:t> </a:t>
            </a:r>
            <a:r>
              <a:rPr sz="1950" spc="45" dirty="0">
                <a:latin typeface="Arial"/>
                <a:cs typeface="Arial"/>
              </a:rPr>
              <a:t>is</a:t>
            </a:r>
            <a:r>
              <a:rPr sz="1950" spc="300" dirty="0">
                <a:latin typeface="Arial"/>
                <a:cs typeface="Arial"/>
              </a:rPr>
              <a:t> </a:t>
            </a:r>
            <a:r>
              <a:rPr sz="1950" spc="114" dirty="0">
                <a:latin typeface="Arial"/>
                <a:cs typeface="Arial"/>
              </a:rPr>
              <a:t>discrete.	</a:t>
            </a:r>
            <a:r>
              <a:rPr sz="1950" spc="265" dirty="0">
                <a:latin typeface="Arial"/>
                <a:cs typeface="Arial"/>
              </a:rPr>
              <a:t>To </a:t>
            </a:r>
            <a:r>
              <a:rPr sz="1950" spc="114" dirty="0">
                <a:latin typeface="Arial"/>
                <a:cs typeface="Arial"/>
              </a:rPr>
              <a:t>simplify, </a:t>
            </a:r>
            <a:r>
              <a:rPr sz="1950" b="0" i="1" spc="-130" dirty="0">
                <a:latin typeface="Bookman Old Style"/>
                <a:cs typeface="Bookman Old Style"/>
              </a:rPr>
              <a:t>y </a:t>
            </a:r>
            <a:r>
              <a:rPr sz="1950" spc="-150" dirty="0">
                <a:latin typeface="Lucida Sans Unicode"/>
                <a:cs typeface="Lucida Sans Unicode"/>
              </a:rPr>
              <a:t>∈ </a:t>
            </a:r>
            <a:r>
              <a:rPr sz="1950" spc="165" dirty="0">
                <a:latin typeface="Lucida Sans Unicode"/>
                <a:cs typeface="Lucida Sans Unicode"/>
              </a:rPr>
              <a:t>{−</a:t>
            </a:r>
            <a:r>
              <a:rPr sz="1950" spc="165" dirty="0">
                <a:latin typeface="Arial"/>
                <a:cs typeface="Arial"/>
              </a:rPr>
              <a:t>1</a:t>
            </a:r>
            <a:r>
              <a:rPr sz="1950" b="0" i="1" spc="165" dirty="0">
                <a:latin typeface="Bookman Old Style"/>
                <a:cs typeface="Bookman Old Style"/>
              </a:rPr>
              <a:t>,</a:t>
            </a:r>
            <a:r>
              <a:rPr sz="1950" b="0" i="1" spc="-204" dirty="0">
                <a:latin typeface="Bookman Old Style"/>
                <a:cs typeface="Bookman Old Style"/>
              </a:rPr>
              <a:t> </a:t>
            </a:r>
            <a:r>
              <a:rPr sz="1950" spc="450" dirty="0">
                <a:latin typeface="Arial"/>
                <a:cs typeface="Arial"/>
              </a:rPr>
              <a:t>+1</a:t>
            </a:r>
            <a:r>
              <a:rPr sz="1950" spc="450" dirty="0">
                <a:latin typeface="Lucida Sans Unicode"/>
                <a:cs typeface="Lucida Sans Unicode"/>
              </a:rPr>
              <a:t>}</a:t>
            </a:r>
            <a:endParaRPr sz="19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891540">
              <a:lnSpc>
                <a:spcPct val="100000"/>
              </a:lnSpc>
              <a:tabLst>
                <a:tab pos="4250690" algn="l"/>
                <a:tab pos="4512310" algn="l"/>
              </a:tabLst>
            </a:pPr>
            <a:r>
              <a:rPr sz="1950" b="0" i="1" spc="345" dirty="0">
                <a:latin typeface="Bookman Old Style"/>
                <a:cs typeface="Bookman Old Style"/>
              </a:rPr>
              <a:t>f </a:t>
            </a:r>
            <a:r>
              <a:rPr sz="1950" spc="145" dirty="0">
                <a:latin typeface="Arial"/>
                <a:cs typeface="Arial"/>
              </a:rPr>
              <a:t>: </a:t>
            </a:r>
            <a:r>
              <a:rPr sz="1950" spc="-70" dirty="0">
                <a:latin typeface="Arial"/>
                <a:cs typeface="Arial"/>
              </a:rPr>
              <a:t>R</a:t>
            </a:r>
            <a:r>
              <a:rPr sz="2475" b="0" i="1" spc="-104" baseline="23569" dirty="0">
                <a:latin typeface="Bookman Old Style"/>
                <a:cs typeface="Bookman Old Style"/>
              </a:rPr>
              <a:t>d </a:t>
            </a:r>
            <a:r>
              <a:rPr sz="1950" dirty="0">
                <a:latin typeface="Lucida Sans Unicode"/>
                <a:cs typeface="Lucida Sans Unicode"/>
              </a:rPr>
              <a:t>−→</a:t>
            </a:r>
            <a:r>
              <a:rPr sz="1950" spc="-35" dirty="0">
                <a:latin typeface="Lucida Sans Unicode"/>
                <a:cs typeface="Lucida Sans Unicode"/>
              </a:rPr>
              <a:t> </a:t>
            </a:r>
            <a:r>
              <a:rPr sz="1950" spc="165" dirty="0">
                <a:latin typeface="Lucida Sans Unicode"/>
                <a:cs typeface="Lucida Sans Unicode"/>
              </a:rPr>
              <a:t>{−</a:t>
            </a:r>
            <a:r>
              <a:rPr sz="1950" spc="165" dirty="0">
                <a:latin typeface="Arial"/>
                <a:cs typeface="Arial"/>
              </a:rPr>
              <a:t>1</a:t>
            </a:r>
            <a:r>
              <a:rPr sz="1950" b="0" i="1" spc="165" dirty="0">
                <a:latin typeface="Bookman Old Style"/>
                <a:cs typeface="Bookman Old Style"/>
              </a:rPr>
              <a:t>,</a:t>
            </a:r>
            <a:r>
              <a:rPr sz="1950" b="0" i="1" spc="-229" dirty="0">
                <a:latin typeface="Bookman Old Style"/>
                <a:cs typeface="Bookman Old Style"/>
              </a:rPr>
              <a:t> </a:t>
            </a:r>
            <a:r>
              <a:rPr sz="1950" spc="450" dirty="0">
                <a:latin typeface="Arial"/>
                <a:cs typeface="Arial"/>
              </a:rPr>
              <a:t>+1</a:t>
            </a:r>
            <a:r>
              <a:rPr sz="1950" spc="450" dirty="0">
                <a:latin typeface="Lucida Sans Unicode"/>
                <a:cs typeface="Lucida Sans Unicode"/>
              </a:rPr>
              <a:t>}	</a:t>
            </a:r>
            <a:r>
              <a:rPr sz="1950" b="0" i="1" spc="345" dirty="0">
                <a:latin typeface="Bookman Old Style"/>
                <a:cs typeface="Bookman Old Style"/>
              </a:rPr>
              <a:t>f	</a:t>
            </a:r>
            <a:r>
              <a:rPr sz="1950" spc="45" dirty="0">
                <a:latin typeface="Arial"/>
                <a:cs typeface="Arial"/>
              </a:rPr>
              <a:t>is </a:t>
            </a:r>
            <a:r>
              <a:rPr sz="1950" spc="100" dirty="0">
                <a:latin typeface="Arial"/>
                <a:cs typeface="Arial"/>
              </a:rPr>
              <a:t>called </a:t>
            </a:r>
            <a:r>
              <a:rPr sz="1950" spc="85" dirty="0">
                <a:latin typeface="Arial"/>
                <a:cs typeface="Arial"/>
              </a:rPr>
              <a:t>a </a:t>
            </a:r>
            <a:r>
              <a:rPr sz="1950" b="1" spc="120" dirty="0">
                <a:solidFill>
                  <a:srgbClr val="0000FF"/>
                </a:solidFill>
                <a:latin typeface="Arial"/>
                <a:cs typeface="Arial"/>
              </a:rPr>
              <a:t>binary</a:t>
            </a:r>
            <a:r>
              <a:rPr sz="1950" b="1" spc="-2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1" spc="90" dirty="0">
                <a:solidFill>
                  <a:srgbClr val="0000FF"/>
                </a:solidFill>
                <a:latin typeface="Arial"/>
                <a:cs typeface="Arial"/>
              </a:rPr>
              <a:t>classifier</a:t>
            </a:r>
            <a:r>
              <a:rPr sz="1950" spc="9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531495">
              <a:lnSpc>
                <a:spcPct val="100000"/>
              </a:lnSpc>
              <a:spcBef>
                <a:spcPts val="1645"/>
              </a:spcBef>
              <a:tabLst>
                <a:tab pos="1861185" algn="l"/>
              </a:tabLst>
            </a:pPr>
            <a:r>
              <a:rPr sz="1950" spc="145" dirty="0">
                <a:latin typeface="Arial"/>
                <a:cs typeface="Arial"/>
              </a:rPr>
              <a:t>Example:	</a:t>
            </a:r>
            <a:r>
              <a:rPr sz="1950" spc="140" dirty="0">
                <a:latin typeface="Arial"/>
                <a:cs typeface="Arial"/>
              </a:rPr>
              <a:t>Approve </a:t>
            </a:r>
            <a:r>
              <a:rPr sz="1950" spc="155" dirty="0">
                <a:latin typeface="Arial"/>
                <a:cs typeface="Arial"/>
              </a:rPr>
              <a:t>credit </a:t>
            </a:r>
            <a:r>
              <a:rPr sz="1950" spc="170" dirty="0">
                <a:latin typeface="Arial"/>
                <a:cs typeface="Arial"/>
              </a:rPr>
              <a:t>yes/no, </a:t>
            </a:r>
            <a:r>
              <a:rPr sz="1950" spc="210" dirty="0">
                <a:latin typeface="Arial"/>
                <a:cs typeface="Arial"/>
              </a:rPr>
              <a:t>spam/ham,</a:t>
            </a:r>
            <a:r>
              <a:rPr sz="1950" spc="785" dirty="0">
                <a:latin typeface="Arial"/>
                <a:cs typeface="Arial"/>
              </a:rPr>
              <a:t> </a:t>
            </a:r>
            <a:r>
              <a:rPr sz="1950" spc="155" dirty="0">
                <a:latin typeface="Arial"/>
                <a:cs typeface="Arial"/>
              </a:rPr>
              <a:t>banana/orange.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50329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245" dirty="0"/>
              <a:t>Supervised	</a:t>
            </a:r>
            <a:r>
              <a:rPr spc="225" dirty="0"/>
              <a:t>learning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74329" y="1500417"/>
            <a:ext cx="415925" cy="12534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</a:pPr>
            <a:r>
              <a:rPr sz="2500" spc="-145" dirty="0">
                <a:latin typeface="Calibri"/>
                <a:cs typeface="Calibri"/>
              </a:rPr>
              <a:t>!"#$%&amp;"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spc="515" dirty="0">
                <a:latin typeface="Calibri"/>
                <a:cs typeface="Calibri"/>
              </a:rPr>
              <a:t>(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18446" y="4753885"/>
            <a:ext cx="3666490" cy="0"/>
          </a:xfrm>
          <a:custGeom>
            <a:avLst/>
            <a:gdLst/>
            <a:ahLst/>
            <a:cxnLst/>
            <a:rect l="l" t="t" r="r" b="b"/>
            <a:pathLst>
              <a:path w="3666490">
                <a:moveTo>
                  <a:pt x="0" y="0"/>
                </a:moveTo>
                <a:lnTo>
                  <a:pt x="3666066" y="0"/>
                </a:lnTo>
              </a:path>
            </a:pathLst>
          </a:custGeom>
          <a:ln w="2665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0259" y="4674059"/>
            <a:ext cx="159521" cy="15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94304" y="4767140"/>
            <a:ext cx="1253490" cy="4095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00" spc="-145" dirty="0">
                <a:latin typeface="Calibri"/>
                <a:cs typeface="Calibri"/>
              </a:rPr>
              <a:t>!"#$%&amp;"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spc="515" dirty="0">
                <a:latin typeface="Calibri"/>
                <a:cs typeface="Calibri"/>
              </a:rPr>
              <a:t>)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00105" y="2509069"/>
            <a:ext cx="443068" cy="4916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62203" y="2703586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74653" y="2770641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2"/>
                </a:lnTo>
                <a:lnTo>
                  <a:pt x="95680" y="126722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73011" y="2674959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4" y="0"/>
                </a:moveTo>
                <a:lnTo>
                  <a:pt x="0" y="0"/>
                </a:lnTo>
                <a:lnTo>
                  <a:pt x="0" y="95682"/>
                </a:lnTo>
                <a:lnTo>
                  <a:pt x="298964" y="95682"/>
                </a:lnTo>
                <a:lnTo>
                  <a:pt x="298964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74653" y="2548235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73011" y="2548235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1" y="126723"/>
                </a:lnTo>
                <a:lnTo>
                  <a:pt x="101641" y="0"/>
                </a:lnTo>
                <a:lnTo>
                  <a:pt x="197322" y="0"/>
                </a:lnTo>
                <a:lnTo>
                  <a:pt x="197322" y="126723"/>
                </a:lnTo>
                <a:lnTo>
                  <a:pt x="298964" y="126723"/>
                </a:lnTo>
                <a:lnTo>
                  <a:pt x="298964" y="222404"/>
                </a:lnTo>
                <a:lnTo>
                  <a:pt x="197322" y="222404"/>
                </a:lnTo>
                <a:lnTo>
                  <a:pt x="197322" y="349128"/>
                </a:lnTo>
                <a:lnTo>
                  <a:pt x="101641" y="349128"/>
                </a:lnTo>
                <a:lnTo>
                  <a:pt x="101641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24932" y="2238905"/>
            <a:ext cx="443068" cy="4971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87030" y="2438827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98156" y="2503027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2"/>
                </a:lnTo>
                <a:lnTo>
                  <a:pt x="95680" y="126722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96514" y="2407345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4" y="0"/>
                </a:moveTo>
                <a:lnTo>
                  <a:pt x="0" y="0"/>
                </a:lnTo>
                <a:lnTo>
                  <a:pt x="0" y="95682"/>
                </a:lnTo>
                <a:lnTo>
                  <a:pt x="298964" y="95682"/>
                </a:lnTo>
                <a:lnTo>
                  <a:pt x="298964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98156" y="2280623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2"/>
                </a:lnTo>
                <a:lnTo>
                  <a:pt x="95680" y="126722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96515" y="2280621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1" y="126723"/>
                </a:lnTo>
                <a:lnTo>
                  <a:pt x="101641" y="0"/>
                </a:lnTo>
                <a:lnTo>
                  <a:pt x="197322" y="0"/>
                </a:lnTo>
                <a:lnTo>
                  <a:pt x="197322" y="126723"/>
                </a:lnTo>
                <a:lnTo>
                  <a:pt x="298964" y="126723"/>
                </a:lnTo>
                <a:lnTo>
                  <a:pt x="298964" y="222404"/>
                </a:lnTo>
                <a:lnTo>
                  <a:pt x="197322" y="222404"/>
                </a:lnTo>
                <a:lnTo>
                  <a:pt x="197322" y="349128"/>
                </a:lnTo>
                <a:lnTo>
                  <a:pt x="101641" y="349128"/>
                </a:lnTo>
                <a:lnTo>
                  <a:pt x="101641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48812" y="3114235"/>
            <a:ext cx="443068" cy="4916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10911" y="3314157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24244" y="3376875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22602" y="3281195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4" y="0"/>
                </a:moveTo>
                <a:lnTo>
                  <a:pt x="0" y="0"/>
                </a:lnTo>
                <a:lnTo>
                  <a:pt x="0" y="95680"/>
                </a:lnTo>
                <a:lnTo>
                  <a:pt x="298964" y="95680"/>
                </a:lnTo>
                <a:lnTo>
                  <a:pt x="298964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24244" y="3154470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22604" y="3154470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0" y="126723"/>
                </a:lnTo>
                <a:lnTo>
                  <a:pt x="101640" y="0"/>
                </a:lnTo>
                <a:lnTo>
                  <a:pt x="197321" y="0"/>
                </a:lnTo>
                <a:lnTo>
                  <a:pt x="197321" y="126723"/>
                </a:lnTo>
                <a:lnTo>
                  <a:pt x="298963" y="126723"/>
                </a:lnTo>
                <a:lnTo>
                  <a:pt x="298963" y="222404"/>
                </a:lnTo>
                <a:lnTo>
                  <a:pt x="197321" y="222404"/>
                </a:lnTo>
                <a:lnTo>
                  <a:pt x="197321" y="349128"/>
                </a:lnTo>
                <a:lnTo>
                  <a:pt x="101640" y="349128"/>
                </a:lnTo>
                <a:lnTo>
                  <a:pt x="101640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86873" y="2984557"/>
            <a:ext cx="437665" cy="4916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43568" y="3179074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57533" y="3245239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55891" y="3149559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4" y="0"/>
                </a:moveTo>
                <a:lnTo>
                  <a:pt x="0" y="0"/>
                </a:lnTo>
                <a:lnTo>
                  <a:pt x="0" y="95680"/>
                </a:lnTo>
                <a:lnTo>
                  <a:pt x="298964" y="95680"/>
                </a:lnTo>
                <a:lnTo>
                  <a:pt x="298964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57533" y="3022836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2"/>
                </a:lnTo>
                <a:lnTo>
                  <a:pt x="95680" y="126722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55892" y="3022835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0" y="126723"/>
                </a:lnTo>
                <a:lnTo>
                  <a:pt x="101640" y="0"/>
                </a:lnTo>
                <a:lnTo>
                  <a:pt x="197321" y="0"/>
                </a:lnTo>
                <a:lnTo>
                  <a:pt x="197321" y="126723"/>
                </a:lnTo>
                <a:lnTo>
                  <a:pt x="298963" y="126723"/>
                </a:lnTo>
                <a:lnTo>
                  <a:pt x="298963" y="222404"/>
                </a:lnTo>
                <a:lnTo>
                  <a:pt x="197321" y="222404"/>
                </a:lnTo>
                <a:lnTo>
                  <a:pt x="197321" y="349128"/>
                </a:lnTo>
                <a:lnTo>
                  <a:pt x="101640" y="349128"/>
                </a:lnTo>
                <a:lnTo>
                  <a:pt x="101640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84053" y="3508675"/>
            <a:ext cx="443068" cy="4916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46152" y="3703192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59044" y="3770234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57402" y="3674554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4" y="0"/>
                </a:moveTo>
                <a:lnTo>
                  <a:pt x="0" y="0"/>
                </a:lnTo>
                <a:lnTo>
                  <a:pt x="0" y="95680"/>
                </a:lnTo>
                <a:lnTo>
                  <a:pt x="298964" y="95680"/>
                </a:lnTo>
                <a:lnTo>
                  <a:pt x="298964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59044" y="3547829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57402" y="3547829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1" y="126723"/>
                </a:lnTo>
                <a:lnTo>
                  <a:pt x="101641" y="0"/>
                </a:lnTo>
                <a:lnTo>
                  <a:pt x="197322" y="0"/>
                </a:lnTo>
                <a:lnTo>
                  <a:pt x="197322" y="126723"/>
                </a:lnTo>
                <a:lnTo>
                  <a:pt x="298964" y="126723"/>
                </a:lnTo>
                <a:lnTo>
                  <a:pt x="298964" y="222404"/>
                </a:lnTo>
                <a:lnTo>
                  <a:pt x="197322" y="222404"/>
                </a:lnTo>
                <a:lnTo>
                  <a:pt x="197322" y="349128"/>
                </a:lnTo>
                <a:lnTo>
                  <a:pt x="101641" y="349128"/>
                </a:lnTo>
                <a:lnTo>
                  <a:pt x="101641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46230" y="4070615"/>
            <a:ext cx="443068" cy="4916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08329" y="4270535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19917" y="4334176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18276" y="4238495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3" y="0"/>
                </a:moveTo>
                <a:lnTo>
                  <a:pt x="0" y="0"/>
                </a:lnTo>
                <a:lnTo>
                  <a:pt x="0" y="95680"/>
                </a:lnTo>
                <a:lnTo>
                  <a:pt x="298963" y="95680"/>
                </a:lnTo>
                <a:lnTo>
                  <a:pt x="298963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19917" y="4111771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18276" y="4111771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1" y="126723"/>
                </a:lnTo>
                <a:lnTo>
                  <a:pt x="101641" y="0"/>
                </a:lnTo>
                <a:lnTo>
                  <a:pt x="197322" y="0"/>
                </a:lnTo>
                <a:lnTo>
                  <a:pt x="197322" y="126723"/>
                </a:lnTo>
                <a:lnTo>
                  <a:pt x="298964" y="126723"/>
                </a:lnTo>
                <a:lnTo>
                  <a:pt x="298964" y="222404"/>
                </a:lnTo>
                <a:lnTo>
                  <a:pt x="197322" y="222404"/>
                </a:lnTo>
                <a:lnTo>
                  <a:pt x="197322" y="349128"/>
                </a:lnTo>
                <a:lnTo>
                  <a:pt x="101641" y="349128"/>
                </a:lnTo>
                <a:lnTo>
                  <a:pt x="101641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24300" y="3060203"/>
            <a:ext cx="443068" cy="49169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186399" y="3254720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196930" y="3321051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95289" y="3225371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3" y="0"/>
                </a:moveTo>
                <a:lnTo>
                  <a:pt x="0" y="0"/>
                </a:lnTo>
                <a:lnTo>
                  <a:pt x="0" y="95680"/>
                </a:lnTo>
                <a:lnTo>
                  <a:pt x="298963" y="95680"/>
                </a:lnTo>
                <a:lnTo>
                  <a:pt x="298963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96930" y="3098647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95289" y="3098646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3" y="126723"/>
                </a:lnTo>
                <a:lnTo>
                  <a:pt x="101643" y="0"/>
                </a:lnTo>
                <a:lnTo>
                  <a:pt x="197322" y="0"/>
                </a:lnTo>
                <a:lnTo>
                  <a:pt x="197322" y="126723"/>
                </a:lnTo>
                <a:lnTo>
                  <a:pt x="298964" y="126723"/>
                </a:lnTo>
                <a:lnTo>
                  <a:pt x="298964" y="222404"/>
                </a:lnTo>
                <a:lnTo>
                  <a:pt x="197322" y="222404"/>
                </a:lnTo>
                <a:lnTo>
                  <a:pt x="197322" y="349128"/>
                </a:lnTo>
                <a:lnTo>
                  <a:pt x="101643" y="349128"/>
                </a:lnTo>
                <a:lnTo>
                  <a:pt x="101643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02767" y="4162469"/>
            <a:ext cx="437665" cy="49169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59462" y="4356988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974284" y="4423399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72642" y="4327719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4" y="0"/>
                </a:moveTo>
                <a:lnTo>
                  <a:pt x="0" y="0"/>
                </a:lnTo>
                <a:lnTo>
                  <a:pt x="0" y="95680"/>
                </a:lnTo>
                <a:lnTo>
                  <a:pt x="298964" y="95680"/>
                </a:lnTo>
                <a:lnTo>
                  <a:pt x="298964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74284" y="4200995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872643" y="4200994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3" y="126723"/>
                </a:lnTo>
                <a:lnTo>
                  <a:pt x="101643" y="0"/>
                </a:lnTo>
                <a:lnTo>
                  <a:pt x="197322" y="0"/>
                </a:lnTo>
                <a:lnTo>
                  <a:pt x="197322" y="126723"/>
                </a:lnTo>
                <a:lnTo>
                  <a:pt x="298964" y="126723"/>
                </a:lnTo>
                <a:lnTo>
                  <a:pt x="298964" y="222404"/>
                </a:lnTo>
                <a:lnTo>
                  <a:pt x="197322" y="222404"/>
                </a:lnTo>
                <a:lnTo>
                  <a:pt x="197322" y="349128"/>
                </a:lnTo>
                <a:lnTo>
                  <a:pt x="101643" y="349128"/>
                </a:lnTo>
                <a:lnTo>
                  <a:pt x="101643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463150" y="1812047"/>
            <a:ext cx="443068" cy="49169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25249" y="2011967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37547" y="2074296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2"/>
                </a:lnTo>
                <a:lnTo>
                  <a:pt x="95680" y="126722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535905" y="1978615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4" y="0"/>
                </a:moveTo>
                <a:lnTo>
                  <a:pt x="0" y="0"/>
                </a:lnTo>
                <a:lnTo>
                  <a:pt x="0" y="95680"/>
                </a:lnTo>
                <a:lnTo>
                  <a:pt x="298964" y="95680"/>
                </a:lnTo>
                <a:lnTo>
                  <a:pt x="298964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37547" y="1851891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535905" y="1851890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1" y="126723"/>
                </a:lnTo>
                <a:lnTo>
                  <a:pt x="101641" y="0"/>
                </a:lnTo>
                <a:lnTo>
                  <a:pt x="197322" y="0"/>
                </a:lnTo>
                <a:lnTo>
                  <a:pt x="197322" y="126723"/>
                </a:lnTo>
                <a:lnTo>
                  <a:pt x="298964" y="126723"/>
                </a:lnTo>
                <a:lnTo>
                  <a:pt x="298964" y="222404"/>
                </a:lnTo>
                <a:lnTo>
                  <a:pt x="197322" y="222404"/>
                </a:lnTo>
                <a:lnTo>
                  <a:pt x="197322" y="349128"/>
                </a:lnTo>
                <a:lnTo>
                  <a:pt x="101641" y="349128"/>
                </a:lnTo>
                <a:lnTo>
                  <a:pt x="101641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05428" y="3568110"/>
            <a:ext cx="443068" cy="49710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067527" y="3768032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078060" y="3832150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976418" y="3736469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4" y="0"/>
                </a:moveTo>
                <a:lnTo>
                  <a:pt x="0" y="0"/>
                </a:lnTo>
                <a:lnTo>
                  <a:pt x="0" y="95680"/>
                </a:lnTo>
                <a:lnTo>
                  <a:pt x="298964" y="95680"/>
                </a:lnTo>
                <a:lnTo>
                  <a:pt x="298964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78060" y="3609745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976418" y="3609744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1" y="126723"/>
                </a:lnTo>
                <a:lnTo>
                  <a:pt x="101641" y="0"/>
                </a:lnTo>
                <a:lnTo>
                  <a:pt x="197322" y="0"/>
                </a:lnTo>
                <a:lnTo>
                  <a:pt x="197322" y="126723"/>
                </a:lnTo>
                <a:lnTo>
                  <a:pt x="298965" y="126723"/>
                </a:lnTo>
                <a:lnTo>
                  <a:pt x="298965" y="222404"/>
                </a:lnTo>
                <a:lnTo>
                  <a:pt x="197322" y="222404"/>
                </a:lnTo>
                <a:lnTo>
                  <a:pt x="197322" y="349128"/>
                </a:lnTo>
                <a:lnTo>
                  <a:pt x="101641" y="349128"/>
                </a:lnTo>
                <a:lnTo>
                  <a:pt x="101641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025089" y="1428415"/>
            <a:ext cx="437665" cy="49169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181784" y="1628336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196384" y="1691873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094741" y="1596191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4" y="0"/>
                </a:moveTo>
                <a:lnTo>
                  <a:pt x="0" y="0"/>
                </a:lnTo>
                <a:lnTo>
                  <a:pt x="0" y="95682"/>
                </a:lnTo>
                <a:lnTo>
                  <a:pt x="298964" y="95682"/>
                </a:lnTo>
                <a:lnTo>
                  <a:pt x="298964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196384" y="1469468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2"/>
                </a:lnTo>
                <a:lnTo>
                  <a:pt x="95680" y="126722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094742" y="1469467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1" y="126723"/>
                </a:lnTo>
                <a:lnTo>
                  <a:pt x="101641" y="0"/>
                </a:lnTo>
                <a:lnTo>
                  <a:pt x="197322" y="0"/>
                </a:lnTo>
                <a:lnTo>
                  <a:pt x="197322" y="126723"/>
                </a:lnTo>
                <a:lnTo>
                  <a:pt x="298964" y="126723"/>
                </a:lnTo>
                <a:lnTo>
                  <a:pt x="298964" y="222404"/>
                </a:lnTo>
                <a:lnTo>
                  <a:pt x="197322" y="222404"/>
                </a:lnTo>
                <a:lnTo>
                  <a:pt x="197322" y="349128"/>
                </a:lnTo>
                <a:lnTo>
                  <a:pt x="101641" y="349128"/>
                </a:lnTo>
                <a:lnTo>
                  <a:pt x="101641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965654" y="1866081"/>
            <a:ext cx="443068" cy="49169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127752" y="2060598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140460" y="2125434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38817" y="2029753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3" y="0"/>
                </a:moveTo>
                <a:lnTo>
                  <a:pt x="0" y="0"/>
                </a:lnTo>
                <a:lnTo>
                  <a:pt x="0" y="95680"/>
                </a:lnTo>
                <a:lnTo>
                  <a:pt x="298963" y="95680"/>
                </a:lnTo>
                <a:lnTo>
                  <a:pt x="298963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140460" y="1903029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038817" y="1903029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1" y="126723"/>
                </a:lnTo>
                <a:lnTo>
                  <a:pt x="101641" y="0"/>
                </a:lnTo>
                <a:lnTo>
                  <a:pt x="197322" y="0"/>
                </a:lnTo>
                <a:lnTo>
                  <a:pt x="197322" y="126723"/>
                </a:lnTo>
                <a:lnTo>
                  <a:pt x="298964" y="126723"/>
                </a:lnTo>
                <a:lnTo>
                  <a:pt x="298964" y="222404"/>
                </a:lnTo>
                <a:lnTo>
                  <a:pt x="197322" y="222404"/>
                </a:lnTo>
                <a:lnTo>
                  <a:pt x="197322" y="349128"/>
                </a:lnTo>
                <a:lnTo>
                  <a:pt x="101641" y="349128"/>
                </a:lnTo>
                <a:lnTo>
                  <a:pt x="101641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322269" y="1844466"/>
            <a:ext cx="443068" cy="49169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484368" y="2044388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496387" y="2106526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2" y="0"/>
                </a:moveTo>
                <a:lnTo>
                  <a:pt x="0" y="0"/>
                </a:lnTo>
                <a:lnTo>
                  <a:pt x="0" y="126724"/>
                </a:lnTo>
                <a:lnTo>
                  <a:pt x="95682" y="126724"/>
                </a:lnTo>
                <a:lnTo>
                  <a:pt x="95682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394746" y="2010846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3" y="0"/>
                </a:moveTo>
                <a:lnTo>
                  <a:pt x="0" y="0"/>
                </a:lnTo>
                <a:lnTo>
                  <a:pt x="0" y="95680"/>
                </a:lnTo>
                <a:lnTo>
                  <a:pt x="298963" y="95680"/>
                </a:lnTo>
                <a:lnTo>
                  <a:pt x="298963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496387" y="1884123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2" y="0"/>
                </a:moveTo>
                <a:lnTo>
                  <a:pt x="0" y="0"/>
                </a:lnTo>
                <a:lnTo>
                  <a:pt x="0" y="126722"/>
                </a:lnTo>
                <a:lnTo>
                  <a:pt x="95682" y="126722"/>
                </a:lnTo>
                <a:lnTo>
                  <a:pt x="95682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394746" y="1884122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1" y="126723"/>
                </a:lnTo>
                <a:lnTo>
                  <a:pt x="101641" y="0"/>
                </a:lnTo>
                <a:lnTo>
                  <a:pt x="197322" y="0"/>
                </a:lnTo>
                <a:lnTo>
                  <a:pt x="197322" y="126723"/>
                </a:lnTo>
                <a:lnTo>
                  <a:pt x="298964" y="126723"/>
                </a:lnTo>
                <a:lnTo>
                  <a:pt x="298964" y="222404"/>
                </a:lnTo>
                <a:lnTo>
                  <a:pt x="197322" y="222404"/>
                </a:lnTo>
                <a:lnTo>
                  <a:pt x="197322" y="349128"/>
                </a:lnTo>
                <a:lnTo>
                  <a:pt x="101641" y="349128"/>
                </a:lnTo>
                <a:lnTo>
                  <a:pt x="101641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889614" y="1984951"/>
            <a:ext cx="443068" cy="49169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051713" y="2184873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063609" y="2248757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961967" y="2153075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4" y="0"/>
                </a:moveTo>
                <a:lnTo>
                  <a:pt x="0" y="0"/>
                </a:lnTo>
                <a:lnTo>
                  <a:pt x="0" y="95682"/>
                </a:lnTo>
                <a:lnTo>
                  <a:pt x="298964" y="95682"/>
                </a:lnTo>
                <a:lnTo>
                  <a:pt x="298964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063609" y="2026352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2"/>
                </a:lnTo>
                <a:lnTo>
                  <a:pt x="95680" y="126722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961968" y="2026351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3" y="126723"/>
                </a:lnTo>
                <a:lnTo>
                  <a:pt x="101643" y="0"/>
                </a:lnTo>
                <a:lnTo>
                  <a:pt x="197322" y="0"/>
                </a:lnTo>
                <a:lnTo>
                  <a:pt x="197322" y="126723"/>
                </a:lnTo>
                <a:lnTo>
                  <a:pt x="298964" y="126723"/>
                </a:lnTo>
                <a:lnTo>
                  <a:pt x="298964" y="222404"/>
                </a:lnTo>
                <a:lnTo>
                  <a:pt x="197322" y="222404"/>
                </a:lnTo>
                <a:lnTo>
                  <a:pt x="197322" y="349128"/>
                </a:lnTo>
                <a:lnTo>
                  <a:pt x="101643" y="349128"/>
                </a:lnTo>
                <a:lnTo>
                  <a:pt x="101643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635659" y="1585110"/>
            <a:ext cx="437665" cy="49169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792354" y="1785031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806595" y="1847174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704953" y="1751494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4" y="0"/>
                </a:moveTo>
                <a:lnTo>
                  <a:pt x="0" y="0"/>
                </a:lnTo>
                <a:lnTo>
                  <a:pt x="0" y="95680"/>
                </a:lnTo>
                <a:lnTo>
                  <a:pt x="298964" y="95680"/>
                </a:lnTo>
                <a:lnTo>
                  <a:pt x="298964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806595" y="1624771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2"/>
                </a:lnTo>
                <a:lnTo>
                  <a:pt x="95680" y="126722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704954" y="1624769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1" y="126723"/>
                </a:lnTo>
                <a:lnTo>
                  <a:pt x="101641" y="0"/>
                </a:lnTo>
                <a:lnTo>
                  <a:pt x="197322" y="0"/>
                </a:lnTo>
                <a:lnTo>
                  <a:pt x="197322" y="126723"/>
                </a:lnTo>
                <a:lnTo>
                  <a:pt x="298964" y="126723"/>
                </a:lnTo>
                <a:lnTo>
                  <a:pt x="298964" y="222404"/>
                </a:lnTo>
                <a:lnTo>
                  <a:pt x="197322" y="222404"/>
                </a:lnTo>
                <a:lnTo>
                  <a:pt x="197322" y="349128"/>
                </a:lnTo>
                <a:lnTo>
                  <a:pt x="101641" y="349128"/>
                </a:lnTo>
                <a:lnTo>
                  <a:pt x="101641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132760" y="1585110"/>
            <a:ext cx="443068" cy="49169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289455" y="1785031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304327" y="1847174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2" y="0"/>
                </a:moveTo>
                <a:lnTo>
                  <a:pt x="0" y="0"/>
                </a:lnTo>
                <a:lnTo>
                  <a:pt x="0" y="126724"/>
                </a:lnTo>
                <a:lnTo>
                  <a:pt x="95682" y="126724"/>
                </a:lnTo>
                <a:lnTo>
                  <a:pt x="95682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202686" y="1751494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3" y="0"/>
                </a:moveTo>
                <a:lnTo>
                  <a:pt x="0" y="0"/>
                </a:lnTo>
                <a:lnTo>
                  <a:pt x="0" y="95680"/>
                </a:lnTo>
                <a:lnTo>
                  <a:pt x="298963" y="95680"/>
                </a:lnTo>
                <a:lnTo>
                  <a:pt x="298963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304327" y="1624771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2" y="0"/>
                </a:moveTo>
                <a:lnTo>
                  <a:pt x="0" y="0"/>
                </a:lnTo>
                <a:lnTo>
                  <a:pt x="0" y="126722"/>
                </a:lnTo>
                <a:lnTo>
                  <a:pt x="95682" y="126722"/>
                </a:lnTo>
                <a:lnTo>
                  <a:pt x="95682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202686" y="1624769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1" y="126723"/>
                </a:lnTo>
                <a:lnTo>
                  <a:pt x="101641" y="0"/>
                </a:lnTo>
                <a:lnTo>
                  <a:pt x="197322" y="0"/>
                </a:lnTo>
                <a:lnTo>
                  <a:pt x="197322" y="126723"/>
                </a:lnTo>
                <a:lnTo>
                  <a:pt x="298964" y="126723"/>
                </a:lnTo>
                <a:lnTo>
                  <a:pt x="298964" y="222404"/>
                </a:lnTo>
                <a:lnTo>
                  <a:pt x="197322" y="222404"/>
                </a:lnTo>
                <a:lnTo>
                  <a:pt x="197322" y="349128"/>
                </a:lnTo>
                <a:lnTo>
                  <a:pt x="101641" y="349128"/>
                </a:lnTo>
                <a:lnTo>
                  <a:pt x="101641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830178" y="2595520"/>
            <a:ext cx="443068" cy="49169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992275" y="2795443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004966" y="2857665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903324" y="2761985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4" y="0"/>
                </a:moveTo>
                <a:lnTo>
                  <a:pt x="0" y="0"/>
                </a:lnTo>
                <a:lnTo>
                  <a:pt x="0" y="95680"/>
                </a:lnTo>
                <a:lnTo>
                  <a:pt x="298964" y="95680"/>
                </a:lnTo>
                <a:lnTo>
                  <a:pt x="298964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004966" y="2635261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903324" y="2635260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1" y="126723"/>
                </a:lnTo>
                <a:lnTo>
                  <a:pt x="101641" y="0"/>
                </a:lnTo>
                <a:lnTo>
                  <a:pt x="197322" y="0"/>
                </a:lnTo>
                <a:lnTo>
                  <a:pt x="197322" y="126723"/>
                </a:lnTo>
                <a:lnTo>
                  <a:pt x="298964" y="126723"/>
                </a:lnTo>
                <a:lnTo>
                  <a:pt x="298964" y="222404"/>
                </a:lnTo>
                <a:lnTo>
                  <a:pt x="197322" y="222404"/>
                </a:lnTo>
                <a:lnTo>
                  <a:pt x="197322" y="349128"/>
                </a:lnTo>
                <a:lnTo>
                  <a:pt x="101641" y="349128"/>
                </a:lnTo>
                <a:lnTo>
                  <a:pt x="101641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500184" y="2060598"/>
            <a:ext cx="437665" cy="49169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656879" y="2260519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671248" y="2322243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2" y="0"/>
                </a:moveTo>
                <a:lnTo>
                  <a:pt x="0" y="0"/>
                </a:lnTo>
                <a:lnTo>
                  <a:pt x="0" y="126724"/>
                </a:lnTo>
                <a:lnTo>
                  <a:pt x="95682" y="126724"/>
                </a:lnTo>
                <a:lnTo>
                  <a:pt x="95682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569606" y="2226562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4" y="0"/>
                </a:moveTo>
                <a:lnTo>
                  <a:pt x="0" y="0"/>
                </a:lnTo>
                <a:lnTo>
                  <a:pt x="0" y="95680"/>
                </a:lnTo>
                <a:lnTo>
                  <a:pt x="298964" y="95680"/>
                </a:lnTo>
                <a:lnTo>
                  <a:pt x="298964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671248" y="2099838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2" y="0"/>
                </a:moveTo>
                <a:lnTo>
                  <a:pt x="0" y="0"/>
                </a:lnTo>
                <a:lnTo>
                  <a:pt x="0" y="126724"/>
                </a:lnTo>
                <a:lnTo>
                  <a:pt x="95682" y="126724"/>
                </a:lnTo>
                <a:lnTo>
                  <a:pt x="95682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569608" y="2099838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1" y="126723"/>
                </a:lnTo>
                <a:lnTo>
                  <a:pt x="101641" y="0"/>
                </a:lnTo>
                <a:lnTo>
                  <a:pt x="197322" y="0"/>
                </a:lnTo>
                <a:lnTo>
                  <a:pt x="197322" y="126723"/>
                </a:lnTo>
                <a:lnTo>
                  <a:pt x="298964" y="126723"/>
                </a:lnTo>
                <a:lnTo>
                  <a:pt x="298964" y="222404"/>
                </a:lnTo>
                <a:lnTo>
                  <a:pt x="197322" y="222404"/>
                </a:lnTo>
                <a:lnTo>
                  <a:pt x="197322" y="349128"/>
                </a:lnTo>
                <a:lnTo>
                  <a:pt x="101641" y="349128"/>
                </a:lnTo>
                <a:lnTo>
                  <a:pt x="101641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240827" y="2536086"/>
            <a:ext cx="437665" cy="49169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397521" y="2730603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411776" y="2797311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310134" y="2701631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4" y="0"/>
                </a:moveTo>
                <a:lnTo>
                  <a:pt x="0" y="0"/>
                </a:lnTo>
                <a:lnTo>
                  <a:pt x="0" y="95680"/>
                </a:lnTo>
                <a:lnTo>
                  <a:pt x="298964" y="95680"/>
                </a:lnTo>
                <a:lnTo>
                  <a:pt x="298964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411776" y="2574907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310134" y="2574906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1" y="126723"/>
                </a:lnTo>
                <a:lnTo>
                  <a:pt x="101641" y="0"/>
                </a:lnTo>
                <a:lnTo>
                  <a:pt x="197322" y="0"/>
                </a:lnTo>
                <a:lnTo>
                  <a:pt x="197322" y="126723"/>
                </a:lnTo>
                <a:lnTo>
                  <a:pt x="298964" y="126723"/>
                </a:lnTo>
                <a:lnTo>
                  <a:pt x="298964" y="222404"/>
                </a:lnTo>
                <a:lnTo>
                  <a:pt x="197322" y="222404"/>
                </a:lnTo>
                <a:lnTo>
                  <a:pt x="197322" y="349128"/>
                </a:lnTo>
                <a:lnTo>
                  <a:pt x="101641" y="349128"/>
                </a:lnTo>
                <a:lnTo>
                  <a:pt x="101641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933235" y="3076412"/>
            <a:ext cx="443068" cy="25395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095333" y="3146655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005089" y="3113416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30">
                <a:moveTo>
                  <a:pt x="0" y="112658"/>
                </a:moveTo>
                <a:lnTo>
                  <a:pt x="298964" y="112658"/>
                </a:lnTo>
                <a:lnTo>
                  <a:pt x="298964" y="0"/>
                </a:lnTo>
                <a:lnTo>
                  <a:pt x="0" y="0"/>
                </a:lnTo>
                <a:lnTo>
                  <a:pt x="0" y="112658"/>
                </a:lnTo>
                <a:close/>
              </a:path>
            </a:pathLst>
          </a:custGeom>
          <a:solidFill>
            <a:srgbClr val="C5D7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005089" y="3113415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30">
                <a:moveTo>
                  <a:pt x="0" y="0"/>
                </a:moveTo>
                <a:lnTo>
                  <a:pt x="298964" y="0"/>
                </a:lnTo>
                <a:lnTo>
                  <a:pt x="298964" y="112658"/>
                </a:lnTo>
                <a:lnTo>
                  <a:pt x="0" y="112658"/>
                </a:lnTo>
                <a:lnTo>
                  <a:pt x="0" y="0"/>
                </a:lnTo>
                <a:close/>
              </a:path>
            </a:pathLst>
          </a:custGeom>
          <a:ln w="13328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322665" y="2595522"/>
            <a:ext cx="443068" cy="25395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484764" y="2665763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394878" y="2634428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30">
                <a:moveTo>
                  <a:pt x="0" y="112658"/>
                </a:moveTo>
                <a:lnTo>
                  <a:pt x="298964" y="112658"/>
                </a:lnTo>
                <a:lnTo>
                  <a:pt x="298964" y="0"/>
                </a:lnTo>
                <a:lnTo>
                  <a:pt x="0" y="0"/>
                </a:lnTo>
                <a:lnTo>
                  <a:pt x="0" y="112658"/>
                </a:lnTo>
                <a:close/>
              </a:path>
            </a:pathLst>
          </a:custGeom>
          <a:solidFill>
            <a:srgbClr val="C5D7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394878" y="2634427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30">
                <a:moveTo>
                  <a:pt x="0" y="0"/>
                </a:moveTo>
                <a:lnTo>
                  <a:pt x="298964" y="0"/>
                </a:lnTo>
                <a:lnTo>
                  <a:pt x="298964" y="112658"/>
                </a:lnTo>
                <a:lnTo>
                  <a:pt x="0" y="112658"/>
                </a:lnTo>
                <a:lnTo>
                  <a:pt x="0" y="0"/>
                </a:lnTo>
                <a:close/>
              </a:path>
            </a:pathLst>
          </a:custGeom>
          <a:ln w="13328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603634" y="3373592"/>
            <a:ext cx="443068" cy="25395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765734" y="3443835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675662" y="3413043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112658"/>
                </a:moveTo>
                <a:lnTo>
                  <a:pt x="298964" y="112658"/>
                </a:lnTo>
                <a:lnTo>
                  <a:pt x="298964" y="0"/>
                </a:lnTo>
                <a:lnTo>
                  <a:pt x="0" y="0"/>
                </a:lnTo>
                <a:lnTo>
                  <a:pt x="0" y="112658"/>
                </a:lnTo>
                <a:close/>
              </a:path>
            </a:pathLst>
          </a:custGeom>
          <a:solidFill>
            <a:srgbClr val="C5D7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675661" y="3413043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0"/>
                </a:moveTo>
                <a:lnTo>
                  <a:pt x="298964" y="0"/>
                </a:lnTo>
                <a:lnTo>
                  <a:pt x="298964" y="112658"/>
                </a:lnTo>
                <a:lnTo>
                  <a:pt x="0" y="112658"/>
                </a:lnTo>
                <a:lnTo>
                  <a:pt x="0" y="0"/>
                </a:lnTo>
                <a:close/>
              </a:path>
            </a:pathLst>
          </a:custGeom>
          <a:ln w="13328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187188" y="3389803"/>
            <a:ext cx="443068" cy="25395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349286" y="3460045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260565" y="3427742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112658"/>
                </a:moveTo>
                <a:lnTo>
                  <a:pt x="298964" y="112658"/>
                </a:lnTo>
                <a:lnTo>
                  <a:pt x="298964" y="0"/>
                </a:lnTo>
                <a:lnTo>
                  <a:pt x="0" y="0"/>
                </a:lnTo>
                <a:lnTo>
                  <a:pt x="0" y="112658"/>
                </a:lnTo>
                <a:close/>
              </a:path>
            </a:pathLst>
          </a:custGeom>
          <a:solidFill>
            <a:srgbClr val="C5D7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260565" y="3427741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0"/>
                </a:moveTo>
                <a:lnTo>
                  <a:pt x="298964" y="0"/>
                </a:lnTo>
                <a:lnTo>
                  <a:pt x="298964" y="112658"/>
                </a:lnTo>
                <a:lnTo>
                  <a:pt x="0" y="112658"/>
                </a:lnTo>
                <a:lnTo>
                  <a:pt x="0" y="0"/>
                </a:lnTo>
                <a:close/>
              </a:path>
            </a:pathLst>
          </a:custGeom>
          <a:ln w="13328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630257" y="3503272"/>
            <a:ext cx="437665" cy="25395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786952" y="3573515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699921" y="3540135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112658"/>
                </a:moveTo>
                <a:lnTo>
                  <a:pt x="298964" y="112658"/>
                </a:lnTo>
                <a:lnTo>
                  <a:pt x="298964" y="0"/>
                </a:lnTo>
                <a:lnTo>
                  <a:pt x="0" y="0"/>
                </a:lnTo>
                <a:lnTo>
                  <a:pt x="0" y="112658"/>
                </a:lnTo>
                <a:close/>
              </a:path>
            </a:pathLst>
          </a:custGeom>
          <a:solidFill>
            <a:srgbClr val="C5D7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699920" y="3540135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0"/>
                </a:moveTo>
                <a:lnTo>
                  <a:pt x="298964" y="0"/>
                </a:lnTo>
                <a:lnTo>
                  <a:pt x="298964" y="112658"/>
                </a:lnTo>
                <a:lnTo>
                  <a:pt x="0" y="112658"/>
                </a:lnTo>
                <a:lnTo>
                  <a:pt x="0" y="0"/>
                </a:lnTo>
                <a:close/>
              </a:path>
            </a:pathLst>
          </a:custGeom>
          <a:ln w="13328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651870" y="3978760"/>
            <a:ext cx="443068" cy="25395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813969" y="4049001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723641" y="4018062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112658"/>
                </a:moveTo>
                <a:lnTo>
                  <a:pt x="298964" y="112658"/>
                </a:lnTo>
                <a:lnTo>
                  <a:pt x="298964" y="0"/>
                </a:lnTo>
                <a:lnTo>
                  <a:pt x="0" y="0"/>
                </a:lnTo>
                <a:lnTo>
                  <a:pt x="0" y="112658"/>
                </a:lnTo>
                <a:close/>
              </a:path>
            </a:pathLst>
          </a:custGeom>
          <a:solidFill>
            <a:srgbClr val="C5D7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723641" y="4018062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0"/>
                </a:moveTo>
                <a:lnTo>
                  <a:pt x="298964" y="0"/>
                </a:lnTo>
                <a:lnTo>
                  <a:pt x="298964" y="112658"/>
                </a:lnTo>
                <a:lnTo>
                  <a:pt x="0" y="112658"/>
                </a:lnTo>
                <a:lnTo>
                  <a:pt x="0" y="0"/>
                </a:lnTo>
                <a:close/>
              </a:path>
            </a:pathLst>
          </a:custGeom>
          <a:ln w="13328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944040" y="3719402"/>
            <a:ext cx="443068" cy="25395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106139" y="3789645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015162" y="3758627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112658"/>
                </a:moveTo>
                <a:lnTo>
                  <a:pt x="298964" y="112658"/>
                </a:lnTo>
                <a:lnTo>
                  <a:pt x="298964" y="0"/>
                </a:lnTo>
                <a:lnTo>
                  <a:pt x="0" y="0"/>
                </a:lnTo>
                <a:lnTo>
                  <a:pt x="0" y="112658"/>
                </a:lnTo>
                <a:close/>
              </a:path>
            </a:pathLst>
          </a:custGeom>
          <a:solidFill>
            <a:srgbClr val="C5D7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015161" y="3758627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0"/>
                </a:moveTo>
                <a:lnTo>
                  <a:pt x="298964" y="0"/>
                </a:lnTo>
                <a:lnTo>
                  <a:pt x="298964" y="112658"/>
                </a:lnTo>
                <a:lnTo>
                  <a:pt x="0" y="112658"/>
                </a:lnTo>
                <a:lnTo>
                  <a:pt x="0" y="0"/>
                </a:lnTo>
                <a:close/>
              </a:path>
            </a:pathLst>
          </a:custGeom>
          <a:ln w="13328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414126" y="4184083"/>
            <a:ext cx="443068" cy="25935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576223" y="4254326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485106" y="4225239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112658"/>
                </a:moveTo>
                <a:lnTo>
                  <a:pt x="298964" y="112658"/>
                </a:lnTo>
                <a:lnTo>
                  <a:pt x="298964" y="0"/>
                </a:lnTo>
                <a:lnTo>
                  <a:pt x="0" y="0"/>
                </a:lnTo>
                <a:lnTo>
                  <a:pt x="0" y="112658"/>
                </a:lnTo>
                <a:close/>
              </a:path>
            </a:pathLst>
          </a:custGeom>
          <a:solidFill>
            <a:srgbClr val="C5D7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485106" y="4225238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0"/>
                </a:moveTo>
                <a:lnTo>
                  <a:pt x="298964" y="0"/>
                </a:lnTo>
                <a:lnTo>
                  <a:pt x="298964" y="112658"/>
                </a:lnTo>
                <a:lnTo>
                  <a:pt x="0" y="112658"/>
                </a:lnTo>
                <a:lnTo>
                  <a:pt x="0" y="0"/>
                </a:lnTo>
                <a:close/>
              </a:path>
            </a:pathLst>
          </a:custGeom>
          <a:ln w="13328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689693" y="4432634"/>
            <a:ext cx="437665" cy="25395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846388" y="4502877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758563" y="4471938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112658"/>
                </a:moveTo>
                <a:lnTo>
                  <a:pt x="298964" y="112658"/>
                </a:lnTo>
                <a:lnTo>
                  <a:pt x="298964" y="0"/>
                </a:lnTo>
                <a:lnTo>
                  <a:pt x="0" y="0"/>
                </a:lnTo>
                <a:lnTo>
                  <a:pt x="0" y="112658"/>
                </a:lnTo>
                <a:close/>
              </a:path>
            </a:pathLst>
          </a:custGeom>
          <a:solidFill>
            <a:srgbClr val="C5D7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758563" y="4471938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0"/>
                </a:moveTo>
                <a:lnTo>
                  <a:pt x="298964" y="0"/>
                </a:lnTo>
                <a:lnTo>
                  <a:pt x="298964" y="112658"/>
                </a:lnTo>
                <a:lnTo>
                  <a:pt x="0" y="112658"/>
                </a:lnTo>
                <a:lnTo>
                  <a:pt x="0" y="0"/>
                </a:lnTo>
                <a:close/>
              </a:path>
            </a:pathLst>
          </a:custGeom>
          <a:ln w="13328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317261" y="3038589"/>
            <a:ext cx="443068" cy="25395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479360" y="3108832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389608" y="3076160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30">
                <a:moveTo>
                  <a:pt x="0" y="112658"/>
                </a:moveTo>
                <a:lnTo>
                  <a:pt x="298964" y="112658"/>
                </a:lnTo>
                <a:lnTo>
                  <a:pt x="298964" y="0"/>
                </a:lnTo>
                <a:lnTo>
                  <a:pt x="0" y="0"/>
                </a:lnTo>
                <a:lnTo>
                  <a:pt x="0" y="112658"/>
                </a:lnTo>
                <a:close/>
              </a:path>
            </a:pathLst>
          </a:custGeom>
          <a:solidFill>
            <a:srgbClr val="C5D7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389608" y="3076159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30">
                <a:moveTo>
                  <a:pt x="0" y="0"/>
                </a:moveTo>
                <a:lnTo>
                  <a:pt x="298964" y="0"/>
                </a:lnTo>
                <a:lnTo>
                  <a:pt x="298964" y="112658"/>
                </a:lnTo>
                <a:lnTo>
                  <a:pt x="0" y="112658"/>
                </a:lnTo>
                <a:lnTo>
                  <a:pt x="0" y="0"/>
                </a:lnTo>
                <a:close/>
              </a:path>
            </a:pathLst>
          </a:custGeom>
          <a:ln w="13328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317261" y="3611336"/>
            <a:ext cx="443068" cy="25935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479360" y="3681579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389608" y="3652537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112658"/>
                </a:moveTo>
                <a:lnTo>
                  <a:pt x="298964" y="112658"/>
                </a:lnTo>
                <a:lnTo>
                  <a:pt x="298964" y="0"/>
                </a:lnTo>
                <a:lnTo>
                  <a:pt x="0" y="0"/>
                </a:lnTo>
                <a:lnTo>
                  <a:pt x="0" y="112658"/>
                </a:lnTo>
                <a:close/>
              </a:path>
            </a:pathLst>
          </a:custGeom>
          <a:solidFill>
            <a:srgbClr val="C5D7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389608" y="3652537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0"/>
                </a:moveTo>
                <a:lnTo>
                  <a:pt x="298964" y="0"/>
                </a:lnTo>
                <a:lnTo>
                  <a:pt x="298964" y="112658"/>
                </a:lnTo>
                <a:lnTo>
                  <a:pt x="0" y="112658"/>
                </a:lnTo>
                <a:lnTo>
                  <a:pt x="0" y="0"/>
                </a:lnTo>
                <a:close/>
              </a:path>
            </a:pathLst>
          </a:custGeom>
          <a:ln w="13328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382101" y="3978760"/>
            <a:ext cx="437665" cy="25935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538796" y="4049001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451768" y="4019123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112658"/>
                </a:moveTo>
                <a:lnTo>
                  <a:pt x="298964" y="112658"/>
                </a:lnTo>
                <a:lnTo>
                  <a:pt x="298964" y="0"/>
                </a:lnTo>
                <a:lnTo>
                  <a:pt x="0" y="0"/>
                </a:lnTo>
                <a:lnTo>
                  <a:pt x="0" y="112658"/>
                </a:lnTo>
                <a:close/>
              </a:path>
            </a:pathLst>
          </a:custGeom>
          <a:solidFill>
            <a:srgbClr val="C5D7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451768" y="4019122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0"/>
                </a:moveTo>
                <a:lnTo>
                  <a:pt x="298964" y="0"/>
                </a:lnTo>
                <a:lnTo>
                  <a:pt x="298964" y="112658"/>
                </a:lnTo>
                <a:lnTo>
                  <a:pt x="0" y="112658"/>
                </a:lnTo>
                <a:lnTo>
                  <a:pt x="0" y="0"/>
                </a:lnTo>
                <a:close/>
              </a:path>
            </a:pathLst>
          </a:custGeom>
          <a:ln w="13328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463150" y="4378601"/>
            <a:ext cx="443068" cy="25935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625249" y="4448843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535905" y="4420042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112658"/>
                </a:moveTo>
                <a:lnTo>
                  <a:pt x="298964" y="112658"/>
                </a:lnTo>
                <a:lnTo>
                  <a:pt x="298964" y="0"/>
                </a:lnTo>
                <a:lnTo>
                  <a:pt x="0" y="0"/>
                </a:lnTo>
                <a:lnTo>
                  <a:pt x="0" y="112658"/>
                </a:lnTo>
                <a:close/>
              </a:path>
            </a:pathLst>
          </a:custGeom>
          <a:solidFill>
            <a:srgbClr val="C5D7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535905" y="4420042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0"/>
                </a:moveTo>
                <a:lnTo>
                  <a:pt x="298964" y="0"/>
                </a:lnTo>
                <a:lnTo>
                  <a:pt x="298964" y="112658"/>
                </a:lnTo>
                <a:lnTo>
                  <a:pt x="0" y="112658"/>
                </a:lnTo>
                <a:lnTo>
                  <a:pt x="0" y="0"/>
                </a:lnTo>
                <a:close/>
              </a:path>
            </a:pathLst>
          </a:custGeom>
          <a:ln w="13328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298932" y="1916413"/>
            <a:ext cx="0" cy="2938780"/>
          </a:xfrm>
          <a:custGeom>
            <a:avLst/>
            <a:gdLst/>
            <a:ahLst/>
            <a:cxnLst/>
            <a:rect l="l" t="t" r="r" b="b"/>
            <a:pathLst>
              <a:path h="2938779">
                <a:moveTo>
                  <a:pt x="0" y="2938595"/>
                </a:moveTo>
                <a:lnTo>
                  <a:pt x="0" y="0"/>
                </a:lnTo>
              </a:path>
            </a:pathLst>
          </a:custGeom>
          <a:ln w="2665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219105" y="1881145"/>
            <a:ext cx="159652" cy="15952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873798" y="2649555"/>
            <a:ext cx="437665" cy="25935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030493" y="2719797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942714" y="2691178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30">
                <a:moveTo>
                  <a:pt x="0" y="112658"/>
                </a:moveTo>
                <a:lnTo>
                  <a:pt x="298964" y="112658"/>
                </a:lnTo>
                <a:lnTo>
                  <a:pt x="298964" y="0"/>
                </a:lnTo>
                <a:lnTo>
                  <a:pt x="0" y="0"/>
                </a:lnTo>
                <a:lnTo>
                  <a:pt x="0" y="112658"/>
                </a:lnTo>
                <a:close/>
              </a:path>
            </a:pathLst>
          </a:custGeom>
          <a:solidFill>
            <a:srgbClr val="C5D7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942714" y="2691177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30">
                <a:moveTo>
                  <a:pt x="0" y="0"/>
                </a:moveTo>
                <a:lnTo>
                  <a:pt x="298964" y="0"/>
                </a:lnTo>
                <a:lnTo>
                  <a:pt x="298964" y="112658"/>
                </a:lnTo>
                <a:lnTo>
                  <a:pt x="0" y="112658"/>
                </a:lnTo>
                <a:lnTo>
                  <a:pt x="0" y="0"/>
                </a:lnTo>
                <a:close/>
              </a:path>
            </a:pathLst>
          </a:custGeom>
          <a:ln w="13328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333077" y="3206092"/>
            <a:ext cx="443068" cy="253953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495174" y="3276335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404172" y="3245745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112658"/>
                </a:moveTo>
                <a:lnTo>
                  <a:pt x="298964" y="112658"/>
                </a:lnTo>
                <a:lnTo>
                  <a:pt x="298964" y="0"/>
                </a:lnTo>
                <a:lnTo>
                  <a:pt x="0" y="0"/>
                </a:lnTo>
                <a:lnTo>
                  <a:pt x="0" y="112658"/>
                </a:lnTo>
                <a:close/>
              </a:path>
            </a:pathLst>
          </a:custGeom>
          <a:solidFill>
            <a:srgbClr val="C5D7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404173" y="3245744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0"/>
                </a:moveTo>
                <a:lnTo>
                  <a:pt x="298964" y="0"/>
                </a:lnTo>
                <a:lnTo>
                  <a:pt x="298964" y="112658"/>
                </a:lnTo>
                <a:lnTo>
                  <a:pt x="0" y="112658"/>
                </a:lnTo>
                <a:lnTo>
                  <a:pt x="0" y="0"/>
                </a:lnTo>
                <a:close/>
              </a:path>
            </a:pathLst>
          </a:custGeom>
          <a:ln w="13328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50329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245" dirty="0"/>
              <a:t>Supervised	</a:t>
            </a:r>
            <a:r>
              <a:rPr spc="225" dirty="0"/>
              <a:t>learning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89703" y="1515803"/>
            <a:ext cx="415925" cy="12534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</a:pPr>
            <a:r>
              <a:rPr sz="2500" spc="-145" dirty="0">
                <a:latin typeface="Calibri"/>
                <a:cs typeface="Calibri"/>
              </a:rPr>
              <a:t>!"#$%&amp;"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spc="515" dirty="0">
                <a:latin typeface="Calibri"/>
                <a:cs typeface="Calibri"/>
              </a:rPr>
              <a:t>(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33821" y="4769271"/>
            <a:ext cx="3666490" cy="0"/>
          </a:xfrm>
          <a:custGeom>
            <a:avLst/>
            <a:gdLst/>
            <a:ahLst/>
            <a:cxnLst/>
            <a:rect l="l" t="t" r="r" b="b"/>
            <a:pathLst>
              <a:path w="3666490">
                <a:moveTo>
                  <a:pt x="0" y="0"/>
                </a:moveTo>
                <a:lnTo>
                  <a:pt x="3666066" y="0"/>
                </a:lnTo>
              </a:path>
            </a:pathLst>
          </a:custGeom>
          <a:ln w="2665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75633" y="4689445"/>
            <a:ext cx="159521" cy="15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15480" y="2524455"/>
            <a:ext cx="443068" cy="4916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77578" y="2718972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90028" y="2786027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2"/>
                </a:lnTo>
                <a:lnTo>
                  <a:pt x="95680" y="126722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88386" y="2690345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4" y="0"/>
                </a:moveTo>
                <a:lnTo>
                  <a:pt x="0" y="0"/>
                </a:lnTo>
                <a:lnTo>
                  <a:pt x="0" y="95682"/>
                </a:lnTo>
                <a:lnTo>
                  <a:pt x="298964" y="95682"/>
                </a:lnTo>
                <a:lnTo>
                  <a:pt x="298964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90028" y="2563621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88386" y="2563621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1" y="126723"/>
                </a:lnTo>
                <a:lnTo>
                  <a:pt x="101641" y="0"/>
                </a:lnTo>
                <a:lnTo>
                  <a:pt x="197322" y="0"/>
                </a:lnTo>
                <a:lnTo>
                  <a:pt x="197322" y="126723"/>
                </a:lnTo>
                <a:lnTo>
                  <a:pt x="298964" y="126723"/>
                </a:lnTo>
                <a:lnTo>
                  <a:pt x="298964" y="222404"/>
                </a:lnTo>
                <a:lnTo>
                  <a:pt x="197322" y="222404"/>
                </a:lnTo>
                <a:lnTo>
                  <a:pt x="197322" y="349128"/>
                </a:lnTo>
                <a:lnTo>
                  <a:pt x="101641" y="349128"/>
                </a:lnTo>
                <a:lnTo>
                  <a:pt x="101641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40307" y="2254291"/>
            <a:ext cx="443068" cy="4971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02405" y="2454213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13531" y="2518413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2"/>
                </a:lnTo>
                <a:lnTo>
                  <a:pt x="95680" y="126722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11889" y="2422731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4" y="0"/>
                </a:moveTo>
                <a:lnTo>
                  <a:pt x="0" y="0"/>
                </a:lnTo>
                <a:lnTo>
                  <a:pt x="0" y="95682"/>
                </a:lnTo>
                <a:lnTo>
                  <a:pt x="298964" y="95682"/>
                </a:lnTo>
                <a:lnTo>
                  <a:pt x="298964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13531" y="2296009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2"/>
                </a:lnTo>
                <a:lnTo>
                  <a:pt x="95680" y="126722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11890" y="2296007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1" y="126723"/>
                </a:lnTo>
                <a:lnTo>
                  <a:pt x="101641" y="0"/>
                </a:lnTo>
                <a:lnTo>
                  <a:pt x="197322" y="0"/>
                </a:lnTo>
                <a:lnTo>
                  <a:pt x="197322" y="126723"/>
                </a:lnTo>
                <a:lnTo>
                  <a:pt x="298964" y="126723"/>
                </a:lnTo>
                <a:lnTo>
                  <a:pt x="298964" y="222404"/>
                </a:lnTo>
                <a:lnTo>
                  <a:pt x="197322" y="222404"/>
                </a:lnTo>
                <a:lnTo>
                  <a:pt x="197322" y="349128"/>
                </a:lnTo>
                <a:lnTo>
                  <a:pt x="101641" y="349128"/>
                </a:lnTo>
                <a:lnTo>
                  <a:pt x="101641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64187" y="3129621"/>
            <a:ext cx="443068" cy="4916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26285" y="3329544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39619" y="3392261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37976" y="3296580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4" y="0"/>
                </a:moveTo>
                <a:lnTo>
                  <a:pt x="0" y="0"/>
                </a:lnTo>
                <a:lnTo>
                  <a:pt x="0" y="95680"/>
                </a:lnTo>
                <a:lnTo>
                  <a:pt x="298964" y="95680"/>
                </a:lnTo>
                <a:lnTo>
                  <a:pt x="298964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39619" y="3169856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37978" y="3169856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0" y="126723"/>
                </a:lnTo>
                <a:lnTo>
                  <a:pt x="101640" y="0"/>
                </a:lnTo>
                <a:lnTo>
                  <a:pt x="197321" y="0"/>
                </a:lnTo>
                <a:lnTo>
                  <a:pt x="197321" y="126723"/>
                </a:lnTo>
                <a:lnTo>
                  <a:pt x="298963" y="126723"/>
                </a:lnTo>
                <a:lnTo>
                  <a:pt x="298963" y="222404"/>
                </a:lnTo>
                <a:lnTo>
                  <a:pt x="197321" y="222404"/>
                </a:lnTo>
                <a:lnTo>
                  <a:pt x="197321" y="349128"/>
                </a:lnTo>
                <a:lnTo>
                  <a:pt x="101640" y="349128"/>
                </a:lnTo>
                <a:lnTo>
                  <a:pt x="101640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02248" y="2999943"/>
            <a:ext cx="437665" cy="4916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58942" y="3194460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72908" y="3260625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71266" y="3164945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4" y="0"/>
                </a:moveTo>
                <a:lnTo>
                  <a:pt x="0" y="0"/>
                </a:lnTo>
                <a:lnTo>
                  <a:pt x="0" y="95680"/>
                </a:lnTo>
                <a:lnTo>
                  <a:pt x="298964" y="95680"/>
                </a:lnTo>
                <a:lnTo>
                  <a:pt x="298964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72908" y="3038222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2"/>
                </a:lnTo>
                <a:lnTo>
                  <a:pt x="95680" y="126722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71267" y="3038221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0" y="126723"/>
                </a:lnTo>
                <a:lnTo>
                  <a:pt x="101640" y="0"/>
                </a:lnTo>
                <a:lnTo>
                  <a:pt x="197321" y="0"/>
                </a:lnTo>
                <a:lnTo>
                  <a:pt x="197321" y="126723"/>
                </a:lnTo>
                <a:lnTo>
                  <a:pt x="298963" y="126723"/>
                </a:lnTo>
                <a:lnTo>
                  <a:pt x="298963" y="222404"/>
                </a:lnTo>
                <a:lnTo>
                  <a:pt x="197321" y="222404"/>
                </a:lnTo>
                <a:lnTo>
                  <a:pt x="197321" y="349128"/>
                </a:lnTo>
                <a:lnTo>
                  <a:pt x="101640" y="349128"/>
                </a:lnTo>
                <a:lnTo>
                  <a:pt x="101640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99428" y="3524062"/>
            <a:ext cx="443068" cy="4916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61526" y="3718578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74418" y="3785620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72776" y="3689940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4" y="0"/>
                </a:moveTo>
                <a:lnTo>
                  <a:pt x="0" y="0"/>
                </a:lnTo>
                <a:lnTo>
                  <a:pt x="0" y="95680"/>
                </a:lnTo>
                <a:lnTo>
                  <a:pt x="298964" y="95680"/>
                </a:lnTo>
                <a:lnTo>
                  <a:pt x="298964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74418" y="3563215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72777" y="3563215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1" y="126723"/>
                </a:lnTo>
                <a:lnTo>
                  <a:pt x="101641" y="0"/>
                </a:lnTo>
                <a:lnTo>
                  <a:pt x="197322" y="0"/>
                </a:lnTo>
                <a:lnTo>
                  <a:pt x="197322" y="126723"/>
                </a:lnTo>
                <a:lnTo>
                  <a:pt x="298964" y="126723"/>
                </a:lnTo>
                <a:lnTo>
                  <a:pt x="298964" y="222404"/>
                </a:lnTo>
                <a:lnTo>
                  <a:pt x="197322" y="222404"/>
                </a:lnTo>
                <a:lnTo>
                  <a:pt x="197322" y="349128"/>
                </a:lnTo>
                <a:lnTo>
                  <a:pt x="101641" y="349128"/>
                </a:lnTo>
                <a:lnTo>
                  <a:pt x="101641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61605" y="4086000"/>
            <a:ext cx="443068" cy="4916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23703" y="4285922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35291" y="4349562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33651" y="4253882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3" y="0"/>
                </a:moveTo>
                <a:lnTo>
                  <a:pt x="0" y="0"/>
                </a:lnTo>
                <a:lnTo>
                  <a:pt x="0" y="95680"/>
                </a:lnTo>
                <a:lnTo>
                  <a:pt x="298963" y="95680"/>
                </a:lnTo>
                <a:lnTo>
                  <a:pt x="298963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35291" y="4127157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3650" y="4127157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1" y="126723"/>
                </a:lnTo>
                <a:lnTo>
                  <a:pt x="101641" y="0"/>
                </a:lnTo>
                <a:lnTo>
                  <a:pt x="197322" y="0"/>
                </a:lnTo>
                <a:lnTo>
                  <a:pt x="197322" y="126723"/>
                </a:lnTo>
                <a:lnTo>
                  <a:pt x="298964" y="126723"/>
                </a:lnTo>
                <a:lnTo>
                  <a:pt x="298964" y="222404"/>
                </a:lnTo>
                <a:lnTo>
                  <a:pt x="197322" y="222404"/>
                </a:lnTo>
                <a:lnTo>
                  <a:pt x="197322" y="349128"/>
                </a:lnTo>
                <a:lnTo>
                  <a:pt x="101641" y="349128"/>
                </a:lnTo>
                <a:lnTo>
                  <a:pt x="101641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39675" y="3075589"/>
            <a:ext cx="443068" cy="49169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01773" y="3270106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12305" y="3336437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110664" y="3240757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3" y="0"/>
                </a:moveTo>
                <a:lnTo>
                  <a:pt x="0" y="0"/>
                </a:lnTo>
                <a:lnTo>
                  <a:pt x="0" y="95680"/>
                </a:lnTo>
                <a:lnTo>
                  <a:pt x="298963" y="95680"/>
                </a:lnTo>
                <a:lnTo>
                  <a:pt x="298963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12305" y="3114033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10664" y="3114032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3" y="126723"/>
                </a:lnTo>
                <a:lnTo>
                  <a:pt x="101643" y="0"/>
                </a:lnTo>
                <a:lnTo>
                  <a:pt x="197322" y="0"/>
                </a:lnTo>
                <a:lnTo>
                  <a:pt x="197322" y="126723"/>
                </a:lnTo>
                <a:lnTo>
                  <a:pt x="298964" y="126723"/>
                </a:lnTo>
                <a:lnTo>
                  <a:pt x="298964" y="222404"/>
                </a:lnTo>
                <a:lnTo>
                  <a:pt x="197322" y="222404"/>
                </a:lnTo>
                <a:lnTo>
                  <a:pt x="197322" y="349128"/>
                </a:lnTo>
                <a:lnTo>
                  <a:pt x="101643" y="349128"/>
                </a:lnTo>
                <a:lnTo>
                  <a:pt x="101643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18142" y="4177856"/>
            <a:ext cx="437665" cy="49169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74837" y="4372374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89659" y="4438785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888017" y="4343105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4" y="0"/>
                </a:moveTo>
                <a:lnTo>
                  <a:pt x="0" y="0"/>
                </a:lnTo>
                <a:lnTo>
                  <a:pt x="0" y="95680"/>
                </a:lnTo>
                <a:lnTo>
                  <a:pt x="298964" y="95680"/>
                </a:lnTo>
                <a:lnTo>
                  <a:pt x="298964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89659" y="4216381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888017" y="4216380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3" y="126723"/>
                </a:lnTo>
                <a:lnTo>
                  <a:pt x="101643" y="0"/>
                </a:lnTo>
                <a:lnTo>
                  <a:pt x="197322" y="0"/>
                </a:lnTo>
                <a:lnTo>
                  <a:pt x="197322" y="126723"/>
                </a:lnTo>
                <a:lnTo>
                  <a:pt x="298964" y="126723"/>
                </a:lnTo>
                <a:lnTo>
                  <a:pt x="298964" y="222404"/>
                </a:lnTo>
                <a:lnTo>
                  <a:pt x="197322" y="222404"/>
                </a:lnTo>
                <a:lnTo>
                  <a:pt x="197322" y="349128"/>
                </a:lnTo>
                <a:lnTo>
                  <a:pt x="101643" y="349128"/>
                </a:lnTo>
                <a:lnTo>
                  <a:pt x="101643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78525" y="1827433"/>
            <a:ext cx="443068" cy="49169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640623" y="2027353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52921" y="2089681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2"/>
                </a:lnTo>
                <a:lnTo>
                  <a:pt x="95680" y="126722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551279" y="1994001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4" y="0"/>
                </a:moveTo>
                <a:lnTo>
                  <a:pt x="0" y="0"/>
                </a:lnTo>
                <a:lnTo>
                  <a:pt x="0" y="95680"/>
                </a:lnTo>
                <a:lnTo>
                  <a:pt x="298964" y="95680"/>
                </a:lnTo>
                <a:lnTo>
                  <a:pt x="298964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52921" y="1867277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51279" y="1867276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1" y="126723"/>
                </a:lnTo>
                <a:lnTo>
                  <a:pt x="101641" y="0"/>
                </a:lnTo>
                <a:lnTo>
                  <a:pt x="197322" y="0"/>
                </a:lnTo>
                <a:lnTo>
                  <a:pt x="197322" y="126723"/>
                </a:lnTo>
                <a:lnTo>
                  <a:pt x="298964" y="126723"/>
                </a:lnTo>
                <a:lnTo>
                  <a:pt x="298964" y="222404"/>
                </a:lnTo>
                <a:lnTo>
                  <a:pt x="197322" y="222404"/>
                </a:lnTo>
                <a:lnTo>
                  <a:pt x="197322" y="349128"/>
                </a:lnTo>
                <a:lnTo>
                  <a:pt x="101641" y="349128"/>
                </a:lnTo>
                <a:lnTo>
                  <a:pt x="101641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920803" y="3583496"/>
            <a:ext cx="443068" cy="49710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082901" y="3783418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093434" y="3847536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91792" y="3751855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4" y="0"/>
                </a:moveTo>
                <a:lnTo>
                  <a:pt x="0" y="0"/>
                </a:lnTo>
                <a:lnTo>
                  <a:pt x="0" y="95680"/>
                </a:lnTo>
                <a:lnTo>
                  <a:pt x="298964" y="95680"/>
                </a:lnTo>
                <a:lnTo>
                  <a:pt x="298964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093434" y="3625131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991793" y="3625130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1" y="126723"/>
                </a:lnTo>
                <a:lnTo>
                  <a:pt x="101641" y="0"/>
                </a:lnTo>
                <a:lnTo>
                  <a:pt x="197322" y="0"/>
                </a:lnTo>
                <a:lnTo>
                  <a:pt x="197322" y="126723"/>
                </a:lnTo>
                <a:lnTo>
                  <a:pt x="298965" y="126723"/>
                </a:lnTo>
                <a:lnTo>
                  <a:pt x="298965" y="222404"/>
                </a:lnTo>
                <a:lnTo>
                  <a:pt x="197322" y="222404"/>
                </a:lnTo>
                <a:lnTo>
                  <a:pt x="197322" y="349128"/>
                </a:lnTo>
                <a:lnTo>
                  <a:pt x="101641" y="349128"/>
                </a:lnTo>
                <a:lnTo>
                  <a:pt x="101641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040464" y="1443801"/>
            <a:ext cx="437665" cy="49169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97159" y="1643722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211758" y="1707259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110116" y="1611577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4" y="0"/>
                </a:moveTo>
                <a:lnTo>
                  <a:pt x="0" y="0"/>
                </a:lnTo>
                <a:lnTo>
                  <a:pt x="0" y="95682"/>
                </a:lnTo>
                <a:lnTo>
                  <a:pt x="298964" y="95682"/>
                </a:lnTo>
                <a:lnTo>
                  <a:pt x="298964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211758" y="1484854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2"/>
                </a:lnTo>
                <a:lnTo>
                  <a:pt x="95680" y="126722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110116" y="1484853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1" y="126723"/>
                </a:lnTo>
                <a:lnTo>
                  <a:pt x="101641" y="0"/>
                </a:lnTo>
                <a:lnTo>
                  <a:pt x="197322" y="0"/>
                </a:lnTo>
                <a:lnTo>
                  <a:pt x="197322" y="126723"/>
                </a:lnTo>
                <a:lnTo>
                  <a:pt x="298964" y="126723"/>
                </a:lnTo>
                <a:lnTo>
                  <a:pt x="298964" y="222404"/>
                </a:lnTo>
                <a:lnTo>
                  <a:pt x="197322" y="222404"/>
                </a:lnTo>
                <a:lnTo>
                  <a:pt x="197322" y="349128"/>
                </a:lnTo>
                <a:lnTo>
                  <a:pt x="101641" y="349128"/>
                </a:lnTo>
                <a:lnTo>
                  <a:pt x="101641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981028" y="1881467"/>
            <a:ext cx="443068" cy="49169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143126" y="2075984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155834" y="2140820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54192" y="2045139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3" y="0"/>
                </a:moveTo>
                <a:lnTo>
                  <a:pt x="0" y="0"/>
                </a:lnTo>
                <a:lnTo>
                  <a:pt x="0" y="95680"/>
                </a:lnTo>
                <a:lnTo>
                  <a:pt x="298963" y="95680"/>
                </a:lnTo>
                <a:lnTo>
                  <a:pt x="298963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155834" y="1918415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054192" y="1918415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1" y="126723"/>
                </a:lnTo>
                <a:lnTo>
                  <a:pt x="101641" y="0"/>
                </a:lnTo>
                <a:lnTo>
                  <a:pt x="197322" y="0"/>
                </a:lnTo>
                <a:lnTo>
                  <a:pt x="197322" y="126723"/>
                </a:lnTo>
                <a:lnTo>
                  <a:pt x="298964" y="126723"/>
                </a:lnTo>
                <a:lnTo>
                  <a:pt x="298964" y="222404"/>
                </a:lnTo>
                <a:lnTo>
                  <a:pt x="197322" y="222404"/>
                </a:lnTo>
                <a:lnTo>
                  <a:pt x="197322" y="349128"/>
                </a:lnTo>
                <a:lnTo>
                  <a:pt x="101641" y="349128"/>
                </a:lnTo>
                <a:lnTo>
                  <a:pt x="101641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337644" y="1859852"/>
            <a:ext cx="443068" cy="49169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499743" y="2059774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511762" y="2121912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2" y="0"/>
                </a:moveTo>
                <a:lnTo>
                  <a:pt x="0" y="0"/>
                </a:lnTo>
                <a:lnTo>
                  <a:pt x="0" y="126724"/>
                </a:lnTo>
                <a:lnTo>
                  <a:pt x="95682" y="126724"/>
                </a:lnTo>
                <a:lnTo>
                  <a:pt x="95682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410121" y="2026232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3" y="0"/>
                </a:moveTo>
                <a:lnTo>
                  <a:pt x="0" y="0"/>
                </a:lnTo>
                <a:lnTo>
                  <a:pt x="0" y="95680"/>
                </a:lnTo>
                <a:lnTo>
                  <a:pt x="298963" y="95680"/>
                </a:lnTo>
                <a:lnTo>
                  <a:pt x="298963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511762" y="1899510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2" y="0"/>
                </a:moveTo>
                <a:lnTo>
                  <a:pt x="0" y="0"/>
                </a:lnTo>
                <a:lnTo>
                  <a:pt x="0" y="126722"/>
                </a:lnTo>
                <a:lnTo>
                  <a:pt x="95682" y="126722"/>
                </a:lnTo>
                <a:lnTo>
                  <a:pt x="95682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410121" y="1899508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1" y="126723"/>
                </a:lnTo>
                <a:lnTo>
                  <a:pt x="101641" y="0"/>
                </a:lnTo>
                <a:lnTo>
                  <a:pt x="197322" y="0"/>
                </a:lnTo>
                <a:lnTo>
                  <a:pt x="197322" y="126723"/>
                </a:lnTo>
                <a:lnTo>
                  <a:pt x="298964" y="126723"/>
                </a:lnTo>
                <a:lnTo>
                  <a:pt x="298964" y="222404"/>
                </a:lnTo>
                <a:lnTo>
                  <a:pt x="197322" y="222404"/>
                </a:lnTo>
                <a:lnTo>
                  <a:pt x="197322" y="349128"/>
                </a:lnTo>
                <a:lnTo>
                  <a:pt x="101641" y="349128"/>
                </a:lnTo>
                <a:lnTo>
                  <a:pt x="101641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904989" y="2000337"/>
            <a:ext cx="443068" cy="49169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067087" y="2200259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078984" y="2264143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977342" y="2168461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4" y="0"/>
                </a:moveTo>
                <a:lnTo>
                  <a:pt x="0" y="0"/>
                </a:lnTo>
                <a:lnTo>
                  <a:pt x="0" y="95682"/>
                </a:lnTo>
                <a:lnTo>
                  <a:pt x="298964" y="95682"/>
                </a:lnTo>
                <a:lnTo>
                  <a:pt x="298964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078984" y="2041738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2"/>
                </a:lnTo>
                <a:lnTo>
                  <a:pt x="95680" y="126722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977343" y="2041737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3" y="126723"/>
                </a:lnTo>
                <a:lnTo>
                  <a:pt x="101643" y="0"/>
                </a:lnTo>
                <a:lnTo>
                  <a:pt x="197322" y="0"/>
                </a:lnTo>
                <a:lnTo>
                  <a:pt x="197322" y="126723"/>
                </a:lnTo>
                <a:lnTo>
                  <a:pt x="298964" y="126723"/>
                </a:lnTo>
                <a:lnTo>
                  <a:pt x="298964" y="222404"/>
                </a:lnTo>
                <a:lnTo>
                  <a:pt x="197322" y="222404"/>
                </a:lnTo>
                <a:lnTo>
                  <a:pt x="197322" y="349128"/>
                </a:lnTo>
                <a:lnTo>
                  <a:pt x="101643" y="349128"/>
                </a:lnTo>
                <a:lnTo>
                  <a:pt x="101643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651034" y="1600496"/>
            <a:ext cx="437665" cy="49169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807729" y="1800417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821970" y="1862560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720327" y="1766880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4" y="0"/>
                </a:moveTo>
                <a:lnTo>
                  <a:pt x="0" y="0"/>
                </a:lnTo>
                <a:lnTo>
                  <a:pt x="0" y="95680"/>
                </a:lnTo>
                <a:lnTo>
                  <a:pt x="298964" y="95680"/>
                </a:lnTo>
                <a:lnTo>
                  <a:pt x="298964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821970" y="1640157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2"/>
                </a:lnTo>
                <a:lnTo>
                  <a:pt x="95680" y="126722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720328" y="1640155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1" y="126723"/>
                </a:lnTo>
                <a:lnTo>
                  <a:pt x="101641" y="0"/>
                </a:lnTo>
                <a:lnTo>
                  <a:pt x="197322" y="0"/>
                </a:lnTo>
                <a:lnTo>
                  <a:pt x="197322" y="126723"/>
                </a:lnTo>
                <a:lnTo>
                  <a:pt x="298964" y="126723"/>
                </a:lnTo>
                <a:lnTo>
                  <a:pt x="298964" y="222404"/>
                </a:lnTo>
                <a:lnTo>
                  <a:pt x="197322" y="222404"/>
                </a:lnTo>
                <a:lnTo>
                  <a:pt x="197322" y="349128"/>
                </a:lnTo>
                <a:lnTo>
                  <a:pt x="101641" y="349128"/>
                </a:lnTo>
                <a:lnTo>
                  <a:pt x="101641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148135" y="1600496"/>
            <a:ext cx="443068" cy="49169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304830" y="1800417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319702" y="1862560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2" y="0"/>
                </a:moveTo>
                <a:lnTo>
                  <a:pt x="0" y="0"/>
                </a:lnTo>
                <a:lnTo>
                  <a:pt x="0" y="126724"/>
                </a:lnTo>
                <a:lnTo>
                  <a:pt x="95682" y="126724"/>
                </a:lnTo>
                <a:lnTo>
                  <a:pt x="95682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218061" y="1766880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3" y="0"/>
                </a:moveTo>
                <a:lnTo>
                  <a:pt x="0" y="0"/>
                </a:lnTo>
                <a:lnTo>
                  <a:pt x="0" y="95680"/>
                </a:lnTo>
                <a:lnTo>
                  <a:pt x="298963" y="95680"/>
                </a:lnTo>
                <a:lnTo>
                  <a:pt x="298963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319702" y="1640157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2" y="0"/>
                </a:moveTo>
                <a:lnTo>
                  <a:pt x="0" y="0"/>
                </a:lnTo>
                <a:lnTo>
                  <a:pt x="0" y="126722"/>
                </a:lnTo>
                <a:lnTo>
                  <a:pt x="95682" y="126722"/>
                </a:lnTo>
                <a:lnTo>
                  <a:pt x="95682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218061" y="1640155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1" y="126723"/>
                </a:lnTo>
                <a:lnTo>
                  <a:pt x="101641" y="0"/>
                </a:lnTo>
                <a:lnTo>
                  <a:pt x="197322" y="0"/>
                </a:lnTo>
                <a:lnTo>
                  <a:pt x="197322" y="126723"/>
                </a:lnTo>
                <a:lnTo>
                  <a:pt x="298964" y="126723"/>
                </a:lnTo>
                <a:lnTo>
                  <a:pt x="298964" y="222404"/>
                </a:lnTo>
                <a:lnTo>
                  <a:pt x="197322" y="222404"/>
                </a:lnTo>
                <a:lnTo>
                  <a:pt x="197322" y="349128"/>
                </a:lnTo>
                <a:lnTo>
                  <a:pt x="101641" y="349128"/>
                </a:lnTo>
                <a:lnTo>
                  <a:pt x="101641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845553" y="2610906"/>
            <a:ext cx="443068" cy="49169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007650" y="2810829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020340" y="2873051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918698" y="2777371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4" y="0"/>
                </a:moveTo>
                <a:lnTo>
                  <a:pt x="0" y="0"/>
                </a:lnTo>
                <a:lnTo>
                  <a:pt x="0" y="95680"/>
                </a:lnTo>
                <a:lnTo>
                  <a:pt x="298964" y="95680"/>
                </a:lnTo>
                <a:lnTo>
                  <a:pt x="298964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020340" y="2650647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918699" y="2650646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1" y="126723"/>
                </a:lnTo>
                <a:lnTo>
                  <a:pt x="101641" y="0"/>
                </a:lnTo>
                <a:lnTo>
                  <a:pt x="197322" y="0"/>
                </a:lnTo>
                <a:lnTo>
                  <a:pt x="197322" y="126723"/>
                </a:lnTo>
                <a:lnTo>
                  <a:pt x="298964" y="126723"/>
                </a:lnTo>
                <a:lnTo>
                  <a:pt x="298964" y="222404"/>
                </a:lnTo>
                <a:lnTo>
                  <a:pt x="197322" y="222404"/>
                </a:lnTo>
                <a:lnTo>
                  <a:pt x="197322" y="349128"/>
                </a:lnTo>
                <a:lnTo>
                  <a:pt x="101641" y="349128"/>
                </a:lnTo>
                <a:lnTo>
                  <a:pt x="101641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515558" y="2075984"/>
            <a:ext cx="437665" cy="49169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672253" y="2275905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686623" y="2337629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2" y="0"/>
                </a:moveTo>
                <a:lnTo>
                  <a:pt x="0" y="0"/>
                </a:lnTo>
                <a:lnTo>
                  <a:pt x="0" y="126724"/>
                </a:lnTo>
                <a:lnTo>
                  <a:pt x="95682" y="126724"/>
                </a:lnTo>
                <a:lnTo>
                  <a:pt x="95682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584981" y="2241948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4" y="0"/>
                </a:moveTo>
                <a:lnTo>
                  <a:pt x="0" y="0"/>
                </a:lnTo>
                <a:lnTo>
                  <a:pt x="0" y="95680"/>
                </a:lnTo>
                <a:lnTo>
                  <a:pt x="298964" y="95680"/>
                </a:lnTo>
                <a:lnTo>
                  <a:pt x="298964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686623" y="2115224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2" y="0"/>
                </a:moveTo>
                <a:lnTo>
                  <a:pt x="0" y="0"/>
                </a:lnTo>
                <a:lnTo>
                  <a:pt x="0" y="126724"/>
                </a:lnTo>
                <a:lnTo>
                  <a:pt x="95682" y="126724"/>
                </a:lnTo>
                <a:lnTo>
                  <a:pt x="95682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584982" y="2115224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1" y="126723"/>
                </a:lnTo>
                <a:lnTo>
                  <a:pt x="101641" y="0"/>
                </a:lnTo>
                <a:lnTo>
                  <a:pt x="197322" y="0"/>
                </a:lnTo>
                <a:lnTo>
                  <a:pt x="197322" y="126723"/>
                </a:lnTo>
                <a:lnTo>
                  <a:pt x="298964" y="126723"/>
                </a:lnTo>
                <a:lnTo>
                  <a:pt x="298964" y="222404"/>
                </a:lnTo>
                <a:lnTo>
                  <a:pt x="197322" y="222404"/>
                </a:lnTo>
                <a:lnTo>
                  <a:pt x="197322" y="349128"/>
                </a:lnTo>
                <a:lnTo>
                  <a:pt x="101641" y="349128"/>
                </a:lnTo>
                <a:lnTo>
                  <a:pt x="101641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256201" y="2551472"/>
            <a:ext cx="437665" cy="49169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412896" y="2745989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427150" y="2812697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325508" y="2717017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4" y="0"/>
                </a:moveTo>
                <a:lnTo>
                  <a:pt x="0" y="0"/>
                </a:lnTo>
                <a:lnTo>
                  <a:pt x="0" y="95680"/>
                </a:lnTo>
                <a:lnTo>
                  <a:pt x="298964" y="95680"/>
                </a:lnTo>
                <a:lnTo>
                  <a:pt x="298964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427150" y="2590293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325508" y="2590292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1" y="126723"/>
                </a:lnTo>
                <a:lnTo>
                  <a:pt x="101641" y="0"/>
                </a:lnTo>
                <a:lnTo>
                  <a:pt x="197322" y="0"/>
                </a:lnTo>
                <a:lnTo>
                  <a:pt x="197322" y="126723"/>
                </a:lnTo>
                <a:lnTo>
                  <a:pt x="298964" y="126723"/>
                </a:lnTo>
                <a:lnTo>
                  <a:pt x="298964" y="222404"/>
                </a:lnTo>
                <a:lnTo>
                  <a:pt x="197322" y="222404"/>
                </a:lnTo>
                <a:lnTo>
                  <a:pt x="197322" y="349128"/>
                </a:lnTo>
                <a:lnTo>
                  <a:pt x="101641" y="349128"/>
                </a:lnTo>
                <a:lnTo>
                  <a:pt x="101641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948609" y="3091798"/>
            <a:ext cx="443068" cy="25395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110708" y="3162041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020464" y="3128802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30">
                <a:moveTo>
                  <a:pt x="0" y="112658"/>
                </a:moveTo>
                <a:lnTo>
                  <a:pt x="298964" y="112658"/>
                </a:lnTo>
                <a:lnTo>
                  <a:pt x="298964" y="0"/>
                </a:lnTo>
                <a:lnTo>
                  <a:pt x="0" y="0"/>
                </a:lnTo>
                <a:lnTo>
                  <a:pt x="0" y="112658"/>
                </a:lnTo>
                <a:close/>
              </a:path>
            </a:pathLst>
          </a:custGeom>
          <a:solidFill>
            <a:srgbClr val="C5D7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020464" y="3128801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30">
                <a:moveTo>
                  <a:pt x="0" y="0"/>
                </a:moveTo>
                <a:lnTo>
                  <a:pt x="298964" y="0"/>
                </a:lnTo>
                <a:lnTo>
                  <a:pt x="298964" y="112658"/>
                </a:lnTo>
                <a:lnTo>
                  <a:pt x="0" y="112658"/>
                </a:lnTo>
                <a:lnTo>
                  <a:pt x="0" y="0"/>
                </a:lnTo>
                <a:close/>
              </a:path>
            </a:pathLst>
          </a:custGeom>
          <a:ln w="13328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338040" y="2610908"/>
            <a:ext cx="443068" cy="25395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500138" y="2681149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410253" y="2649814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30">
                <a:moveTo>
                  <a:pt x="0" y="112658"/>
                </a:moveTo>
                <a:lnTo>
                  <a:pt x="298964" y="112658"/>
                </a:lnTo>
                <a:lnTo>
                  <a:pt x="298964" y="0"/>
                </a:lnTo>
                <a:lnTo>
                  <a:pt x="0" y="0"/>
                </a:lnTo>
                <a:lnTo>
                  <a:pt x="0" y="112658"/>
                </a:lnTo>
                <a:close/>
              </a:path>
            </a:pathLst>
          </a:custGeom>
          <a:solidFill>
            <a:srgbClr val="C5D7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410252" y="2649813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30">
                <a:moveTo>
                  <a:pt x="0" y="0"/>
                </a:moveTo>
                <a:lnTo>
                  <a:pt x="298964" y="0"/>
                </a:lnTo>
                <a:lnTo>
                  <a:pt x="298964" y="112658"/>
                </a:lnTo>
                <a:lnTo>
                  <a:pt x="0" y="112658"/>
                </a:lnTo>
                <a:lnTo>
                  <a:pt x="0" y="0"/>
                </a:lnTo>
                <a:close/>
              </a:path>
            </a:pathLst>
          </a:custGeom>
          <a:ln w="13328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619008" y="3388978"/>
            <a:ext cx="443068" cy="25395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781109" y="3459221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691036" y="3428429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112658"/>
                </a:moveTo>
                <a:lnTo>
                  <a:pt x="298964" y="112658"/>
                </a:lnTo>
                <a:lnTo>
                  <a:pt x="298964" y="0"/>
                </a:lnTo>
                <a:lnTo>
                  <a:pt x="0" y="0"/>
                </a:lnTo>
                <a:lnTo>
                  <a:pt x="0" y="112658"/>
                </a:lnTo>
                <a:close/>
              </a:path>
            </a:pathLst>
          </a:custGeom>
          <a:solidFill>
            <a:srgbClr val="C5D7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691036" y="3428429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0"/>
                </a:moveTo>
                <a:lnTo>
                  <a:pt x="298964" y="0"/>
                </a:lnTo>
                <a:lnTo>
                  <a:pt x="298964" y="112658"/>
                </a:lnTo>
                <a:lnTo>
                  <a:pt x="0" y="112658"/>
                </a:lnTo>
                <a:lnTo>
                  <a:pt x="0" y="0"/>
                </a:lnTo>
                <a:close/>
              </a:path>
            </a:pathLst>
          </a:custGeom>
          <a:ln w="13328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202563" y="3405189"/>
            <a:ext cx="443068" cy="25395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364661" y="3475431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275939" y="3443128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112658"/>
                </a:moveTo>
                <a:lnTo>
                  <a:pt x="298964" y="112658"/>
                </a:lnTo>
                <a:lnTo>
                  <a:pt x="298964" y="0"/>
                </a:lnTo>
                <a:lnTo>
                  <a:pt x="0" y="0"/>
                </a:lnTo>
                <a:lnTo>
                  <a:pt x="0" y="112658"/>
                </a:lnTo>
                <a:close/>
              </a:path>
            </a:pathLst>
          </a:custGeom>
          <a:solidFill>
            <a:srgbClr val="C5D7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275940" y="3443127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0"/>
                </a:moveTo>
                <a:lnTo>
                  <a:pt x="298964" y="0"/>
                </a:lnTo>
                <a:lnTo>
                  <a:pt x="298964" y="112658"/>
                </a:lnTo>
                <a:lnTo>
                  <a:pt x="0" y="112658"/>
                </a:lnTo>
                <a:lnTo>
                  <a:pt x="0" y="0"/>
                </a:lnTo>
                <a:close/>
              </a:path>
            </a:pathLst>
          </a:custGeom>
          <a:ln w="13328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645631" y="3518658"/>
            <a:ext cx="437665" cy="25395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802326" y="3588901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715295" y="3555521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112658"/>
                </a:moveTo>
                <a:lnTo>
                  <a:pt x="298964" y="112658"/>
                </a:lnTo>
                <a:lnTo>
                  <a:pt x="298964" y="0"/>
                </a:lnTo>
                <a:lnTo>
                  <a:pt x="0" y="0"/>
                </a:lnTo>
                <a:lnTo>
                  <a:pt x="0" y="112658"/>
                </a:lnTo>
                <a:close/>
              </a:path>
            </a:pathLst>
          </a:custGeom>
          <a:solidFill>
            <a:srgbClr val="C5D7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715295" y="3555520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0"/>
                </a:moveTo>
                <a:lnTo>
                  <a:pt x="298964" y="0"/>
                </a:lnTo>
                <a:lnTo>
                  <a:pt x="298964" y="112658"/>
                </a:lnTo>
                <a:lnTo>
                  <a:pt x="0" y="112658"/>
                </a:lnTo>
                <a:lnTo>
                  <a:pt x="0" y="0"/>
                </a:lnTo>
                <a:close/>
              </a:path>
            </a:pathLst>
          </a:custGeom>
          <a:ln w="13328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667245" y="3994146"/>
            <a:ext cx="443068" cy="25395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829343" y="4064387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739015" y="4033447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112658"/>
                </a:moveTo>
                <a:lnTo>
                  <a:pt x="298964" y="112658"/>
                </a:lnTo>
                <a:lnTo>
                  <a:pt x="298964" y="0"/>
                </a:lnTo>
                <a:lnTo>
                  <a:pt x="0" y="0"/>
                </a:lnTo>
                <a:lnTo>
                  <a:pt x="0" y="112658"/>
                </a:lnTo>
                <a:close/>
              </a:path>
            </a:pathLst>
          </a:custGeom>
          <a:solidFill>
            <a:srgbClr val="C5D7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739016" y="4033448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0"/>
                </a:moveTo>
                <a:lnTo>
                  <a:pt x="298964" y="0"/>
                </a:lnTo>
                <a:lnTo>
                  <a:pt x="298964" y="112658"/>
                </a:lnTo>
                <a:lnTo>
                  <a:pt x="0" y="112658"/>
                </a:lnTo>
                <a:lnTo>
                  <a:pt x="0" y="0"/>
                </a:lnTo>
                <a:close/>
              </a:path>
            </a:pathLst>
          </a:custGeom>
          <a:ln w="13328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959415" y="3734788"/>
            <a:ext cx="443068" cy="25395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121513" y="3805032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030536" y="3774013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112658"/>
                </a:moveTo>
                <a:lnTo>
                  <a:pt x="298964" y="112658"/>
                </a:lnTo>
                <a:lnTo>
                  <a:pt x="298964" y="0"/>
                </a:lnTo>
                <a:lnTo>
                  <a:pt x="0" y="0"/>
                </a:lnTo>
                <a:lnTo>
                  <a:pt x="0" y="112658"/>
                </a:lnTo>
                <a:close/>
              </a:path>
            </a:pathLst>
          </a:custGeom>
          <a:solidFill>
            <a:srgbClr val="C5D7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030536" y="3774013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0"/>
                </a:moveTo>
                <a:lnTo>
                  <a:pt x="298964" y="0"/>
                </a:lnTo>
                <a:lnTo>
                  <a:pt x="298964" y="112658"/>
                </a:lnTo>
                <a:lnTo>
                  <a:pt x="0" y="112658"/>
                </a:lnTo>
                <a:lnTo>
                  <a:pt x="0" y="0"/>
                </a:lnTo>
                <a:close/>
              </a:path>
            </a:pathLst>
          </a:custGeom>
          <a:ln w="13328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429501" y="4199470"/>
            <a:ext cx="443068" cy="25935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591598" y="4269712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500480" y="4240625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112658"/>
                </a:moveTo>
                <a:lnTo>
                  <a:pt x="298964" y="112658"/>
                </a:lnTo>
                <a:lnTo>
                  <a:pt x="298964" y="0"/>
                </a:lnTo>
                <a:lnTo>
                  <a:pt x="0" y="0"/>
                </a:lnTo>
                <a:lnTo>
                  <a:pt x="0" y="112658"/>
                </a:lnTo>
                <a:close/>
              </a:path>
            </a:pathLst>
          </a:custGeom>
          <a:solidFill>
            <a:srgbClr val="C5D7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500480" y="4240624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0"/>
                </a:moveTo>
                <a:lnTo>
                  <a:pt x="298964" y="0"/>
                </a:lnTo>
                <a:lnTo>
                  <a:pt x="298964" y="112658"/>
                </a:lnTo>
                <a:lnTo>
                  <a:pt x="0" y="112658"/>
                </a:lnTo>
                <a:lnTo>
                  <a:pt x="0" y="0"/>
                </a:lnTo>
                <a:close/>
              </a:path>
            </a:pathLst>
          </a:custGeom>
          <a:ln w="13328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705068" y="4448020"/>
            <a:ext cx="437665" cy="25395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861762" y="4518263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773937" y="4487324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112658"/>
                </a:moveTo>
                <a:lnTo>
                  <a:pt x="298964" y="112658"/>
                </a:lnTo>
                <a:lnTo>
                  <a:pt x="298964" y="0"/>
                </a:lnTo>
                <a:lnTo>
                  <a:pt x="0" y="0"/>
                </a:lnTo>
                <a:lnTo>
                  <a:pt x="0" y="112658"/>
                </a:lnTo>
                <a:close/>
              </a:path>
            </a:pathLst>
          </a:custGeom>
          <a:solidFill>
            <a:srgbClr val="C5D7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773937" y="4487324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0"/>
                </a:moveTo>
                <a:lnTo>
                  <a:pt x="298964" y="0"/>
                </a:lnTo>
                <a:lnTo>
                  <a:pt x="298964" y="112658"/>
                </a:lnTo>
                <a:lnTo>
                  <a:pt x="0" y="112658"/>
                </a:lnTo>
                <a:lnTo>
                  <a:pt x="0" y="0"/>
                </a:lnTo>
                <a:close/>
              </a:path>
            </a:pathLst>
          </a:custGeom>
          <a:ln w="13328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332636" y="3053975"/>
            <a:ext cx="443068" cy="25395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494734" y="3124218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404982" y="3091546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30">
                <a:moveTo>
                  <a:pt x="0" y="112658"/>
                </a:moveTo>
                <a:lnTo>
                  <a:pt x="298964" y="112658"/>
                </a:lnTo>
                <a:lnTo>
                  <a:pt x="298964" y="0"/>
                </a:lnTo>
                <a:lnTo>
                  <a:pt x="0" y="0"/>
                </a:lnTo>
                <a:lnTo>
                  <a:pt x="0" y="112658"/>
                </a:lnTo>
                <a:close/>
              </a:path>
            </a:pathLst>
          </a:custGeom>
          <a:solidFill>
            <a:srgbClr val="C5D7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404982" y="3091545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30">
                <a:moveTo>
                  <a:pt x="0" y="0"/>
                </a:moveTo>
                <a:lnTo>
                  <a:pt x="298964" y="0"/>
                </a:lnTo>
                <a:lnTo>
                  <a:pt x="298964" y="112658"/>
                </a:lnTo>
                <a:lnTo>
                  <a:pt x="0" y="112658"/>
                </a:lnTo>
                <a:lnTo>
                  <a:pt x="0" y="0"/>
                </a:lnTo>
                <a:close/>
              </a:path>
            </a:pathLst>
          </a:custGeom>
          <a:ln w="13328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332636" y="3626723"/>
            <a:ext cx="443068" cy="25935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494734" y="3696965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404982" y="3667923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112658"/>
                </a:moveTo>
                <a:lnTo>
                  <a:pt x="298964" y="112658"/>
                </a:lnTo>
                <a:lnTo>
                  <a:pt x="298964" y="0"/>
                </a:lnTo>
                <a:lnTo>
                  <a:pt x="0" y="0"/>
                </a:lnTo>
                <a:lnTo>
                  <a:pt x="0" y="112658"/>
                </a:lnTo>
                <a:close/>
              </a:path>
            </a:pathLst>
          </a:custGeom>
          <a:solidFill>
            <a:srgbClr val="C5D7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404982" y="3667923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0"/>
                </a:moveTo>
                <a:lnTo>
                  <a:pt x="298964" y="0"/>
                </a:lnTo>
                <a:lnTo>
                  <a:pt x="298964" y="112658"/>
                </a:lnTo>
                <a:lnTo>
                  <a:pt x="0" y="112658"/>
                </a:lnTo>
                <a:lnTo>
                  <a:pt x="0" y="0"/>
                </a:lnTo>
                <a:close/>
              </a:path>
            </a:pathLst>
          </a:custGeom>
          <a:ln w="13328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397475" y="3994146"/>
            <a:ext cx="437665" cy="25935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554170" y="4064387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467143" y="4034509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112658"/>
                </a:moveTo>
                <a:lnTo>
                  <a:pt x="298964" y="112658"/>
                </a:lnTo>
                <a:lnTo>
                  <a:pt x="298964" y="0"/>
                </a:lnTo>
                <a:lnTo>
                  <a:pt x="0" y="0"/>
                </a:lnTo>
                <a:lnTo>
                  <a:pt x="0" y="112658"/>
                </a:lnTo>
                <a:close/>
              </a:path>
            </a:pathLst>
          </a:custGeom>
          <a:solidFill>
            <a:srgbClr val="C5D7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467143" y="4034508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0"/>
                </a:moveTo>
                <a:lnTo>
                  <a:pt x="298964" y="0"/>
                </a:lnTo>
                <a:lnTo>
                  <a:pt x="298964" y="112658"/>
                </a:lnTo>
                <a:lnTo>
                  <a:pt x="0" y="112658"/>
                </a:lnTo>
                <a:lnTo>
                  <a:pt x="0" y="0"/>
                </a:lnTo>
                <a:close/>
              </a:path>
            </a:pathLst>
          </a:custGeom>
          <a:ln w="13328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478525" y="4393987"/>
            <a:ext cx="443068" cy="25935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640623" y="4464229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551279" y="4435428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112658"/>
                </a:moveTo>
                <a:lnTo>
                  <a:pt x="298964" y="112658"/>
                </a:lnTo>
                <a:lnTo>
                  <a:pt x="298964" y="0"/>
                </a:lnTo>
                <a:lnTo>
                  <a:pt x="0" y="0"/>
                </a:lnTo>
                <a:lnTo>
                  <a:pt x="0" y="112658"/>
                </a:lnTo>
                <a:close/>
              </a:path>
            </a:pathLst>
          </a:custGeom>
          <a:solidFill>
            <a:srgbClr val="C5D7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551279" y="4435428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0"/>
                </a:moveTo>
                <a:lnTo>
                  <a:pt x="298964" y="0"/>
                </a:lnTo>
                <a:lnTo>
                  <a:pt x="298964" y="112658"/>
                </a:lnTo>
                <a:lnTo>
                  <a:pt x="0" y="112658"/>
                </a:lnTo>
                <a:lnTo>
                  <a:pt x="0" y="0"/>
                </a:lnTo>
                <a:close/>
              </a:path>
            </a:pathLst>
          </a:custGeom>
          <a:ln w="13328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314307" y="1931799"/>
            <a:ext cx="0" cy="2938780"/>
          </a:xfrm>
          <a:custGeom>
            <a:avLst/>
            <a:gdLst/>
            <a:ahLst/>
            <a:cxnLst/>
            <a:rect l="l" t="t" r="r" b="b"/>
            <a:pathLst>
              <a:path h="2938779">
                <a:moveTo>
                  <a:pt x="0" y="2938595"/>
                </a:moveTo>
                <a:lnTo>
                  <a:pt x="0" y="0"/>
                </a:lnTo>
              </a:path>
            </a:pathLst>
          </a:custGeom>
          <a:ln w="2665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234480" y="1896531"/>
            <a:ext cx="159652" cy="15952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889173" y="2664941"/>
            <a:ext cx="437665" cy="25935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045868" y="2735183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958089" y="2706564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30">
                <a:moveTo>
                  <a:pt x="0" y="112658"/>
                </a:moveTo>
                <a:lnTo>
                  <a:pt x="298964" y="112658"/>
                </a:lnTo>
                <a:lnTo>
                  <a:pt x="298964" y="0"/>
                </a:lnTo>
                <a:lnTo>
                  <a:pt x="0" y="0"/>
                </a:lnTo>
                <a:lnTo>
                  <a:pt x="0" y="112658"/>
                </a:lnTo>
                <a:close/>
              </a:path>
            </a:pathLst>
          </a:custGeom>
          <a:solidFill>
            <a:srgbClr val="C5D7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958089" y="2706564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30">
                <a:moveTo>
                  <a:pt x="0" y="0"/>
                </a:moveTo>
                <a:lnTo>
                  <a:pt x="298964" y="0"/>
                </a:lnTo>
                <a:lnTo>
                  <a:pt x="298964" y="112658"/>
                </a:lnTo>
                <a:lnTo>
                  <a:pt x="0" y="112658"/>
                </a:lnTo>
                <a:lnTo>
                  <a:pt x="0" y="0"/>
                </a:lnTo>
                <a:close/>
              </a:path>
            </a:pathLst>
          </a:custGeom>
          <a:ln w="13328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348452" y="3221478"/>
            <a:ext cx="443068" cy="253953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510548" y="3291721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419547" y="3261131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112658"/>
                </a:moveTo>
                <a:lnTo>
                  <a:pt x="298964" y="112658"/>
                </a:lnTo>
                <a:lnTo>
                  <a:pt x="298964" y="0"/>
                </a:lnTo>
                <a:lnTo>
                  <a:pt x="0" y="0"/>
                </a:lnTo>
                <a:lnTo>
                  <a:pt x="0" y="112658"/>
                </a:lnTo>
                <a:close/>
              </a:path>
            </a:pathLst>
          </a:custGeom>
          <a:solidFill>
            <a:srgbClr val="C5D7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419548" y="3261130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0"/>
                </a:moveTo>
                <a:lnTo>
                  <a:pt x="298964" y="0"/>
                </a:lnTo>
                <a:lnTo>
                  <a:pt x="298964" y="112658"/>
                </a:lnTo>
                <a:lnTo>
                  <a:pt x="0" y="112658"/>
                </a:lnTo>
                <a:lnTo>
                  <a:pt x="0" y="0"/>
                </a:lnTo>
                <a:close/>
              </a:path>
            </a:pathLst>
          </a:custGeom>
          <a:ln w="13328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278604" y="2221873"/>
            <a:ext cx="2026227" cy="254494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229580" y="3426802"/>
            <a:ext cx="129678" cy="129678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347005" y="2275098"/>
            <a:ext cx="1876425" cy="2397760"/>
          </a:xfrm>
          <a:custGeom>
            <a:avLst/>
            <a:gdLst/>
            <a:ahLst/>
            <a:cxnLst/>
            <a:rect l="l" t="t" r="r" b="b"/>
            <a:pathLst>
              <a:path w="1876425" h="2397760">
                <a:moveTo>
                  <a:pt x="0" y="34968"/>
                </a:moveTo>
                <a:lnTo>
                  <a:pt x="47328" y="27448"/>
                </a:lnTo>
                <a:lnTo>
                  <a:pt x="94672" y="20244"/>
                </a:lnTo>
                <a:lnTo>
                  <a:pt x="142045" y="13671"/>
                </a:lnTo>
                <a:lnTo>
                  <a:pt x="189461" y="8045"/>
                </a:lnTo>
                <a:lnTo>
                  <a:pt x="236937" y="3680"/>
                </a:lnTo>
                <a:lnTo>
                  <a:pt x="284485" y="893"/>
                </a:lnTo>
                <a:lnTo>
                  <a:pt x="332120" y="0"/>
                </a:lnTo>
                <a:lnTo>
                  <a:pt x="379858" y="1314"/>
                </a:lnTo>
                <a:lnTo>
                  <a:pt x="427713" y="5153"/>
                </a:lnTo>
                <a:lnTo>
                  <a:pt x="475699" y="11831"/>
                </a:lnTo>
                <a:lnTo>
                  <a:pt x="523831" y="21664"/>
                </a:lnTo>
                <a:lnTo>
                  <a:pt x="572124" y="34968"/>
                </a:lnTo>
                <a:lnTo>
                  <a:pt x="614152" y="49114"/>
                </a:lnTo>
                <a:lnTo>
                  <a:pt x="657143" y="65520"/>
                </a:lnTo>
                <a:lnTo>
                  <a:pt x="700858" y="84075"/>
                </a:lnTo>
                <a:lnTo>
                  <a:pt x="745057" y="104668"/>
                </a:lnTo>
                <a:lnTo>
                  <a:pt x="789501" y="127189"/>
                </a:lnTo>
                <a:lnTo>
                  <a:pt x="833951" y="151527"/>
                </a:lnTo>
                <a:lnTo>
                  <a:pt x="878168" y="177573"/>
                </a:lnTo>
                <a:lnTo>
                  <a:pt x="921913" y="205215"/>
                </a:lnTo>
                <a:lnTo>
                  <a:pt x="964947" y="234344"/>
                </a:lnTo>
                <a:lnTo>
                  <a:pt x="1007030" y="264849"/>
                </a:lnTo>
                <a:lnTo>
                  <a:pt x="1047924" y="296620"/>
                </a:lnTo>
                <a:lnTo>
                  <a:pt x="1087388" y="329546"/>
                </a:lnTo>
                <a:lnTo>
                  <a:pt x="1125185" y="363516"/>
                </a:lnTo>
                <a:lnTo>
                  <a:pt x="1161074" y="398422"/>
                </a:lnTo>
                <a:lnTo>
                  <a:pt x="1193123" y="432990"/>
                </a:lnTo>
                <a:lnTo>
                  <a:pt x="1224215" y="470448"/>
                </a:lnTo>
                <a:lnTo>
                  <a:pt x="1254364" y="510365"/>
                </a:lnTo>
                <a:lnTo>
                  <a:pt x="1283586" y="552311"/>
                </a:lnTo>
                <a:lnTo>
                  <a:pt x="1311896" y="595854"/>
                </a:lnTo>
                <a:lnTo>
                  <a:pt x="1339308" y="640563"/>
                </a:lnTo>
                <a:lnTo>
                  <a:pt x="1365837" y="686008"/>
                </a:lnTo>
                <a:lnTo>
                  <a:pt x="1391499" y="731759"/>
                </a:lnTo>
                <a:lnTo>
                  <a:pt x="1416309" y="777384"/>
                </a:lnTo>
                <a:lnTo>
                  <a:pt x="1440281" y="822452"/>
                </a:lnTo>
                <a:lnTo>
                  <a:pt x="1463430" y="866533"/>
                </a:lnTo>
                <a:lnTo>
                  <a:pt x="1485771" y="909196"/>
                </a:lnTo>
                <a:lnTo>
                  <a:pt x="1507320" y="950011"/>
                </a:lnTo>
                <a:lnTo>
                  <a:pt x="1528091" y="988546"/>
                </a:lnTo>
                <a:lnTo>
                  <a:pt x="1548099" y="1024371"/>
                </a:lnTo>
                <a:lnTo>
                  <a:pt x="1579122" y="1077441"/>
                </a:lnTo>
                <a:lnTo>
                  <a:pt x="1607029" y="1123613"/>
                </a:lnTo>
                <a:lnTo>
                  <a:pt x="1632235" y="1164967"/>
                </a:lnTo>
                <a:lnTo>
                  <a:pt x="1655156" y="1203578"/>
                </a:lnTo>
                <a:lnTo>
                  <a:pt x="1676207" y="1241524"/>
                </a:lnTo>
                <a:lnTo>
                  <a:pt x="1695804" y="1280883"/>
                </a:lnTo>
                <a:lnTo>
                  <a:pt x="1714363" y="1323732"/>
                </a:lnTo>
                <a:lnTo>
                  <a:pt x="1732298" y="1372148"/>
                </a:lnTo>
                <a:lnTo>
                  <a:pt x="1750025" y="1428209"/>
                </a:lnTo>
                <a:lnTo>
                  <a:pt x="1761309" y="1469498"/>
                </a:lnTo>
                <a:lnTo>
                  <a:pt x="1772298" y="1514982"/>
                </a:lnTo>
                <a:lnTo>
                  <a:pt x="1782956" y="1563909"/>
                </a:lnTo>
                <a:lnTo>
                  <a:pt x="1793246" y="1615530"/>
                </a:lnTo>
                <a:lnTo>
                  <a:pt x="1803131" y="1669093"/>
                </a:lnTo>
                <a:lnTo>
                  <a:pt x="1812575" y="1723848"/>
                </a:lnTo>
                <a:lnTo>
                  <a:pt x="1821540" y="1779045"/>
                </a:lnTo>
                <a:lnTo>
                  <a:pt x="1829990" y="1833933"/>
                </a:lnTo>
                <a:lnTo>
                  <a:pt x="1837889" y="1887761"/>
                </a:lnTo>
                <a:lnTo>
                  <a:pt x="1845198" y="1939779"/>
                </a:lnTo>
                <a:lnTo>
                  <a:pt x="1851883" y="1989236"/>
                </a:lnTo>
                <a:lnTo>
                  <a:pt x="1857905" y="2035381"/>
                </a:lnTo>
                <a:lnTo>
                  <a:pt x="1863227" y="2077465"/>
                </a:lnTo>
                <a:lnTo>
                  <a:pt x="1876097" y="2227053"/>
                </a:lnTo>
                <a:lnTo>
                  <a:pt x="1875176" y="2316655"/>
                </a:lnTo>
                <a:lnTo>
                  <a:pt x="1870575" y="2375969"/>
                </a:lnTo>
                <a:lnTo>
                  <a:pt x="1867814" y="2397423"/>
                </a:lnTo>
              </a:path>
            </a:pathLst>
          </a:custGeom>
          <a:ln w="35541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 txBox="1"/>
          <p:nvPr/>
        </p:nvSpPr>
        <p:spPr>
          <a:xfrm>
            <a:off x="3128900" y="4782526"/>
            <a:ext cx="3934460" cy="713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93035">
              <a:lnSpc>
                <a:spcPts val="2695"/>
              </a:lnSpc>
              <a:spcBef>
                <a:spcPts val="114"/>
              </a:spcBef>
            </a:pPr>
            <a:r>
              <a:rPr sz="2500" spc="-145" dirty="0">
                <a:latin typeface="Calibri"/>
                <a:cs typeface="Calibri"/>
              </a:rPr>
              <a:t>!"#$%&amp;"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spc="515" dirty="0">
                <a:latin typeface="Calibri"/>
                <a:cs typeface="Calibri"/>
              </a:rPr>
              <a:t>)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ts val="2695"/>
              </a:lnSpc>
            </a:pPr>
            <a:r>
              <a:rPr sz="2500" spc="190" dirty="0">
                <a:latin typeface="Calibri"/>
                <a:cs typeface="Calibri"/>
              </a:rPr>
              <a:t>*"+,-,./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40" dirty="0">
                <a:latin typeface="Calibri"/>
                <a:cs typeface="Calibri"/>
              </a:rPr>
              <a:t>0.%/1#&amp;2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86" name="object 186"/>
          <p:cNvSpPr/>
          <p:nvPr/>
        </p:nvSpPr>
        <p:spPr>
          <a:xfrm>
            <a:off x="4364661" y="3977935"/>
            <a:ext cx="1005008" cy="137243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446274" y="4182732"/>
            <a:ext cx="699135" cy="1065530"/>
          </a:xfrm>
          <a:custGeom>
            <a:avLst/>
            <a:gdLst/>
            <a:ahLst/>
            <a:cxnLst/>
            <a:rect l="l" t="t" r="r" b="b"/>
            <a:pathLst>
              <a:path w="699135" h="1065529">
                <a:moveTo>
                  <a:pt x="0" y="1065329"/>
                </a:moveTo>
                <a:lnTo>
                  <a:pt x="698840" y="0"/>
                </a:lnTo>
              </a:path>
            </a:pathLst>
          </a:custGeom>
          <a:ln w="35541">
            <a:solidFill>
              <a:srgbClr val="745F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016882" y="4153243"/>
            <a:ext cx="147575" cy="17050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50329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245" dirty="0"/>
              <a:t>Supervised	</a:t>
            </a:r>
            <a:r>
              <a:rPr spc="225" dirty="0"/>
              <a:t>learning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89703" y="1515803"/>
            <a:ext cx="415925" cy="12534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</a:pPr>
            <a:r>
              <a:rPr sz="2500" spc="-145" dirty="0">
                <a:latin typeface="Calibri"/>
                <a:cs typeface="Calibri"/>
              </a:rPr>
              <a:t>!"#$%&amp;"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spc="515" dirty="0">
                <a:latin typeface="Calibri"/>
                <a:cs typeface="Calibri"/>
              </a:rPr>
              <a:t>(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33821" y="4769271"/>
            <a:ext cx="3666490" cy="0"/>
          </a:xfrm>
          <a:custGeom>
            <a:avLst/>
            <a:gdLst/>
            <a:ahLst/>
            <a:cxnLst/>
            <a:rect l="l" t="t" r="r" b="b"/>
            <a:pathLst>
              <a:path w="3666490">
                <a:moveTo>
                  <a:pt x="0" y="0"/>
                </a:moveTo>
                <a:lnTo>
                  <a:pt x="3666066" y="0"/>
                </a:lnTo>
              </a:path>
            </a:pathLst>
          </a:custGeom>
          <a:ln w="2665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75633" y="4689445"/>
            <a:ext cx="159521" cy="15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09679" y="4782526"/>
            <a:ext cx="1253490" cy="4095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00" spc="-145" dirty="0">
                <a:latin typeface="Calibri"/>
                <a:cs typeface="Calibri"/>
              </a:rPr>
              <a:t>!"#$%&amp;"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spc="515" dirty="0">
                <a:latin typeface="Calibri"/>
                <a:cs typeface="Calibri"/>
              </a:rPr>
              <a:t>)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5480" y="2524455"/>
            <a:ext cx="443068" cy="4916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77578" y="2718972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90028" y="2786027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2"/>
                </a:lnTo>
                <a:lnTo>
                  <a:pt x="95680" y="126722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88386" y="2690345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4" y="0"/>
                </a:moveTo>
                <a:lnTo>
                  <a:pt x="0" y="0"/>
                </a:lnTo>
                <a:lnTo>
                  <a:pt x="0" y="95682"/>
                </a:lnTo>
                <a:lnTo>
                  <a:pt x="298964" y="95682"/>
                </a:lnTo>
                <a:lnTo>
                  <a:pt x="298964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90028" y="2563621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88386" y="2563621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1" y="126723"/>
                </a:lnTo>
                <a:lnTo>
                  <a:pt x="101641" y="0"/>
                </a:lnTo>
                <a:lnTo>
                  <a:pt x="197322" y="0"/>
                </a:lnTo>
                <a:lnTo>
                  <a:pt x="197322" y="126723"/>
                </a:lnTo>
                <a:lnTo>
                  <a:pt x="298964" y="126723"/>
                </a:lnTo>
                <a:lnTo>
                  <a:pt x="298964" y="222404"/>
                </a:lnTo>
                <a:lnTo>
                  <a:pt x="197322" y="222404"/>
                </a:lnTo>
                <a:lnTo>
                  <a:pt x="197322" y="349128"/>
                </a:lnTo>
                <a:lnTo>
                  <a:pt x="101641" y="349128"/>
                </a:lnTo>
                <a:lnTo>
                  <a:pt x="101641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40307" y="2254291"/>
            <a:ext cx="443068" cy="4971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02405" y="2454213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13531" y="2518413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2"/>
                </a:lnTo>
                <a:lnTo>
                  <a:pt x="95680" y="126722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11889" y="2422731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4" y="0"/>
                </a:moveTo>
                <a:lnTo>
                  <a:pt x="0" y="0"/>
                </a:lnTo>
                <a:lnTo>
                  <a:pt x="0" y="95682"/>
                </a:lnTo>
                <a:lnTo>
                  <a:pt x="298964" y="95682"/>
                </a:lnTo>
                <a:lnTo>
                  <a:pt x="298964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3531" y="2296009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2"/>
                </a:lnTo>
                <a:lnTo>
                  <a:pt x="95680" y="126722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1890" y="2296007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1" y="126723"/>
                </a:lnTo>
                <a:lnTo>
                  <a:pt x="101641" y="0"/>
                </a:lnTo>
                <a:lnTo>
                  <a:pt x="197322" y="0"/>
                </a:lnTo>
                <a:lnTo>
                  <a:pt x="197322" y="126723"/>
                </a:lnTo>
                <a:lnTo>
                  <a:pt x="298964" y="126723"/>
                </a:lnTo>
                <a:lnTo>
                  <a:pt x="298964" y="222404"/>
                </a:lnTo>
                <a:lnTo>
                  <a:pt x="197322" y="222404"/>
                </a:lnTo>
                <a:lnTo>
                  <a:pt x="197322" y="349128"/>
                </a:lnTo>
                <a:lnTo>
                  <a:pt x="101641" y="349128"/>
                </a:lnTo>
                <a:lnTo>
                  <a:pt x="101641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64187" y="3129621"/>
            <a:ext cx="443068" cy="4916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26285" y="3329544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39619" y="3392261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37976" y="3296580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4" y="0"/>
                </a:moveTo>
                <a:lnTo>
                  <a:pt x="0" y="0"/>
                </a:lnTo>
                <a:lnTo>
                  <a:pt x="0" y="95680"/>
                </a:lnTo>
                <a:lnTo>
                  <a:pt x="298964" y="95680"/>
                </a:lnTo>
                <a:lnTo>
                  <a:pt x="298964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39619" y="3169856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37978" y="3169856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0" y="126723"/>
                </a:lnTo>
                <a:lnTo>
                  <a:pt x="101640" y="0"/>
                </a:lnTo>
                <a:lnTo>
                  <a:pt x="197321" y="0"/>
                </a:lnTo>
                <a:lnTo>
                  <a:pt x="197321" y="126723"/>
                </a:lnTo>
                <a:lnTo>
                  <a:pt x="298963" y="126723"/>
                </a:lnTo>
                <a:lnTo>
                  <a:pt x="298963" y="222404"/>
                </a:lnTo>
                <a:lnTo>
                  <a:pt x="197321" y="222404"/>
                </a:lnTo>
                <a:lnTo>
                  <a:pt x="197321" y="349128"/>
                </a:lnTo>
                <a:lnTo>
                  <a:pt x="101640" y="349128"/>
                </a:lnTo>
                <a:lnTo>
                  <a:pt x="101640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02248" y="2999943"/>
            <a:ext cx="437665" cy="4916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58942" y="3194460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72908" y="3260625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71266" y="3164945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4" y="0"/>
                </a:moveTo>
                <a:lnTo>
                  <a:pt x="0" y="0"/>
                </a:lnTo>
                <a:lnTo>
                  <a:pt x="0" y="95680"/>
                </a:lnTo>
                <a:lnTo>
                  <a:pt x="298964" y="95680"/>
                </a:lnTo>
                <a:lnTo>
                  <a:pt x="298964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72908" y="3038222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2"/>
                </a:lnTo>
                <a:lnTo>
                  <a:pt x="95680" y="126722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71267" y="3038221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0" y="126723"/>
                </a:lnTo>
                <a:lnTo>
                  <a:pt x="101640" y="0"/>
                </a:lnTo>
                <a:lnTo>
                  <a:pt x="197321" y="0"/>
                </a:lnTo>
                <a:lnTo>
                  <a:pt x="197321" y="126723"/>
                </a:lnTo>
                <a:lnTo>
                  <a:pt x="298963" y="126723"/>
                </a:lnTo>
                <a:lnTo>
                  <a:pt x="298963" y="222404"/>
                </a:lnTo>
                <a:lnTo>
                  <a:pt x="197321" y="222404"/>
                </a:lnTo>
                <a:lnTo>
                  <a:pt x="197321" y="349128"/>
                </a:lnTo>
                <a:lnTo>
                  <a:pt x="101640" y="349128"/>
                </a:lnTo>
                <a:lnTo>
                  <a:pt x="101640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99428" y="3524062"/>
            <a:ext cx="443068" cy="4916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61526" y="3718578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74418" y="3785620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72776" y="3689940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4" y="0"/>
                </a:moveTo>
                <a:lnTo>
                  <a:pt x="0" y="0"/>
                </a:lnTo>
                <a:lnTo>
                  <a:pt x="0" y="95680"/>
                </a:lnTo>
                <a:lnTo>
                  <a:pt x="298964" y="95680"/>
                </a:lnTo>
                <a:lnTo>
                  <a:pt x="298964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74418" y="3563215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72777" y="3563215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1" y="126723"/>
                </a:lnTo>
                <a:lnTo>
                  <a:pt x="101641" y="0"/>
                </a:lnTo>
                <a:lnTo>
                  <a:pt x="197322" y="0"/>
                </a:lnTo>
                <a:lnTo>
                  <a:pt x="197322" y="126723"/>
                </a:lnTo>
                <a:lnTo>
                  <a:pt x="298964" y="126723"/>
                </a:lnTo>
                <a:lnTo>
                  <a:pt x="298964" y="222404"/>
                </a:lnTo>
                <a:lnTo>
                  <a:pt x="197322" y="222404"/>
                </a:lnTo>
                <a:lnTo>
                  <a:pt x="197322" y="349128"/>
                </a:lnTo>
                <a:lnTo>
                  <a:pt x="101641" y="349128"/>
                </a:lnTo>
                <a:lnTo>
                  <a:pt x="101641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61605" y="4086000"/>
            <a:ext cx="443068" cy="4916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23703" y="4285922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35291" y="4349562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33651" y="4253882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3" y="0"/>
                </a:moveTo>
                <a:lnTo>
                  <a:pt x="0" y="0"/>
                </a:lnTo>
                <a:lnTo>
                  <a:pt x="0" y="95680"/>
                </a:lnTo>
                <a:lnTo>
                  <a:pt x="298963" y="95680"/>
                </a:lnTo>
                <a:lnTo>
                  <a:pt x="298963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35291" y="4127157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33650" y="4127157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1" y="126723"/>
                </a:lnTo>
                <a:lnTo>
                  <a:pt x="101641" y="0"/>
                </a:lnTo>
                <a:lnTo>
                  <a:pt x="197322" y="0"/>
                </a:lnTo>
                <a:lnTo>
                  <a:pt x="197322" y="126723"/>
                </a:lnTo>
                <a:lnTo>
                  <a:pt x="298964" y="126723"/>
                </a:lnTo>
                <a:lnTo>
                  <a:pt x="298964" y="222404"/>
                </a:lnTo>
                <a:lnTo>
                  <a:pt x="197322" y="222404"/>
                </a:lnTo>
                <a:lnTo>
                  <a:pt x="197322" y="349128"/>
                </a:lnTo>
                <a:lnTo>
                  <a:pt x="101641" y="349128"/>
                </a:lnTo>
                <a:lnTo>
                  <a:pt x="101641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39675" y="3075589"/>
            <a:ext cx="443068" cy="49169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01773" y="3270106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12305" y="3336437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10664" y="3240757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3" y="0"/>
                </a:moveTo>
                <a:lnTo>
                  <a:pt x="0" y="0"/>
                </a:lnTo>
                <a:lnTo>
                  <a:pt x="0" y="95680"/>
                </a:lnTo>
                <a:lnTo>
                  <a:pt x="298963" y="95680"/>
                </a:lnTo>
                <a:lnTo>
                  <a:pt x="298963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12305" y="3114033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110664" y="3114032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3" y="126723"/>
                </a:lnTo>
                <a:lnTo>
                  <a:pt x="101643" y="0"/>
                </a:lnTo>
                <a:lnTo>
                  <a:pt x="197322" y="0"/>
                </a:lnTo>
                <a:lnTo>
                  <a:pt x="197322" y="126723"/>
                </a:lnTo>
                <a:lnTo>
                  <a:pt x="298964" y="126723"/>
                </a:lnTo>
                <a:lnTo>
                  <a:pt x="298964" y="222404"/>
                </a:lnTo>
                <a:lnTo>
                  <a:pt x="197322" y="222404"/>
                </a:lnTo>
                <a:lnTo>
                  <a:pt x="197322" y="349128"/>
                </a:lnTo>
                <a:lnTo>
                  <a:pt x="101643" y="349128"/>
                </a:lnTo>
                <a:lnTo>
                  <a:pt x="101643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18142" y="4177856"/>
            <a:ext cx="437665" cy="49169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74837" y="4372374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989659" y="4438785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88017" y="4343105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4" y="0"/>
                </a:moveTo>
                <a:lnTo>
                  <a:pt x="0" y="0"/>
                </a:lnTo>
                <a:lnTo>
                  <a:pt x="0" y="95680"/>
                </a:lnTo>
                <a:lnTo>
                  <a:pt x="298964" y="95680"/>
                </a:lnTo>
                <a:lnTo>
                  <a:pt x="298964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89659" y="4216381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888017" y="4216380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3" y="126723"/>
                </a:lnTo>
                <a:lnTo>
                  <a:pt x="101643" y="0"/>
                </a:lnTo>
                <a:lnTo>
                  <a:pt x="197322" y="0"/>
                </a:lnTo>
                <a:lnTo>
                  <a:pt x="197322" y="126723"/>
                </a:lnTo>
                <a:lnTo>
                  <a:pt x="298964" y="126723"/>
                </a:lnTo>
                <a:lnTo>
                  <a:pt x="298964" y="222404"/>
                </a:lnTo>
                <a:lnTo>
                  <a:pt x="197322" y="222404"/>
                </a:lnTo>
                <a:lnTo>
                  <a:pt x="197322" y="349128"/>
                </a:lnTo>
                <a:lnTo>
                  <a:pt x="101643" y="349128"/>
                </a:lnTo>
                <a:lnTo>
                  <a:pt x="101643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478525" y="1827433"/>
            <a:ext cx="443068" cy="49169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40623" y="2027353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52921" y="2089681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2"/>
                </a:lnTo>
                <a:lnTo>
                  <a:pt x="95680" y="126722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551279" y="1994001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4" y="0"/>
                </a:moveTo>
                <a:lnTo>
                  <a:pt x="0" y="0"/>
                </a:lnTo>
                <a:lnTo>
                  <a:pt x="0" y="95680"/>
                </a:lnTo>
                <a:lnTo>
                  <a:pt x="298964" y="95680"/>
                </a:lnTo>
                <a:lnTo>
                  <a:pt x="298964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52921" y="1867277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551279" y="1867276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1" y="126723"/>
                </a:lnTo>
                <a:lnTo>
                  <a:pt x="101641" y="0"/>
                </a:lnTo>
                <a:lnTo>
                  <a:pt x="197322" y="0"/>
                </a:lnTo>
                <a:lnTo>
                  <a:pt x="197322" y="126723"/>
                </a:lnTo>
                <a:lnTo>
                  <a:pt x="298964" y="126723"/>
                </a:lnTo>
                <a:lnTo>
                  <a:pt x="298964" y="222404"/>
                </a:lnTo>
                <a:lnTo>
                  <a:pt x="197322" y="222404"/>
                </a:lnTo>
                <a:lnTo>
                  <a:pt x="197322" y="349128"/>
                </a:lnTo>
                <a:lnTo>
                  <a:pt x="101641" y="349128"/>
                </a:lnTo>
                <a:lnTo>
                  <a:pt x="101641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20803" y="3583496"/>
            <a:ext cx="443068" cy="49710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082901" y="3783418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093434" y="3847536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991792" y="3751855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4" y="0"/>
                </a:moveTo>
                <a:lnTo>
                  <a:pt x="0" y="0"/>
                </a:lnTo>
                <a:lnTo>
                  <a:pt x="0" y="95680"/>
                </a:lnTo>
                <a:lnTo>
                  <a:pt x="298964" y="95680"/>
                </a:lnTo>
                <a:lnTo>
                  <a:pt x="298964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93434" y="3625131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991793" y="3625130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1" y="126723"/>
                </a:lnTo>
                <a:lnTo>
                  <a:pt x="101641" y="0"/>
                </a:lnTo>
                <a:lnTo>
                  <a:pt x="197322" y="0"/>
                </a:lnTo>
                <a:lnTo>
                  <a:pt x="197322" y="126723"/>
                </a:lnTo>
                <a:lnTo>
                  <a:pt x="298965" y="126723"/>
                </a:lnTo>
                <a:lnTo>
                  <a:pt x="298965" y="222404"/>
                </a:lnTo>
                <a:lnTo>
                  <a:pt x="197322" y="222404"/>
                </a:lnTo>
                <a:lnTo>
                  <a:pt x="197322" y="349128"/>
                </a:lnTo>
                <a:lnTo>
                  <a:pt x="101641" y="349128"/>
                </a:lnTo>
                <a:lnTo>
                  <a:pt x="101641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040464" y="1443801"/>
            <a:ext cx="437665" cy="49169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197159" y="1643722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211758" y="1707259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110116" y="1611577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4" y="0"/>
                </a:moveTo>
                <a:lnTo>
                  <a:pt x="0" y="0"/>
                </a:lnTo>
                <a:lnTo>
                  <a:pt x="0" y="95682"/>
                </a:lnTo>
                <a:lnTo>
                  <a:pt x="298964" y="95682"/>
                </a:lnTo>
                <a:lnTo>
                  <a:pt x="298964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211758" y="1484854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2"/>
                </a:lnTo>
                <a:lnTo>
                  <a:pt x="95680" y="126722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110116" y="1484853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1" y="126723"/>
                </a:lnTo>
                <a:lnTo>
                  <a:pt x="101641" y="0"/>
                </a:lnTo>
                <a:lnTo>
                  <a:pt x="197322" y="0"/>
                </a:lnTo>
                <a:lnTo>
                  <a:pt x="197322" y="126723"/>
                </a:lnTo>
                <a:lnTo>
                  <a:pt x="298964" y="126723"/>
                </a:lnTo>
                <a:lnTo>
                  <a:pt x="298964" y="222404"/>
                </a:lnTo>
                <a:lnTo>
                  <a:pt x="197322" y="222404"/>
                </a:lnTo>
                <a:lnTo>
                  <a:pt x="197322" y="349128"/>
                </a:lnTo>
                <a:lnTo>
                  <a:pt x="101641" y="349128"/>
                </a:lnTo>
                <a:lnTo>
                  <a:pt x="101641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981028" y="1881467"/>
            <a:ext cx="443068" cy="49169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143126" y="2075984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155834" y="2140820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54192" y="2045139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3" y="0"/>
                </a:moveTo>
                <a:lnTo>
                  <a:pt x="0" y="0"/>
                </a:lnTo>
                <a:lnTo>
                  <a:pt x="0" y="95680"/>
                </a:lnTo>
                <a:lnTo>
                  <a:pt x="298963" y="95680"/>
                </a:lnTo>
                <a:lnTo>
                  <a:pt x="298963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155834" y="1918415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054192" y="1918415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1" y="126723"/>
                </a:lnTo>
                <a:lnTo>
                  <a:pt x="101641" y="0"/>
                </a:lnTo>
                <a:lnTo>
                  <a:pt x="197322" y="0"/>
                </a:lnTo>
                <a:lnTo>
                  <a:pt x="197322" y="126723"/>
                </a:lnTo>
                <a:lnTo>
                  <a:pt x="298964" y="126723"/>
                </a:lnTo>
                <a:lnTo>
                  <a:pt x="298964" y="222404"/>
                </a:lnTo>
                <a:lnTo>
                  <a:pt x="197322" y="222404"/>
                </a:lnTo>
                <a:lnTo>
                  <a:pt x="197322" y="349128"/>
                </a:lnTo>
                <a:lnTo>
                  <a:pt x="101641" y="349128"/>
                </a:lnTo>
                <a:lnTo>
                  <a:pt x="101641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337644" y="1859852"/>
            <a:ext cx="443068" cy="49169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499743" y="2059774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511762" y="2121912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2" y="0"/>
                </a:moveTo>
                <a:lnTo>
                  <a:pt x="0" y="0"/>
                </a:lnTo>
                <a:lnTo>
                  <a:pt x="0" y="126724"/>
                </a:lnTo>
                <a:lnTo>
                  <a:pt x="95682" y="126724"/>
                </a:lnTo>
                <a:lnTo>
                  <a:pt x="95682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410121" y="2026232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3" y="0"/>
                </a:moveTo>
                <a:lnTo>
                  <a:pt x="0" y="0"/>
                </a:lnTo>
                <a:lnTo>
                  <a:pt x="0" y="95680"/>
                </a:lnTo>
                <a:lnTo>
                  <a:pt x="298963" y="95680"/>
                </a:lnTo>
                <a:lnTo>
                  <a:pt x="298963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511762" y="1899510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2" y="0"/>
                </a:moveTo>
                <a:lnTo>
                  <a:pt x="0" y="0"/>
                </a:lnTo>
                <a:lnTo>
                  <a:pt x="0" y="126722"/>
                </a:lnTo>
                <a:lnTo>
                  <a:pt x="95682" y="126722"/>
                </a:lnTo>
                <a:lnTo>
                  <a:pt x="95682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410121" y="1899508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1" y="126723"/>
                </a:lnTo>
                <a:lnTo>
                  <a:pt x="101641" y="0"/>
                </a:lnTo>
                <a:lnTo>
                  <a:pt x="197322" y="0"/>
                </a:lnTo>
                <a:lnTo>
                  <a:pt x="197322" y="126723"/>
                </a:lnTo>
                <a:lnTo>
                  <a:pt x="298964" y="126723"/>
                </a:lnTo>
                <a:lnTo>
                  <a:pt x="298964" y="222404"/>
                </a:lnTo>
                <a:lnTo>
                  <a:pt x="197322" y="222404"/>
                </a:lnTo>
                <a:lnTo>
                  <a:pt x="197322" y="349128"/>
                </a:lnTo>
                <a:lnTo>
                  <a:pt x="101641" y="349128"/>
                </a:lnTo>
                <a:lnTo>
                  <a:pt x="101641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904989" y="2000337"/>
            <a:ext cx="443068" cy="49169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067087" y="2200259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078984" y="2264143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977342" y="2168461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4" y="0"/>
                </a:moveTo>
                <a:lnTo>
                  <a:pt x="0" y="0"/>
                </a:lnTo>
                <a:lnTo>
                  <a:pt x="0" y="95682"/>
                </a:lnTo>
                <a:lnTo>
                  <a:pt x="298964" y="95682"/>
                </a:lnTo>
                <a:lnTo>
                  <a:pt x="298964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078984" y="2041738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2"/>
                </a:lnTo>
                <a:lnTo>
                  <a:pt x="95680" y="126722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977343" y="2041737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3" y="126723"/>
                </a:lnTo>
                <a:lnTo>
                  <a:pt x="101643" y="0"/>
                </a:lnTo>
                <a:lnTo>
                  <a:pt x="197322" y="0"/>
                </a:lnTo>
                <a:lnTo>
                  <a:pt x="197322" y="126723"/>
                </a:lnTo>
                <a:lnTo>
                  <a:pt x="298964" y="126723"/>
                </a:lnTo>
                <a:lnTo>
                  <a:pt x="298964" y="222404"/>
                </a:lnTo>
                <a:lnTo>
                  <a:pt x="197322" y="222404"/>
                </a:lnTo>
                <a:lnTo>
                  <a:pt x="197322" y="349128"/>
                </a:lnTo>
                <a:lnTo>
                  <a:pt x="101643" y="349128"/>
                </a:lnTo>
                <a:lnTo>
                  <a:pt x="101643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651034" y="1600496"/>
            <a:ext cx="437665" cy="49169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807729" y="1800417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821970" y="1862560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720327" y="1766880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4" y="0"/>
                </a:moveTo>
                <a:lnTo>
                  <a:pt x="0" y="0"/>
                </a:lnTo>
                <a:lnTo>
                  <a:pt x="0" y="95680"/>
                </a:lnTo>
                <a:lnTo>
                  <a:pt x="298964" y="95680"/>
                </a:lnTo>
                <a:lnTo>
                  <a:pt x="298964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821970" y="1640157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2"/>
                </a:lnTo>
                <a:lnTo>
                  <a:pt x="95680" y="126722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720328" y="1640155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1" y="126723"/>
                </a:lnTo>
                <a:lnTo>
                  <a:pt x="101641" y="0"/>
                </a:lnTo>
                <a:lnTo>
                  <a:pt x="197322" y="0"/>
                </a:lnTo>
                <a:lnTo>
                  <a:pt x="197322" y="126723"/>
                </a:lnTo>
                <a:lnTo>
                  <a:pt x="298964" y="126723"/>
                </a:lnTo>
                <a:lnTo>
                  <a:pt x="298964" y="222404"/>
                </a:lnTo>
                <a:lnTo>
                  <a:pt x="197322" y="222404"/>
                </a:lnTo>
                <a:lnTo>
                  <a:pt x="197322" y="349128"/>
                </a:lnTo>
                <a:lnTo>
                  <a:pt x="101641" y="349128"/>
                </a:lnTo>
                <a:lnTo>
                  <a:pt x="101641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148135" y="1600496"/>
            <a:ext cx="443068" cy="49169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304830" y="1800417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319702" y="1862560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2" y="0"/>
                </a:moveTo>
                <a:lnTo>
                  <a:pt x="0" y="0"/>
                </a:lnTo>
                <a:lnTo>
                  <a:pt x="0" y="126724"/>
                </a:lnTo>
                <a:lnTo>
                  <a:pt x="95682" y="126724"/>
                </a:lnTo>
                <a:lnTo>
                  <a:pt x="95682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218061" y="1766880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3" y="0"/>
                </a:moveTo>
                <a:lnTo>
                  <a:pt x="0" y="0"/>
                </a:lnTo>
                <a:lnTo>
                  <a:pt x="0" y="95680"/>
                </a:lnTo>
                <a:lnTo>
                  <a:pt x="298963" y="95680"/>
                </a:lnTo>
                <a:lnTo>
                  <a:pt x="298963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319702" y="1640157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2" y="0"/>
                </a:moveTo>
                <a:lnTo>
                  <a:pt x="0" y="0"/>
                </a:lnTo>
                <a:lnTo>
                  <a:pt x="0" y="126722"/>
                </a:lnTo>
                <a:lnTo>
                  <a:pt x="95682" y="126722"/>
                </a:lnTo>
                <a:lnTo>
                  <a:pt x="95682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218061" y="1640155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1" y="126723"/>
                </a:lnTo>
                <a:lnTo>
                  <a:pt x="101641" y="0"/>
                </a:lnTo>
                <a:lnTo>
                  <a:pt x="197322" y="0"/>
                </a:lnTo>
                <a:lnTo>
                  <a:pt x="197322" y="126723"/>
                </a:lnTo>
                <a:lnTo>
                  <a:pt x="298964" y="126723"/>
                </a:lnTo>
                <a:lnTo>
                  <a:pt x="298964" y="222404"/>
                </a:lnTo>
                <a:lnTo>
                  <a:pt x="197322" y="222404"/>
                </a:lnTo>
                <a:lnTo>
                  <a:pt x="197322" y="349128"/>
                </a:lnTo>
                <a:lnTo>
                  <a:pt x="101641" y="349128"/>
                </a:lnTo>
                <a:lnTo>
                  <a:pt x="101641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845553" y="2610906"/>
            <a:ext cx="443068" cy="49169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007650" y="2810829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020340" y="2873051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918698" y="2777371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4" y="0"/>
                </a:moveTo>
                <a:lnTo>
                  <a:pt x="0" y="0"/>
                </a:lnTo>
                <a:lnTo>
                  <a:pt x="0" y="95680"/>
                </a:lnTo>
                <a:lnTo>
                  <a:pt x="298964" y="95680"/>
                </a:lnTo>
                <a:lnTo>
                  <a:pt x="298964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020340" y="2650647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918699" y="2650646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1" y="126723"/>
                </a:lnTo>
                <a:lnTo>
                  <a:pt x="101641" y="0"/>
                </a:lnTo>
                <a:lnTo>
                  <a:pt x="197322" y="0"/>
                </a:lnTo>
                <a:lnTo>
                  <a:pt x="197322" y="126723"/>
                </a:lnTo>
                <a:lnTo>
                  <a:pt x="298964" y="126723"/>
                </a:lnTo>
                <a:lnTo>
                  <a:pt x="298964" y="222404"/>
                </a:lnTo>
                <a:lnTo>
                  <a:pt x="197322" y="222404"/>
                </a:lnTo>
                <a:lnTo>
                  <a:pt x="197322" y="349128"/>
                </a:lnTo>
                <a:lnTo>
                  <a:pt x="101641" y="349128"/>
                </a:lnTo>
                <a:lnTo>
                  <a:pt x="101641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515558" y="2075984"/>
            <a:ext cx="437665" cy="49169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672253" y="2275905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686623" y="2337629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2" y="0"/>
                </a:moveTo>
                <a:lnTo>
                  <a:pt x="0" y="0"/>
                </a:lnTo>
                <a:lnTo>
                  <a:pt x="0" y="126724"/>
                </a:lnTo>
                <a:lnTo>
                  <a:pt x="95682" y="126724"/>
                </a:lnTo>
                <a:lnTo>
                  <a:pt x="95682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584981" y="2241948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4" y="0"/>
                </a:moveTo>
                <a:lnTo>
                  <a:pt x="0" y="0"/>
                </a:lnTo>
                <a:lnTo>
                  <a:pt x="0" y="95680"/>
                </a:lnTo>
                <a:lnTo>
                  <a:pt x="298964" y="95680"/>
                </a:lnTo>
                <a:lnTo>
                  <a:pt x="298964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686623" y="2115224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2" y="0"/>
                </a:moveTo>
                <a:lnTo>
                  <a:pt x="0" y="0"/>
                </a:lnTo>
                <a:lnTo>
                  <a:pt x="0" y="126724"/>
                </a:lnTo>
                <a:lnTo>
                  <a:pt x="95682" y="126724"/>
                </a:lnTo>
                <a:lnTo>
                  <a:pt x="95682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584982" y="2115224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1" y="126723"/>
                </a:lnTo>
                <a:lnTo>
                  <a:pt x="101641" y="0"/>
                </a:lnTo>
                <a:lnTo>
                  <a:pt x="197322" y="0"/>
                </a:lnTo>
                <a:lnTo>
                  <a:pt x="197322" y="126723"/>
                </a:lnTo>
                <a:lnTo>
                  <a:pt x="298964" y="126723"/>
                </a:lnTo>
                <a:lnTo>
                  <a:pt x="298964" y="222404"/>
                </a:lnTo>
                <a:lnTo>
                  <a:pt x="197322" y="222404"/>
                </a:lnTo>
                <a:lnTo>
                  <a:pt x="197322" y="349128"/>
                </a:lnTo>
                <a:lnTo>
                  <a:pt x="101641" y="349128"/>
                </a:lnTo>
                <a:lnTo>
                  <a:pt x="101641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256201" y="2551472"/>
            <a:ext cx="437665" cy="49169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412896" y="2745989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427150" y="2812697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325508" y="2717017"/>
            <a:ext cx="299085" cy="95885"/>
          </a:xfrm>
          <a:custGeom>
            <a:avLst/>
            <a:gdLst/>
            <a:ahLst/>
            <a:cxnLst/>
            <a:rect l="l" t="t" r="r" b="b"/>
            <a:pathLst>
              <a:path w="299085" h="95885">
                <a:moveTo>
                  <a:pt x="298964" y="0"/>
                </a:moveTo>
                <a:lnTo>
                  <a:pt x="0" y="0"/>
                </a:lnTo>
                <a:lnTo>
                  <a:pt x="0" y="95680"/>
                </a:lnTo>
                <a:lnTo>
                  <a:pt x="298964" y="95680"/>
                </a:lnTo>
                <a:lnTo>
                  <a:pt x="298964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427150" y="2590293"/>
            <a:ext cx="95885" cy="127000"/>
          </a:xfrm>
          <a:custGeom>
            <a:avLst/>
            <a:gdLst/>
            <a:ahLst/>
            <a:cxnLst/>
            <a:rect l="l" t="t" r="r" b="b"/>
            <a:pathLst>
              <a:path w="95885" h="127000">
                <a:moveTo>
                  <a:pt x="95680" y="0"/>
                </a:moveTo>
                <a:lnTo>
                  <a:pt x="0" y="0"/>
                </a:lnTo>
                <a:lnTo>
                  <a:pt x="0" y="126724"/>
                </a:lnTo>
                <a:lnTo>
                  <a:pt x="95680" y="126724"/>
                </a:lnTo>
                <a:lnTo>
                  <a:pt x="95680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325508" y="2590292"/>
            <a:ext cx="299085" cy="349250"/>
          </a:xfrm>
          <a:custGeom>
            <a:avLst/>
            <a:gdLst/>
            <a:ahLst/>
            <a:cxnLst/>
            <a:rect l="l" t="t" r="r" b="b"/>
            <a:pathLst>
              <a:path w="299085" h="349250">
                <a:moveTo>
                  <a:pt x="0" y="126723"/>
                </a:moveTo>
                <a:lnTo>
                  <a:pt x="101641" y="126723"/>
                </a:lnTo>
                <a:lnTo>
                  <a:pt x="101641" y="0"/>
                </a:lnTo>
                <a:lnTo>
                  <a:pt x="197322" y="0"/>
                </a:lnTo>
                <a:lnTo>
                  <a:pt x="197322" y="126723"/>
                </a:lnTo>
                <a:lnTo>
                  <a:pt x="298964" y="126723"/>
                </a:lnTo>
                <a:lnTo>
                  <a:pt x="298964" y="222404"/>
                </a:lnTo>
                <a:lnTo>
                  <a:pt x="197322" y="222404"/>
                </a:lnTo>
                <a:lnTo>
                  <a:pt x="197322" y="349128"/>
                </a:lnTo>
                <a:lnTo>
                  <a:pt x="101641" y="349128"/>
                </a:lnTo>
                <a:lnTo>
                  <a:pt x="101641" y="222404"/>
                </a:lnTo>
                <a:lnTo>
                  <a:pt x="0" y="222404"/>
                </a:lnTo>
                <a:lnTo>
                  <a:pt x="0" y="126723"/>
                </a:lnTo>
                <a:close/>
              </a:path>
            </a:pathLst>
          </a:custGeom>
          <a:ln w="13328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948609" y="3091798"/>
            <a:ext cx="443068" cy="25395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110708" y="3162041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020464" y="3128802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30">
                <a:moveTo>
                  <a:pt x="0" y="112658"/>
                </a:moveTo>
                <a:lnTo>
                  <a:pt x="298964" y="112658"/>
                </a:lnTo>
                <a:lnTo>
                  <a:pt x="298964" y="0"/>
                </a:lnTo>
                <a:lnTo>
                  <a:pt x="0" y="0"/>
                </a:lnTo>
                <a:lnTo>
                  <a:pt x="0" y="112658"/>
                </a:lnTo>
                <a:close/>
              </a:path>
            </a:pathLst>
          </a:custGeom>
          <a:solidFill>
            <a:srgbClr val="C5D7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020464" y="3128801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30">
                <a:moveTo>
                  <a:pt x="0" y="0"/>
                </a:moveTo>
                <a:lnTo>
                  <a:pt x="298964" y="0"/>
                </a:lnTo>
                <a:lnTo>
                  <a:pt x="298964" y="112658"/>
                </a:lnTo>
                <a:lnTo>
                  <a:pt x="0" y="112658"/>
                </a:lnTo>
                <a:lnTo>
                  <a:pt x="0" y="0"/>
                </a:lnTo>
                <a:close/>
              </a:path>
            </a:pathLst>
          </a:custGeom>
          <a:ln w="13328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338040" y="2610908"/>
            <a:ext cx="443068" cy="25395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500138" y="2681149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410253" y="2649814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30">
                <a:moveTo>
                  <a:pt x="0" y="112658"/>
                </a:moveTo>
                <a:lnTo>
                  <a:pt x="298964" y="112658"/>
                </a:lnTo>
                <a:lnTo>
                  <a:pt x="298964" y="0"/>
                </a:lnTo>
                <a:lnTo>
                  <a:pt x="0" y="0"/>
                </a:lnTo>
                <a:lnTo>
                  <a:pt x="0" y="112658"/>
                </a:lnTo>
                <a:close/>
              </a:path>
            </a:pathLst>
          </a:custGeom>
          <a:solidFill>
            <a:srgbClr val="C5D7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410252" y="2649813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30">
                <a:moveTo>
                  <a:pt x="0" y="0"/>
                </a:moveTo>
                <a:lnTo>
                  <a:pt x="298964" y="0"/>
                </a:lnTo>
                <a:lnTo>
                  <a:pt x="298964" y="112658"/>
                </a:lnTo>
                <a:lnTo>
                  <a:pt x="0" y="112658"/>
                </a:lnTo>
                <a:lnTo>
                  <a:pt x="0" y="0"/>
                </a:lnTo>
                <a:close/>
              </a:path>
            </a:pathLst>
          </a:custGeom>
          <a:ln w="13328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619008" y="3388978"/>
            <a:ext cx="443068" cy="25395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781109" y="3459221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691036" y="3428429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112658"/>
                </a:moveTo>
                <a:lnTo>
                  <a:pt x="298964" y="112658"/>
                </a:lnTo>
                <a:lnTo>
                  <a:pt x="298964" y="0"/>
                </a:lnTo>
                <a:lnTo>
                  <a:pt x="0" y="0"/>
                </a:lnTo>
                <a:lnTo>
                  <a:pt x="0" y="112658"/>
                </a:lnTo>
                <a:close/>
              </a:path>
            </a:pathLst>
          </a:custGeom>
          <a:solidFill>
            <a:srgbClr val="C5D7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691036" y="3428429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0"/>
                </a:moveTo>
                <a:lnTo>
                  <a:pt x="298964" y="0"/>
                </a:lnTo>
                <a:lnTo>
                  <a:pt x="298964" y="112658"/>
                </a:lnTo>
                <a:lnTo>
                  <a:pt x="0" y="112658"/>
                </a:lnTo>
                <a:lnTo>
                  <a:pt x="0" y="0"/>
                </a:lnTo>
                <a:close/>
              </a:path>
            </a:pathLst>
          </a:custGeom>
          <a:ln w="13328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202563" y="3405189"/>
            <a:ext cx="443068" cy="25395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364661" y="3475431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275939" y="3443128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112658"/>
                </a:moveTo>
                <a:lnTo>
                  <a:pt x="298964" y="112658"/>
                </a:lnTo>
                <a:lnTo>
                  <a:pt x="298964" y="0"/>
                </a:lnTo>
                <a:lnTo>
                  <a:pt x="0" y="0"/>
                </a:lnTo>
                <a:lnTo>
                  <a:pt x="0" y="112658"/>
                </a:lnTo>
                <a:close/>
              </a:path>
            </a:pathLst>
          </a:custGeom>
          <a:solidFill>
            <a:srgbClr val="C5D7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275940" y="3443127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0"/>
                </a:moveTo>
                <a:lnTo>
                  <a:pt x="298964" y="0"/>
                </a:lnTo>
                <a:lnTo>
                  <a:pt x="298964" y="112658"/>
                </a:lnTo>
                <a:lnTo>
                  <a:pt x="0" y="112658"/>
                </a:lnTo>
                <a:lnTo>
                  <a:pt x="0" y="0"/>
                </a:lnTo>
                <a:close/>
              </a:path>
            </a:pathLst>
          </a:custGeom>
          <a:ln w="13328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645631" y="3518658"/>
            <a:ext cx="437665" cy="25395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802326" y="3588901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715295" y="3555521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112658"/>
                </a:moveTo>
                <a:lnTo>
                  <a:pt x="298964" y="112658"/>
                </a:lnTo>
                <a:lnTo>
                  <a:pt x="298964" y="0"/>
                </a:lnTo>
                <a:lnTo>
                  <a:pt x="0" y="0"/>
                </a:lnTo>
                <a:lnTo>
                  <a:pt x="0" y="112658"/>
                </a:lnTo>
                <a:close/>
              </a:path>
            </a:pathLst>
          </a:custGeom>
          <a:solidFill>
            <a:srgbClr val="C5D7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715295" y="3555520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0"/>
                </a:moveTo>
                <a:lnTo>
                  <a:pt x="298964" y="0"/>
                </a:lnTo>
                <a:lnTo>
                  <a:pt x="298964" y="112658"/>
                </a:lnTo>
                <a:lnTo>
                  <a:pt x="0" y="112658"/>
                </a:lnTo>
                <a:lnTo>
                  <a:pt x="0" y="0"/>
                </a:lnTo>
                <a:close/>
              </a:path>
            </a:pathLst>
          </a:custGeom>
          <a:ln w="13328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667245" y="3994146"/>
            <a:ext cx="443068" cy="25395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829343" y="4064387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739015" y="4033447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112658"/>
                </a:moveTo>
                <a:lnTo>
                  <a:pt x="298964" y="112658"/>
                </a:lnTo>
                <a:lnTo>
                  <a:pt x="298964" y="0"/>
                </a:lnTo>
                <a:lnTo>
                  <a:pt x="0" y="0"/>
                </a:lnTo>
                <a:lnTo>
                  <a:pt x="0" y="112658"/>
                </a:lnTo>
                <a:close/>
              </a:path>
            </a:pathLst>
          </a:custGeom>
          <a:solidFill>
            <a:srgbClr val="C5D7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739016" y="4033448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0"/>
                </a:moveTo>
                <a:lnTo>
                  <a:pt x="298964" y="0"/>
                </a:lnTo>
                <a:lnTo>
                  <a:pt x="298964" y="112658"/>
                </a:lnTo>
                <a:lnTo>
                  <a:pt x="0" y="112658"/>
                </a:lnTo>
                <a:lnTo>
                  <a:pt x="0" y="0"/>
                </a:lnTo>
                <a:close/>
              </a:path>
            </a:pathLst>
          </a:custGeom>
          <a:ln w="13328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959415" y="3734788"/>
            <a:ext cx="443068" cy="25395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121513" y="3805032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030536" y="3774013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112658"/>
                </a:moveTo>
                <a:lnTo>
                  <a:pt x="298964" y="112658"/>
                </a:lnTo>
                <a:lnTo>
                  <a:pt x="298964" y="0"/>
                </a:lnTo>
                <a:lnTo>
                  <a:pt x="0" y="0"/>
                </a:lnTo>
                <a:lnTo>
                  <a:pt x="0" y="112658"/>
                </a:lnTo>
                <a:close/>
              </a:path>
            </a:pathLst>
          </a:custGeom>
          <a:solidFill>
            <a:srgbClr val="C5D7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030536" y="3774013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0"/>
                </a:moveTo>
                <a:lnTo>
                  <a:pt x="298964" y="0"/>
                </a:lnTo>
                <a:lnTo>
                  <a:pt x="298964" y="112658"/>
                </a:lnTo>
                <a:lnTo>
                  <a:pt x="0" y="112658"/>
                </a:lnTo>
                <a:lnTo>
                  <a:pt x="0" y="0"/>
                </a:lnTo>
                <a:close/>
              </a:path>
            </a:pathLst>
          </a:custGeom>
          <a:ln w="13328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429501" y="4199470"/>
            <a:ext cx="443068" cy="25935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591598" y="4269712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500480" y="4240625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112658"/>
                </a:moveTo>
                <a:lnTo>
                  <a:pt x="298964" y="112658"/>
                </a:lnTo>
                <a:lnTo>
                  <a:pt x="298964" y="0"/>
                </a:lnTo>
                <a:lnTo>
                  <a:pt x="0" y="0"/>
                </a:lnTo>
                <a:lnTo>
                  <a:pt x="0" y="112658"/>
                </a:lnTo>
                <a:close/>
              </a:path>
            </a:pathLst>
          </a:custGeom>
          <a:solidFill>
            <a:srgbClr val="C5D7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500480" y="4240624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0"/>
                </a:moveTo>
                <a:lnTo>
                  <a:pt x="298964" y="0"/>
                </a:lnTo>
                <a:lnTo>
                  <a:pt x="298964" y="112658"/>
                </a:lnTo>
                <a:lnTo>
                  <a:pt x="0" y="112658"/>
                </a:lnTo>
                <a:lnTo>
                  <a:pt x="0" y="0"/>
                </a:lnTo>
                <a:close/>
              </a:path>
            </a:pathLst>
          </a:custGeom>
          <a:ln w="13328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705068" y="4448020"/>
            <a:ext cx="437665" cy="25395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861762" y="4518263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773937" y="4487324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112658"/>
                </a:moveTo>
                <a:lnTo>
                  <a:pt x="298964" y="112658"/>
                </a:lnTo>
                <a:lnTo>
                  <a:pt x="298964" y="0"/>
                </a:lnTo>
                <a:lnTo>
                  <a:pt x="0" y="0"/>
                </a:lnTo>
                <a:lnTo>
                  <a:pt x="0" y="112658"/>
                </a:lnTo>
                <a:close/>
              </a:path>
            </a:pathLst>
          </a:custGeom>
          <a:solidFill>
            <a:srgbClr val="C5D7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773937" y="4487324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0"/>
                </a:moveTo>
                <a:lnTo>
                  <a:pt x="298964" y="0"/>
                </a:lnTo>
                <a:lnTo>
                  <a:pt x="298964" y="112658"/>
                </a:lnTo>
                <a:lnTo>
                  <a:pt x="0" y="112658"/>
                </a:lnTo>
                <a:lnTo>
                  <a:pt x="0" y="0"/>
                </a:lnTo>
                <a:close/>
              </a:path>
            </a:pathLst>
          </a:custGeom>
          <a:ln w="13328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332636" y="3053975"/>
            <a:ext cx="443068" cy="25395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494734" y="3124218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404982" y="3091546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30">
                <a:moveTo>
                  <a:pt x="0" y="112658"/>
                </a:moveTo>
                <a:lnTo>
                  <a:pt x="298964" y="112658"/>
                </a:lnTo>
                <a:lnTo>
                  <a:pt x="298964" y="0"/>
                </a:lnTo>
                <a:lnTo>
                  <a:pt x="0" y="0"/>
                </a:lnTo>
                <a:lnTo>
                  <a:pt x="0" y="112658"/>
                </a:lnTo>
                <a:close/>
              </a:path>
            </a:pathLst>
          </a:custGeom>
          <a:solidFill>
            <a:srgbClr val="C5D7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404982" y="3091545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30">
                <a:moveTo>
                  <a:pt x="0" y="0"/>
                </a:moveTo>
                <a:lnTo>
                  <a:pt x="298964" y="0"/>
                </a:lnTo>
                <a:lnTo>
                  <a:pt x="298964" y="112658"/>
                </a:lnTo>
                <a:lnTo>
                  <a:pt x="0" y="112658"/>
                </a:lnTo>
                <a:lnTo>
                  <a:pt x="0" y="0"/>
                </a:lnTo>
                <a:close/>
              </a:path>
            </a:pathLst>
          </a:custGeom>
          <a:ln w="13328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332636" y="3626723"/>
            <a:ext cx="443068" cy="25935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494734" y="3696965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404982" y="3667923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112658"/>
                </a:moveTo>
                <a:lnTo>
                  <a:pt x="298964" y="112658"/>
                </a:lnTo>
                <a:lnTo>
                  <a:pt x="298964" y="0"/>
                </a:lnTo>
                <a:lnTo>
                  <a:pt x="0" y="0"/>
                </a:lnTo>
                <a:lnTo>
                  <a:pt x="0" y="112658"/>
                </a:lnTo>
                <a:close/>
              </a:path>
            </a:pathLst>
          </a:custGeom>
          <a:solidFill>
            <a:srgbClr val="C5D7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404982" y="3667923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0"/>
                </a:moveTo>
                <a:lnTo>
                  <a:pt x="298964" y="0"/>
                </a:lnTo>
                <a:lnTo>
                  <a:pt x="298964" y="112658"/>
                </a:lnTo>
                <a:lnTo>
                  <a:pt x="0" y="112658"/>
                </a:lnTo>
                <a:lnTo>
                  <a:pt x="0" y="0"/>
                </a:lnTo>
                <a:close/>
              </a:path>
            </a:pathLst>
          </a:custGeom>
          <a:ln w="13328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397475" y="3994146"/>
            <a:ext cx="437665" cy="25935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554170" y="4064387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467143" y="4034509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112658"/>
                </a:moveTo>
                <a:lnTo>
                  <a:pt x="298964" y="112658"/>
                </a:lnTo>
                <a:lnTo>
                  <a:pt x="298964" y="0"/>
                </a:lnTo>
                <a:lnTo>
                  <a:pt x="0" y="0"/>
                </a:lnTo>
                <a:lnTo>
                  <a:pt x="0" y="112658"/>
                </a:lnTo>
                <a:close/>
              </a:path>
            </a:pathLst>
          </a:custGeom>
          <a:solidFill>
            <a:srgbClr val="C5D7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467143" y="4034508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0"/>
                </a:moveTo>
                <a:lnTo>
                  <a:pt x="298964" y="0"/>
                </a:lnTo>
                <a:lnTo>
                  <a:pt x="298964" y="112658"/>
                </a:lnTo>
                <a:lnTo>
                  <a:pt x="0" y="112658"/>
                </a:lnTo>
                <a:lnTo>
                  <a:pt x="0" y="0"/>
                </a:lnTo>
                <a:close/>
              </a:path>
            </a:pathLst>
          </a:custGeom>
          <a:ln w="13328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478525" y="4393987"/>
            <a:ext cx="443068" cy="25935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640623" y="4464229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551279" y="4435428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112658"/>
                </a:moveTo>
                <a:lnTo>
                  <a:pt x="298964" y="112658"/>
                </a:lnTo>
                <a:lnTo>
                  <a:pt x="298964" y="0"/>
                </a:lnTo>
                <a:lnTo>
                  <a:pt x="0" y="0"/>
                </a:lnTo>
                <a:lnTo>
                  <a:pt x="0" y="112658"/>
                </a:lnTo>
                <a:close/>
              </a:path>
            </a:pathLst>
          </a:custGeom>
          <a:solidFill>
            <a:srgbClr val="C5D7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551279" y="4435428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0"/>
                </a:moveTo>
                <a:lnTo>
                  <a:pt x="298964" y="0"/>
                </a:lnTo>
                <a:lnTo>
                  <a:pt x="298964" y="112658"/>
                </a:lnTo>
                <a:lnTo>
                  <a:pt x="0" y="112658"/>
                </a:lnTo>
                <a:lnTo>
                  <a:pt x="0" y="0"/>
                </a:lnTo>
                <a:close/>
              </a:path>
            </a:pathLst>
          </a:custGeom>
          <a:ln w="13328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314307" y="1931799"/>
            <a:ext cx="0" cy="2938780"/>
          </a:xfrm>
          <a:custGeom>
            <a:avLst/>
            <a:gdLst/>
            <a:ahLst/>
            <a:cxnLst/>
            <a:rect l="l" t="t" r="r" b="b"/>
            <a:pathLst>
              <a:path h="2938779">
                <a:moveTo>
                  <a:pt x="0" y="2938595"/>
                </a:moveTo>
                <a:lnTo>
                  <a:pt x="0" y="0"/>
                </a:lnTo>
              </a:path>
            </a:pathLst>
          </a:custGeom>
          <a:ln w="2665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234480" y="1896531"/>
            <a:ext cx="159652" cy="15952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889173" y="2664941"/>
            <a:ext cx="437665" cy="25935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045868" y="2735183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958089" y="2706564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30">
                <a:moveTo>
                  <a:pt x="0" y="112658"/>
                </a:moveTo>
                <a:lnTo>
                  <a:pt x="298964" y="112658"/>
                </a:lnTo>
                <a:lnTo>
                  <a:pt x="298964" y="0"/>
                </a:lnTo>
                <a:lnTo>
                  <a:pt x="0" y="0"/>
                </a:lnTo>
                <a:lnTo>
                  <a:pt x="0" y="112658"/>
                </a:lnTo>
                <a:close/>
              </a:path>
            </a:pathLst>
          </a:custGeom>
          <a:solidFill>
            <a:srgbClr val="C5D7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958089" y="2706564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30">
                <a:moveTo>
                  <a:pt x="0" y="0"/>
                </a:moveTo>
                <a:lnTo>
                  <a:pt x="298964" y="0"/>
                </a:lnTo>
                <a:lnTo>
                  <a:pt x="298964" y="112658"/>
                </a:lnTo>
                <a:lnTo>
                  <a:pt x="0" y="112658"/>
                </a:lnTo>
                <a:lnTo>
                  <a:pt x="0" y="0"/>
                </a:lnTo>
                <a:close/>
              </a:path>
            </a:pathLst>
          </a:custGeom>
          <a:ln w="13328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348452" y="3221478"/>
            <a:ext cx="443068" cy="253953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510548" y="3291721"/>
            <a:ext cx="129678" cy="129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419547" y="3261131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112658"/>
                </a:moveTo>
                <a:lnTo>
                  <a:pt x="298964" y="112658"/>
                </a:lnTo>
                <a:lnTo>
                  <a:pt x="298964" y="0"/>
                </a:lnTo>
                <a:lnTo>
                  <a:pt x="0" y="0"/>
                </a:lnTo>
                <a:lnTo>
                  <a:pt x="0" y="112658"/>
                </a:lnTo>
                <a:close/>
              </a:path>
            </a:pathLst>
          </a:custGeom>
          <a:solidFill>
            <a:srgbClr val="C5D7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419548" y="3261130"/>
            <a:ext cx="299085" cy="113030"/>
          </a:xfrm>
          <a:custGeom>
            <a:avLst/>
            <a:gdLst/>
            <a:ahLst/>
            <a:cxnLst/>
            <a:rect l="l" t="t" r="r" b="b"/>
            <a:pathLst>
              <a:path w="299085" h="113029">
                <a:moveTo>
                  <a:pt x="0" y="0"/>
                </a:moveTo>
                <a:lnTo>
                  <a:pt x="298964" y="0"/>
                </a:lnTo>
                <a:lnTo>
                  <a:pt x="298964" y="112658"/>
                </a:lnTo>
                <a:lnTo>
                  <a:pt x="0" y="112658"/>
                </a:lnTo>
                <a:lnTo>
                  <a:pt x="0" y="0"/>
                </a:lnTo>
                <a:close/>
              </a:path>
            </a:pathLst>
          </a:custGeom>
          <a:ln w="13328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278604" y="2221873"/>
            <a:ext cx="2026227" cy="254494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229580" y="3426802"/>
            <a:ext cx="129678" cy="129678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347005" y="2275098"/>
            <a:ext cx="1876425" cy="2397760"/>
          </a:xfrm>
          <a:custGeom>
            <a:avLst/>
            <a:gdLst/>
            <a:ahLst/>
            <a:cxnLst/>
            <a:rect l="l" t="t" r="r" b="b"/>
            <a:pathLst>
              <a:path w="1876425" h="2397760">
                <a:moveTo>
                  <a:pt x="0" y="34968"/>
                </a:moveTo>
                <a:lnTo>
                  <a:pt x="47328" y="27448"/>
                </a:lnTo>
                <a:lnTo>
                  <a:pt x="94672" y="20244"/>
                </a:lnTo>
                <a:lnTo>
                  <a:pt x="142045" y="13671"/>
                </a:lnTo>
                <a:lnTo>
                  <a:pt x="189461" y="8045"/>
                </a:lnTo>
                <a:lnTo>
                  <a:pt x="236937" y="3680"/>
                </a:lnTo>
                <a:lnTo>
                  <a:pt x="284485" y="893"/>
                </a:lnTo>
                <a:lnTo>
                  <a:pt x="332120" y="0"/>
                </a:lnTo>
                <a:lnTo>
                  <a:pt x="379858" y="1314"/>
                </a:lnTo>
                <a:lnTo>
                  <a:pt x="427713" y="5153"/>
                </a:lnTo>
                <a:lnTo>
                  <a:pt x="475699" y="11831"/>
                </a:lnTo>
                <a:lnTo>
                  <a:pt x="523831" y="21664"/>
                </a:lnTo>
                <a:lnTo>
                  <a:pt x="572124" y="34968"/>
                </a:lnTo>
                <a:lnTo>
                  <a:pt x="614152" y="49114"/>
                </a:lnTo>
                <a:lnTo>
                  <a:pt x="657143" y="65520"/>
                </a:lnTo>
                <a:lnTo>
                  <a:pt x="700858" y="84075"/>
                </a:lnTo>
                <a:lnTo>
                  <a:pt x="745057" y="104668"/>
                </a:lnTo>
                <a:lnTo>
                  <a:pt x="789501" y="127189"/>
                </a:lnTo>
                <a:lnTo>
                  <a:pt x="833951" y="151527"/>
                </a:lnTo>
                <a:lnTo>
                  <a:pt x="878168" y="177573"/>
                </a:lnTo>
                <a:lnTo>
                  <a:pt x="921913" y="205215"/>
                </a:lnTo>
                <a:lnTo>
                  <a:pt x="964947" y="234344"/>
                </a:lnTo>
                <a:lnTo>
                  <a:pt x="1007030" y="264849"/>
                </a:lnTo>
                <a:lnTo>
                  <a:pt x="1047924" y="296620"/>
                </a:lnTo>
                <a:lnTo>
                  <a:pt x="1087388" y="329546"/>
                </a:lnTo>
                <a:lnTo>
                  <a:pt x="1125185" y="363516"/>
                </a:lnTo>
                <a:lnTo>
                  <a:pt x="1161074" y="398422"/>
                </a:lnTo>
                <a:lnTo>
                  <a:pt x="1193123" y="432990"/>
                </a:lnTo>
                <a:lnTo>
                  <a:pt x="1224215" y="470448"/>
                </a:lnTo>
                <a:lnTo>
                  <a:pt x="1254364" y="510365"/>
                </a:lnTo>
                <a:lnTo>
                  <a:pt x="1283586" y="552311"/>
                </a:lnTo>
                <a:lnTo>
                  <a:pt x="1311896" y="595854"/>
                </a:lnTo>
                <a:lnTo>
                  <a:pt x="1339308" y="640563"/>
                </a:lnTo>
                <a:lnTo>
                  <a:pt x="1365837" y="686008"/>
                </a:lnTo>
                <a:lnTo>
                  <a:pt x="1391499" y="731759"/>
                </a:lnTo>
                <a:lnTo>
                  <a:pt x="1416309" y="777384"/>
                </a:lnTo>
                <a:lnTo>
                  <a:pt x="1440281" y="822452"/>
                </a:lnTo>
                <a:lnTo>
                  <a:pt x="1463430" y="866533"/>
                </a:lnTo>
                <a:lnTo>
                  <a:pt x="1485771" y="909196"/>
                </a:lnTo>
                <a:lnTo>
                  <a:pt x="1507320" y="950011"/>
                </a:lnTo>
                <a:lnTo>
                  <a:pt x="1528091" y="988546"/>
                </a:lnTo>
                <a:lnTo>
                  <a:pt x="1548099" y="1024371"/>
                </a:lnTo>
                <a:lnTo>
                  <a:pt x="1579122" y="1077441"/>
                </a:lnTo>
                <a:lnTo>
                  <a:pt x="1607029" y="1123613"/>
                </a:lnTo>
                <a:lnTo>
                  <a:pt x="1632235" y="1164967"/>
                </a:lnTo>
                <a:lnTo>
                  <a:pt x="1655156" y="1203578"/>
                </a:lnTo>
                <a:lnTo>
                  <a:pt x="1676207" y="1241524"/>
                </a:lnTo>
                <a:lnTo>
                  <a:pt x="1695804" y="1280883"/>
                </a:lnTo>
                <a:lnTo>
                  <a:pt x="1714363" y="1323732"/>
                </a:lnTo>
                <a:lnTo>
                  <a:pt x="1732298" y="1372148"/>
                </a:lnTo>
                <a:lnTo>
                  <a:pt x="1750025" y="1428209"/>
                </a:lnTo>
                <a:lnTo>
                  <a:pt x="1761309" y="1469498"/>
                </a:lnTo>
                <a:lnTo>
                  <a:pt x="1772298" y="1514982"/>
                </a:lnTo>
                <a:lnTo>
                  <a:pt x="1782956" y="1563909"/>
                </a:lnTo>
                <a:lnTo>
                  <a:pt x="1793246" y="1615530"/>
                </a:lnTo>
                <a:lnTo>
                  <a:pt x="1803131" y="1669093"/>
                </a:lnTo>
                <a:lnTo>
                  <a:pt x="1812575" y="1723848"/>
                </a:lnTo>
                <a:lnTo>
                  <a:pt x="1821540" y="1779045"/>
                </a:lnTo>
                <a:lnTo>
                  <a:pt x="1829990" y="1833933"/>
                </a:lnTo>
                <a:lnTo>
                  <a:pt x="1837889" y="1887761"/>
                </a:lnTo>
                <a:lnTo>
                  <a:pt x="1845198" y="1939779"/>
                </a:lnTo>
                <a:lnTo>
                  <a:pt x="1851883" y="1989236"/>
                </a:lnTo>
                <a:lnTo>
                  <a:pt x="1857905" y="2035381"/>
                </a:lnTo>
                <a:lnTo>
                  <a:pt x="1863227" y="2077465"/>
                </a:lnTo>
                <a:lnTo>
                  <a:pt x="1876097" y="2227053"/>
                </a:lnTo>
                <a:lnTo>
                  <a:pt x="1875176" y="2316655"/>
                </a:lnTo>
                <a:lnTo>
                  <a:pt x="1870575" y="2375969"/>
                </a:lnTo>
                <a:lnTo>
                  <a:pt x="1867814" y="2397423"/>
                </a:lnTo>
              </a:path>
            </a:pathLst>
          </a:custGeom>
          <a:ln w="35541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364661" y="3977935"/>
            <a:ext cx="1005008" cy="137243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446274" y="4182732"/>
            <a:ext cx="699135" cy="1065530"/>
          </a:xfrm>
          <a:custGeom>
            <a:avLst/>
            <a:gdLst/>
            <a:ahLst/>
            <a:cxnLst/>
            <a:rect l="l" t="t" r="r" b="b"/>
            <a:pathLst>
              <a:path w="699135" h="1065529">
                <a:moveTo>
                  <a:pt x="0" y="1065329"/>
                </a:moveTo>
                <a:lnTo>
                  <a:pt x="698840" y="0"/>
                </a:lnTo>
              </a:path>
            </a:pathLst>
          </a:custGeom>
          <a:ln w="35541">
            <a:solidFill>
              <a:srgbClr val="745F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016882" y="4153243"/>
            <a:ext cx="147575" cy="17050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 txBox="1"/>
          <p:nvPr/>
        </p:nvSpPr>
        <p:spPr>
          <a:xfrm>
            <a:off x="787400" y="5688538"/>
            <a:ext cx="134747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280" dirty="0">
                <a:latin typeface="Arial"/>
                <a:cs typeface="Arial"/>
              </a:rPr>
              <a:t>Meth</a:t>
            </a:r>
            <a:r>
              <a:rPr sz="1950" b="1" spc="370" dirty="0">
                <a:latin typeface="Arial"/>
                <a:cs typeface="Arial"/>
              </a:rPr>
              <a:t>o</a:t>
            </a:r>
            <a:r>
              <a:rPr sz="1950" b="1" spc="70" dirty="0">
                <a:latin typeface="Arial"/>
                <a:cs typeface="Arial"/>
              </a:rPr>
              <a:t>ds:</a:t>
            </a:r>
            <a:endParaRPr sz="1950">
              <a:latin typeface="Arial"/>
              <a:cs typeface="Arial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2335352" y="5086485"/>
            <a:ext cx="6936105" cy="930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805815">
              <a:lnSpc>
                <a:spcPct val="100000"/>
              </a:lnSpc>
              <a:spcBef>
                <a:spcPts val="114"/>
              </a:spcBef>
            </a:pPr>
            <a:r>
              <a:rPr sz="2500" spc="190" dirty="0">
                <a:latin typeface="Calibri"/>
                <a:cs typeface="Calibri"/>
              </a:rPr>
              <a:t>*"+,-,./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40" dirty="0">
                <a:latin typeface="Calibri"/>
                <a:cs typeface="Calibri"/>
              </a:rPr>
              <a:t>0.%/1#&amp;2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  <a:tabLst>
                <a:tab pos="1184275" algn="l"/>
                <a:tab pos="2173605" algn="l"/>
                <a:tab pos="3611879" algn="l"/>
                <a:tab pos="4537710" algn="l"/>
                <a:tab pos="5910580" algn="l"/>
              </a:tabLst>
            </a:pPr>
            <a:r>
              <a:rPr sz="1950" spc="135" dirty="0">
                <a:latin typeface="Arial"/>
                <a:cs typeface="Arial"/>
              </a:rPr>
              <a:t>Sup</a:t>
            </a:r>
            <a:r>
              <a:rPr sz="1950" spc="195" dirty="0">
                <a:latin typeface="Arial"/>
                <a:cs typeface="Arial"/>
              </a:rPr>
              <a:t>p</a:t>
            </a:r>
            <a:r>
              <a:rPr sz="1950" spc="85" dirty="0">
                <a:latin typeface="Arial"/>
                <a:cs typeface="Arial"/>
              </a:rPr>
              <a:t>o</a:t>
            </a:r>
            <a:r>
              <a:rPr sz="1950" spc="260" dirty="0">
                <a:latin typeface="Arial"/>
                <a:cs typeface="Arial"/>
              </a:rPr>
              <a:t>rt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225" dirty="0">
                <a:latin typeface="Arial"/>
                <a:cs typeface="Arial"/>
              </a:rPr>
              <a:t>V</a:t>
            </a:r>
            <a:r>
              <a:rPr sz="1950" spc="150" dirty="0">
                <a:latin typeface="Arial"/>
                <a:cs typeface="Arial"/>
              </a:rPr>
              <a:t>ect</a:t>
            </a:r>
            <a:r>
              <a:rPr sz="1950" spc="120" dirty="0">
                <a:latin typeface="Arial"/>
                <a:cs typeface="Arial"/>
              </a:rPr>
              <a:t>o</a:t>
            </a:r>
            <a:r>
              <a:rPr sz="1950" spc="17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30" dirty="0">
                <a:latin typeface="Arial"/>
                <a:cs typeface="Arial"/>
              </a:rPr>
              <a:t>Machines,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14" dirty="0">
                <a:latin typeface="Arial"/>
                <a:cs typeface="Arial"/>
              </a:rPr>
              <a:t>neural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204" dirty="0">
                <a:latin typeface="Arial"/>
                <a:cs typeface="Arial"/>
              </a:rPr>
              <a:t>ne</a:t>
            </a:r>
            <a:r>
              <a:rPr sz="1950" spc="30" dirty="0">
                <a:latin typeface="Arial"/>
                <a:cs typeface="Arial"/>
              </a:rPr>
              <a:t>t</a:t>
            </a:r>
            <a:r>
              <a:rPr sz="1950" spc="170" dirty="0">
                <a:latin typeface="Arial"/>
                <a:cs typeface="Arial"/>
              </a:rPr>
              <a:t>w</a:t>
            </a:r>
            <a:r>
              <a:rPr sz="1950" spc="85" dirty="0">
                <a:latin typeface="Arial"/>
                <a:cs typeface="Arial"/>
              </a:rPr>
              <a:t>o</a:t>
            </a:r>
            <a:r>
              <a:rPr sz="1950" spc="120" dirty="0">
                <a:latin typeface="Arial"/>
                <a:cs typeface="Arial"/>
              </a:rPr>
              <a:t>rks,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00" dirty="0">
                <a:latin typeface="Arial"/>
                <a:cs typeface="Arial"/>
              </a:rPr>
              <a:t>decision</a:t>
            </a:r>
            <a:endParaRPr sz="1950">
              <a:latin typeface="Arial"/>
              <a:cs typeface="Arial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787400" y="6042817"/>
            <a:ext cx="576199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10" dirty="0">
                <a:latin typeface="Arial"/>
                <a:cs typeface="Arial"/>
              </a:rPr>
              <a:t>trees, </a:t>
            </a:r>
            <a:r>
              <a:rPr sz="1950" spc="135" dirty="0">
                <a:latin typeface="Arial"/>
                <a:cs typeface="Arial"/>
              </a:rPr>
              <a:t>K-nearest </a:t>
            </a:r>
            <a:r>
              <a:rPr sz="1950" spc="120" dirty="0">
                <a:latin typeface="Arial"/>
                <a:cs typeface="Arial"/>
              </a:rPr>
              <a:t>neighbors, </a:t>
            </a:r>
            <a:r>
              <a:rPr sz="1950" spc="95" dirty="0">
                <a:latin typeface="Arial"/>
                <a:cs typeface="Arial"/>
              </a:rPr>
              <a:t>naive </a:t>
            </a:r>
            <a:r>
              <a:rPr sz="1950" spc="85" dirty="0">
                <a:latin typeface="Arial"/>
                <a:cs typeface="Arial"/>
              </a:rPr>
              <a:t>Bayes,</a:t>
            </a:r>
            <a:r>
              <a:rPr sz="1950" spc="330" dirty="0">
                <a:latin typeface="Arial"/>
                <a:cs typeface="Arial"/>
              </a:rPr>
              <a:t> </a:t>
            </a:r>
            <a:r>
              <a:rPr sz="1950" spc="155" dirty="0">
                <a:latin typeface="Arial"/>
                <a:cs typeface="Arial"/>
              </a:rPr>
              <a:t>etc.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50329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245" dirty="0"/>
              <a:t>Supervised	</a:t>
            </a:r>
            <a:r>
              <a:rPr spc="225" dirty="0"/>
              <a:t>learning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0" y="1247970"/>
            <a:ext cx="196532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25" dirty="0">
                <a:solidFill>
                  <a:srgbClr val="0000FF"/>
                </a:solidFill>
                <a:latin typeface="Arial"/>
                <a:cs typeface="Arial"/>
              </a:rPr>
              <a:t>Classification: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0864" y="1525173"/>
            <a:ext cx="2790825" cy="2410460"/>
          </a:xfrm>
          <a:custGeom>
            <a:avLst/>
            <a:gdLst/>
            <a:ahLst/>
            <a:cxnLst/>
            <a:rect l="l" t="t" r="r" b="b"/>
            <a:pathLst>
              <a:path w="2790825" h="2410460">
                <a:moveTo>
                  <a:pt x="0" y="2410111"/>
                </a:moveTo>
                <a:lnTo>
                  <a:pt x="2790200" y="2410111"/>
                </a:lnTo>
                <a:lnTo>
                  <a:pt x="2790200" y="0"/>
                </a:lnTo>
                <a:lnTo>
                  <a:pt x="0" y="0"/>
                </a:lnTo>
                <a:lnTo>
                  <a:pt x="0" y="24101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2225" y="1951369"/>
            <a:ext cx="208279" cy="60007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50" spc="-60" dirty="0">
                <a:latin typeface="Calibri"/>
                <a:cs typeface="Calibri"/>
              </a:rPr>
              <a:t>!"#$%&amp;" </a:t>
            </a:r>
            <a:r>
              <a:rPr sz="1150" spc="245" dirty="0">
                <a:latin typeface="Calibri"/>
                <a:cs typeface="Calibri"/>
              </a:rPr>
              <a:t>(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74266" y="3352817"/>
            <a:ext cx="2062480" cy="0"/>
          </a:xfrm>
          <a:custGeom>
            <a:avLst/>
            <a:gdLst/>
            <a:ahLst/>
            <a:cxnLst/>
            <a:rect l="l" t="t" r="r" b="b"/>
            <a:pathLst>
              <a:path w="2062479">
                <a:moveTo>
                  <a:pt x="0" y="0"/>
                </a:moveTo>
                <a:lnTo>
                  <a:pt x="2061938" y="0"/>
                </a:lnTo>
              </a:path>
            </a:pathLst>
          </a:custGeom>
          <a:ln w="12473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6812" y="3314214"/>
            <a:ext cx="75896" cy="77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92503" y="3352108"/>
            <a:ext cx="60007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-60" dirty="0">
                <a:latin typeface="Calibri"/>
                <a:cs typeface="Calibri"/>
              </a:rPr>
              <a:t>!"#$%&amp;" </a:t>
            </a:r>
            <a:r>
              <a:rPr sz="1150" spc="245" dirty="0">
                <a:latin typeface="Calibri"/>
                <a:cs typeface="Calibri"/>
              </a:rPr>
              <a:t>)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75978" y="2302664"/>
            <a:ext cx="233629" cy="230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05633" y="2317413"/>
            <a:ext cx="174117" cy="1696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05559" y="2399758"/>
            <a:ext cx="233629" cy="2305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35981" y="2414491"/>
            <a:ext cx="174117" cy="1696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1022" y="2584840"/>
            <a:ext cx="233629" cy="2305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82088" y="2712048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80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24291" y="2685904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1" y="0"/>
                </a:lnTo>
              </a:path>
            </a:pathLst>
          </a:custGeom>
          <a:ln w="52286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82088" y="2604218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80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24291" y="2604218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30">
                <a:moveTo>
                  <a:pt x="0" y="55543"/>
                </a:moveTo>
                <a:lnTo>
                  <a:pt x="57796" y="55543"/>
                </a:lnTo>
                <a:lnTo>
                  <a:pt x="57796" y="0"/>
                </a:lnTo>
                <a:lnTo>
                  <a:pt x="110083" y="0"/>
                </a:lnTo>
                <a:lnTo>
                  <a:pt x="110083" y="55543"/>
                </a:lnTo>
                <a:lnTo>
                  <a:pt x="167880" y="55543"/>
                </a:lnTo>
                <a:lnTo>
                  <a:pt x="167880" y="107830"/>
                </a:lnTo>
                <a:lnTo>
                  <a:pt x="110083" y="107830"/>
                </a:lnTo>
                <a:lnTo>
                  <a:pt x="110083" y="163374"/>
                </a:lnTo>
                <a:lnTo>
                  <a:pt x="57796" y="163374"/>
                </a:lnTo>
                <a:lnTo>
                  <a:pt x="57796" y="107830"/>
                </a:lnTo>
                <a:lnTo>
                  <a:pt x="0" y="107830"/>
                </a:lnTo>
                <a:lnTo>
                  <a:pt x="0" y="55543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72436" y="2600011"/>
            <a:ext cx="233629" cy="2305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63857" y="2726038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80">
                <a:moveTo>
                  <a:pt x="52287" y="0"/>
                </a:moveTo>
                <a:lnTo>
                  <a:pt x="0" y="0"/>
                </a:lnTo>
                <a:lnTo>
                  <a:pt x="0" y="55544"/>
                </a:lnTo>
                <a:lnTo>
                  <a:pt x="52287" y="55544"/>
                </a:lnTo>
                <a:lnTo>
                  <a:pt x="52287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06061" y="2699894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286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3857" y="2618208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80">
                <a:moveTo>
                  <a:pt x="52287" y="0"/>
                </a:moveTo>
                <a:lnTo>
                  <a:pt x="0" y="0"/>
                </a:lnTo>
                <a:lnTo>
                  <a:pt x="0" y="55543"/>
                </a:lnTo>
                <a:lnTo>
                  <a:pt x="52287" y="55543"/>
                </a:lnTo>
                <a:lnTo>
                  <a:pt x="52287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06061" y="2618208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30">
                <a:moveTo>
                  <a:pt x="0" y="55543"/>
                </a:moveTo>
                <a:lnTo>
                  <a:pt x="57796" y="55543"/>
                </a:lnTo>
                <a:lnTo>
                  <a:pt x="57796" y="0"/>
                </a:lnTo>
                <a:lnTo>
                  <a:pt x="110083" y="0"/>
                </a:lnTo>
                <a:lnTo>
                  <a:pt x="110083" y="55543"/>
                </a:lnTo>
                <a:lnTo>
                  <a:pt x="167879" y="55543"/>
                </a:lnTo>
                <a:lnTo>
                  <a:pt x="167879" y="107830"/>
                </a:lnTo>
                <a:lnTo>
                  <a:pt x="110083" y="107830"/>
                </a:lnTo>
                <a:lnTo>
                  <a:pt x="110083" y="163374"/>
                </a:lnTo>
                <a:lnTo>
                  <a:pt x="57796" y="163374"/>
                </a:lnTo>
                <a:lnTo>
                  <a:pt x="57796" y="107830"/>
                </a:lnTo>
                <a:lnTo>
                  <a:pt x="0" y="107830"/>
                </a:lnTo>
                <a:lnTo>
                  <a:pt x="0" y="55543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42349" y="2769924"/>
            <a:ext cx="233629" cy="2305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33168" y="2896120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80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75372" y="2869976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286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33168" y="2788290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80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75371" y="2788290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30">
                <a:moveTo>
                  <a:pt x="0" y="55543"/>
                </a:moveTo>
                <a:lnTo>
                  <a:pt x="57796" y="55543"/>
                </a:lnTo>
                <a:lnTo>
                  <a:pt x="57796" y="0"/>
                </a:lnTo>
                <a:lnTo>
                  <a:pt x="110083" y="0"/>
                </a:lnTo>
                <a:lnTo>
                  <a:pt x="110083" y="55543"/>
                </a:lnTo>
                <a:lnTo>
                  <a:pt x="167880" y="55543"/>
                </a:lnTo>
                <a:lnTo>
                  <a:pt x="167880" y="107831"/>
                </a:lnTo>
                <a:lnTo>
                  <a:pt x="110083" y="107831"/>
                </a:lnTo>
                <a:lnTo>
                  <a:pt x="110083" y="163374"/>
                </a:lnTo>
                <a:lnTo>
                  <a:pt x="57796" y="163374"/>
                </a:lnTo>
                <a:lnTo>
                  <a:pt x="57796" y="107831"/>
                </a:lnTo>
                <a:lnTo>
                  <a:pt x="0" y="107831"/>
                </a:lnTo>
                <a:lnTo>
                  <a:pt x="0" y="55543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27431" y="2909494"/>
            <a:ext cx="236663" cy="2305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19081" y="3037184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80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61284" y="3011041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287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19081" y="2929353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80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1284" y="2929354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30">
                <a:moveTo>
                  <a:pt x="0" y="55543"/>
                </a:moveTo>
                <a:lnTo>
                  <a:pt x="57796" y="55543"/>
                </a:lnTo>
                <a:lnTo>
                  <a:pt x="57796" y="0"/>
                </a:lnTo>
                <a:lnTo>
                  <a:pt x="110083" y="0"/>
                </a:lnTo>
                <a:lnTo>
                  <a:pt x="110083" y="55543"/>
                </a:lnTo>
                <a:lnTo>
                  <a:pt x="167880" y="55543"/>
                </a:lnTo>
                <a:lnTo>
                  <a:pt x="167880" y="107830"/>
                </a:lnTo>
                <a:lnTo>
                  <a:pt x="110083" y="107830"/>
                </a:lnTo>
                <a:lnTo>
                  <a:pt x="110083" y="163374"/>
                </a:lnTo>
                <a:lnTo>
                  <a:pt x="57796" y="163374"/>
                </a:lnTo>
                <a:lnTo>
                  <a:pt x="57796" y="107830"/>
                </a:lnTo>
                <a:lnTo>
                  <a:pt x="0" y="107830"/>
                </a:lnTo>
                <a:lnTo>
                  <a:pt x="0" y="55543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54992" y="2560568"/>
            <a:ext cx="236663" cy="2305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86604" y="2574977"/>
            <a:ext cx="174116" cy="1696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39948" y="2951972"/>
            <a:ext cx="233629" cy="23059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30378" y="3078936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80">
                <a:moveTo>
                  <a:pt x="52287" y="0"/>
                </a:moveTo>
                <a:lnTo>
                  <a:pt x="0" y="0"/>
                </a:lnTo>
                <a:lnTo>
                  <a:pt x="0" y="55544"/>
                </a:lnTo>
                <a:lnTo>
                  <a:pt x="52287" y="55544"/>
                </a:lnTo>
                <a:lnTo>
                  <a:pt x="52287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72582" y="3052792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286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30378" y="2971105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80">
                <a:moveTo>
                  <a:pt x="52287" y="0"/>
                </a:moveTo>
                <a:lnTo>
                  <a:pt x="0" y="0"/>
                </a:lnTo>
                <a:lnTo>
                  <a:pt x="0" y="55543"/>
                </a:lnTo>
                <a:lnTo>
                  <a:pt x="52287" y="55543"/>
                </a:lnTo>
                <a:lnTo>
                  <a:pt x="52287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72582" y="2971106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30">
                <a:moveTo>
                  <a:pt x="0" y="55544"/>
                </a:moveTo>
                <a:lnTo>
                  <a:pt x="57796" y="55544"/>
                </a:lnTo>
                <a:lnTo>
                  <a:pt x="57796" y="0"/>
                </a:lnTo>
                <a:lnTo>
                  <a:pt x="110083" y="0"/>
                </a:lnTo>
                <a:lnTo>
                  <a:pt x="110083" y="55544"/>
                </a:lnTo>
                <a:lnTo>
                  <a:pt x="167880" y="55544"/>
                </a:lnTo>
                <a:lnTo>
                  <a:pt x="167880" y="107830"/>
                </a:lnTo>
                <a:lnTo>
                  <a:pt x="110083" y="107830"/>
                </a:lnTo>
                <a:lnTo>
                  <a:pt x="110083" y="163374"/>
                </a:lnTo>
                <a:lnTo>
                  <a:pt x="57796" y="163374"/>
                </a:lnTo>
                <a:lnTo>
                  <a:pt x="57796" y="107830"/>
                </a:lnTo>
                <a:lnTo>
                  <a:pt x="0" y="107830"/>
                </a:lnTo>
                <a:lnTo>
                  <a:pt x="0" y="55544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67002" y="3127952"/>
            <a:ext cx="233629" cy="2305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57198" y="3254620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79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99400" y="3228477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1" y="0"/>
                </a:lnTo>
              </a:path>
            </a:pathLst>
          </a:custGeom>
          <a:ln w="52286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57198" y="3146790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80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99400" y="3146791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29">
                <a:moveTo>
                  <a:pt x="0" y="55543"/>
                </a:moveTo>
                <a:lnTo>
                  <a:pt x="57797" y="55543"/>
                </a:lnTo>
                <a:lnTo>
                  <a:pt x="57797" y="0"/>
                </a:lnTo>
                <a:lnTo>
                  <a:pt x="110084" y="0"/>
                </a:lnTo>
                <a:lnTo>
                  <a:pt x="110084" y="55543"/>
                </a:lnTo>
                <a:lnTo>
                  <a:pt x="167881" y="55543"/>
                </a:lnTo>
                <a:lnTo>
                  <a:pt x="167881" y="107829"/>
                </a:lnTo>
                <a:lnTo>
                  <a:pt x="110084" y="107829"/>
                </a:lnTo>
                <a:lnTo>
                  <a:pt x="110084" y="163373"/>
                </a:lnTo>
                <a:lnTo>
                  <a:pt x="57797" y="163373"/>
                </a:lnTo>
                <a:lnTo>
                  <a:pt x="57797" y="107829"/>
                </a:lnTo>
                <a:lnTo>
                  <a:pt x="0" y="107829"/>
                </a:lnTo>
                <a:lnTo>
                  <a:pt x="0" y="55543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88241" y="2800265"/>
            <a:ext cx="236663" cy="2275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180769" y="2925093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80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22973" y="2898950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287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80769" y="2817262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80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22972" y="2817263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30">
                <a:moveTo>
                  <a:pt x="0" y="55543"/>
                </a:moveTo>
                <a:lnTo>
                  <a:pt x="57796" y="55543"/>
                </a:lnTo>
                <a:lnTo>
                  <a:pt x="57796" y="0"/>
                </a:lnTo>
                <a:lnTo>
                  <a:pt x="110083" y="0"/>
                </a:lnTo>
                <a:lnTo>
                  <a:pt x="110083" y="55543"/>
                </a:lnTo>
                <a:lnTo>
                  <a:pt x="167880" y="55543"/>
                </a:lnTo>
                <a:lnTo>
                  <a:pt x="167880" y="107831"/>
                </a:lnTo>
                <a:lnTo>
                  <a:pt x="110083" y="107831"/>
                </a:lnTo>
                <a:lnTo>
                  <a:pt x="110083" y="163374"/>
                </a:lnTo>
                <a:lnTo>
                  <a:pt x="57796" y="163374"/>
                </a:lnTo>
                <a:lnTo>
                  <a:pt x="57796" y="107831"/>
                </a:lnTo>
                <a:lnTo>
                  <a:pt x="0" y="107831"/>
                </a:lnTo>
                <a:lnTo>
                  <a:pt x="0" y="55543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32358" y="1795963"/>
            <a:ext cx="236663" cy="23059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63220" y="1812605"/>
            <a:ext cx="174116" cy="1696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02017" y="1999251"/>
            <a:ext cx="233629" cy="23059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31817" y="2015489"/>
            <a:ext cx="174117" cy="16961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02271" y="1990148"/>
            <a:ext cx="233629" cy="23059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92599" y="2117590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80">
                <a:moveTo>
                  <a:pt x="52287" y="0"/>
                </a:moveTo>
                <a:lnTo>
                  <a:pt x="0" y="0"/>
                </a:lnTo>
                <a:lnTo>
                  <a:pt x="0" y="55543"/>
                </a:lnTo>
                <a:lnTo>
                  <a:pt x="52287" y="55543"/>
                </a:lnTo>
                <a:lnTo>
                  <a:pt x="52287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34803" y="2091447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286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92599" y="2009759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80">
                <a:moveTo>
                  <a:pt x="52287" y="0"/>
                </a:moveTo>
                <a:lnTo>
                  <a:pt x="0" y="0"/>
                </a:lnTo>
                <a:lnTo>
                  <a:pt x="0" y="55544"/>
                </a:lnTo>
                <a:lnTo>
                  <a:pt x="52287" y="55544"/>
                </a:lnTo>
                <a:lnTo>
                  <a:pt x="52287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34802" y="2009760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30">
                <a:moveTo>
                  <a:pt x="0" y="55543"/>
                </a:moveTo>
                <a:lnTo>
                  <a:pt x="57796" y="55543"/>
                </a:lnTo>
                <a:lnTo>
                  <a:pt x="57796" y="0"/>
                </a:lnTo>
                <a:lnTo>
                  <a:pt x="110083" y="0"/>
                </a:lnTo>
                <a:lnTo>
                  <a:pt x="110083" y="55543"/>
                </a:lnTo>
                <a:lnTo>
                  <a:pt x="167879" y="55543"/>
                </a:lnTo>
                <a:lnTo>
                  <a:pt x="167879" y="107830"/>
                </a:lnTo>
                <a:lnTo>
                  <a:pt x="110083" y="107830"/>
                </a:lnTo>
                <a:lnTo>
                  <a:pt x="110083" y="163374"/>
                </a:lnTo>
                <a:lnTo>
                  <a:pt x="57796" y="163374"/>
                </a:lnTo>
                <a:lnTo>
                  <a:pt x="57796" y="107830"/>
                </a:lnTo>
                <a:lnTo>
                  <a:pt x="0" y="107830"/>
                </a:lnTo>
                <a:lnTo>
                  <a:pt x="0" y="55543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20856" y="1993182"/>
            <a:ext cx="233629" cy="22756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11116" y="2118006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80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553320" y="2091863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287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11116" y="2010175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80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553319" y="2010176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30">
                <a:moveTo>
                  <a:pt x="0" y="55543"/>
                </a:moveTo>
                <a:lnTo>
                  <a:pt x="57796" y="55543"/>
                </a:lnTo>
                <a:lnTo>
                  <a:pt x="57796" y="0"/>
                </a:lnTo>
                <a:lnTo>
                  <a:pt x="110083" y="0"/>
                </a:lnTo>
                <a:lnTo>
                  <a:pt x="110083" y="55543"/>
                </a:lnTo>
                <a:lnTo>
                  <a:pt x="167880" y="55543"/>
                </a:lnTo>
                <a:lnTo>
                  <a:pt x="167880" y="107830"/>
                </a:lnTo>
                <a:lnTo>
                  <a:pt x="110083" y="107830"/>
                </a:lnTo>
                <a:lnTo>
                  <a:pt x="110083" y="163374"/>
                </a:lnTo>
                <a:lnTo>
                  <a:pt x="57796" y="163374"/>
                </a:lnTo>
                <a:lnTo>
                  <a:pt x="57796" y="107830"/>
                </a:lnTo>
                <a:lnTo>
                  <a:pt x="0" y="107830"/>
                </a:lnTo>
                <a:lnTo>
                  <a:pt x="0" y="55543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75216" y="1868783"/>
            <a:ext cx="233629" cy="23059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466794" y="1996226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80">
                <a:moveTo>
                  <a:pt x="52286" y="0"/>
                </a:moveTo>
                <a:lnTo>
                  <a:pt x="0" y="0"/>
                </a:lnTo>
                <a:lnTo>
                  <a:pt x="0" y="55544"/>
                </a:lnTo>
                <a:lnTo>
                  <a:pt x="52286" y="55544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408996" y="1970083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286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466794" y="1888396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80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408996" y="1888397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30">
                <a:moveTo>
                  <a:pt x="0" y="55543"/>
                </a:moveTo>
                <a:lnTo>
                  <a:pt x="57796" y="55543"/>
                </a:lnTo>
                <a:lnTo>
                  <a:pt x="57796" y="0"/>
                </a:lnTo>
                <a:lnTo>
                  <a:pt x="110083" y="0"/>
                </a:lnTo>
                <a:lnTo>
                  <a:pt x="110083" y="55543"/>
                </a:lnTo>
                <a:lnTo>
                  <a:pt x="167880" y="55543"/>
                </a:lnTo>
                <a:lnTo>
                  <a:pt x="167880" y="107830"/>
                </a:lnTo>
                <a:lnTo>
                  <a:pt x="110083" y="107830"/>
                </a:lnTo>
                <a:lnTo>
                  <a:pt x="110083" y="163374"/>
                </a:lnTo>
                <a:lnTo>
                  <a:pt x="57796" y="163374"/>
                </a:lnTo>
                <a:lnTo>
                  <a:pt x="57796" y="107830"/>
                </a:lnTo>
                <a:lnTo>
                  <a:pt x="0" y="107830"/>
                </a:lnTo>
                <a:lnTo>
                  <a:pt x="0" y="55543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54358" y="1868783"/>
            <a:ext cx="236663" cy="23059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746288" y="1996226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80">
                <a:moveTo>
                  <a:pt x="52287" y="0"/>
                </a:moveTo>
                <a:lnTo>
                  <a:pt x="0" y="0"/>
                </a:lnTo>
                <a:lnTo>
                  <a:pt x="0" y="55544"/>
                </a:lnTo>
                <a:lnTo>
                  <a:pt x="52287" y="55544"/>
                </a:lnTo>
                <a:lnTo>
                  <a:pt x="52287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688492" y="1970083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286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746288" y="1888396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80">
                <a:moveTo>
                  <a:pt x="52287" y="0"/>
                </a:moveTo>
                <a:lnTo>
                  <a:pt x="0" y="0"/>
                </a:lnTo>
                <a:lnTo>
                  <a:pt x="0" y="55543"/>
                </a:lnTo>
                <a:lnTo>
                  <a:pt x="52287" y="55543"/>
                </a:lnTo>
                <a:lnTo>
                  <a:pt x="52287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688492" y="1888397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30">
                <a:moveTo>
                  <a:pt x="0" y="55543"/>
                </a:moveTo>
                <a:lnTo>
                  <a:pt x="57796" y="55543"/>
                </a:lnTo>
                <a:lnTo>
                  <a:pt x="57796" y="0"/>
                </a:lnTo>
                <a:lnTo>
                  <a:pt x="110083" y="0"/>
                </a:lnTo>
                <a:lnTo>
                  <a:pt x="110083" y="55543"/>
                </a:lnTo>
                <a:lnTo>
                  <a:pt x="167880" y="55543"/>
                </a:lnTo>
                <a:lnTo>
                  <a:pt x="167880" y="107830"/>
                </a:lnTo>
                <a:lnTo>
                  <a:pt x="110083" y="107830"/>
                </a:lnTo>
                <a:lnTo>
                  <a:pt x="110083" y="163374"/>
                </a:lnTo>
                <a:lnTo>
                  <a:pt x="57796" y="163374"/>
                </a:lnTo>
                <a:lnTo>
                  <a:pt x="57796" y="107830"/>
                </a:lnTo>
                <a:lnTo>
                  <a:pt x="0" y="107830"/>
                </a:lnTo>
                <a:lnTo>
                  <a:pt x="0" y="55543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208338" y="2187368"/>
            <a:ext cx="233629" cy="23059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237776" y="2203741"/>
            <a:ext cx="174117" cy="16961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487480" y="2187368"/>
            <a:ext cx="233629" cy="23059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517270" y="2203741"/>
            <a:ext cx="174117" cy="16961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860680" y="2093309"/>
            <a:ext cx="236663" cy="23059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891414" y="2107586"/>
            <a:ext cx="174117" cy="1696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715041" y="2314802"/>
            <a:ext cx="233629" cy="23059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745710" y="2329894"/>
            <a:ext cx="174117" cy="16961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983813" y="2566636"/>
            <a:ext cx="233629" cy="11833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015996" y="2611366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015995" y="2585007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640954" y="2342109"/>
            <a:ext cx="233629" cy="12136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673338" y="2387225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673338" y="2360865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798730" y="2706206"/>
            <a:ext cx="233629" cy="12136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831009" y="2751577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831008" y="2725217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126417" y="2712275"/>
            <a:ext cx="233629" cy="12136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159455" y="2758454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159455" y="2732095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372183" y="2766889"/>
            <a:ext cx="236663" cy="11833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406170" y="2811048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406169" y="2784691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748417" y="3194704"/>
            <a:ext cx="233629" cy="12136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781758" y="3240492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781759" y="3214134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387354" y="2991416"/>
            <a:ext cx="233629" cy="11833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419489" y="3034694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419489" y="3008335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026290" y="2897357"/>
            <a:ext cx="233629" cy="11833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059448" y="2941638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059448" y="2915279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156758" y="3076372"/>
            <a:ext cx="236663" cy="12136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191050" y="3122193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191050" y="3095835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405559" y="3203806"/>
            <a:ext cx="233629" cy="11833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439099" y="3247085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439100" y="3220727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637920" y="2548430"/>
            <a:ext cx="233629" cy="12136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670379" y="2593932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670379" y="2567573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637920" y="2818470"/>
            <a:ext cx="233629" cy="121365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670379" y="2863647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670379" y="2837288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719842" y="2991416"/>
            <a:ext cx="233629" cy="11833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752531" y="3035190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752530" y="3008832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719842" y="3179533"/>
            <a:ext cx="233629" cy="11833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752531" y="3222800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752530" y="3196441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619462" y="2025026"/>
            <a:ext cx="0" cy="1374775"/>
          </a:xfrm>
          <a:custGeom>
            <a:avLst/>
            <a:gdLst/>
            <a:ahLst/>
            <a:cxnLst/>
            <a:rect l="l" t="t" r="r" b="b"/>
            <a:pathLst>
              <a:path h="1374775">
                <a:moveTo>
                  <a:pt x="0" y="1374725"/>
                </a:moveTo>
                <a:lnTo>
                  <a:pt x="0" y="0"/>
                </a:lnTo>
              </a:path>
            </a:pathLst>
          </a:custGeom>
          <a:ln w="12473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580860" y="2008521"/>
            <a:ext cx="77205" cy="75895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947402" y="2369417"/>
            <a:ext cx="233629" cy="11833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980969" y="2413780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980969" y="2387422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205305" y="2627318"/>
            <a:ext cx="236663" cy="121365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240096" y="2673289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240096" y="2646930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798730" y="1956773"/>
            <a:ext cx="1419979" cy="146549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836470" y="1980295"/>
            <a:ext cx="1344930" cy="1392555"/>
          </a:xfrm>
          <a:custGeom>
            <a:avLst/>
            <a:gdLst/>
            <a:ahLst/>
            <a:cxnLst/>
            <a:rect l="l" t="t" r="r" b="b"/>
            <a:pathLst>
              <a:path w="1344929" h="1392554">
                <a:moveTo>
                  <a:pt x="0" y="0"/>
                </a:moveTo>
                <a:lnTo>
                  <a:pt x="1344889" y="1392462"/>
                </a:lnTo>
                <a:lnTo>
                  <a:pt x="1344889" y="1392462"/>
                </a:lnTo>
              </a:path>
            </a:pathLst>
          </a:custGeom>
          <a:ln w="16631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>
            <a:off x="5256330" y="2005736"/>
            <a:ext cx="208279" cy="60007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50" spc="-60" dirty="0">
                <a:latin typeface="Calibri"/>
                <a:cs typeface="Calibri"/>
              </a:rPr>
              <a:t>!"#$%&amp;" </a:t>
            </a:r>
            <a:r>
              <a:rPr sz="1150" spc="245" dirty="0">
                <a:latin typeface="Calibri"/>
                <a:cs typeface="Calibri"/>
              </a:rPr>
              <a:t>(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5438370" y="3534853"/>
            <a:ext cx="2062480" cy="0"/>
          </a:xfrm>
          <a:custGeom>
            <a:avLst/>
            <a:gdLst/>
            <a:ahLst/>
            <a:cxnLst/>
            <a:rect l="l" t="t" r="r" b="b"/>
            <a:pathLst>
              <a:path w="2062479">
                <a:moveTo>
                  <a:pt x="0" y="0"/>
                </a:moveTo>
                <a:lnTo>
                  <a:pt x="2061938" y="0"/>
                </a:lnTo>
              </a:path>
            </a:pathLst>
          </a:custGeom>
          <a:ln w="12473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440917" y="3496250"/>
            <a:ext cx="75896" cy="77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 txBox="1"/>
          <p:nvPr/>
        </p:nvSpPr>
        <p:spPr>
          <a:xfrm>
            <a:off x="6867271" y="3534395"/>
            <a:ext cx="60007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-60" dirty="0">
                <a:latin typeface="Calibri"/>
                <a:cs typeface="Calibri"/>
              </a:rPr>
              <a:t>!"#$%&amp;" </a:t>
            </a:r>
            <a:r>
              <a:rPr sz="1150" spc="245" dirty="0">
                <a:latin typeface="Calibri"/>
                <a:cs typeface="Calibri"/>
              </a:rPr>
              <a:t>)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6837986" y="2485501"/>
            <a:ext cx="236663" cy="230595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869739" y="2499699"/>
            <a:ext cx="174117" cy="1696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121928" y="2358068"/>
            <a:ext cx="236663" cy="230595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213852" y="2485418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80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156056" y="2459275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286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213852" y="2377588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80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156055" y="2377588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30">
                <a:moveTo>
                  <a:pt x="0" y="55543"/>
                </a:moveTo>
                <a:lnTo>
                  <a:pt x="57796" y="55543"/>
                </a:lnTo>
                <a:lnTo>
                  <a:pt x="57796" y="0"/>
                </a:lnTo>
                <a:lnTo>
                  <a:pt x="110083" y="0"/>
                </a:lnTo>
                <a:lnTo>
                  <a:pt x="110083" y="55543"/>
                </a:lnTo>
                <a:lnTo>
                  <a:pt x="167880" y="55543"/>
                </a:lnTo>
                <a:lnTo>
                  <a:pt x="167880" y="107830"/>
                </a:lnTo>
                <a:lnTo>
                  <a:pt x="110083" y="107830"/>
                </a:lnTo>
                <a:lnTo>
                  <a:pt x="110083" y="163374"/>
                </a:lnTo>
                <a:lnTo>
                  <a:pt x="57796" y="163374"/>
                </a:lnTo>
                <a:lnTo>
                  <a:pt x="57796" y="107830"/>
                </a:lnTo>
                <a:lnTo>
                  <a:pt x="0" y="107830"/>
                </a:lnTo>
                <a:lnTo>
                  <a:pt x="0" y="55543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756065" y="2767677"/>
            <a:ext cx="233629" cy="230595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846193" y="2894335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80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788396" y="2868191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287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846193" y="2786504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80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788396" y="2786505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30">
                <a:moveTo>
                  <a:pt x="0" y="55543"/>
                </a:moveTo>
                <a:lnTo>
                  <a:pt x="57796" y="55543"/>
                </a:lnTo>
                <a:lnTo>
                  <a:pt x="57796" y="0"/>
                </a:lnTo>
                <a:lnTo>
                  <a:pt x="110083" y="0"/>
                </a:lnTo>
                <a:lnTo>
                  <a:pt x="110083" y="55543"/>
                </a:lnTo>
                <a:lnTo>
                  <a:pt x="167880" y="55543"/>
                </a:lnTo>
                <a:lnTo>
                  <a:pt x="167880" y="107830"/>
                </a:lnTo>
                <a:lnTo>
                  <a:pt x="110083" y="107830"/>
                </a:lnTo>
                <a:lnTo>
                  <a:pt x="110083" y="163374"/>
                </a:lnTo>
                <a:lnTo>
                  <a:pt x="57796" y="163374"/>
                </a:lnTo>
                <a:lnTo>
                  <a:pt x="57796" y="107830"/>
                </a:lnTo>
                <a:lnTo>
                  <a:pt x="0" y="107830"/>
                </a:lnTo>
                <a:lnTo>
                  <a:pt x="0" y="55543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437479" y="2706994"/>
            <a:ext cx="233629" cy="230595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527963" y="2832736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80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470167" y="2806593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286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527963" y="2724906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80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470166" y="2724906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30">
                <a:moveTo>
                  <a:pt x="0" y="55544"/>
                </a:moveTo>
                <a:lnTo>
                  <a:pt x="57796" y="55544"/>
                </a:lnTo>
                <a:lnTo>
                  <a:pt x="57796" y="0"/>
                </a:lnTo>
                <a:lnTo>
                  <a:pt x="110083" y="0"/>
                </a:lnTo>
                <a:lnTo>
                  <a:pt x="110083" y="55544"/>
                </a:lnTo>
                <a:lnTo>
                  <a:pt x="167880" y="55544"/>
                </a:lnTo>
                <a:lnTo>
                  <a:pt x="167880" y="107830"/>
                </a:lnTo>
                <a:lnTo>
                  <a:pt x="110083" y="107830"/>
                </a:lnTo>
                <a:lnTo>
                  <a:pt x="110083" y="163374"/>
                </a:lnTo>
                <a:lnTo>
                  <a:pt x="57796" y="163374"/>
                </a:lnTo>
                <a:lnTo>
                  <a:pt x="57796" y="107830"/>
                </a:lnTo>
                <a:lnTo>
                  <a:pt x="0" y="107830"/>
                </a:lnTo>
                <a:lnTo>
                  <a:pt x="0" y="55544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607391" y="2952760"/>
            <a:ext cx="233629" cy="230595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697274" y="3078406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80">
                <a:moveTo>
                  <a:pt x="52286" y="0"/>
                </a:moveTo>
                <a:lnTo>
                  <a:pt x="0" y="0"/>
                </a:lnTo>
                <a:lnTo>
                  <a:pt x="0" y="55544"/>
                </a:lnTo>
                <a:lnTo>
                  <a:pt x="52286" y="55544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639477" y="3052263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286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697274" y="2970576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80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639476" y="2970577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30">
                <a:moveTo>
                  <a:pt x="0" y="55543"/>
                </a:moveTo>
                <a:lnTo>
                  <a:pt x="57796" y="55543"/>
                </a:lnTo>
                <a:lnTo>
                  <a:pt x="57796" y="0"/>
                </a:lnTo>
                <a:lnTo>
                  <a:pt x="110083" y="0"/>
                </a:lnTo>
                <a:lnTo>
                  <a:pt x="110083" y="55543"/>
                </a:lnTo>
                <a:lnTo>
                  <a:pt x="167879" y="55543"/>
                </a:lnTo>
                <a:lnTo>
                  <a:pt x="167879" y="107829"/>
                </a:lnTo>
                <a:lnTo>
                  <a:pt x="110083" y="107829"/>
                </a:lnTo>
                <a:lnTo>
                  <a:pt x="110083" y="163373"/>
                </a:lnTo>
                <a:lnTo>
                  <a:pt x="57796" y="163373"/>
                </a:lnTo>
                <a:lnTo>
                  <a:pt x="57796" y="107829"/>
                </a:lnTo>
                <a:lnTo>
                  <a:pt x="0" y="107829"/>
                </a:lnTo>
                <a:lnTo>
                  <a:pt x="0" y="55543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583118" y="3216731"/>
            <a:ext cx="236663" cy="230595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614387" y="3231354"/>
            <a:ext cx="174117" cy="16961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020035" y="2743404"/>
            <a:ext cx="233629" cy="22756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050709" y="2757263"/>
            <a:ext cx="174117" cy="1696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895634" y="3259209"/>
            <a:ext cx="233629" cy="22756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925685" y="3273106"/>
            <a:ext cx="174116" cy="1696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581849" y="2157814"/>
            <a:ext cx="236663" cy="230595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613517" y="2173845"/>
            <a:ext cx="174117" cy="169611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953284" y="2980068"/>
            <a:ext cx="233629" cy="230595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983958" y="2996431"/>
            <a:ext cx="174117" cy="1696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897401" y="1978800"/>
            <a:ext cx="233629" cy="230595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927326" y="1994891"/>
            <a:ext cx="174117" cy="16961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867059" y="2182087"/>
            <a:ext cx="233629" cy="230595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895922" y="2197776"/>
            <a:ext cx="174117" cy="1696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064279" y="2172984"/>
            <a:ext cx="236663" cy="230595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156705" y="2299877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80">
                <a:moveTo>
                  <a:pt x="52286" y="0"/>
                </a:moveTo>
                <a:lnTo>
                  <a:pt x="0" y="0"/>
                </a:lnTo>
                <a:lnTo>
                  <a:pt x="0" y="55544"/>
                </a:lnTo>
                <a:lnTo>
                  <a:pt x="52286" y="55544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098908" y="2273733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286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156705" y="2192047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80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098908" y="2192047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30">
                <a:moveTo>
                  <a:pt x="0" y="55543"/>
                </a:moveTo>
                <a:lnTo>
                  <a:pt x="57796" y="55543"/>
                </a:lnTo>
                <a:lnTo>
                  <a:pt x="57796" y="0"/>
                </a:lnTo>
                <a:lnTo>
                  <a:pt x="110083" y="0"/>
                </a:lnTo>
                <a:lnTo>
                  <a:pt x="110083" y="55543"/>
                </a:lnTo>
                <a:lnTo>
                  <a:pt x="167880" y="55543"/>
                </a:lnTo>
                <a:lnTo>
                  <a:pt x="167880" y="107830"/>
                </a:lnTo>
                <a:lnTo>
                  <a:pt x="110083" y="107830"/>
                </a:lnTo>
                <a:lnTo>
                  <a:pt x="110083" y="163374"/>
                </a:lnTo>
                <a:lnTo>
                  <a:pt x="57796" y="163374"/>
                </a:lnTo>
                <a:lnTo>
                  <a:pt x="57796" y="107830"/>
                </a:lnTo>
                <a:lnTo>
                  <a:pt x="0" y="107830"/>
                </a:lnTo>
                <a:lnTo>
                  <a:pt x="0" y="55543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382864" y="2239736"/>
            <a:ext cx="236663" cy="230595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475222" y="2366433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80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417425" y="2340289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1" y="0"/>
                </a:lnTo>
              </a:path>
            </a:pathLst>
          </a:custGeom>
          <a:ln w="52287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475222" y="2258602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80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417425" y="2258603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30">
                <a:moveTo>
                  <a:pt x="0" y="55543"/>
                </a:moveTo>
                <a:lnTo>
                  <a:pt x="57796" y="55543"/>
                </a:lnTo>
                <a:lnTo>
                  <a:pt x="57796" y="0"/>
                </a:lnTo>
                <a:lnTo>
                  <a:pt x="110083" y="0"/>
                </a:lnTo>
                <a:lnTo>
                  <a:pt x="110083" y="55543"/>
                </a:lnTo>
                <a:lnTo>
                  <a:pt x="167879" y="55543"/>
                </a:lnTo>
                <a:lnTo>
                  <a:pt x="167879" y="107830"/>
                </a:lnTo>
                <a:lnTo>
                  <a:pt x="110083" y="107830"/>
                </a:lnTo>
                <a:lnTo>
                  <a:pt x="110083" y="163374"/>
                </a:lnTo>
                <a:lnTo>
                  <a:pt x="57796" y="163374"/>
                </a:lnTo>
                <a:lnTo>
                  <a:pt x="57796" y="107830"/>
                </a:lnTo>
                <a:lnTo>
                  <a:pt x="0" y="107830"/>
                </a:lnTo>
                <a:lnTo>
                  <a:pt x="0" y="55543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240259" y="2051619"/>
            <a:ext cx="233629" cy="230595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330898" y="2178514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80">
                <a:moveTo>
                  <a:pt x="52287" y="0"/>
                </a:moveTo>
                <a:lnTo>
                  <a:pt x="0" y="0"/>
                </a:lnTo>
                <a:lnTo>
                  <a:pt x="0" y="55543"/>
                </a:lnTo>
                <a:lnTo>
                  <a:pt x="52287" y="55543"/>
                </a:lnTo>
                <a:lnTo>
                  <a:pt x="52287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273102" y="2152370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287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330898" y="2070683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80">
                <a:moveTo>
                  <a:pt x="52287" y="0"/>
                </a:moveTo>
                <a:lnTo>
                  <a:pt x="0" y="0"/>
                </a:lnTo>
                <a:lnTo>
                  <a:pt x="0" y="55543"/>
                </a:lnTo>
                <a:lnTo>
                  <a:pt x="52287" y="55543"/>
                </a:lnTo>
                <a:lnTo>
                  <a:pt x="52287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273102" y="2070683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30">
                <a:moveTo>
                  <a:pt x="0" y="55543"/>
                </a:moveTo>
                <a:lnTo>
                  <a:pt x="57796" y="55543"/>
                </a:lnTo>
                <a:lnTo>
                  <a:pt x="57796" y="0"/>
                </a:lnTo>
                <a:lnTo>
                  <a:pt x="110083" y="0"/>
                </a:lnTo>
                <a:lnTo>
                  <a:pt x="110083" y="55543"/>
                </a:lnTo>
                <a:lnTo>
                  <a:pt x="167880" y="55543"/>
                </a:lnTo>
                <a:lnTo>
                  <a:pt x="167880" y="107831"/>
                </a:lnTo>
                <a:lnTo>
                  <a:pt x="110083" y="107831"/>
                </a:lnTo>
                <a:lnTo>
                  <a:pt x="110083" y="163374"/>
                </a:lnTo>
                <a:lnTo>
                  <a:pt x="57796" y="163374"/>
                </a:lnTo>
                <a:lnTo>
                  <a:pt x="57796" y="107831"/>
                </a:lnTo>
                <a:lnTo>
                  <a:pt x="0" y="107831"/>
                </a:lnTo>
                <a:lnTo>
                  <a:pt x="0" y="55543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519401" y="2051619"/>
            <a:ext cx="233629" cy="230595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610394" y="2178514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80">
                <a:moveTo>
                  <a:pt x="52287" y="0"/>
                </a:moveTo>
                <a:lnTo>
                  <a:pt x="0" y="0"/>
                </a:lnTo>
                <a:lnTo>
                  <a:pt x="0" y="55543"/>
                </a:lnTo>
                <a:lnTo>
                  <a:pt x="52287" y="55543"/>
                </a:lnTo>
                <a:lnTo>
                  <a:pt x="52287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552598" y="2152370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287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610394" y="2070683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80">
                <a:moveTo>
                  <a:pt x="52287" y="0"/>
                </a:moveTo>
                <a:lnTo>
                  <a:pt x="0" y="0"/>
                </a:lnTo>
                <a:lnTo>
                  <a:pt x="0" y="55543"/>
                </a:lnTo>
                <a:lnTo>
                  <a:pt x="52287" y="55543"/>
                </a:lnTo>
                <a:lnTo>
                  <a:pt x="52287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552597" y="2070683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30">
                <a:moveTo>
                  <a:pt x="0" y="55543"/>
                </a:moveTo>
                <a:lnTo>
                  <a:pt x="57796" y="55543"/>
                </a:lnTo>
                <a:lnTo>
                  <a:pt x="57796" y="0"/>
                </a:lnTo>
                <a:lnTo>
                  <a:pt x="110083" y="0"/>
                </a:lnTo>
                <a:lnTo>
                  <a:pt x="110083" y="55543"/>
                </a:lnTo>
                <a:lnTo>
                  <a:pt x="167880" y="55543"/>
                </a:lnTo>
                <a:lnTo>
                  <a:pt x="167880" y="107831"/>
                </a:lnTo>
                <a:lnTo>
                  <a:pt x="110083" y="107831"/>
                </a:lnTo>
                <a:lnTo>
                  <a:pt x="110083" y="163374"/>
                </a:lnTo>
                <a:lnTo>
                  <a:pt x="57796" y="163374"/>
                </a:lnTo>
                <a:lnTo>
                  <a:pt x="57796" y="107831"/>
                </a:lnTo>
                <a:lnTo>
                  <a:pt x="0" y="107831"/>
                </a:lnTo>
                <a:lnTo>
                  <a:pt x="0" y="55543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352523" y="2524946"/>
            <a:ext cx="233629" cy="230595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442292" y="2651371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80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384494" y="2625228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1" y="0"/>
                </a:lnTo>
              </a:path>
            </a:pathLst>
          </a:custGeom>
          <a:ln w="52286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442292" y="2543541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80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384494" y="2543541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30">
                <a:moveTo>
                  <a:pt x="0" y="55543"/>
                </a:moveTo>
                <a:lnTo>
                  <a:pt x="57796" y="55543"/>
                </a:lnTo>
                <a:lnTo>
                  <a:pt x="57796" y="0"/>
                </a:lnTo>
                <a:lnTo>
                  <a:pt x="110083" y="0"/>
                </a:lnTo>
                <a:lnTo>
                  <a:pt x="110083" y="55543"/>
                </a:lnTo>
                <a:lnTo>
                  <a:pt x="167879" y="55543"/>
                </a:lnTo>
                <a:lnTo>
                  <a:pt x="167879" y="107830"/>
                </a:lnTo>
                <a:lnTo>
                  <a:pt x="110083" y="107830"/>
                </a:lnTo>
                <a:lnTo>
                  <a:pt x="110083" y="163374"/>
                </a:lnTo>
                <a:lnTo>
                  <a:pt x="57796" y="163374"/>
                </a:lnTo>
                <a:lnTo>
                  <a:pt x="57796" y="107830"/>
                </a:lnTo>
                <a:lnTo>
                  <a:pt x="0" y="107830"/>
                </a:lnTo>
                <a:lnTo>
                  <a:pt x="0" y="55543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725722" y="2273111"/>
            <a:ext cx="233629" cy="230595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755520" y="2289873"/>
            <a:ext cx="174117" cy="1696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580083" y="2497638"/>
            <a:ext cx="233629" cy="230595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670730" y="2623129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80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612933" y="2596985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1" y="0"/>
                </a:lnTo>
              </a:path>
            </a:pathLst>
          </a:custGeom>
          <a:ln w="52286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670730" y="2515298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80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612933" y="2515299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30">
                <a:moveTo>
                  <a:pt x="0" y="55543"/>
                </a:moveTo>
                <a:lnTo>
                  <a:pt x="57796" y="55543"/>
                </a:lnTo>
                <a:lnTo>
                  <a:pt x="57796" y="0"/>
                </a:lnTo>
                <a:lnTo>
                  <a:pt x="110083" y="0"/>
                </a:lnTo>
                <a:lnTo>
                  <a:pt x="110083" y="55543"/>
                </a:lnTo>
                <a:lnTo>
                  <a:pt x="167880" y="55543"/>
                </a:lnTo>
                <a:lnTo>
                  <a:pt x="167880" y="107831"/>
                </a:lnTo>
                <a:lnTo>
                  <a:pt x="110083" y="107831"/>
                </a:lnTo>
                <a:lnTo>
                  <a:pt x="110083" y="163374"/>
                </a:lnTo>
                <a:lnTo>
                  <a:pt x="57796" y="163374"/>
                </a:lnTo>
                <a:lnTo>
                  <a:pt x="57796" y="107831"/>
                </a:lnTo>
                <a:lnTo>
                  <a:pt x="0" y="107831"/>
                </a:lnTo>
                <a:lnTo>
                  <a:pt x="0" y="55543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845820" y="2749473"/>
            <a:ext cx="236663" cy="118331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880101" y="2793652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880101" y="2767294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502962" y="2524946"/>
            <a:ext cx="236663" cy="118331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537444" y="2569511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537443" y="2543153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660737" y="2889043"/>
            <a:ext cx="236663" cy="118331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695115" y="2933863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695114" y="2907504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991459" y="2895111"/>
            <a:ext cx="233629" cy="121365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023561" y="2940740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023561" y="2914382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237225" y="2949726"/>
            <a:ext cx="233629" cy="118331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270275" y="2993336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270275" y="2966977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249361" y="3171218"/>
            <a:ext cx="236663" cy="121365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283595" y="3216981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283595" y="3190622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851889" y="3049852"/>
            <a:ext cx="236663" cy="121365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885756" y="3095578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885756" y="3069220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115859" y="3268312"/>
            <a:ext cx="233629" cy="121365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149649" y="3313929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6149648" y="3287571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270600" y="3383608"/>
            <a:ext cx="233629" cy="121365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303205" y="3429371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303205" y="3403013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499928" y="2731267"/>
            <a:ext cx="236663" cy="118331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534484" y="2776219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534484" y="2749860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499928" y="3001306"/>
            <a:ext cx="236663" cy="118331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534484" y="3045934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534484" y="3019575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536338" y="3171218"/>
            <a:ext cx="233629" cy="121365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569389" y="3217477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569389" y="3191118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581849" y="3359336"/>
            <a:ext cx="236663" cy="121365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616635" y="3405087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616636" y="3378728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483566" y="2207641"/>
            <a:ext cx="0" cy="1374140"/>
          </a:xfrm>
          <a:custGeom>
            <a:avLst/>
            <a:gdLst/>
            <a:ahLst/>
            <a:cxnLst/>
            <a:rect l="l" t="t" r="r" b="b"/>
            <a:pathLst>
              <a:path h="1374139">
                <a:moveTo>
                  <a:pt x="0" y="1374146"/>
                </a:moveTo>
                <a:lnTo>
                  <a:pt x="0" y="0"/>
                </a:lnTo>
              </a:path>
            </a:pathLst>
          </a:custGeom>
          <a:ln w="12473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444964" y="2191137"/>
            <a:ext cx="77205" cy="75895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812444" y="2552253"/>
            <a:ext cx="233629" cy="118331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845075" y="2596067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845075" y="2569708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070347" y="2810155"/>
            <a:ext cx="236663" cy="121365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104202" y="2855576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104202" y="2829218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5469586" y="2342897"/>
            <a:ext cx="1125668" cy="1189384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5501928" y="2368223"/>
            <a:ext cx="1054100" cy="1122045"/>
          </a:xfrm>
          <a:custGeom>
            <a:avLst/>
            <a:gdLst/>
            <a:ahLst/>
            <a:cxnLst/>
            <a:rect l="l" t="t" r="r" b="b"/>
            <a:pathLst>
              <a:path w="1054100" h="1122045">
                <a:moveTo>
                  <a:pt x="0" y="15944"/>
                </a:moveTo>
                <a:lnTo>
                  <a:pt x="53162" y="9055"/>
                </a:lnTo>
                <a:lnTo>
                  <a:pt x="106389" y="3346"/>
                </a:lnTo>
                <a:lnTo>
                  <a:pt x="159748" y="0"/>
                </a:lnTo>
                <a:lnTo>
                  <a:pt x="213304" y="196"/>
                </a:lnTo>
                <a:lnTo>
                  <a:pt x="267123" y="5118"/>
                </a:lnTo>
                <a:lnTo>
                  <a:pt x="321269" y="15944"/>
                </a:lnTo>
                <a:lnTo>
                  <a:pt x="369011" y="30242"/>
                </a:lnTo>
                <a:lnTo>
                  <a:pt x="418377" y="48561"/>
                </a:lnTo>
                <a:lnTo>
                  <a:pt x="468295" y="70489"/>
                </a:lnTo>
                <a:lnTo>
                  <a:pt x="517689" y="95612"/>
                </a:lnTo>
                <a:lnTo>
                  <a:pt x="565486" y="123517"/>
                </a:lnTo>
                <a:lnTo>
                  <a:pt x="610610" y="153792"/>
                </a:lnTo>
                <a:lnTo>
                  <a:pt x="651987" y="186022"/>
                </a:lnTo>
                <a:lnTo>
                  <a:pt x="689894" y="222330"/>
                </a:lnTo>
                <a:lnTo>
                  <a:pt x="725377" y="263789"/>
                </a:lnTo>
                <a:lnTo>
                  <a:pt x="758517" y="308416"/>
                </a:lnTo>
                <a:lnTo>
                  <a:pt x="789399" y="354227"/>
                </a:lnTo>
                <a:lnTo>
                  <a:pt x="818105" y="399240"/>
                </a:lnTo>
                <a:lnTo>
                  <a:pt x="844716" y="441470"/>
                </a:lnTo>
                <a:lnTo>
                  <a:pt x="869317" y="478934"/>
                </a:lnTo>
                <a:lnTo>
                  <a:pt x="906080" y="530386"/>
                </a:lnTo>
                <a:lnTo>
                  <a:pt x="935461" y="571651"/>
                </a:lnTo>
                <a:lnTo>
                  <a:pt x="960116" y="613801"/>
                </a:lnTo>
                <a:lnTo>
                  <a:pt x="982705" y="667910"/>
                </a:lnTo>
                <a:lnTo>
                  <a:pt x="997229" y="715986"/>
                </a:lnTo>
                <a:lnTo>
                  <a:pt x="1010703" y="772197"/>
                </a:lnTo>
                <a:lnTo>
                  <a:pt x="1022864" y="832084"/>
                </a:lnTo>
                <a:lnTo>
                  <a:pt x="1033451" y="891182"/>
                </a:lnTo>
                <a:lnTo>
                  <a:pt x="1042200" y="945031"/>
                </a:lnTo>
                <a:lnTo>
                  <a:pt x="1048849" y="989169"/>
                </a:lnTo>
                <a:lnTo>
                  <a:pt x="1053500" y="1041728"/>
                </a:lnTo>
                <a:lnTo>
                  <a:pt x="1052983" y="1083657"/>
                </a:lnTo>
                <a:lnTo>
                  <a:pt x="1050399" y="1111413"/>
                </a:lnTo>
                <a:lnTo>
                  <a:pt x="1048849" y="1121452"/>
                </a:lnTo>
              </a:path>
            </a:pathLst>
          </a:custGeom>
          <a:ln w="16631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 txBox="1"/>
          <p:nvPr/>
        </p:nvSpPr>
        <p:spPr>
          <a:xfrm>
            <a:off x="945609" y="4495711"/>
            <a:ext cx="208279" cy="60007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50" spc="-60" dirty="0">
                <a:latin typeface="Calibri"/>
                <a:cs typeface="Calibri"/>
              </a:rPr>
              <a:t>!"#$%&amp;" </a:t>
            </a:r>
            <a:r>
              <a:rPr sz="1150" spc="245" dirty="0">
                <a:latin typeface="Calibri"/>
                <a:cs typeface="Calibri"/>
              </a:rPr>
              <a:t>(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56" name="object 256"/>
          <p:cNvSpPr/>
          <p:nvPr/>
        </p:nvSpPr>
        <p:spPr>
          <a:xfrm>
            <a:off x="1127712" y="5801085"/>
            <a:ext cx="2061845" cy="0"/>
          </a:xfrm>
          <a:custGeom>
            <a:avLst/>
            <a:gdLst/>
            <a:ahLst/>
            <a:cxnLst/>
            <a:rect l="l" t="t" r="r" b="b"/>
            <a:pathLst>
              <a:path w="2061845">
                <a:moveTo>
                  <a:pt x="0" y="0"/>
                </a:moveTo>
                <a:lnTo>
                  <a:pt x="2061358" y="0"/>
                </a:lnTo>
              </a:path>
            </a:pathLst>
          </a:custGeom>
          <a:ln w="12473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3129679" y="5762481"/>
            <a:ext cx="75896" cy="77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 txBox="1"/>
          <p:nvPr/>
        </p:nvSpPr>
        <p:spPr>
          <a:xfrm>
            <a:off x="2545887" y="5800510"/>
            <a:ext cx="60007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-60" dirty="0">
                <a:latin typeface="Calibri"/>
                <a:cs typeface="Calibri"/>
              </a:rPr>
              <a:t>!"#$%&amp;" </a:t>
            </a:r>
            <a:r>
              <a:rPr sz="1150" spc="245" dirty="0">
                <a:latin typeface="Calibri"/>
                <a:cs typeface="Calibri"/>
              </a:rPr>
              <a:t>)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59" name="object 259"/>
          <p:cNvSpPr/>
          <p:nvPr/>
        </p:nvSpPr>
        <p:spPr>
          <a:xfrm>
            <a:off x="2625199" y="4750363"/>
            <a:ext cx="236663" cy="230595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2656340" y="4765815"/>
            <a:ext cx="174117" cy="16961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2394604" y="4908139"/>
            <a:ext cx="233629" cy="230595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2485081" y="5034538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5" h="55879">
                <a:moveTo>
                  <a:pt x="52286" y="0"/>
                </a:moveTo>
                <a:lnTo>
                  <a:pt x="0" y="0"/>
                </a:lnTo>
                <a:lnTo>
                  <a:pt x="0" y="55544"/>
                </a:lnTo>
                <a:lnTo>
                  <a:pt x="52286" y="55544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2427284" y="5008394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1" y="0"/>
                </a:lnTo>
              </a:path>
            </a:pathLst>
          </a:custGeom>
          <a:ln w="52286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2485081" y="4926707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5" h="55879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2427284" y="4926708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29">
                <a:moveTo>
                  <a:pt x="0" y="55543"/>
                </a:moveTo>
                <a:lnTo>
                  <a:pt x="57796" y="55543"/>
                </a:lnTo>
                <a:lnTo>
                  <a:pt x="57796" y="0"/>
                </a:lnTo>
                <a:lnTo>
                  <a:pt x="110083" y="0"/>
                </a:lnTo>
                <a:lnTo>
                  <a:pt x="110083" y="55543"/>
                </a:lnTo>
                <a:lnTo>
                  <a:pt x="167880" y="55543"/>
                </a:lnTo>
                <a:lnTo>
                  <a:pt x="167880" y="107830"/>
                </a:lnTo>
                <a:lnTo>
                  <a:pt x="110083" y="107830"/>
                </a:lnTo>
                <a:lnTo>
                  <a:pt x="110083" y="163374"/>
                </a:lnTo>
                <a:lnTo>
                  <a:pt x="57796" y="163374"/>
                </a:lnTo>
                <a:lnTo>
                  <a:pt x="57796" y="107830"/>
                </a:lnTo>
                <a:lnTo>
                  <a:pt x="0" y="107830"/>
                </a:lnTo>
                <a:lnTo>
                  <a:pt x="0" y="55543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2540243" y="5096256"/>
            <a:ext cx="236663" cy="230595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2632794" y="5222375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5" h="55879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2574997" y="5196231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1" y="0"/>
                </a:lnTo>
              </a:path>
            </a:pathLst>
          </a:custGeom>
          <a:ln w="52286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2632794" y="5114544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5" h="55879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2574997" y="5114545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29">
                <a:moveTo>
                  <a:pt x="0" y="55543"/>
                </a:moveTo>
                <a:lnTo>
                  <a:pt x="57796" y="55543"/>
                </a:lnTo>
                <a:lnTo>
                  <a:pt x="57796" y="0"/>
                </a:lnTo>
                <a:lnTo>
                  <a:pt x="110083" y="0"/>
                </a:lnTo>
                <a:lnTo>
                  <a:pt x="110083" y="55543"/>
                </a:lnTo>
                <a:lnTo>
                  <a:pt x="167880" y="55543"/>
                </a:lnTo>
                <a:lnTo>
                  <a:pt x="167880" y="107829"/>
                </a:lnTo>
                <a:lnTo>
                  <a:pt x="110083" y="107829"/>
                </a:lnTo>
                <a:lnTo>
                  <a:pt x="110083" y="163373"/>
                </a:lnTo>
                <a:lnTo>
                  <a:pt x="57796" y="163373"/>
                </a:lnTo>
                <a:lnTo>
                  <a:pt x="57796" y="107829"/>
                </a:lnTo>
                <a:lnTo>
                  <a:pt x="0" y="107829"/>
                </a:lnTo>
                <a:lnTo>
                  <a:pt x="0" y="55543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2224692" y="5047710"/>
            <a:ext cx="233629" cy="230595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2314564" y="5174441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5" h="55879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2256767" y="5148298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286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2314564" y="5066612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5" h="55879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2256767" y="5066612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29">
                <a:moveTo>
                  <a:pt x="0" y="55543"/>
                </a:moveTo>
                <a:lnTo>
                  <a:pt x="57796" y="55543"/>
                </a:lnTo>
                <a:lnTo>
                  <a:pt x="57796" y="0"/>
                </a:lnTo>
                <a:lnTo>
                  <a:pt x="110082" y="0"/>
                </a:lnTo>
                <a:lnTo>
                  <a:pt x="110082" y="55543"/>
                </a:lnTo>
                <a:lnTo>
                  <a:pt x="167880" y="55543"/>
                </a:lnTo>
                <a:lnTo>
                  <a:pt x="167880" y="107831"/>
                </a:lnTo>
                <a:lnTo>
                  <a:pt x="110082" y="107831"/>
                </a:lnTo>
                <a:lnTo>
                  <a:pt x="110082" y="163374"/>
                </a:lnTo>
                <a:lnTo>
                  <a:pt x="57796" y="163374"/>
                </a:lnTo>
                <a:lnTo>
                  <a:pt x="57796" y="107831"/>
                </a:lnTo>
                <a:lnTo>
                  <a:pt x="0" y="107831"/>
                </a:lnTo>
                <a:lnTo>
                  <a:pt x="0" y="55543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2336955" y="5263134"/>
            <a:ext cx="236663" cy="230595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2428782" y="5389186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5" h="55879">
                <a:moveTo>
                  <a:pt x="52287" y="0"/>
                </a:moveTo>
                <a:lnTo>
                  <a:pt x="0" y="0"/>
                </a:lnTo>
                <a:lnTo>
                  <a:pt x="0" y="55543"/>
                </a:lnTo>
                <a:lnTo>
                  <a:pt x="52287" y="55543"/>
                </a:lnTo>
                <a:lnTo>
                  <a:pt x="52287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2370986" y="5363043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286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2428782" y="5281357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5" h="55879">
                <a:moveTo>
                  <a:pt x="52287" y="0"/>
                </a:moveTo>
                <a:lnTo>
                  <a:pt x="0" y="0"/>
                </a:lnTo>
                <a:lnTo>
                  <a:pt x="0" y="55543"/>
                </a:lnTo>
                <a:lnTo>
                  <a:pt x="52287" y="55543"/>
                </a:lnTo>
                <a:lnTo>
                  <a:pt x="52287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2370985" y="5281357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29">
                <a:moveTo>
                  <a:pt x="0" y="55544"/>
                </a:moveTo>
                <a:lnTo>
                  <a:pt x="57796" y="55544"/>
                </a:lnTo>
                <a:lnTo>
                  <a:pt x="57796" y="0"/>
                </a:lnTo>
                <a:lnTo>
                  <a:pt x="110083" y="0"/>
                </a:lnTo>
                <a:lnTo>
                  <a:pt x="110083" y="55544"/>
                </a:lnTo>
                <a:lnTo>
                  <a:pt x="167879" y="55544"/>
                </a:lnTo>
                <a:lnTo>
                  <a:pt x="167879" y="107830"/>
                </a:lnTo>
                <a:lnTo>
                  <a:pt x="110083" y="107830"/>
                </a:lnTo>
                <a:lnTo>
                  <a:pt x="110083" y="163374"/>
                </a:lnTo>
                <a:lnTo>
                  <a:pt x="57796" y="163374"/>
                </a:lnTo>
                <a:lnTo>
                  <a:pt x="57796" y="107830"/>
                </a:lnTo>
                <a:lnTo>
                  <a:pt x="0" y="107830"/>
                </a:lnTo>
                <a:lnTo>
                  <a:pt x="0" y="55544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2579687" y="5360227"/>
            <a:ext cx="233629" cy="230595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2669788" y="5485586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5" h="55879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2611990" y="5459443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286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2669788" y="5377755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5" h="55879">
                <a:moveTo>
                  <a:pt x="52286" y="0"/>
                </a:moveTo>
                <a:lnTo>
                  <a:pt x="0" y="0"/>
                </a:lnTo>
                <a:lnTo>
                  <a:pt x="0" y="55544"/>
                </a:lnTo>
                <a:lnTo>
                  <a:pt x="52286" y="55544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2611990" y="5377757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29">
                <a:moveTo>
                  <a:pt x="0" y="55543"/>
                </a:moveTo>
                <a:lnTo>
                  <a:pt x="57796" y="55543"/>
                </a:lnTo>
                <a:lnTo>
                  <a:pt x="57796" y="0"/>
                </a:lnTo>
                <a:lnTo>
                  <a:pt x="110083" y="0"/>
                </a:lnTo>
                <a:lnTo>
                  <a:pt x="110083" y="55543"/>
                </a:lnTo>
                <a:lnTo>
                  <a:pt x="167880" y="55543"/>
                </a:lnTo>
                <a:lnTo>
                  <a:pt x="167880" y="107830"/>
                </a:lnTo>
                <a:lnTo>
                  <a:pt x="110083" y="107830"/>
                </a:lnTo>
                <a:lnTo>
                  <a:pt x="110083" y="163374"/>
                </a:lnTo>
                <a:lnTo>
                  <a:pt x="57796" y="163374"/>
                </a:lnTo>
                <a:lnTo>
                  <a:pt x="57796" y="107830"/>
                </a:lnTo>
                <a:lnTo>
                  <a:pt x="0" y="107830"/>
                </a:lnTo>
                <a:lnTo>
                  <a:pt x="0" y="55543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2688917" y="5593856"/>
            <a:ext cx="236663" cy="230595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2720446" y="5609766"/>
            <a:ext cx="174117" cy="1696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2740497" y="5247963"/>
            <a:ext cx="233629" cy="230595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2831475" y="5373496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5" h="55879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2773677" y="5347352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1" y="0"/>
                </a:lnTo>
              </a:path>
            </a:pathLst>
          </a:custGeom>
          <a:ln w="52287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2831475" y="5265665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5" h="55879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2773677" y="5265665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29">
                <a:moveTo>
                  <a:pt x="0" y="55543"/>
                </a:moveTo>
                <a:lnTo>
                  <a:pt x="57796" y="55543"/>
                </a:lnTo>
                <a:lnTo>
                  <a:pt x="57796" y="0"/>
                </a:lnTo>
                <a:lnTo>
                  <a:pt x="110083" y="0"/>
                </a:lnTo>
                <a:lnTo>
                  <a:pt x="110083" y="55543"/>
                </a:lnTo>
                <a:lnTo>
                  <a:pt x="167880" y="55543"/>
                </a:lnTo>
                <a:lnTo>
                  <a:pt x="167880" y="107830"/>
                </a:lnTo>
                <a:lnTo>
                  <a:pt x="110083" y="107830"/>
                </a:lnTo>
                <a:lnTo>
                  <a:pt x="110083" y="163374"/>
                </a:lnTo>
                <a:lnTo>
                  <a:pt x="57796" y="163374"/>
                </a:lnTo>
                <a:lnTo>
                  <a:pt x="57796" y="107830"/>
                </a:lnTo>
                <a:lnTo>
                  <a:pt x="0" y="107830"/>
                </a:lnTo>
                <a:lnTo>
                  <a:pt x="0" y="55543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387269" y="4720022"/>
            <a:ext cx="233629" cy="230595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417014" y="4734306"/>
            <a:ext cx="174117" cy="169611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526839" y="4528871"/>
            <a:ext cx="236663" cy="230595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558657" y="4543507"/>
            <a:ext cx="174117" cy="1696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754400" y="4440881"/>
            <a:ext cx="233629" cy="230595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845982" y="4565994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5" h="55879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788185" y="4539850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1" y="0"/>
                </a:lnTo>
              </a:path>
            </a:pathLst>
          </a:custGeom>
          <a:ln w="52287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845982" y="4458163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5" h="55879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788185" y="4458164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29">
                <a:moveTo>
                  <a:pt x="0" y="55543"/>
                </a:moveTo>
                <a:lnTo>
                  <a:pt x="57796" y="55543"/>
                </a:lnTo>
                <a:lnTo>
                  <a:pt x="57796" y="0"/>
                </a:lnTo>
                <a:lnTo>
                  <a:pt x="110082" y="0"/>
                </a:lnTo>
                <a:lnTo>
                  <a:pt x="110082" y="55543"/>
                </a:lnTo>
                <a:lnTo>
                  <a:pt x="167880" y="55543"/>
                </a:lnTo>
                <a:lnTo>
                  <a:pt x="167880" y="107830"/>
                </a:lnTo>
                <a:lnTo>
                  <a:pt x="110082" y="107830"/>
                </a:lnTo>
                <a:lnTo>
                  <a:pt x="110082" y="163374"/>
                </a:lnTo>
                <a:lnTo>
                  <a:pt x="57796" y="163374"/>
                </a:lnTo>
                <a:lnTo>
                  <a:pt x="57796" y="107830"/>
                </a:lnTo>
                <a:lnTo>
                  <a:pt x="0" y="107830"/>
                </a:lnTo>
                <a:lnTo>
                  <a:pt x="0" y="55543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2072985" y="4440881"/>
            <a:ext cx="233629" cy="230595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2164499" y="4566408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5" h="55879">
                <a:moveTo>
                  <a:pt x="52287" y="0"/>
                </a:moveTo>
                <a:lnTo>
                  <a:pt x="0" y="0"/>
                </a:lnTo>
                <a:lnTo>
                  <a:pt x="0" y="55543"/>
                </a:lnTo>
                <a:lnTo>
                  <a:pt x="52287" y="55543"/>
                </a:lnTo>
                <a:lnTo>
                  <a:pt x="52287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2106703" y="4540265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286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2164499" y="4458577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5" h="55879">
                <a:moveTo>
                  <a:pt x="52287" y="0"/>
                </a:moveTo>
                <a:lnTo>
                  <a:pt x="0" y="0"/>
                </a:lnTo>
                <a:lnTo>
                  <a:pt x="0" y="55544"/>
                </a:lnTo>
                <a:lnTo>
                  <a:pt x="52287" y="55544"/>
                </a:lnTo>
                <a:lnTo>
                  <a:pt x="52287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2106703" y="4458578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29">
                <a:moveTo>
                  <a:pt x="0" y="55543"/>
                </a:moveTo>
                <a:lnTo>
                  <a:pt x="57796" y="55543"/>
                </a:lnTo>
                <a:lnTo>
                  <a:pt x="57796" y="0"/>
                </a:lnTo>
                <a:lnTo>
                  <a:pt x="110083" y="0"/>
                </a:lnTo>
                <a:lnTo>
                  <a:pt x="110083" y="55543"/>
                </a:lnTo>
                <a:lnTo>
                  <a:pt x="167879" y="55543"/>
                </a:lnTo>
                <a:lnTo>
                  <a:pt x="167879" y="107831"/>
                </a:lnTo>
                <a:lnTo>
                  <a:pt x="110083" y="107831"/>
                </a:lnTo>
                <a:lnTo>
                  <a:pt x="110083" y="163374"/>
                </a:lnTo>
                <a:lnTo>
                  <a:pt x="57796" y="163374"/>
                </a:lnTo>
                <a:lnTo>
                  <a:pt x="57796" y="107831"/>
                </a:lnTo>
                <a:lnTo>
                  <a:pt x="0" y="107831"/>
                </a:lnTo>
                <a:lnTo>
                  <a:pt x="0" y="55543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930380" y="4319515"/>
            <a:ext cx="233629" cy="230595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2020178" y="4444629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5" h="55879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962380" y="4418486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287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2020178" y="4336798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5" h="55879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962380" y="4336799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29">
                <a:moveTo>
                  <a:pt x="0" y="55543"/>
                </a:moveTo>
                <a:lnTo>
                  <a:pt x="57797" y="55543"/>
                </a:lnTo>
                <a:lnTo>
                  <a:pt x="57797" y="0"/>
                </a:lnTo>
                <a:lnTo>
                  <a:pt x="110084" y="0"/>
                </a:lnTo>
                <a:lnTo>
                  <a:pt x="110084" y="55543"/>
                </a:lnTo>
                <a:lnTo>
                  <a:pt x="167881" y="55543"/>
                </a:lnTo>
                <a:lnTo>
                  <a:pt x="167881" y="107830"/>
                </a:lnTo>
                <a:lnTo>
                  <a:pt x="110084" y="107830"/>
                </a:lnTo>
                <a:lnTo>
                  <a:pt x="110084" y="163374"/>
                </a:lnTo>
                <a:lnTo>
                  <a:pt x="57797" y="163374"/>
                </a:lnTo>
                <a:lnTo>
                  <a:pt x="57797" y="107830"/>
                </a:lnTo>
                <a:lnTo>
                  <a:pt x="0" y="107830"/>
                </a:lnTo>
                <a:lnTo>
                  <a:pt x="0" y="55543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2209522" y="4319515"/>
            <a:ext cx="233629" cy="230595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2299672" y="4444629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5" h="55879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2241874" y="4418486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1" y="0"/>
                </a:lnTo>
              </a:path>
            </a:pathLst>
          </a:custGeom>
          <a:ln w="52287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2299672" y="4336798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5" h="55879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2241874" y="4336799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29">
                <a:moveTo>
                  <a:pt x="0" y="55543"/>
                </a:moveTo>
                <a:lnTo>
                  <a:pt x="57796" y="55543"/>
                </a:lnTo>
                <a:lnTo>
                  <a:pt x="57796" y="0"/>
                </a:lnTo>
                <a:lnTo>
                  <a:pt x="110082" y="0"/>
                </a:lnTo>
                <a:lnTo>
                  <a:pt x="110082" y="55543"/>
                </a:lnTo>
                <a:lnTo>
                  <a:pt x="167880" y="55543"/>
                </a:lnTo>
                <a:lnTo>
                  <a:pt x="167880" y="107830"/>
                </a:lnTo>
                <a:lnTo>
                  <a:pt x="110082" y="107830"/>
                </a:lnTo>
                <a:lnTo>
                  <a:pt x="110082" y="163374"/>
                </a:lnTo>
                <a:lnTo>
                  <a:pt x="57796" y="163374"/>
                </a:lnTo>
                <a:lnTo>
                  <a:pt x="57796" y="107830"/>
                </a:lnTo>
                <a:lnTo>
                  <a:pt x="0" y="107830"/>
                </a:lnTo>
                <a:lnTo>
                  <a:pt x="0" y="55543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760468" y="4638100"/>
            <a:ext cx="236663" cy="227560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1791159" y="4652143"/>
            <a:ext cx="174117" cy="1696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039610" y="4638100"/>
            <a:ext cx="236663" cy="227560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070654" y="4652143"/>
            <a:ext cx="174117" cy="16961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1308381" y="4495496"/>
            <a:ext cx="233629" cy="230595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1337821" y="4511998"/>
            <a:ext cx="174117" cy="16961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190048" y="4698782"/>
            <a:ext cx="233629" cy="230595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220643" y="4715161"/>
            <a:ext cx="174116" cy="169611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321785" y="4680578"/>
            <a:ext cx="236663" cy="118331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2356095" y="4724052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2356094" y="4697693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2066917" y="4877798"/>
            <a:ext cx="236663" cy="118331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101523" y="4921931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101523" y="4895572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1535941" y="5014334"/>
            <a:ext cx="233629" cy="121365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1569379" y="5059768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1569379" y="5033409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642137" y="4886900"/>
            <a:ext cx="233629" cy="118331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675115" y="4930263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675115" y="4903905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350859" y="5153905"/>
            <a:ext cx="233629" cy="121365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384393" y="5199979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384392" y="5173620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678547" y="5163007"/>
            <a:ext cx="236663" cy="118331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712839" y="5206856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712839" y="5180498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884868" y="4977925"/>
            <a:ext cx="233629" cy="118331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918193" y="5021720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918192" y="4995362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927346" y="5214587"/>
            <a:ext cx="233629" cy="118331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959553" y="5259451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959553" y="5233092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2397639" y="5645436"/>
            <a:ext cx="236663" cy="118331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2432464" y="5688895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2432463" y="5662536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939483" y="5439114"/>
            <a:ext cx="233629" cy="118331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972873" y="5483096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972873" y="5456737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578419" y="5345056"/>
            <a:ext cx="236663" cy="121365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612832" y="5390039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612831" y="5363681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711922" y="5527105"/>
            <a:ext cx="233629" cy="118331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744434" y="5570595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744434" y="5544237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1957687" y="5651505"/>
            <a:ext cx="236663" cy="118331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1992483" y="5695488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1992481" y="5669128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1190048" y="4996130"/>
            <a:ext cx="233629" cy="121365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1223763" y="5042335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1223762" y="5015976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1190048" y="5266168"/>
            <a:ext cx="233629" cy="121365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1223763" y="5312049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1223762" y="5285690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1271971" y="5439114"/>
            <a:ext cx="236663" cy="118331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1305914" y="5483592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1305913" y="5457234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1271971" y="5627231"/>
            <a:ext cx="236663" cy="118331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1305914" y="5671202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1305913" y="5644844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1172908" y="4473293"/>
            <a:ext cx="0" cy="1374775"/>
          </a:xfrm>
          <a:custGeom>
            <a:avLst/>
            <a:gdLst/>
            <a:ahLst/>
            <a:cxnLst/>
            <a:rect l="l" t="t" r="r" b="b"/>
            <a:pathLst>
              <a:path h="1374775">
                <a:moveTo>
                  <a:pt x="0" y="1374725"/>
                </a:moveTo>
                <a:lnTo>
                  <a:pt x="0" y="0"/>
                </a:lnTo>
              </a:path>
            </a:pathLst>
          </a:custGeom>
          <a:ln w="12473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1134306" y="4456789"/>
            <a:ext cx="77205" cy="75895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1123298" y="4507631"/>
            <a:ext cx="1644506" cy="1271307"/>
          </a:xfrm>
          <a:prstGeom prst="rect">
            <a:avLst/>
          </a:prstGeom>
          <a:blipFill>
            <a:blip r:embed="rId1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1154195" y="4534442"/>
            <a:ext cx="1574165" cy="1202690"/>
          </a:xfrm>
          <a:custGeom>
            <a:avLst/>
            <a:gdLst/>
            <a:ahLst/>
            <a:cxnLst/>
            <a:rect l="l" t="t" r="r" b="b"/>
            <a:pathLst>
              <a:path w="1574164" h="1202689">
                <a:moveTo>
                  <a:pt x="0" y="419067"/>
                </a:moveTo>
                <a:lnTo>
                  <a:pt x="61413" y="427494"/>
                </a:lnTo>
                <a:lnTo>
                  <a:pt x="121939" y="435328"/>
                </a:lnTo>
                <a:lnTo>
                  <a:pt x="180688" y="441976"/>
                </a:lnTo>
                <a:lnTo>
                  <a:pt x="236775" y="446845"/>
                </a:lnTo>
                <a:lnTo>
                  <a:pt x="289309" y="449341"/>
                </a:lnTo>
                <a:lnTo>
                  <a:pt x="337404" y="448873"/>
                </a:lnTo>
                <a:lnTo>
                  <a:pt x="380171" y="444846"/>
                </a:lnTo>
                <a:lnTo>
                  <a:pt x="451341" y="414524"/>
                </a:lnTo>
                <a:lnTo>
                  <a:pt x="471095" y="380277"/>
                </a:lnTo>
                <a:lnTo>
                  <a:pt x="482429" y="340408"/>
                </a:lnTo>
                <a:lnTo>
                  <a:pt x="491790" y="301394"/>
                </a:lnTo>
                <a:lnTo>
                  <a:pt x="505624" y="269715"/>
                </a:lnTo>
                <a:lnTo>
                  <a:pt x="530376" y="251848"/>
                </a:lnTo>
                <a:lnTo>
                  <a:pt x="566616" y="251094"/>
                </a:lnTo>
                <a:lnTo>
                  <a:pt x="609301" y="262930"/>
                </a:lnTo>
                <a:lnTo>
                  <a:pt x="656459" y="282101"/>
                </a:lnTo>
                <a:lnTo>
                  <a:pt x="706116" y="303350"/>
                </a:lnTo>
                <a:lnTo>
                  <a:pt x="756299" y="321420"/>
                </a:lnTo>
                <a:lnTo>
                  <a:pt x="805036" y="331057"/>
                </a:lnTo>
                <a:lnTo>
                  <a:pt x="854298" y="334051"/>
                </a:lnTo>
                <a:lnTo>
                  <a:pt x="906059" y="334968"/>
                </a:lnTo>
                <a:lnTo>
                  <a:pt x="958347" y="332707"/>
                </a:lnTo>
                <a:lnTo>
                  <a:pt x="1009188" y="326167"/>
                </a:lnTo>
                <a:lnTo>
                  <a:pt x="1056609" y="314250"/>
                </a:lnTo>
                <a:lnTo>
                  <a:pt x="1098636" y="295853"/>
                </a:lnTo>
                <a:lnTo>
                  <a:pt x="1132859" y="266985"/>
                </a:lnTo>
                <a:lnTo>
                  <a:pt x="1160374" y="227726"/>
                </a:lnTo>
                <a:lnTo>
                  <a:pt x="1184468" y="183090"/>
                </a:lnTo>
                <a:lnTo>
                  <a:pt x="1208430" y="138086"/>
                </a:lnTo>
                <a:lnTo>
                  <a:pt x="1235550" y="97728"/>
                </a:lnTo>
                <a:lnTo>
                  <a:pt x="1269115" y="67026"/>
                </a:lnTo>
                <a:lnTo>
                  <a:pt x="1313401" y="44331"/>
                </a:lnTo>
                <a:lnTo>
                  <a:pt x="1366632" y="25303"/>
                </a:lnTo>
                <a:lnTo>
                  <a:pt x="1423019" y="10919"/>
                </a:lnTo>
                <a:lnTo>
                  <a:pt x="1476776" y="2159"/>
                </a:lnTo>
                <a:lnTo>
                  <a:pt x="1522114" y="0"/>
                </a:lnTo>
                <a:lnTo>
                  <a:pt x="1553246" y="5419"/>
                </a:lnTo>
                <a:lnTo>
                  <a:pt x="1573594" y="33335"/>
                </a:lnTo>
                <a:lnTo>
                  <a:pt x="1572780" y="80228"/>
                </a:lnTo>
                <a:lnTo>
                  <a:pt x="1557463" y="133721"/>
                </a:lnTo>
                <a:lnTo>
                  <a:pt x="1534304" y="181439"/>
                </a:lnTo>
                <a:lnTo>
                  <a:pt x="1484372" y="238118"/>
                </a:lnTo>
                <a:lnTo>
                  <a:pt x="1449746" y="264873"/>
                </a:lnTo>
                <a:lnTo>
                  <a:pt x="1406861" y="294796"/>
                </a:lnTo>
                <a:lnTo>
                  <a:pt x="1354354" y="331057"/>
                </a:lnTo>
                <a:lnTo>
                  <a:pt x="1289372" y="363307"/>
                </a:lnTo>
                <a:lnTo>
                  <a:pt x="1247361" y="378981"/>
                </a:lnTo>
                <a:lnTo>
                  <a:pt x="1201765" y="394946"/>
                </a:lnTo>
                <a:lnTo>
                  <a:pt x="1154657" y="411644"/>
                </a:lnTo>
                <a:lnTo>
                  <a:pt x="1108108" y="429518"/>
                </a:lnTo>
                <a:lnTo>
                  <a:pt x="1064189" y="449012"/>
                </a:lnTo>
                <a:lnTo>
                  <a:pt x="1024973" y="470569"/>
                </a:lnTo>
                <a:lnTo>
                  <a:pt x="992532" y="494632"/>
                </a:lnTo>
                <a:lnTo>
                  <a:pt x="956259" y="552047"/>
                </a:lnTo>
                <a:lnTo>
                  <a:pt x="956572" y="586286"/>
                </a:lnTo>
                <a:lnTo>
                  <a:pt x="1059495" y="743811"/>
                </a:lnTo>
                <a:lnTo>
                  <a:pt x="1256685" y="948778"/>
                </a:lnTo>
                <a:lnTo>
                  <a:pt x="1448251" y="1126517"/>
                </a:lnTo>
                <a:lnTo>
                  <a:pt x="1534304" y="1202357"/>
                </a:lnTo>
              </a:path>
            </a:pathLst>
          </a:custGeom>
          <a:ln w="16631">
            <a:solidFill>
              <a:srgbClr val="6173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 txBox="1"/>
          <p:nvPr/>
        </p:nvSpPr>
        <p:spPr>
          <a:xfrm>
            <a:off x="3802179" y="4276777"/>
            <a:ext cx="208279" cy="60007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50" spc="-60" dirty="0">
                <a:latin typeface="Calibri"/>
                <a:cs typeface="Calibri"/>
              </a:rPr>
              <a:t>!"#$%&amp;" </a:t>
            </a:r>
            <a:r>
              <a:rPr sz="1150" spc="245" dirty="0">
                <a:latin typeface="Calibri"/>
                <a:cs typeface="Calibri"/>
              </a:rPr>
              <a:t>(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81" name="object 381"/>
          <p:cNvSpPr/>
          <p:nvPr/>
        </p:nvSpPr>
        <p:spPr>
          <a:xfrm>
            <a:off x="3984675" y="5614084"/>
            <a:ext cx="2061845" cy="0"/>
          </a:xfrm>
          <a:custGeom>
            <a:avLst/>
            <a:gdLst/>
            <a:ahLst/>
            <a:cxnLst/>
            <a:rect l="l" t="t" r="r" b="b"/>
            <a:pathLst>
              <a:path w="2061845">
                <a:moveTo>
                  <a:pt x="0" y="0"/>
                </a:moveTo>
                <a:lnTo>
                  <a:pt x="2061358" y="0"/>
                </a:lnTo>
              </a:path>
            </a:pathLst>
          </a:custGeom>
          <a:ln w="12473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5986642" y="5575481"/>
            <a:ext cx="75896" cy="77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 txBox="1"/>
          <p:nvPr/>
        </p:nvSpPr>
        <p:spPr>
          <a:xfrm>
            <a:off x="5445105" y="5613556"/>
            <a:ext cx="60007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-60" dirty="0">
                <a:latin typeface="Calibri"/>
                <a:cs typeface="Calibri"/>
              </a:rPr>
              <a:t>!"#$%&amp;" </a:t>
            </a:r>
            <a:r>
              <a:rPr sz="1150" spc="245" dirty="0">
                <a:latin typeface="Calibri"/>
                <a:cs typeface="Calibri"/>
              </a:rPr>
              <a:t>)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84" name="object 384"/>
          <p:cNvSpPr/>
          <p:nvPr/>
        </p:nvSpPr>
        <p:spPr>
          <a:xfrm>
            <a:off x="5463041" y="4894053"/>
            <a:ext cx="236663" cy="227560"/>
          </a:xfrm>
          <a:prstGeom prst="rect">
            <a:avLst/>
          </a:prstGeom>
          <a:blipFill>
            <a:blip r:embed="rId1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5555550" y="5018809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79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5497753" y="4992666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286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5555550" y="4910979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79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5497753" y="4910979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29">
                <a:moveTo>
                  <a:pt x="0" y="55544"/>
                </a:moveTo>
                <a:lnTo>
                  <a:pt x="57796" y="55544"/>
                </a:lnTo>
                <a:lnTo>
                  <a:pt x="57796" y="0"/>
                </a:lnTo>
                <a:lnTo>
                  <a:pt x="110083" y="0"/>
                </a:lnTo>
                <a:lnTo>
                  <a:pt x="110083" y="55544"/>
                </a:lnTo>
                <a:lnTo>
                  <a:pt x="167880" y="55544"/>
                </a:lnTo>
                <a:lnTo>
                  <a:pt x="167880" y="107830"/>
                </a:lnTo>
                <a:lnTo>
                  <a:pt x="110083" y="107830"/>
                </a:lnTo>
                <a:lnTo>
                  <a:pt x="110083" y="163374"/>
                </a:lnTo>
                <a:lnTo>
                  <a:pt x="57796" y="163374"/>
                </a:lnTo>
                <a:lnTo>
                  <a:pt x="57796" y="107830"/>
                </a:lnTo>
                <a:lnTo>
                  <a:pt x="0" y="107830"/>
                </a:lnTo>
                <a:lnTo>
                  <a:pt x="0" y="55544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5250651" y="4839439"/>
            <a:ext cx="233629" cy="230595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5341650" y="4966389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79">
                <a:moveTo>
                  <a:pt x="52286" y="0"/>
                </a:moveTo>
                <a:lnTo>
                  <a:pt x="0" y="0"/>
                </a:lnTo>
                <a:lnTo>
                  <a:pt x="0" y="55544"/>
                </a:lnTo>
                <a:lnTo>
                  <a:pt x="52286" y="55544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5283854" y="4940246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286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5341650" y="4858559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79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5283853" y="4858560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29">
                <a:moveTo>
                  <a:pt x="0" y="55543"/>
                </a:moveTo>
                <a:lnTo>
                  <a:pt x="57796" y="55543"/>
                </a:lnTo>
                <a:lnTo>
                  <a:pt x="57796" y="0"/>
                </a:lnTo>
                <a:lnTo>
                  <a:pt x="110083" y="0"/>
                </a:lnTo>
                <a:lnTo>
                  <a:pt x="110083" y="55543"/>
                </a:lnTo>
                <a:lnTo>
                  <a:pt x="167880" y="55543"/>
                </a:lnTo>
                <a:lnTo>
                  <a:pt x="167880" y="107830"/>
                </a:lnTo>
                <a:lnTo>
                  <a:pt x="110083" y="107830"/>
                </a:lnTo>
                <a:lnTo>
                  <a:pt x="110083" y="163374"/>
                </a:lnTo>
                <a:lnTo>
                  <a:pt x="57796" y="163374"/>
                </a:lnTo>
                <a:lnTo>
                  <a:pt x="57796" y="107830"/>
                </a:lnTo>
                <a:lnTo>
                  <a:pt x="0" y="107830"/>
                </a:lnTo>
                <a:lnTo>
                  <a:pt x="0" y="55543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5399324" y="5027555"/>
            <a:ext cx="233629" cy="230595"/>
          </a:xfrm>
          <a:prstGeom prst="rect">
            <a:avLst/>
          </a:prstGeom>
          <a:blipFill>
            <a:blip r:embed="rId1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5489364" y="5154226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79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5431567" y="5128083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1" y="0"/>
                </a:lnTo>
              </a:path>
            </a:pathLst>
          </a:custGeom>
          <a:ln w="52286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5489364" y="5046395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79">
                <a:moveTo>
                  <a:pt x="52286" y="0"/>
                </a:moveTo>
                <a:lnTo>
                  <a:pt x="0" y="0"/>
                </a:lnTo>
                <a:lnTo>
                  <a:pt x="0" y="55544"/>
                </a:lnTo>
                <a:lnTo>
                  <a:pt x="52286" y="55544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5431567" y="5046396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29">
                <a:moveTo>
                  <a:pt x="0" y="55544"/>
                </a:moveTo>
                <a:lnTo>
                  <a:pt x="57796" y="55544"/>
                </a:lnTo>
                <a:lnTo>
                  <a:pt x="57796" y="0"/>
                </a:lnTo>
                <a:lnTo>
                  <a:pt x="110083" y="0"/>
                </a:lnTo>
                <a:lnTo>
                  <a:pt x="110083" y="55544"/>
                </a:lnTo>
                <a:lnTo>
                  <a:pt x="167880" y="55544"/>
                </a:lnTo>
                <a:lnTo>
                  <a:pt x="167880" y="107830"/>
                </a:lnTo>
                <a:lnTo>
                  <a:pt x="110083" y="107830"/>
                </a:lnTo>
                <a:lnTo>
                  <a:pt x="110083" y="163374"/>
                </a:lnTo>
                <a:lnTo>
                  <a:pt x="57796" y="163374"/>
                </a:lnTo>
                <a:lnTo>
                  <a:pt x="57796" y="107830"/>
                </a:lnTo>
                <a:lnTo>
                  <a:pt x="0" y="107830"/>
                </a:lnTo>
                <a:lnTo>
                  <a:pt x="0" y="55544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5080739" y="4979010"/>
            <a:ext cx="233629" cy="230595"/>
          </a:xfrm>
          <a:prstGeom prst="rect">
            <a:avLst/>
          </a:prstGeom>
          <a:blipFill>
            <a:blip r:embed="rId1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5171133" y="5106292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79">
                <a:moveTo>
                  <a:pt x="52287" y="0"/>
                </a:moveTo>
                <a:lnTo>
                  <a:pt x="0" y="0"/>
                </a:lnTo>
                <a:lnTo>
                  <a:pt x="0" y="55543"/>
                </a:lnTo>
                <a:lnTo>
                  <a:pt x="52287" y="55543"/>
                </a:lnTo>
                <a:lnTo>
                  <a:pt x="52287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5113337" y="5080149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286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5171133" y="4998461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79">
                <a:moveTo>
                  <a:pt x="52287" y="0"/>
                </a:moveTo>
                <a:lnTo>
                  <a:pt x="0" y="0"/>
                </a:lnTo>
                <a:lnTo>
                  <a:pt x="0" y="55544"/>
                </a:lnTo>
                <a:lnTo>
                  <a:pt x="52287" y="55544"/>
                </a:lnTo>
                <a:lnTo>
                  <a:pt x="52287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5113337" y="4998463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29">
                <a:moveTo>
                  <a:pt x="0" y="55543"/>
                </a:moveTo>
                <a:lnTo>
                  <a:pt x="57796" y="55543"/>
                </a:lnTo>
                <a:lnTo>
                  <a:pt x="57796" y="0"/>
                </a:lnTo>
                <a:lnTo>
                  <a:pt x="110083" y="0"/>
                </a:lnTo>
                <a:lnTo>
                  <a:pt x="110083" y="55543"/>
                </a:lnTo>
                <a:lnTo>
                  <a:pt x="167879" y="55543"/>
                </a:lnTo>
                <a:lnTo>
                  <a:pt x="167879" y="107829"/>
                </a:lnTo>
                <a:lnTo>
                  <a:pt x="110083" y="107829"/>
                </a:lnTo>
                <a:lnTo>
                  <a:pt x="110083" y="163373"/>
                </a:lnTo>
                <a:lnTo>
                  <a:pt x="57796" y="163373"/>
                </a:lnTo>
                <a:lnTo>
                  <a:pt x="57796" y="107829"/>
                </a:lnTo>
                <a:lnTo>
                  <a:pt x="0" y="107829"/>
                </a:lnTo>
                <a:lnTo>
                  <a:pt x="0" y="55543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5193003" y="5194433"/>
            <a:ext cx="236663" cy="230595"/>
          </a:xfrm>
          <a:prstGeom prst="rect">
            <a:avLst/>
          </a:prstGeom>
          <a:blipFill>
            <a:blip r:embed="rId1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5285352" y="5321038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79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5227556" y="5294895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286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5285352" y="5213208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79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5227555" y="5213208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29">
                <a:moveTo>
                  <a:pt x="0" y="55543"/>
                </a:moveTo>
                <a:lnTo>
                  <a:pt x="57796" y="55543"/>
                </a:lnTo>
                <a:lnTo>
                  <a:pt x="57796" y="0"/>
                </a:lnTo>
                <a:lnTo>
                  <a:pt x="110083" y="0"/>
                </a:lnTo>
                <a:lnTo>
                  <a:pt x="110083" y="55543"/>
                </a:lnTo>
                <a:lnTo>
                  <a:pt x="167880" y="55543"/>
                </a:lnTo>
                <a:lnTo>
                  <a:pt x="167880" y="107830"/>
                </a:lnTo>
                <a:lnTo>
                  <a:pt x="110083" y="107830"/>
                </a:lnTo>
                <a:lnTo>
                  <a:pt x="110083" y="163374"/>
                </a:lnTo>
                <a:lnTo>
                  <a:pt x="57796" y="163374"/>
                </a:lnTo>
                <a:lnTo>
                  <a:pt x="57796" y="107830"/>
                </a:lnTo>
                <a:lnTo>
                  <a:pt x="0" y="107830"/>
                </a:lnTo>
                <a:lnTo>
                  <a:pt x="0" y="55543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5435734" y="5291526"/>
            <a:ext cx="233629" cy="230595"/>
          </a:xfrm>
          <a:prstGeom prst="rect">
            <a:avLst/>
          </a:prstGeom>
          <a:blipFill>
            <a:blip r:embed="rId1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5526356" y="5417438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79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5468559" y="5391295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286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5526356" y="5309608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79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5468559" y="5309609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29">
                <a:moveTo>
                  <a:pt x="0" y="55543"/>
                </a:moveTo>
                <a:lnTo>
                  <a:pt x="57796" y="55543"/>
                </a:lnTo>
                <a:lnTo>
                  <a:pt x="57796" y="0"/>
                </a:lnTo>
                <a:lnTo>
                  <a:pt x="110083" y="0"/>
                </a:lnTo>
                <a:lnTo>
                  <a:pt x="110083" y="55543"/>
                </a:lnTo>
                <a:lnTo>
                  <a:pt x="167879" y="55543"/>
                </a:lnTo>
                <a:lnTo>
                  <a:pt x="167879" y="107829"/>
                </a:lnTo>
                <a:lnTo>
                  <a:pt x="110083" y="107829"/>
                </a:lnTo>
                <a:lnTo>
                  <a:pt x="110083" y="163373"/>
                </a:lnTo>
                <a:lnTo>
                  <a:pt x="57796" y="163373"/>
                </a:lnTo>
                <a:lnTo>
                  <a:pt x="57796" y="107829"/>
                </a:lnTo>
                <a:lnTo>
                  <a:pt x="0" y="107829"/>
                </a:lnTo>
                <a:lnTo>
                  <a:pt x="0" y="55543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5663295" y="4939565"/>
            <a:ext cx="233629" cy="230595"/>
          </a:xfrm>
          <a:prstGeom prst="rect">
            <a:avLst/>
          </a:prstGeom>
          <a:blipFill>
            <a:blip r:embed="rId1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5693880" y="4955231"/>
            <a:ext cx="174117" cy="16961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5745217" y="5334004"/>
            <a:ext cx="236663" cy="230595"/>
          </a:xfrm>
          <a:prstGeom prst="rect">
            <a:avLst/>
          </a:prstGeom>
          <a:blipFill>
            <a:blip r:embed="rId1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5837654" y="5459190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79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5779857" y="5433047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286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5837654" y="5351359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79">
                <a:moveTo>
                  <a:pt x="52286" y="0"/>
                </a:moveTo>
                <a:lnTo>
                  <a:pt x="0" y="0"/>
                </a:lnTo>
                <a:lnTo>
                  <a:pt x="0" y="55544"/>
                </a:lnTo>
                <a:lnTo>
                  <a:pt x="52286" y="55544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5779857" y="5351360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29">
                <a:moveTo>
                  <a:pt x="0" y="55543"/>
                </a:moveTo>
                <a:lnTo>
                  <a:pt x="57796" y="55543"/>
                </a:lnTo>
                <a:lnTo>
                  <a:pt x="57796" y="0"/>
                </a:lnTo>
                <a:lnTo>
                  <a:pt x="110083" y="0"/>
                </a:lnTo>
                <a:lnTo>
                  <a:pt x="110083" y="55543"/>
                </a:lnTo>
                <a:lnTo>
                  <a:pt x="167879" y="55543"/>
                </a:lnTo>
                <a:lnTo>
                  <a:pt x="167879" y="107831"/>
                </a:lnTo>
                <a:lnTo>
                  <a:pt x="110083" y="107831"/>
                </a:lnTo>
                <a:lnTo>
                  <a:pt x="110083" y="163374"/>
                </a:lnTo>
                <a:lnTo>
                  <a:pt x="57796" y="163374"/>
                </a:lnTo>
                <a:lnTo>
                  <a:pt x="57796" y="107831"/>
                </a:lnTo>
                <a:lnTo>
                  <a:pt x="0" y="107831"/>
                </a:lnTo>
                <a:lnTo>
                  <a:pt x="0" y="55543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5265821" y="5385585"/>
            <a:ext cx="236663" cy="230595"/>
          </a:xfrm>
          <a:prstGeom prst="rect">
            <a:avLst/>
          </a:prstGeom>
          <a:blipFill>
            <a:blip r:embed="rId1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5357770" y="5511309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79">
                <a:moveTo>
                  <a:pt x="52286" y="0"/>
                </a:moveTo>
                <a:lnTo>
                  <a:pt x="0" y="0"/>
                </a:lnTo>
                <a:lnTo>
                  <a:pt x="0" y="55544"/>
                </a:lnTo>
                <a:lnTo>
                  <a:pt x="52286" y="55544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5299974" y="5485165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286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5357770" y="5403479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79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5299973" y="5403479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29">
                <a:moveTo>
                  <a:pt x="0" y="55543"/>
                </a:moveTo>
                <a:lnTo>
                  <a:pt x="57796" y="55543"/>
                </a:lnTo>
                <a:lnTo>
                  <a:pt x="57796" y="0"/>
                </a:lnTo>
                <a:lnTo>
                  <a:pt x="110083" y="0"/>
                </a:lnTo>
                <a:lnTo>
                  <a:pt x="110083" y="55543"/>
                </a:lnTo>
                <a:lnTo>
                  <a:pt x="167880" y="55543"/>
                </a:lnTo>
                <a:lnTo>
                  <a:pt x="167880" y="107830"/>
                </a:lnTo>
                <a:lnTo>
                  <a:pt x="110083" y="107830"/>
                </a:lnTo>
                <a:lnTo>
                  <a:pt x="110083" y="163374"/>
                </a:lnTo>
                <a:lnTo>
                  <a:pt x="57796" y="163374"/>
                </a:lnTo>
                <a:lnTo>
                  <a:pt x="57796" y="107830"/>
                </a:lnTo>
                <a:lnTo>
                  <a:pt x="0" y="107830"/>
                </a:lnTo>
                <a:lnTo>
                  <a:pt x="0" y="55543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5596543" y="5179263"/>
            <a:ext cx="233629" cy="230595"/>
          </a:xfrm>
          <a:prstGeom prst="rect">
            <a:avLst/>
          </a:prstGeom>
          <a:blipFill>
            <a:blip r:embed="rId1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5688045" y="5305347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79">
                <a:moveTo>
                  <a:pt x="52287" y="0"/>
                </a:moveTo>
                <a:lnTo>
                  <a:pt x="0" y="0"/>
                </a:lnTo>
                <a:lnTo>
                  <a:pt x="0" y="55543"/>
                </a:lnTo>
                <a:lnTo>
                  <a:pt x="52287" y="55543"/>
                </a:lnTo>
                <a:lnTo>
                  <a:pt x="52287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5630248" y="5279204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286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5688045" y="5197517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79">
                <a:moveTo>
                  <a:pt x="52287" y="0"/>
                </a:moveTo>
                <a:lnTo>
                  <a:pt x="0" y="0"/>
                </a:lnTo>
                <a:lnTo>
                  <a:pt x="0" y="55543"/>
                </a:lnTo>
                <a:lnTo>
                  <a:pt x="52287" y="55543"/>
                </a:lnTo>
                <a:lnTo>
                  <a:pt x="52287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5630247" y="5197517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29">
                <a:moveTo>
                  <a:pt x="0" y="55544"/>
                </a:moveTo>
                <a:lnTo>
                  <a:pt x="57797" y="55544"/>
                </a:lnTo>
                <a:lnTo>
                  <a:pt x="57797" y="0"/>
                </a:lnTo>
                <a:lnTo>
                  <a:pt x="110084" y="0"/>
                </a:lnTo>
                <a:lnTo>
                  <a:pt x="110084" y="55544"/>
                </a:lnTo>
                <a:lnTo>
                  <a:pt x="167881" y="55544"/>
                </a:lnTo>
                <a:lnTo>
                  <a:pt x="167881" y="107830"/>
                </a:lnTo>
                <a:lnTo>
                  <a:pt x="110084" y="107830"/>
                </a:lnTo>
                <a:lnTo>
                  <a:pt x="110084" y="163374"/>
                </a:lnTo>
                <a:lnTo>
                  <a:pt x="57797" y="163374"/>
                </a:lnTo>
                <a:lnTo>
                  <a:pt x="57797" y="107830"/>
                </a:lnTo>
                <a:lnTo>
                  <a:pt x="0" y="107830"/>
                </a:lnTo>
                <a:lnTo>
                  <a:pt x="0" y="55544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4225110" y="4742346"/>
            <a:ext cx="233629" cy="230595"/>
          </a:xfrm>
          <a:prstGeom prst="rect">
            <a:avLst/>
          </a:prstGeom>
          <a:blipFill>
            <a:blip r:embed="rId1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4255310" y="4757546"/>
            <a:ext cx="174117" cy="16961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4367715" y="4551195"/>
            <a:ext cx="233629" cy="230595"/>
          </a:xfrm>
          <a:prstGeom prst="rect">
            <a:avLst/>
          </a:prstGeom>
          <a:blipFill>
            <a:blip r:embed="rId1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4396951" y="4566747"/>
            <a:ext cx="174117" cy="169611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4592242" y="4463205"/>
            <a:ext cx="236663" cy="230595"/>
          </a:xfrm>
          <a:prstGeom prst="rect">
            <a:avLst/>
          </a:prstGeom>
          <a:blipFill>
            <a:blip r:embed="rId1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4684277" y="4589233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79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4626480" y="4563090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286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4684277" y="4481403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79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4626480" y="4481403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29">
                <a:moveTo>
                  <a:pt x="0" y="55543"/>
                </a:moveTo>
                <a:lnTo>
                  <a:pt x="57796" y="55543"/>
                </a:lnTo>
                <a:lnTo>
                  <a:pt x="57796" y="0"/>
                </a:lnTo>
                <a:lnTo>
                  <a:pt x="110083" y="0"/>
                </a:lnTo>
                <a:lnTo>
                  <a:pt x="110083" y="55543"/>
                </a:lnTo>
                <a:lnTo>
                  <a:pt x="167879" y="55543"/>
                </a:lnTo>
                <a:lnTo>
                  <a:pt x="167879" y="107830"/>
                </a:lnTo>
                <a:lnTo>
                  <a:pt x="110083" y="107830"/>
                </a:lnTo>
                <a:lnTo>
                  <a:pt x="110083" y="163374"/>
                </a:lnTo>
                <a:lnTo>
                  <a:pt x="57796" y="163374"/>
                </a:lnTo>
                <a:lnTo>
                  <a:pt x="57796" y="107830"/>
                </a:lnTo>
                <a:lnTo>
                  <a:pt x="0" y="107830"/>
                </a:lnTo>
                <a:lnTo>
                  <a:pt x="0" y="55543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4910827" y="4463205"/>
            <a:ext cx="236663" cy="230595"/>
          </a:xfrm>
          <a:prstGeom prst="rect">
            <a:avLst/>
          </a:prstGeom>
          <a:blipFill>
            <a:blip r:embed="rId1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5002795" y="4589649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79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4944998" y="4563505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287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5002795" y="4481818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79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4944997" y="4481819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29">
                <a:moveTo>
                  <a:pt x="0" y="55543"/>
                </a:moveTo>
                <a:lnTo>
                  <a:pt x="57796" y="55543"/>
                </a:lnTo>
                <a:lnTo>
                  <a:pt x="57796" y="0"/>
                </a:lnTo>
                <a:lnTo>
                  <a:pt x="110082" y="0"/>
                </a:lnTo>
                <a:lnTo>
                  <a:pt x="110082" y="55543"/>
                </a:lnTo>
                <a:lnTo>
                  <a:pt x="167880" y="55543"/>
                </a:lnTo>
                <a:lnTo>
                  <a:pt x="167880" y="107830"/>
                </a:lnTo>
                <a:lnTo>
                  <a:pt x="110082" y="107830"/>
                </a:lnTo>
                <a:lnTo>
                  <a:pt x="110082" y="163374"/>
                </a:lnTo>
                <a:lnTo>
                  <a:pt x="57796" y="163374"/>
                </a:lnTo>
                <a:lnTo>
                  <a:pt x="57796" y="107830"/>
                </a:lnTo>
                <a:lnTo>
                  <a:pt x="0" y="107830"/>
                </a:lnTo>
                <a:lnTo>
                  <a:pt x="0" y="55543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4768222" y="4341839"/>
            <a:ext cx="233629" cy="230595"/>
          </a:xfrm>
          <a:prstGeom prst="rect">
            <a:avLst/>
          </a:prstGeom>
          <a:blipFill>
            <a:blip r:embed="rId1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4858472" y="4467869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79">
                <a:moveTo>
                  <a:pt x="52286" y="0"/>
                </a:moveTo>
                <a:lnTo>
                  <a:pt x="0" y="0"/>
                </a:lnTo>
                <a:lnTo>
                  <a:pt x="0" y="55544"/>
                </a:lnTo>
                <a:lnTo>
                  <a:pt x="52286" y="55544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4800675" y="4441726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286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4858472" y="4360039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79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4800675" y="4360039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29">
                <a:moveTo>
                  <a:pt x="0" y="55544"/>
                </a:moveTo>
                <a:lnTo>
                  <a:pt x="57796" y="55544"/>
                </a:lnTo>
                <a:lnTo>
                  <a:pt x="57796" y="0"/>
                </a:lnTo>
                <a:lnTo>
                  <a:pt x="110083" y="0"/>
                </a:lnTo>
                <a:lnTo>
                  <a:pt x="110083" y="55544"/>
                </a:lnTo>
                <a:lnTo>
                  <a:pt x="167880" y="55544"/>
                </a:lnTo>
                <a:lnTo>
                  <a:pt x="167880" y="107830"/>
                </a:lnTo>
                <a:lnTo>
                  <a:pt x="110083" y="107830"/>
                </a:lnTo>
                <a:lnTo>
                  <a:pt x="110083" y="163374"/>
                </a:lnTo>
                <a:lnTo>
                  <a:pt x="57796" y="163374"/>
                </a:lnTo>
                <a:lnTo>
                  <a:pt x="57796" y="107830"/>
                </a:lnTo>
                <a:lnTo>
                  <a:pt x="0" y="107830"/>
                </a:lnTo>
                <a:lnTo>
                  <a:pt x="0" y="55544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4992749" y="4360043"/>
            <a:ext cx="233629" cy="230595"/>
          </a:xfrm>
          <a:prstGeom prst="rect">
            <a:avLst/>
          </a:prstGeom>
          <a:blipFill>
            <a:blip r:embed="rId1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5083141" y="4486147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79">
                <a:moveTo>
                  <a:pt x="52287" y="0"/>
                </a:moveTo>
                <a:lnTo>
                  <a:pt x="0" y="0"/>
                </a:lnTo>
                <a:lnTo>
                  <a:pt x="0" y="55543"/>
                </a:lnTo>
                <a:lnTo>
                  <a:pt x="52287" y="55543"/>
                </a:lnTo>
                <a:lnTo>
                  <a:pt x="52287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5025344" y="4460003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286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5083141" y="4378316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79">
                <a:moveTo>
                  <a:pt x="52287" y="0"/>
                </a:moveTo>
                <a:lnTo>
                  <a:pt x="0" y="0"/>
                </a:lnTo>
                <a:lnTo>
                  <a:pt x="0" y="55543"/>
                </a:lnTo>
                <a:lnTo>
                  <a:pt x="52287" y="55543"/>
                </a:lnTo>
                <a:lnTo>
                  <a:pt x="52287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5025344" y="4378317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29">
                <a:moveTo>
                  <a:pt x="0" y="55544"/>
                </a:moveTo>
                <a:lnTo>
                  <a:pt x="57796" y="55544"/>
                </a:lnTo>
                <a:lnTo>
                  <a:pt x="57796" y="0"/>
                </a:lnTo>
                <a:lnTo>
                  <a:pt x="110083" y="0"/>
                </a:lnTo>
                <a:lnTo>
                  <a:pt x="110083" y="55544"/>
                </a:lnTo>
                <a:lnTo>
                  <a:pt x="167879" y="55544"/>
                </a:lnTo>
                <a:lnTo>
                  <a:pt x="167879" y="107830"/>
                </a:lnTo>
                <a:lnTo>
                  <a:pt x="110083" y="107830"/>
                </a:lnTo>
                <a:lnTo>
                  <a:pt x="110083" y="163374"/>
                </a:lnTo>
                <a:lnTo>
                  <a:pt x="57796" y="163374"/>
                </a:lnTo>
                <a:lnTo>
                  <a:pt x="57796" y="107830"/>
                </a:lnTo>
                <a:lnTo>
                  <a:pt x="0" y="107830"/>
                </a:lnTo>
                <a:lnTo>
                  <a:pt x="0" y="55544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4598310" y="4660424"/>
            <a:ext cx="236663" cy="230595"/>
          </a:xfrm>
          <a:prstGeom prst="rect">
            <a:avLst/>
          </a:prstGeom>
          <a:blipFill>
            <a:blip r:embed="rId1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4629453" y="4675383"/>
            <a:ext cx="174117" cy="1696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4877451" y="4660424"/>
            <a:ext cx="236663" cy="230595"/>
          </a:xfrm>
          <a:prstGeom prst="rect">
            <a:avLst/>
          </a:prstGeom>
          <a:blipFill>
            <a:blip r:embed="rId1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4908948" y="4675383"/>
            <a:ext cx="174117" cy="16961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4146222" y="4520853"/>
            <a:ext cx="233629" cy="230595"/>
          </a:xfrm>
          <a:prstGeom prst="rect">
            <a:avLst/>
          </a:prstGeom>
          <a:blipFill>
            <a:blip r:embed="rId1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4176116" y="4535239"/>
            <a:ext cx="174117" cy="16961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4027890" y="4724141"/>
            <a:ext cx="236663" cy="230595"/>
          </a:xfrm>
          <a:prstGeom prst="rect">
            <a:avLst/>
          </a:prstGeom>
          <a:blipFill>
            <a:blip r:embed="rId1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4058939" y="4738401"/>
            <a:ext cx="174117" cy="169611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5159627" y="4702902"/>
            <a:ext cx="236663" cy="118331"/>
          </a:xfrm>
          <a:prstGeom prst="rect">
            <a:avLst/>
          </a:prstGeom>
          <a:blipFill>
            <a:blip r:embed="rId1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5194389" y="4747292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5194389" y="4720933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4677198" y="4982043"/>
            <a:ext cx="236663" cy="121365"/>
          </a:xfrm>
          <a:prstGeom prst="rect">
            <a:avLst/>
          </a:prstGeom>
          <a:blipFill>
            <a:blip r:embed="rId1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4711378" y="5027421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4711378" y="5001063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4446603" y="5130717"/>
            <a:ext cx="236663" cy="118331"/>
          </a:xfrm>
          <a:prstGeom prst="rect">
            <a:avLst/>
          </a:prstGeom>
          <a:blipFill>
            <a:blip r:embed="rId1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4480775" y="5174397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4480774" y="5148038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4252417" y="4991146"/>
            <a:ext cx="233629" cy="118331"/>
          </a:xfrm>
          <a:prstGeom prst="rect">
            <a:avLst/>
          </a:prstGeom>
          <a:blipFill>
            <a:blip r:embed="rId1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4284971" y="5035754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4284971" y="5009395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4261519" y="5270287"/>
            <a:ext cx="236663" cy="118331"/>
          </a:xfrm>
          <a:prstGeom prst="rect">
            <a:avLst/>
          </a:prstGeom>
          <a:blipFill>
            <a:blip r:embed="rId1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4295788" y="5314607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4295788" y="5288249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4592242" y="5276355"/>
            <a:ext cx="233629" cy="121365"/>
          </a:xfrm>
          <a:prstGeom prst="rect">
            <a:avLst/>
          </a:prstGeom>
          <a:blipFill>
            <a:blip r:embed="rId1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4624234" y="5321485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4624233" y="5295127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4795529" y="5091272"/>
            <a:ext cx="236663" cy="121365"/>
          </a:xfrm>
          <a:prstGeom prst="rect">
            <a:avLst/>
          </a:prstGeom>
          <a:blipFill>
            <a:blip r:embed="rId1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4829588" y="5136350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4829588" y="5109991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4838007" y="5327936"/>
            <a:ext cx="233629" cy="121365"/>
          </a:xfrm>
          <a:prstGeom prst="rect">
            <a:avLst/>
          </a:prstGeom>
          <a:blipFill>
            <a:blip r:embed="rId1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4870948" y="5374080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4870948" y="5347721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4492115" y="5458404"/>
            <a:ext cx="233629" cy="121365"/>
          </a:xfrm>
          <a:prstGeom prst="rect">
            <a:avLst/>
          </a:prstGeom>
          <a:blipFill>
            <a:blip r:embed="rId1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4524227" y="5504669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4524227" y="5478310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4100710" y="5112512"/>
            <a:ext cx="236663" cy="118331"/>
          </a:xfrm>
          <a:prstGeom prst="rect">
            <a:avLst/>
          </a:prstGeom>
          <a:blipFill>
            <a:blip r:embed="rId1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4135158" y="5156963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4135157" y="5130605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4100710" y="5382550"/>
            <a:ext cx="236663" cy="118331"/>
          </a:xfrm>
          <a:prstGeom prst="rect">
            <a:avLst/>
          </a:prstGeom>
          <a:blipFill>
            <a:blip r:embed="rId1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4135158" y="5426679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4135157" y="5400320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4029292" y="4286293"/>
            <a:ext cx="0" cy="1374775"/>
          </a:xfrm>
          <a:custGeom>
            <a:avLst/>
            <a:gdLst/>
            <a:ahLst/>
            <a:cxnLst/>
            <a:rect l="l" t="t" r="r" b="b"/>
            <a:pathLst>
              <a:path h="1374775">
                <a:moveTo>
                  <a:pt x="0" y="1374725"/>
                </a:moveTo>
                <a:lnTo>
                  <a:pt x="0" y="0"/>
                </a:lnTo>
              </a:path>
            </a:pathLst>
          </a:custGeom>
          <a:ln w="12473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3990690" y="4269788"/>
            <a:ext cx="77205" cy="75895"/>
          </a:xfrm>
          <a:prstGeom prst="rect">
            <a:avLst/>
          </a:prstGeom>
          <a:blipFill>
            <a:blip r:embed="rId1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5511587" y="4490512"/>
            <a:ext cx="233629" cy="118331"/>
          </a:xfrm>
          <a:prstGeom prst="rect">
            <a:avLst/>
          </a:prstGeom>
          <a:blipFill>
            <a:blip r:embed="rId1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5544445" y="4533984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5544444" y="4507625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5420563" y="4369146"/>
            <a:ext cx="233629" cy="121365"/>
          </a:xfrm>
          <a:prstGeom prst="rect">
            <a:avLst/>
          </a:prstGeom>
          <a:blipFill>
            <a:blip r:embed="rId1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5452517" y="4415035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5452516" y="4388677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5748251" y="4378249"/>
            <a:ext cx="233629" cy="118331"/>
          </a:xfrm>
          <a:prstGeom prst="rect">
            <a:avLst/>
          </a:prstGeom>
          <a:blipFill>
            <a:blip r:embed="rId1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5780962" y="4421913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5777843" y="4392436"/>
            <a:ext cx="273821" cy="170894"/>
          </a:xfrm>
          <a:prstGeom prst="rect">
            <a:avLst/>
          </a:prstGeom>
          <a:blipFill>
            <a:blip r:embed="rId1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5850001" y="4487910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5850000" y="4461552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5915129" y="4630082"/>
            <a:ext cx="236663" cy="118331"/>
          </a:xfrm>
          <a:prstGeom prst="rect">
            <a:avLst/>
          </a:prstGeom>
          <a:blipFill>
            <a:blip r:embed="rId1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5949765" y="4674243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5949764" y="4647885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5702739" y="4542092"/>
            <a:ext cx="233629" cy="118331"/>
          </a:xfrm>
          <a:prstGeom prst="rect">
            <a:avLst/>
          </a:prstGeom>
          <a:blipFill>
            <a:blip r:embed="rId1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5735781" y="4586819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5735781" y="4560460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5833207" y="4721106"/>
            <a:ext cx="236663" cy="121365"/>
          </a:xfrm>
          <a:prstGeom prst="rect">
            <a:avLst/>
          </a:prstGeom>
          <a:blipFill>
            <a:blip r:embed="rId1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5867384" y="4767374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5867382" y="4741016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5596543" y="4666492"/>
            <a:ext cx="233629" cy="121365"/>
          </a:xfrm>
          <a:prstGeom prst="rect">
            <a:avLst/>
          </a:prstGeom>
          <a:blipFill>
            <a:blip r:embed="rId1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5630248" y="4712052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5630247" y="4685693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5314369" y="4463205"/>
            <a:ext cx="233629" cy="121365"/>
          </a:xfrm>
          <a:prstGeom prst="rect">
            <a:avLst/>
          </a:prstGeom>
          <a:blipFill>
            <a:blip r:embed="rId1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5346712" y="4508829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5346712" y="4482470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5396289" y="4636150"/>
            <a:ext cx="233629" cy="118331"/>
          </a:xfrm>
          <a:prstGeom prst="rect">
            <a:avLst/>
          </a:prstGeom>
          <a:blipFill>
            <a:blip r:embed="rId1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5428863" y="4680372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5428863" y="4654013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4006651" y="4296327"/>
            <a:ext cx="2196720" cy="1344126"/>
          </a:xfrm>
          <a:prstGeom prst="rect">
            <a:avLst/>
          </a:prstGeom>
          <a:blipFill>
            <a:blip r:embed="rId1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4047583" y="4319927"/>
            <a:ext cx="2116455" cy="1265555"/>
          </a:xfrm>
          <a:custGeom>
            <a:avLst/>
            <a:gdLst/>
            <a:ahLst/>
            <a:cxnLst/>
            <a:rect l="l" t="t" r="r" b="b"/>
            <a:pathLst>
              <a:path w="2116454" h="1265554">
                <a:moveTo>
                  <a:pt x="933240" y="647706"/>
                </a:moveTo>
                <a:lnTo>
                  <a:pt x="896298" y="652643"/>
                </a:lnTo>
                <a:lnTo>
                  <a:pt x="852100" y="654572"/>
                </a:lnTo>
                <a:lnTo>
                  <a:pt x="802149" y="654112"/>
                </a:lnTo>
                <a:lnTo>
                  <a:pt x="747949" y="651880"/>
                </a:lnTo>
                <a:lnTo>
                  <a:pt x="691002" y="648495"/>
                </a:lnTo>
                <a:lnTo>
                  <a:pt x="632813" y="644575"/>
                </a:lnTo>
                <a:lnTo>
                  <a:pt x="574885" y="640737"/>
                </a:lnTo>
                <a:lnTo>
                  <a:pt x="518721" y="637599"/>
                </a:lnTo>
                <a:lnTo>
                  <a:pt x="465825" y="635779"/>
                </a:lnTo>
                <a:lnTo>
                  <a:pt x="417700" y="635896"/>
                </a:lnTo>
                <a:lnTo>
                  <a:pt x="375850" y="638567"/>
                </a:lnTo>
                <a:lnTo>
                  <a:pt x="319000" y="644215"/>
                </a:lnTo>
                <a:lnTo>
                  <a:pt x="268277" y="649438"/>
                </a:lnTo>
                <a:lnTo>
                  <a:pt x="223282" y="656232"/>
                </a:lnTo>
                <a:lnTo>
                  <a:pt x="183615" y="666596"/>
                </a:lnTo>
                <a:lnTo>
                  <a:pt x="148876" y="682529"/>
                </a:lnTo>
                <a:lnTo>
                  <a:pt x="118667" y="706028"/>
                </a:lnTo>
                <a:lnTo>
                  <a:pt x="92586" y="739093"/>
                </a:lnTo>
                <a:lnTo>
                  <a:pt x="56767" y="810886"/>
                </a:lnTo>
                <a:lnTo>
                  <a:pt x="39200" y="857064"/>
                </a:lnTo>
                <a:lnTo>
                  <a:pt x="23506" y="907318"/>
                </a:lnTo>
                <a:lnTo>
                  <a:pt x="10919" y="959564"/>
                </a:lnTo>
                <a:lnTo>
                  <a:pt x="2672" y="1011719"/>
                </a:lnTo>
                <a:lnTo>
                  <a:pt x="0" y="1061699"/>
                </a:lnTo>
                <a:lnTo>
                  <a:pt x="4134" y="1107420"/>
                </a:lnTo>
                <a:lnTo>
                  <a:pt x="16310" y="1146799"/>
                </a:lnTo>
                <a:lnTo>
                  <a:pt x="64652" y="1197869"/>
                </a:lnTo>
                <a:lnTo>
                  <a:pt x="100221" y="1214941"/>
                </a:lnTo>
                <a:lnTo>
                  <a:pt x="143056" y="1229156"/>
                </a:lnTo>
                <a:lnTo>
                  <a:pt x="191745" y="1240707"/>
                </a:lnTo>
                <a:lnTo>
                  <a:pt x="244875" y="1249782"/>
                </a:lnTo>
                <a:lnTo>
                  <a:pt x="301036" y="1256572"/>
                </a:lnTo>
                <a:lnTo>
                  <a:pt x="358814" y="1261269"/>
                </a:lnTo>
                <a:lnTo>
                  <a:pt x="416799" y="1264061"/>
                </a:lnTo>
                <a:lnTo>
                  <a:pt x="473579" y="1265140"/>
                </a:lnTo>
                <a:lnTo>
                  <a:pt x="527740" y="1264696"/>
                </a:lnTo>
                <a:lnTo>
                  <a:pt x="577873" y="1262919"/>
                </a:lnTo>
                <a:lnTo>
                  <a:pt x="622564" y="1259999"/>
                </a:lnTo>
                <a:lnTo>
                  <a:pt x="678179" y="1253506"/>
                </a:lnTo>
                <a:lnTo>
                  <a:pt x="733681" y="1243365"/>
                </a:lnTo>
                <a:lnTo>
                  <a:pt x="788055" y="1229876"/>
                </a:lnTo>
                <a:lnTo>
                  <a:pt x="840286" y="1213341"/>
                </a:lnTo>
                <a:lnTo>
                  <a:pt x="889358" y="1194061"/>
                </a:lnTo>
                <a:lnTo>
                  <a:pt x="934256" y="1172336"/>
                </a:lnTo>
                <a:lnTo>
                  <a:pt x="973965" y="1148467"/>
                </a:lnTo>
                <a:lnTo>
                  <a:pt x="1007469" y="1122756"/>
                </a:lnTo>
                <a:lnTo>
                  <a:pt x="1051725" y="1060733"/>
                </a:lnTo>
                <a:lnTo>
                  <a:pt x="1057597" y="1020394"/>
                </a:lnTo>
                <a:lnTo>
                  <a:pt x="1054688" y="976200"/>
                </a:lnTo>
                <a:lnTo>
                  <a:pt x="1046318" y="929863"/>
                </a:lnTo>
                <a:lnTo>
                  <a:pt x="1035806" y="883099"/>
                </a:lnTo>
                <a:lnTo>
                  <a:pt x="1026472" y="837619"/>
                </a:lnTo>
                <a:lnTo>
                  <a:pt x="1021636" y="795139"/>
                </a:lnTo>
                <a:lnTo>
                  <a:pt x="1024616" y="757370"/>
                </a:lnTo>
                <a:lnTo>
                  <a:pt x="1040625" y="701806"/>
                </a:lnTo>
                <a:lnTo>
                  <a:pt x="1062775" y="648802"/>
                </a:lnTo>
                <a:lnTo>
                  <a:pt x="1090626" y="601647"/>
                </a:lnTo>
                <a:lnTo>
                  <a:pt x="1123741" y="563630"/>
                </a:lnTo>
                <a:lnTo>
                  <a:pt x="1161680" y="538041"/>
                </a:lnTo>
                <a:lnTo>
                  <a:pt x="1194846" y="530171"/>
                </a:lnTo>
                <a:lnTo>
                  <a:pt x="1229027" y="533979"/>
                </a:lnTo>
                <a:lnTo>
                  <a:pt x="1266761" y="544895"/>
                </a:lnTo>
                <a:lnTo>
                  <a:pt x="1310588" y="558349"/>
                </a:lnTo>
                <a:lnTo>
                  <a:pt x="1363044" y="569772"/>
                </a:lnTo>
                <a:lnTo>
                  <a:pt x="1426668" y="574596"/>
                </a:lnTo>
                <a:lnTo>
                  <a:pt x="1465275" y="574894"/>
                </a:lnTo>
                <a:lnTo>
                  <a:pt x="1510133" y="575590"/>
                </a:lnTo>
                <a:lnTo>
                  <a:pt x="1559876" y="576380"/>
                </a:lnTo>
                <a:lnTo>
                  <a:pt x="1613142" y="576965"/>
                </a:lnTo>
                <a:lnTo>
                  <a:pt x="1668565" y="577042"/>
                </a:lnTo>
                <a:lnTo>
                  <a:pt x="1724781" y="576309"/>
                </a:lnTo>
                <a:lnTo>
                  <a:pt x="1780426" y="574466"/>
                </a:lnTo>
                <a:lnTo>
                  <a:pt x="1834135" y="571211"/>
                </a:lnTo>
                <a:lnTo>
                  <a:pt x="1884545" y="566242"/>
                </a:lnTo>
                <a:lnTo>
                  <a:pt x="1930291" y="559259"/>
                </a:lnTo>
                <a:lnTo>
                  <a:pt x="1970009" y="549959"/>
                </a:lnTo>
                <a:lnTo>
                  <a:pt x="2044985" y="510198"/>
                </a:lnTo>
                <a:lnTo>
                  <a:pt x="2076873" y="474017"/>
                </a:lnTo>
                <a:lnTo>
                  <a:pt x="2098798" y="431973"/>
                </a:lnTo>
                <a:lnTo>
                  <a:pt x="2111558" y="386546"/>
                </a:lnTo>
                <a:lnTo>
                  <a:pt x="2115954" y="340213"/>
                </a:lnTo>
                <a:lnTo>
                  <a:pt x="2112784" y="295452"/>
                </a:lnTo>
                <a:lnTo>
                  <a:pt x="2102847" y="254741"/>
                </a:lnTo>
                <a:lnTo>
                  <a:pt x="2065654" y="182560"/>
                </a:lnTo>
                <a:lnTo>
                  <a:pt x="2037179" y="144675"/>
                </a:lnTo>
                <a:lnTo>
                  <a:pt x="2002905" y="107951"/>
                </a:lnTo>
                <a:lnTo>
                  <a:pt x="1963419" y="74154"/>
                </a:lnTo>
                <a:lnTo>
                  <a:pt x="1919311" y="45051"/>
                </a:lnTo>
                <a:lnTo>
                  <a:pt x="1871169" y="22409"/>
                </a:lnTo>
                <a:lnTo>
                  <a:pt x="1819583" y="7996"/>
                </a:lnTo>
                <a:lnTo>
                  <a:pt x="1780981" y="2813"/>
                </a:lnTo>
                <a:lnTo>
                  <a:pt x="1736795" y="169"/>
                </a:lnTo>
                <a:lnTo>
                  <a:pt x="1688231" y="0"/>
                </a:lnTo>
                <a:lnTo>
                  <a:pt x="1636493" y="2242"/>
                </a:lnTo>
                <a:lnTo>
                  <a:pt x="1582789" y="6832"/>
                </a:lnTo>
                <a:lnTo>
                  <a:pt x="1528323" y="13707"/>
                </a:lnTo>
                <a:lnTo>
                  <a:pt x="1474302" y="22804"/>
                </a:lnTo>
                <a:lnTo>
                  <a:pt x="1421930" y="34058"/>
                </a:lnTo>
                <a:lnTo>
                  <a:pt x="1372414" y="47406"/>
                </a:lnTo>
                <a:lnTo>
                  <a:pt x="1326959" y="62785"/>
                </a:lnTo>
                <a:lnTo>
                  <a:pt x="1286770" y="80132"/>
                </a:lnTo>
                <a:lnTo>
                  <a:pt x="1253055" y="99383"/>
                </a:lnTo>
                <a:lnTo>
                  <a:pt x="1217946" y="131061"/>
                </a:lnTo>
                <a:lnTo>
                  <a:pt x="1191598" y="170825"/>
                </a:lnTo>
                <a:lnTo>
                  <a:pt x="1172170" y="216494"/>
                </a:lnTo>
                <a:lnTo>
                  <a:pt x="1157818" y="265886"/>
                </a:lnTo>
                <a:lnTo>
                  <a:pt x="1146700" y="316819"/>
                </a:lnTo>
                <a:lnTo>
                  <a:pt x="1136974" y="367114"/>
                </a:lnTo>
                <a:lnTo>
                  <a:pt x="1126796" y="414587"/>
                </a:lnTo>
                <a:lnTo>
                  <a:pt x="1114324" y="457059"/>
                </a:lnTo>
                <a:lnTo>
                  <a:pt x="1097717" y="492348"/>
                </a:lnTo>
                <a:lnTo>
                  <a:pt x="1069939" y="541843"/>
                </a:lnTo>
                <a:lnTo>
                  <a:pt x="1049470" y="580153"/>
                </a:lnTo>
                <a:lnTo>
                  <a:pt x="1026444" y="609250"/>
                </a:lnTo>
                <a:lnTo>
                  <a:pt x="990990" y="631110"/>
                </a:lnTo>
                <a:lnTo>
                  <a:pt x="933240" y="647706"/>
                </a:lnTo>
                <a:close/>
              </a:path>
            </a:pathLst>
          </a:custGeom>
          <a:ln w="18710">
            <a:solidFill>
              <a:srgbClr val="6173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 txBox="1"/>
          <p:nvPr/>
        </p:nvSpPr>
        <p:spPr>
          <a:xfrm>
            <a:off x="6688649" y="4240687"/>
            <a:ext cx="208279" cy="60007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50" spc="-60" dirty="0">
                <a:latin typeface="Calibri"/>
                <a:cs typeface="Calibri"/>
              </a:rPr>
              <a:t>!"#$%&amp;" </a:t>
            </a:r>
            <a:r>
              <a:rPr sz="1150" spc="245" dirty="0">
                <a:latin typeface="Calibri"/>
                <a:cs typeface="Calibri"/>
              </a:rPr>
              <a:t>(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530" name="object 530"/>
          <p:cNvSpPr/>
          <p:nvPr/>
        </p:nvSpPr>
        <p:spPr>
          <a:xfrm>
            <a:off x="6895158" y="5823108"/>
            <a:ext cx="2061845" cy="0"/>
          </a:xfrm>
          <a:custGeom>
            <a:avLst/>
            <a:gdLst/>
            <a:ahLst/>
            <a:cxnLst/>
            <a:rect l="l" t="t" r="r" b="b"/>
            <a:pathLst>
              <a:path w="2061845">
                <a:moveTo>
                  <a:pt x="0" y="0"/>
                </a:moveTo>
                <a:lnTo>
                  <a:pt x="2061358" y="0"/>
                </a:lnTo>
              </a:path>
            </a:pathLst>
          </a:custGeom>
          <a:ln w="12473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8897126" y="5784505"/>
            <a:ext cx="75896" cy="77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 txBox="1"/>
          <p:nvPr/>
        </p:nvSpPr>
        <p:spPr>
          <a:xfrm>
            <a:off x="8278957" y="5806644"/>
            <a:ext cx="60007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-60" dirty="0">
                <a:latin typeface="Calibri"/>
                <a:cs typeface="Calibri"/>
              </a:rPr>
              <a:t>!"#$%&amp;" </a:t>
            </a:r>
            <a:r>
              <a:rPr sz="1150" spc="245" dirty="0">
                <a:latin typeface="Calibri"/>
                <a:cs typeface="Calibri"/>
              </a:rPr>
              <a:t>)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533" name="object 533"/>
          <p:cNvSpPr/>
          <p:nvPr/>
        </p:nvSpPr>
        <p:spPr>
          <a:xfrm>
            <a:off x="8370196" y="4720059"/>
            <a:ext cx="233629" cy="230595"/>
          </a:xfrm>
          <a:prstGeom prst="rect">
            <a:avLst/>
          </a:prstGeom>
          <a:blipFill>
            <a:blip r:embed="rId1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8399380" y="4734651"/>
            <a:ext cx="174117" cy="16961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8136566" y="4877834"/>
            <a:ext cx="233629" cy="230595"/>
          </a:xfrm>
          <a:prstGeom prst="rect">
            <a:avLst/>
          </a:prstGeom>
          <a:blipFill>
            <a:blip r:embed="rId1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8228121" y="5003373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79">
                <a:moveTo>
                  <a:pt x="52287" y="0"/>
                </a:moveTo>
                <a:lnTo>
                  <a:pt x="0" y="0"/>
                </a:lnTo>
                <a:lnTo>
                  <a:pt x="0" y="55543"/>
                </a:lnTo>
                <a:lnTo>
                  <a:pt x="52287" y="55543"/>
                </a:lnTo>
                <a:lnTo>
                  <a:pt x="52287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8170325" y="4977230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286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8228121" y="4895543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79">
                <a:moveTo>
                  <a:pt x="52287" y="0"/>
                </a:moveTo>
                <a:lnTo>
                  <a:pt x="0" y="0"/>
                </a:lnTo>
                <a:lnTo>
                  <a:pt x="0" y="55543"/>
                </a:lnTo>
                <a:lnTo>
                  <a:pt x="52287" y="55543"/>
                </a:lnTo>
                <a:lnTo>
                  <a:pt x="52287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8170324" y="4895543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29">
                <a:moveTo>
                  <a:pt x="0" y="55543"/>
                </a:moveTo>
                <a:lnTo>
                  <a:pt x="57797" y="55543"/>
                </a:lnTo>
                <a:lnTo>
                  <a:pt x="57797" y="0"/>
                </a:lnTo>
                <a:lnTo>
                  <a:pt x="110084" y="0"/>
                </a:lnTo>
                <a:lnTo>
                  <a:pt x="110084" y="55543"/>
                </a:lnTo>
                <a:lnTo>
                  <a:pt x="167881" y="55543"/>
                </a:lnTo>
                <a:lnTo>
                  <a:pt x="167881" y="107830"/>
                </a:lnTo>
                <a:lnTo>
                  <a:pt x="110084" y="107830"/>
                </a:lnTo>
                <a:lnTo>
                  <a:pt x="110084" y="163374"/>
                </a:lnTo>
                <a:lnTo>
                  <a:pt x="57797" y="163374"/>
                </a:lnTo>
                <a:lnTo>
                  <a:pt x="57797" y="107830"/>
                </a:lnTo>
                <a:lnTo>
                  <a:pt x="0" y="107830"/>
                </a:lnTo>
                <a:lnTo>
                  <a:pt x="0" y="55543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8285240" y="5065951"/>
            <a:ext cx="233629" cy="230595"/>
          </a:xfrm>
          <a:prstGeom prst="rect">
            <a:avLst/>
          </a:prstGeom>
          <a:blipFill>
            <a:blip r:embed="rId1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8375834" y="5191210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79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8318038" y="5165066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286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8375834" y="5083380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79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8318038" y="5083380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29">
                <a:moveTo>
                  <a:pt x="0" y="55543"/>
                </a:moveTo>
                <a:lnTo>
                  <a:pt x="57796" y="55543"/>
                </a:lnTo>
                <a:lnTo>
                  <a:pt x="57796" y="0"/>
                </a:lnTo>
                <a:lnTo>
                  <a:pt x="110082" y="0"/>
                </a:lnTo>
                <a:lnTo>
                  <a:pt x="110082" y="55543"/>
                </a:lnTo>
                <a:lnTo>
                  <a:pt x="167880" y="55543"/>
                </a:lnTo>
                <a:lnTo>
                  <a:pt x="167880" y="107830"/>
                </a:lnTo>
                <a:lnTo>
                  <a:pt x="110082" y="107830"/>
                </a:lnTo>
                <a:lnTo>
                  <a:pt x="110082" y="163374"/>
                </a:lnTo>
                <a:lnTo>
                  <a:pt x="57796" y="163374"/>
                </a:lnTo>
                <a:lnTo>
                  <a:pt x="57796" y="107830"/>
                </a:lnTo>
                <a:lnTo>
                  <a:pt x="0" y="107830"/>
                </a:lnTo>
                <a:lnTo>
                  <a:pt x="0" y="55543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8206352" y="4525873"/>
            <a:ext cx="236663" cy="230595"/>
          </a:xfrm>
          <a:prstGeom prst="rect">
            <a:avLst/>
          </a:prstGeom>
          <a:blipFill>
            <a:blip r:embed="rId1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8237692" y="4540930"/>
            <a:ext cx="174117" cy="16961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8081952" y="5232829"/>
            <a:ext cx="233629" cy="230595"/>
          </a:xfrm>
          <a:prstGeom prst="rect">
            <a:avLst/>
          </a:prstGeom>
          <a:blipFill>
            <a:blip r:embed="rId1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8171823" y="5358022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79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8114026" y="5331879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1" y="0"/>
                </a:lnTo>
              </a:path>
            </a:pathLst>
          </a:custGeom>
          <a:ln w="52286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8171823" y="5250191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79">
                <a:moveTo>
                  <a:pt x="52286" y="0"/>
                </a:moveTo>
                <a:lnTo>
                  <a:pt x="0" y="0"/>
                </a:lnTo>
                <a:lnTo>
                  <a:pt x="0" y="55544"/>
                </a:lnTo>
                <a:lnTo>
                  <a:pt x="52286" y="55544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8114026" y="5250192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29">
                <a:moveTo>
                  <a:pt x="0" y="55543"/>
                </a:moveTo>
                <a:lnTo>
                  <a:pt x="57796" y="55543"/>
                </a:lnTo>
                <a:lnTo>
                  <a:pt x="57796" y="0"/>
                </a:lnTo>
                <a:lnTo>
                  <a:pt x="110083" y="0"/>
                </a:lnTo>
                <a:lnTo>
                  <a:pt x="110083" y="55543"/>
                </a:lnTo>
                <a:lnTo>
                  <a:pt x="167880" y="55543"/>
                </a:lnTo>
                <a:lnTo>
                  <a:pt x="167880" y="107830"/>
                </a:lnTo>
                <a:lnTo>
                  <a:pt x="110083" y="107830"/>
                </a:lnTo>
                <a:lnTo>
                  <a:pt x="110083" y="163374"/>
                </a:lnTo>
                <a:lnTo>
                  <a:pt x="57796" y="163374"/>
                </a:lnTo>
                <a:lnTo>
                  <a:pt x="57796" y="107830"/>
                </a:lnTo>
                <a:lnTo>
                  <a:pt x="0" y="107830"/>
                </a:lnTo>
                <a:lnTo>
                  <a:pt x="0" y="55543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8321650" y="5326887"/>
            <a:ext cx="233629" cy="230595"/>
          </a:xfrm>
          <a:prstGeom prst="rect">
            <a:avLst/>
          </a:prstGeom>
          <a:blipFill>
            <a:blip r:embed="rId1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8412828" y="5454422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79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8355031" y="5428279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286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8412828" y="5346591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79">
                <a:moveTo>
                  <a:pt x="52286" y="0"/>
                </a:moveTo>
                <a:lnTo>
                  <a:pt x="0" y="0"/>
                </a:lnTo>
                <a:lnTo>
                  <a:pt x="0" y="55544"/>
                </a:lnTo>
                <a:lnTo>
                  <a:pt x="52286" y="55544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8355031" y="5346593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29">
                <a:moveTo>
                  <a:pt x="0" y="55543"/>
                </a:moveTo>
                <a:lnTo>
                  <a:pt x="57796" y="55543"/>
                </a:lnTo>
                <a:lnTo>
                  <a:pt x="57796" y="0"/>
                </a:lnTo>
                <a:lnTo>
                  <a:pt x="110082" y="0"/>
                </a:lnTo>
                <a:lnTo>
                  <a:pt x="110082" y="55543"/>
                </a:lnTo>
                <a:lnTo>
                  <a:pt x="167880" y="55543"/>
                </a:lnTo>
                <a:lnTo>
                  <a:pt x="167880" y="107830"/>
                </a:lnTo>
                <a:lnTo>
                  <a:pt x="110082" y="107830"/>
                </a:lnTo>
                <a:lnTo>
                  <a:pt x="110082" y="163373"/>
                </a:lnTo>
                <a:lnTo>
                  <a:pt x="57796" y="163373"/>
                </a:lnTo>
                <a:lnTo>
                  <a:pt x="57796" y="107830"/>
                </a:lnTo>
                <a:lnTo>
                  <a:pt x="0" y="107830"/>
                </a:lnTo>
                <a:lnTo>
                  <a:pt x="0" y="55543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7930245" y="5017404"/>
            <a:ext cx="233629" cy="227560"/>
          </a:xfrm>
          <a:prstGeom prst="rect">
            <a:avLst/>
          </a:prstGeom>
          <a:blipFill>
            <a:blip r:embed="rId1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8021759" y="5142358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79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7963961" y="5116215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286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8021759" y="5034528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79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7963961" y="5034528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29">
                <a:moveTo>
                  <a:pt x="0" y="55544"/>
                </a:moveTo>
                <a:lnTo>
                  <a:pt x="57796" y="55544"/>
                </a:lnTo>
                <a:lnTo>
                  <a:pt x="57796" y="0"/>
                </a:lnTo>
                <a:lnTo>
                  <a:pt x="110083" y="0"/>
                </a:lnTo>
                <a:lnTo>
                  <a:pt x="110083" y="55544"/>
                </a:lnTo>
                <a:lnTo>
                  <a:pt x="167880" y="55544"/>
                </a:lnTo>
                <a:lnTo>
                  <a:pt x="167880" y="107830"/>
                </a:lnTo>
                <a:lnTo>
                  <a:pt x="110083" y="107830"/>
                </a:lnTo>
                <a:lnTo>
                  <a:pt x="110083" y="163374"/>
                </a:lnTo>
                <a:lnTo>
                  <a:pt x="57796" y="163374"/>
                </a:lnTo>
                <a:lnTo>
                  <a:pt x="57796" y="107830"/>
                </a:lnTo>
                <a:lnTo>
                  <a:pt x="0" y="107830"/>
                </a:lnTo>
                <a:lnTo>
                  <a:pt x="0" y="55544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8512801" y="4984029"/>
            <a:ext cx="233629" cy="230595"/>
          </a:xfrm>
          <a:prstGeom prst="rect">
            <a:avLst/>
          </a:prstGeom>
          <a:blipFill>
            <a:blip r:embed="rId1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8604274" y="5109059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79">
                <a:moveTo>
                  <a:pt x="52286" y="0"/>
                </a:moveTo>
                <a:lnTo>
                  <a:pt x="0" y="0"/>
                </a:lnTo>
                <a:lnTo>
                  <a:pt x="0" y="55544"/>
                </a:lnTo>
                <a:lnTo>
                  <a:pt x="52286" y="55544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8546476" y="5082916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1" y="0"/>
                </a:lnTo>
              </a:path>
            </a:pathLst>
          </a:custGeom>
          <a:ln w="52286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8604274" y="5001230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79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8546476" y="5001230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29">
                <a:moveTo>
                  <a:pt x="0" y="55543"/>
                </a:moveTo>
                <a:lnTo>
                  <a:pt x="57797" y="55543"/>
                </a:lnTo>
                <a:lnTo>
                  <a:pt x="57797" y="0"/>
                </a:lnTo>
                <a:lnTo>
                  <a:pt x="110084" y="0"/>
                </a:lnTo>
                <a:lnTo>
                  <a:pt x="110084" y="55543"/>
                </a:lnTo>
                <a:lnTo>
                  <a:pt x="167881" y="55543"/>
                </a:lnTo>
                <a:lnTo>
                  <a:pt x="167881" y="107830"/>
                </a:lnTo>
                <a:lnTo>
                  <a:pt x="110084" y="107830"/>
                </a:lnTo>
                <a:lnTo>
                  <a:pt x="110084" y="163374"/>
                </a:lnTo>
                <a:lnTo>
                  <a:pt x="57797" y="163374"/>
                </a:lnTo>
                <a:lnTo>
                  <a:pt x="57797" y="107830"/>
                </a:lnTo>
                <a:lnTo>
                  <a:pt x="0" y="107830"/>
                </a:lnTo>
                <a:lnTo>
                  <a:pt x="0" y="55543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7277904" y="4984029"/>
            <a:ext cx="236663" cy="118331"/>
          </a:xfrm>
          <a:prstGeom prst="rect">
            <a:avLst/>
          </a:prstGeom>
          <a:blipFill>
            <a:blip r:embed="rId1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7312419" y="5028603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7312419" y="5002245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7016967" y="5017405"/>
            <a:ext cx="233629" cy="121365"/>
          </a:xfrm>
          <a:prstGeom prst="rect">
            <a:avLst/>
          </a:prstGeom>
          <a:blipFill>
            <a:blip r:embed="rId1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7048954" y="5062640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7048954" y="5036281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7423543" y="5129668"/>
            <a:ext cx="233629" cy="121365"/>
          </a:xfrm>
          <a:prstGeom prst="rect">
            <a:avLst/>
          </a:prstGeom>
          <a:blipFill>
            <a:blip r:embed="rId1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7455879" y="5175691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7455879" y="5149333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7681445" y="5184282"/>
            <a:ext cx="236663" cy="118331"/>
          </a:xfrm>
          <a:prstGeom prst="rect">
            <a:avLst/>
          </a:prstGeom>
          <a:blipFill>
            <a:blip r:embed="rId1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7715915" y="5228286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7715914" y="5201928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7681445" y="5405775"/>
            <a:ext cx="236663" cy="121365"/>
          </a:xfrm>
          <a:prstGeom prst="rect">
            <a:avLst/>
          </a:prstGeom>
          <a:blipFill>
            <a:blip r:embed="rId1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7715915" y="5451932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7715914" y="5425573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7453884" y="5493765"/>
            <a:ext cx="233629" cy="121365"/>
          </a:xfrm>
          <a:prstGeom prst="rect">
            <a:avLst/>
          </a:prstGeom>
          <a:blipFill>
            <a:blip r:embed="rId1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7487475" y="5539431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7487474" y="5513072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7702684" y="5618165"/>
            <a:ext cx="233629" cy="121365"/>
          </a:xfrm>
          <a:prstGeom prst="rect">
            <a:avLst/>
          </a:prstGeom>
          <a:blipFill>
            <a:blip r:embed="rId1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7735523" y="5664322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7735523" y="5637964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7016967" y="4820185"/>
            <a:ext cx="233629" cy="121365"/>
          </a:xfrm>
          <a:prstGeom prst="rect">
            <a:avLst/>
          </a:prstGeom>
          <a:blipFill>
            <a:blip r:embed="rId1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7048954" y="4866076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7048954" y="4839717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6932011" y="5235863"/>
            <a:ext cx="236663" cy="121365"/>
          </a:xfrm>
          <a:prstGeom prst="rect">
            <a:avLst/>
          </a:prstGeom>
          <a:blipFill>
            <a:blip r:embed="rId1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6966803" y="5280885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6966802" y="5254526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6959318" y="5408809"/>
            <a:ext cx="233629" cy="118331"/>
          </a:xfrm>
          <a:prstGeom prst="rect">
            <a:avLst/>
          </a:prstGeom>
          <a:blipFill>
            <a:blip r:embed="rId1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6992259" y="5452428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6992259" y="5426069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7016967" y="5593892"/>
            <a:ext cx="233629" cy="121365"/>
          </a:xfrm>
          <a:prstGeom prst="rect">
            <a:avLst/>
          </a:prstGeom>
          <a:blipFill>
            <a:blip r:embed="rId1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7048954" y="5640038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7048954" y="5613679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6915439" y="4442588"/>
            <a:ext cx="0" cy="1374140"/>
          </a:xfrm>
          <a:custGeom>
            <a:avLst/>
            <a:gdLst/>
            <a:ahLst/>
            <a:cxnLst/>
            <a:rect l="l" t="t" r="r" b="b"/>
            <a:pathLst>
              <a:path h="1374139">
                <a:moveTo>
                  <a:pt x="0" y="1374146"/>
                </a:moveTo>
                <a:lnTo>
                  <a:pt x="0" y="0"/>
                </a:lnTo>
              </a:path>
            </a:pathLst>
          </a:custGeom>
          <a:ln w="12473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6876837" y="4426084"/>
            <a:ext cx="77205" cy="75895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7893835" y="4604761"/>
            <a:ext cx="212390" cy="251834"/>
          </a:xfrm>
          <a:prstGeom prst="rect">
            <a:avLst/>
          </a:prstGeom>
          <a:blipFill>
            <a:blip r:embed="rId1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7925826" y="4620386"/>
            <a:ext cx="148534" cy="189020"/>
          </a:xfrm>
          <a:prstGeom prst="rect">
            <a:avLst/>
          </a:prstGeom>
          <a:blipFill>
            <a:blip r:embed="rId1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7566148" y="4738263"/>
            <a:ext cx="212390" cy="251834"/>
          </a:xfrm>
          <a:prstGeom prst="rect">
            <a:avLst/>
          </a:prstGeom>
          <a:blipFill>
            <a:blip r:embed="rId1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7601165" y="4758076"/>
            <a:ext cx="142875" cy="182880"/>
          </a:xfrm>
          <a:custGeom>
            <a:avLst/>
            <a:gdLst/>
            <a:ahLst/>
            <a:cxnLst/>
            <a:rect l="l" t="t" r="r" b="b"/>
            <a:pathLst>
              <a:path w="142875" h="182879">
                <a:moveTo>
                  <a:pt x="39053" y="0"/>
                </a:moveTo>
                <a:lnTo>
                  <a:pt x="0" y="25662"/>
                </a:lnTo>
                <a:lnTo>
                  <a:pt x="43190" y="91392"/>
                </a:lnTo>
                <a:lnTo>
                  <a:pt x="0" y="157122"/>
                </a:lnTo>
                <a:lnTo>
                  <a:pt x="39053" y="182783"/>
                </a:lnTo>
                <a:lnTo>
                  <a:pt x="71148" y="133939"/>
                </a:lnTo>
                <a:lnTo>
                  <a:pt x="127063" y="133939"/>
                </a:lnTo>
                <a:lnTo>
                  <a:pt x="99106" y="91392"/>
                </a:lnTo>
                <a:lnTo>
                  <a:pt x="127064" y="48845"/>
                </a:lnTo>
                <a:lnTo>
                  <a:pt x="71148" y="48845"/>
                </a:lnTo>
                <a:lnTo>
                  <a:pt x="39053" y="0"/>
                </a:lnTo>
                <a:close/>
              </a:path>
              <a:path w="142875" h="182879">
                <a:moveTo>
                  <a:pt x="127063" y="133939"/>
                </a:moveTo>
                <a:lnTo>
                  <a:pt x="71148" y="133939"/>
                </a:lnTo>
                <a:lnTo>
                  <a:pt x="103243" y="182783"/>
                </a:lnTo>
                <a:lnTo>
                  <a:pt x="142297" y="157122"/>
                </a:lnTo>
                <a:lnTo>
                  <a:pt x="127063" y="133939"/>
                </a:lnTo>
                <a:close/>
              </a:path>
              <a:path w="142875" h="182879">
                <a:moveTo>
                  <a:pt x="103243" y="0"/>
                </a:moveTo>
                <a:lnTo>
                  <a:pt x="71148" y="48845"/>
                </a:lnTo>
                <a:lnTo>
                  <a:pt x="127064" y="48845"/>
                </a:lnTo>
                <a:lnTo>
                  <a:pt x="142297" y="25662"/>
                </a:lnTo>
                <a:lnTo>
                  <a:pt x="103243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7601165" y="4758077"/>
            <a:ext cx="142875" cy="182880"/>
          </a:xfrm>
          <a:custGeom>
            <a:avLst/>
            <a:gdLst/>
            <a:ahLst/>
            <a:cxnLst/>
            <a:rect l="l" t="t" r="r" b="b"/>
            <a:pathLst>
              <a:path w="142875" h="182879">
                <a:moveTo>
                  <a:pt x="0" y="25661"/>
                </a:moveTo>
                <a:lnTo>
                  <a:pt x="39053" y="0"/>
                </a:lnTo>
                <a:lnTo>
                  <a:pt x="71148" y="48844"/>
                </a:lnTo>
                <a:lnTo>
                  <a:pt x="103244" y="0"/>
                </a:lnTo>
                <a:lnTo>
                  <a:pt x="142297" y="25661"/>
                </a:lnTo>
                <a:lnTo>
                  <a:pt x="99106" y="91392"/>
                </a:lnTo>
                <a:lnTo>
                  <a:pt x="142297" y="157121"/>
                </a:lnTo>
                <a:lnTo>
                  <a:pt x="103244" y="182783"/>
                </a:lnTo>
                <a:lnTo>
                  <a:pt x="71148" y="133938"/>
                </a:lnTo>
                <a:lnTo>
                  <a:pt x="39053" y="182783"/>
                </a:lnTo>
                <a:lnTo>
                  <a:pt x="0" y="157121"/>
                </a:lnTo>
                <a:lnTo>
                  <a:pt x="43190" y="91392"/>
                </a:lnTo>
                <a:lnTo>
                  <a:pt x="0" y="25661"/>
                </a:lnTo>
                <a:close/>
              </a:path>
            </a:pathLst>
          </a:custGeom>
          <a:ln w="6236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7320381" y="4601726"/>
            <a:ext cx="212390" cy="254868"/>
          </a:xfrm>
          <a:prstGeom prst="rect">
            <a:avLst/>
          </a:prstGeom>
          <a:blipFill>
            <a:blip r:embed="rId1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7351332" y="4619688"/>
            <a:ext cx="148534" cy="189020"/>
          </a:xfrm>
          <a:prstGeom prst="rect">
            <a:avLst/>
          </a:prstGeom>
          <a:blipFill>
            <a:blip r:embed="rId1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7708752" y="4544078"/>
            <a:ext cx="212390" cy="251834"/>
          </a:xfrm>
          <a:prstGeom prst="rect">
            <a:avLst/>
          </a:prstGeom>
          <a:blipFill>
            <a:blip r:embed="rId1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7743584" y="4564160"/>
            <a:ext cx="142875" cy="182880"/>
          </a:xfrm>
          <a:custGeom>
            <a:avLst/>
            <a:gdLst/>
            <a:ahLst/>
            <a:cxnLst/>
            <a:rect l="l" t="t" r="r" b="b"/>
            <a:pathLst>
              <a:path w="142875" h="182879">
                <a:moveTo>
                  <a:pt x="39053" y="0"/>
                </a:moveTo>
                <a:lnTo>
                  <a:pt x="0" y="25662"/>
                </a:lnTo>
                <a:lnTo>
                  <a:pt x="43190" y="91392"/>
                </a:lnTo>
                <a:lnTo>
                  <a:pt x="0" y="157122"/>
                </a:lnTo>
                <a:lnTo>
                  <a:pt x="39053" y="182783"/>
                </a:lnTo>
                <a:lnTo>
                  <a:pt x="71149" y="133939"/>
                </a:lnTo>
                <a:lnTo>
                  <a:pt x="127064" y="133939"/>
                </a:lnTo>
                <a:lnTo>
                  <a:pt x="99106" y="91392"/>
                </a:lnTo>
                <a:lnTo>
                  <a:pt x="127064" y="48845"/>
                </a:lnTo>
                <a:lnTo>
                  <a:pt x="71149" y="48845"/>
                </a:lnTo>
                <a:lnTo>
                  <a:pt x="39053" y="0"/>
                </a:lnTo>
                <a:close/>
              </a:path>
              <a:path w="142875" h="182879">
                <a:moveTo>
                  <a:pt x="127064" y="133939"/>
                </a:moveTo>
                <a:lnTo>
                  <a:pt x="71149" y="133939"/>
                </a:lnTo>
                <a:lnTo>
                  <a:pt x="103244" y="182783"/>
                </a:lnTo>
                <a:lnTo>
                  <a:pt x="142297" y="157122"/>
                </a:lnTo>
                <a:lnTo>
                  <a:pt x="127064" y="133939"/>
                </a:lnTo>
                <a:close/>
              </a:path>
              <a:path w="142875" h="182879">
                <a:moveTo>
                  <a:pt x="103244" y="0"/>
                </a:moveTo>
                <a:lnTo>
                  <a:pt x="71149" y="48845"/>
                </a:lnTo>
                <a:lnTo>
                  <a:pt x="127064" y="48845"/>
                </a:lnTo>
                <a:lnTo>
                  <a:pt x="142297" y="25662"/>
                </a:lnTo>
                <a:lnTo>
                  <a:pt x="103244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7743584" y="4564161"/>
            <a:ext cx="142875" cy="182880"/>
          </a:xfrm>
          <a:custGeom>
            <a:avLst/>
            <a:gdLst/>
            <a:ahLst/>
            <a:cxnLst/>
            <a:rect l="l" t="t" r="r" b="b"/>
            <a:pathLst>
              <a:path w="142875" h="182879">
                <a:moveTo>
                  <a:pt x="0" y="25661"/>
                </a:moveTo>
                <a:lnTo>
                  <a:pt x="39053" y="0"/>
                </a:lnTo>
                <a:lnTo>
                  <a:pt x="71149" y="48845"/>
                </a:lnTo>
                <a:lnTo>
                  <a:pt x="103244" y="0"/>
                </a:lnTo>
                <a:lnTo>
                  <a:pt x="142297" y="25661"/>
                </a:lnTo>
                <a:lnTo>
                  <a:pt x="99106" y="91392"/>
                </a:lnTo>
                <a:lnTo>
                  <a:pt x="142297" y="157122"/>
                </a:lnTo>
                <a:lnTo>
                  <a:pt x="103244" y="182783"/>
                </a:lnTo>
                <a:lnTo>
                  <a:pt x="71149" y="133938"/>
                </a:lnTo>
                <a:lnTo>
                  <a:pt x="39053" y="182783"/>
                </a:lnTo>
                <a:lnTo>
                  <a:pt x="0" y="157122"/>
                </a:lnTo>
                <a:lnTo>
                  <a:pt x="43191" y="91392"/>
                </a:lnTo>
                <a:lnTo>
                  <a:pt x="0" y="25661"/>
                </a:lnTo>
                <a:close/>
              </a:path>
            </a:pathLst>
          </a:custGeom>
          <a:ln w="6236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7141367" y="4419678"/>
            <a:ext cx="212390" cy="251834"/>
          </a:xfrm>
          <a:prstGeom prst="rect">
            <a:avLst/>
          </a:prstGeom>
          <a:blipFill>
            <a:blip r:embed="rId1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7172846" y="4436999"/>
            <a:ext cx="148534" cy="189020"/>
          </a:xfrm>
          <a:prstGeom prst="rect">
            <a:avLst/>
          </a:prstGeom>
          <a:blipFill>
            <a:blip r:embed="rId1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7517601" y="4340790"/>
            <a:ext cx="212390" cy="251834"/>
          </a:xfrm>
          <a:prstGeom prst="rect">
            <a:avLst/>
          </a:prstGeom>
          <a:blipFill>
            <a:blip r:embed="rId1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7553131" y="4361590"/>
            <a:ext cx="142875" cy="182880"/>
          </a:xfrm>
          <a:custGeom>
            <a:avLst/>
            <a:gdLst/>
            <a:ahLst/>
            <a:cxnLst/>
            <a:rect l="l" t="t" r="r" b="b"/>
            <a:pathLst>
              <a:path w="142875" h="182879">
                <a:moveTo>
                  <a:pt x="39053" y="0"/>
                </a:moveTo>
                <a:lnTo>
                  <a:pt x="0" y="25661"/>
                </a:lnTo>
                <a:lnTo>
                  <a:pt x="43190" y="91391"/>
                </a:lnTo>
                <a:lnTo>
                  <a:pt x="0" y="157121"/>
                </a:lnTo>
                <a:lnTo>
                  <a:pt x="39053" y="182783"/>
                </a:lnTo>
                <a:lnTo>
                  <a:pt x="71148" y="133938"/>
                </a:lnTo>
                <a:lnTo>
                  <a:pt x="127063" y="133938"/>
                </a:lnTo>
                <a:lnTo>
                  <a:pt x="99106" y="91391"/>
                </a:lnTo>
                <a:lnTo>
                  <a:pt x="127064" y="48844"/>
                </a:lnTo>
                <a:lnTo>
                  <a:pt x="71148" y="48844"/>
                </a:lnTo>
                <a:lnTo>
                  <a:pt x="39053" y="0"/>
                </a:lnTo>
                <a:close/>
              </a:path>
              <a:path w="142875" h="182879">
                <a:moveTo>
                  <a:pt x="127063" y="133938"/>
                </a:moveTo>
                <a:lnTo>
                  <a:pt x="71148" y="133938"/>
                </a:lnTo>
                <a:lnTo>
                  <a:pt x="103243" y="182783"/>
                </a:lnTo>
                <a:lnTo>
                  <a:pt x="142297" y="157121"/>
                </a:lnTo>
                <a:lnTo>
                  <a:pt x="127063" y="133938"/>
                </a:lnTo>
                <a:close/>
              </a:path>
              <a:path w="142875" h="182879">
                <a:moveTo>
                  <a:pt x="103243" y="0"/>
                </a:moveTo>
                <a:lnTo>
                  <a:pt x="71148" y="48844"/>
                </a:lnTo>
                <a:lnTo>
                  <a:pt x="127064" y="48844"/>
                </a:lnTo>
                <a:lnTo>
                  <a:pt x="142297" y="25661"/>
                </a:lnTo>
                <a:lnTo>
                  <a:pt x="103243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7553131" y="4361590"/>
            <a:ext cx="142875" cy="182880"/>
          </a:xfrm>
          <a:custGeom>
            <a:avLst/>
            <a:gdLst/>
            <a:ahLst/>
            <a:cxnLst/>
            <a:rect l="l" t="t" r="r" b="b"/>
            <a:pathLst>
              <a:path w="142875" h="182879">
                <a:moveTo>
                  <a:pt x="0" y="25661"/>
                </a:moveTo>
                <a:lnTo>
                  <a:pt x="39053" y="0"/>
                </a:lnTo>
                <a:lnTo>
                  <a:pt x="71149" y="48844"/>
                </a:lnTo>
                <a:lnTo>
                  <a:pt x="103244" y="0"/>
                </a:lnTo>
                <a:lnTo>
                  <a:pt x="142297" y="25661"/>
                </a:lnTo>
                <a:lnTo>
                  <a:pt x="99106" y="91391"/>
                </a:lnTo>
                <a:lnTo>
                  <a:pt x="142297" y="157121"/>
                </a:lnTo>
                <a:lnTo>
                  <a:pt x="103244" y="182783"/>
                </a:lnTo>
                <a:lnTo>
                  <a:pt x="71149" y="133938"/>
                </a:lnTo>
                <a:lnTo>
                  <a:pt x="39053" y="182783"/>
                </a:lnTo>
                <a:lnTo>
                  <a:pt x="0" y="157121"/>
                </a:lnTo>
                <a:lnTo>
                  <a:pt x="43191" y="91391"/>
                </a:lnTo>
                <a:lnTo>
                  <a:pt x="0" y="25661"/>
                </a:lnTo>
                <a:close/>
              </a:path>
            </a:pathLst>
          </a:custGeom>
          <a:ln w="6236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7808879" y="4322586"/>
            <a:ext cx="212390" cy="251834"/>
          </a:xfrm>
          <a:prstGeom prst="rect">
            <a:avLst/>
          </a:prstGeom>
          <a:blipFill>
            <a:blip r:embed="rId1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7843374" y="4342698"/>
            <a:ext cx="142875" cy="182880"/>
          </a:xfrm>
          <a:custGeom>
            <a:avLst/>
            <a:gdLst/>
            <a:ahLst/>
            <a:cxnLst/>
            <a:rect l="l" t="t" r="r" b="b"/>
            <a:pathLst>
              <a:path w="142875" h="182879">
                <a:moveTo>
                  <a:pt x="39054" y="0"/>
                </a:moveTo>
                <a:lnTo>
                  <a:pt x="0" y="25661"/>
                </a:lnTo>
                <a:lnTo>
                  <a:pt x="43191" y="91391"/>
                </a:lnTo>
                <a:lnTo>
                  <a:pt x="0" y="157121"/>
                </a:lnTo>
                <a:lnTo>
                  <a:pt x="39054" y="182783"/>
                </a:lnTo>
                <a:lnTo>
                  <a:pt x="71149" y="133939"/>
                </a:lnTo>
                <a:lnTo>
                  <a:pt x="127064" y="133939"/>
                </a:lnTo>
                <a:lnTo>
                  <a:pt x="99106" y="91391"/>
                </a:lnTo>
                <a:lnTo>
                  <a:pt x="127064" y="48844"/>
                </a:lnTo>
                <a:lnTo>
                  <a:pt x="71149" y="48844"/>
                </a:lnTo>
                <a:lnTo>
                  <a:pt x="39054" y="0"/>
                </a:lnTo>
                <a:close/>
              </a:path>
              <a:path w="142875" h="182879">
                <a:moveTo>
                  <a:pt x="127064" y="133939"/>
                </a:moveTo>
                <a:lnTo>
                  <a:pt x="71149" y="133939"/>
                </a:lnTo>
                <a:lnTo>
                  <a:pt x="103244" y="182783"/>
                </a:lnTo>
                <a:lnTo>
                  <a:pt x="142297" y="157121"/>
                </a:lnTo>
                <a:lnTo>
                  <a:pt x="127064" y="133939"/>
                </a:lnTo>
                <a:close/>
              </a:path>
              <a:path w="142875" h="182879">
                <a:moveTo>
                  <a:pt x="103244" y="0"/>
                </a:moveTo>
                <a:lnTo>
                  <a:pt x="71149" y="48844"/>
                </a:lnTo>
                <a:lnTo>
                  <a:pt x="127064" y="48844"/>
                </a:lnTo>
                <a:lnTo>
                  <a:pt x="142297" y="25661"/>
                </a:lnTo>
                <a:lnTo>
                  <a:pt x="103244" y="0"/>
                </a:lnTo>
                <a:close/>
              </a:path>
            </a:pathLst>
          </a:custGeom>
          <a:solidFill>
            <a:srgbClr val="89A2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7843374" y="4342699"/>
            <a:ext cx="142875" cy="182880"/>
          </a:xfrm>
          <a:custGeom>
            <a:avLst/>
            <a:gdLst/>
            <a:ahLst/>
            <a:cxnLst/>
            <a:rect l="l" t="t" r="r" b="b"/>
            <a:pathLst>
              <a:path w="142875" h="182879">
                <a:moveTo>
                  <a:pt x="0" y="25661"/>
                </a:moveTo>
                <a:lnTo>
                  <a:pt x="39053" y="0"/>
                </a:lnTo>
                <a:lnTo>
                  <a:pt x="71149" y="48844"/>
                </a:lnTo>
                <a:lnTo>
                  <a:pt x="103244" y="0"/>
                </a:lnTo>
                <a:lnTo>
                  <a:pt x="142297" y="25661"/>
                </a:lnTo>
                <a:lnTo>
                  <a:pt x="99106" y="91392"/>
                </a:lnTo>
                <a:lnTo>
                  <a:pt x="142297" y="157121"/>
                </a:lnTo>
                <a:lnTo>
                  <a:pt x="103244" y="182783"/>
                </a:lnTo>
                <a:lnTo>
                  <a:pt x="71149" y="133938"/>
                </a:lnTo>
                <a:lnTo>
                  <a:pt x="39053" y="182783"/>
                </a:lnTo>
                <a:lnTo>
                  <a:pt x="0" y="157121"/>
                </a:lnTo>
                <a:lnTo>
                  <a:pt x="43191" y="91392"/>
                </a:lnTo>
                <a:lnTo>
                  <a:pt x="0" y="25661"/>
                </a:lnTo>
                <a:close/>
              </a:path>
            </a:pathLst>
          </a:custGeom>
          <a:ln w="6236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8054645" y="5536243"/>
            <a:ext cx="236663" cy="121365"/>
          </a:xfrm>
          <a:prstGeom prst="rect">
            <a:avLst/>
          </a:prstGeom>
          <a:blipFill>
            <a:blip r:embed="rId1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8088762" y="5581497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8088761" y="5555138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6974489" y="4219425"/>
            <a:ext cx="1256136" cy="885970"/>
          </a:xfrm>
          <a:prstGeom prst="rect">
            <a:avLst/>
          </a:prstGeom>
          <a:blipFill>
            <a:blip r:embed="rId1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7012864" y="4237615"/>
            <a:ext cx="1178560" cy="815975"/>
          </a:xfrm>
          <a:custGeom>
            <a:avLst/>
            <a:gdLst/>
            <a:ahLst/>
            <a:cxnLst/>
            <a:rect l="l" t="t" r="r" b="b"/>
            <a:pathLst>
              <a:path w="1178559" h="815975">
                <a:moveTo>
                  <a:pt x="0" y="245668"/>
                </a:moveTo>
                <a:lnTo>
                  <a:pt x="17386" y="288679"/>
                </a:lnTo>
                <a:lnTo>
                  <a:pt x="37040" y="331803"/>
                </a:lnTo>
                <a:lnTo>
                  <a:pt x="61230" y="375154"/>
                </a:lnTo>
                <a:lnTo>
                  <a:pt x="92223" y="418845"/>
                </a:lnTo>
                <a:lnTo>
                  <a:pt x="132287" y="462990"/>
                </a:lnTo>
                <a:lnTo>
                  <a:pt x="163338" y="491595"/>
                </a:lnTo>
                <a:lnTo>
                  <a:pt x="199095" y="521454"/>
                </a:lnTo>
                <a:lnTo>
                  <a:pt x="238506" y="551904"/>
                </a:lnTo>
                <a:lnTo>
                  <a:pt x="280520" y="582281"/>
                </a:lnTo>
                <a:lnTo>
                  <a:pt x="324084" y="611919"/>
                </a:lnTo>
                <a:lnTo>
                  <a:pt x="368146" y="640154"/>
                </a:lnTo>
                <a:lnTo>
                  <a:pt x="411654" y="666323"/>
                </a:lnTo>
                <a:lnTo>
                  <a:pt x="453557" y="689761"/>
                </a:lnTo>
                <a:lnTo>
                  <a:pt x="499976" y="716068"/>
                </a:lnTo>
                <a:lnTo>
                  <a:pt x="546257" y="743451"/>
                </a:lnTo>
                <a:lnTo>
                  <a:pt x="592649" y="769511"/>
                </a:lnTo>
                <a:lnTo>
                  <a:pt x="639398" y="791852"/>
                </a:lnTo>
                <a:lnTo>
                  <a:pt x="686754" y="808077"/>
                </a:lnTo>
                <a:lnTo>
                  <a:pt x="734963" y="815790"/>
                </a:lnTo>
                <a:lnTo>
                  <a:pt x="784275" y="812595"/>
                </a:lnTo>
                <a:lnTo>
                  <a:pt x="825636" y="801980"/>
                </a:lnTo>
                <a:lnTo>
                  <a:pt x="870885" y="785298"/>
                </a:lnTo>
                <a:lnTo>
                  <a:pt x="918312" y="763251"/>
                </a:lnTo>
                <a:lnTo>
                  <a:pt x="966206" y="736538"/>
                </a:lnTo>
                <a:lnTo>
                  <a:pt x="1012855" y="705859"/>
                </a:lnTo>
                <a:lnTo>
                  <a:pt x="1056549" y="671913"/>
                </a:lnTo>
                <a:lnTo>
                  <a:pt x="1095576" y="635401"/>
                </a:lnTo>
                <a:lnTo>
                  <a:pt x="1128227" y="597023"/>
                </a:lnTo>
                <a:lnTo>
                  <a:pt x="1152790" y="557478"/>
                </a:lnTo>
                <a:lnTo>
                  <a:pt x="1167237" y="517939"/>
                </a:lnTo>
                <a:lnTo>
                  <a:pt x="1175392" y="472287"/>
                </a:lnTo>
                <a:lnTo>
                  <a:pt x="1178330" y="422251"/>
                </a:lnTo>
                <a:lnTo>
                  <a:pt x="1177130" y="369560"/>
                </a:lnTo>
                <a:lnTo>
                  <a:pt x="1172869" y="315943"/>
                </a:lnTo>
                <a:lnTo>
                  <a:pt x="1166623" y="263129"/>
                </a:lnTo>
                <a:lnTo>
                  <a:pt x="1159470" y="212847"/>
                </a:lnTo>
                <a:lnTo>
                  <a:pt x="1152487" y="166827"/>
                </a:lnTo>
                <a:lnTo>
                  <a:pt x="1146751" y="126797"/>
                </a:lnTo>
                <a:lnTo>
                  <a:pt x="1143340" y="94487"/>
                </a:lnTo>
                <a:lnTo>
                  <a:pt x="1136254" y="40526"/>
                </a:lnTo>
                <a:lnTo>
                  <a:pt x="1126805" y="12401"/>
                </a:lnTo>
                <a:lnTo>
                  <a:pt x="1118537" y="1697"/>
                </a:lnTo>
                <a:lnTo>
                  <a:pt x="1114993" y="0"/>
                </a:lnTo>
              </a:path>
            </a:pathLst>
          </a:custGeom>
          <a:ln w="16631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7726957" y="5035610"/>
            <a:ext cx="1092292" cy="652341"/>
          </a:xfrm>
          <a:prstGeom prst="rect">
            <a:avLst/>
          </a:prstGeom>
          <a:blipFill>
            <a:blip r:embed="rId1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7759344" y="5059660"/>
            <a:ext cx="1029969" cy="586105"/>
          </a:xfrm>
          <a:custGeom>
            <a:avLst/>
            <a:gdLst/>
            <a:ahLst/>
            <a:cxnLst/>
            <a:rect l="l" t="t" r="r" b="b"/>
            <a:pathLst>
              <a:path w="1029970" h="586104">
                <a:moveTo>
                  <a:pt x="0" y="0"/>
                </a:moveTo>
                <a:lnTo>
                  <a:pt x="35729" y="17272"/>
                </a:lnTo>
                <a:lnTo>
                  <a:pt x="73230" y="38975"/>
                </a:lnTo>
                <a:lnTo>
                  <a:pt x="114275" y="69536"/>
                </a:lnTo>
                <a:lnTo>
                  <a:pt x="160634" y="113384"/>
                </a:lnTo>
                <a:lnTo>
                  <a:pt x="205074" y="178787"/>
                </a:lnTo>
                <a:lnTo>
                  <a:pt x="226242" y="218742"/>
                </a:lnTo>
                <a:lnTo>
                  <a:pt x="249219" y="261021"/>
                </a:lnTo>
                <a:lnTo>
                  <a:pt x="275887" y="303744"/>
                </a:lnTo>
                <a:lnTo>
                  <a:pt x="308128" y="345027"/>
                </a:lnTo>
                <a:lnTo>
                  <a:pt x="347826" y="382988"/>
                </a:lnTo>
                <a:lnTo>
                  <a:pt x="396861" y="415745"/>
                </a:lnTo>
                <a:lnTo>
                  <a:pt x="556905" y="475538"/>
                </a:lnTo>
                <a:lnTo>
                  <a:pt x="767738" y="530312"/>
                </a:lnTo>
                <a:lnTo>
                  <a:pt x="951405" y="570321"/>
                </a:lnTo>
                <a:lnTo>
                  <a:pt x="1029951" y="585823"/>
                </a:lnTo>
              </a:path>
            </a:pathLst>
          </a:custGeom>
          <a:ln w="16631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8558312" y="4495532"/>
            <a:ext cx="233629" cy="230595"/>
          </a:xfrm>
          <a:prstGeom prst="rect">
            <a:avLst/>
          </a:prstGeom>
          <a:blipFill>
            <a:blip r:embed="rId1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8648932" y="4622812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79">
                <a:moveTo>
                  <a:pt x="52287" y="0"/>
                </a:moveTo>
                <a:lnTo>
                  <a:pt x="0" y="0"/>
                </a:lnTo>
                <a:lnTo>
                  <a:pt x="0" y="55543"/>
                </a:lnTo>
                <a:lnTo>
                  <a:pt x="52287" y="55543"/>
                </a:lnTo>
                <a:lnTo>
                  <a:pt x="52287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8591136" y="4596668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286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8648932" y="4514981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79">
                <a:moveTo>
                  <a:pt x="52287" y="0"/>
                </a:moveTo>
                <a:lnTo>
                  <a:pt x="0" y="0"/>
                </a:lnTo>
                <a:lnTo>
                  <a:pt x="0" y="55543"/>
                </a:lnTo>
                <a:lnTo>
                  <a:pt x="52287" y="55543"/>
                </a:lnTo>
                <a:lnTo>
                  <a:pt x="52287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8591135" y="4514982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29">
                <a:moveTo>
                  <a:pt x="0" y="55543"/>
                </a:moveTo>
                <a:lnTo>
                  <a:pt x="57796" y="55543"/>
                </a:lnTo>
                <a:lnTo>
                  <a:pt x="57796" y="0"/>
                </a:lnTo>
                <a:lnTo>
                  <a:pt x="110083" y="0"/>
                </a:lnTo>
                <a:lnTo>
                  <a:pt x="110083" y="55543"/>
                </a:lnTo>
                <a:lnTo>
                  <a:pt x="167879" y="55543"/>
                </a:lnTo>
                <a:lnTo>
                  <a:pt x="167879" y="107830"/>
                </a:lnTo>
                <a:lnTo>
                  <a:pt x="110083" y="107830"/>
                </a:lnTo>
                <a:lnTo>
                  <a:pt x="110083" y="163373"/>
                </a:lnTo>
                <a:lnTo>
                  <a:pt x="57796" y="163373"/>
                </a:lnTo>
                <a:lnTo>
                  <a:pt x="57796" y="107830"/>
                </a:lnTo>
                <a:lnTo>
                  <a:pt x="0" y="107830"/>
                </a:lnTo>
                <a:lnTo>
                  <a:pt x="0" y="55543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8622030" y="4805014"/>
            <a:ext cx="233629" cy="230595"/>
          </a:xfrm>
          <a:prstGeom prst="rect">
            <a:avLst/>
          </a:prstGeom>
          <a:blipFill>
            <a:blip r:embed="rId1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8711855" y="4931954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79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8654059" y="4905810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287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8711855" y="4824123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79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8654058" y="4824124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29">
                <a:moveTo>
                  <a:pt x="0" y="55543"/>
                </a:moveTo>
                <a:lnTo>
                  <a:pt x="57796" y="55543"/>
                </a:lnTo>
                <a:lnTo>
                  <a:pt x="57796" y="0"/>
                </a:lnTo>
                <a:lnTo>
                  <a:pt x="110083" y="0"/>
                </a:lnTo>
                <a:lnTo>
                  <a:pt x="110083" y="55543"/>
                </a:lnTo>
                <a:lnTo>
                  <a:pt x="167880" y="55543"/>
                </a:lnTo>
                <a:lnTo>
                  <a:pt x="167880" y="107830"/>
                </a:lnTo>
                <a:lnTo>
                  <a:pt x="110083" y="107830"/>
                </a:lnTo>
                <a:lnTo>
                  <a:pt x="110083" y="163374"/>
                </a:lnTo>
                <a:lnTo>
                  <a:pt x="57796" y="163374"/>
                </a:lnTo>
                <a:lnTo>
                  <a:pt x="57796" y="107830"/>
                </a:lnTo>
                <a:lnTo>
                  <a:pt x="0" y="107830"/>
                </a:lnTo>
                <a:lnTo>
                  <a:pt x="0" y="55543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8549210" y="5266205"/>
            <a:ext cx="236663" cy="230595"/>
          </a:xfrm>
          <a:prstGeom prst="rect">
            <a:avLst/>
          </a:prstGeom>
          <a:blipFill>
            <a:blip r:embed="rId1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8580350" y="5280884"/>
            <a:ext cx="174117" cy="16961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8385367" y="4352927"/>
            <a:ext cx="236663" cy="230595"/>
          </a:xfrm>
          <a:prstGeom prst="rect">
            <a:avLst/>
          </a:prstGeom>
          <a:blipFill>
            <a:blip r:embed="rId1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8477192" y="4478008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79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8419396" y="4451864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287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8477192" y="4370177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79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8419396" y="4370178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29">
                <a:moveTo>
                  <a:pt x="0" y="55543"/>
                </a:moveTo>
                <a:lnTo>
                  <a:pt x="57796" y="55543"/>
                </a:lnTo>
                <a:lnTo>
                  <a:pt x="57796" y="0"/>
                </a:lnTo>
                <a:lnTo>
                  <a:pt x="110083" y="0"/>
                </a:lnTo>
                <a:lnTo>
                  <a:pt x="110083" y="55543"/>
                </a:lnTo>
                <a:lnTo>
                  <a:pt x="167880" y="55543"/>
                </a:lnTo>
                <a:lnTo>
                  <a:pt x="167880" y="107830"/>
                </a:lnTo>
                <a:lnTo>
                  <a:pt x="110083" y="107830"/>
                </a:lnTo>
                <a:lnTo>
                  <a:pt x="110083" y="163374"/>
                </a:lnTo>
                <a:lnTo>
                  <a:pt x="57796" y="163374"/>
                </a:lnTo>
                <a:lnTo>
                  <a:pt x="57796" y="107830"/>
                </a:lnTo>
                <a:lnTo>
                  <a:pt x="0" y="107830"/>
                </a:lnTo>
                <a:lnTo>
                  <a:pt x="0" y="55543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8740361" y="5047746"/>
            <a:ext cx="236663" cy="227560"/>
          </a:xfrm>
          <a:prstGeom prst="rect">
            <a:avLst/>
          </a:prstGeom>
          <a:blipFill>
            <a:blip r:embed="rId1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8771797" y="5061766"/>
            <a:ext cx="174117" cy="16961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8761600" y="4635103"/>
            <a:ext cx="233629" cy="230595"/>
          </a:xfrm>
          <a:prstGeom prst="rect">
            <a:avLst/>
          </a:prstGeom>
          <a:blipFill>
            <a:blip r:embed="rId1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8852664" y="4760396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79">
                <a:moveTo>
                  <a:pt x="52286" y="0"/>
                </a:moveTo>
                <a:lnTo>
                  <a:pt x="0" y="0"/>
                </a:lnTo>
                <a:lnTo>
                  <a:pt x="0" y="55543"/>
                </a:lnTo>
                <a:lnTo>
                  <a:pt x="52286" y="55543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8794867" y="4734252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286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8852664" y="4652565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79">
                <a:moveTo>
                  <a:pt x="52286" y="0"/>
                </a:moveTo>
                <a:lnTo>
                  <a:pt x="0" y="0"/>
                </a:lnTo>
                <a:lnTo>
                  <a:pt x="0" y="55544"/>
                </a:lnTo>
                <a:lnTo>
                  <a:pt x="52286" y="55544"/>
                </a:lnTo>
                <a:lnTo>
                  <a:pt x="52286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8794867" y="4652566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29">
                <a:moveTo>
                  <a:pt x="0" y="55543"/>
                </a:moveTo>
                <a:lnTo>
                  <a:pt x="57796" y="55543"/>
                </a:lnTo>
                <a:lnTo>
                  <a:pt x="57796" y="0"/>
                </a:lnTo>
                <a:lnTo>
                  <a:pt x="110083" y="0"/>
                </a:lnTo>
                <a:lnTo>
                  <a:pt x="110083" y="55543"/>
                </a:lnTo>
                <a:lnTo>
                  <a:pt x="167880" y="55543"/>
                </a:lnTo>
                <a:lnTo>
                  <a:pt x="167880" y="107830"/>
                </a:lnTo>
                <a:lnTo>
                  <a:pt x="110083" y="107830"/>
                </a:lnTo>
                <a:lnTo>
                  <a:pt x="110083" y="163374"/>
                </a:lnTo>
                <a:lnTo>
                  <a:pt x="57796" y="163374"/>
                </a:lnTo>
                <a:lnTo>
                  <a:pt x="57796" y="107830"/>
                </a:lnTo>
                <a:lnTo>
                  <a:pt x="0" y="107830"/>
                </a:lnTo>
                <a:lnTo>
                  <a:pt x="0" y="55543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8194215" y="4219425"/>
            <a:ext cx="236663" cy="230595"/>
          </a:xfrm>
          <a:prstGeom prst="rect">
            <a:avLst/>
          </a:prstGeom>
          <a:blipFill>
            <a:blip r:embed="rId2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8286042" y="4346688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79">
                <a:moveTo>
                  <a:pt x="52287" y="0"/>
                </a:moveTo>
                <a:lnTo>
                  <a:pt x="0" y="0"/>
                </a:lnTo>
                <a:lnTo>
                  <a:pt x="0" y="55543"/>
                </a:lnTo>
                <a:lnTo>
                  <a:pt x="52287" y="55543"/>
                </a:lnTo>
                <a:lnTo>
                  <a:pt x="52287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8228245" y="4320544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286">
            <a:solidFill>
              <a:srgbClr val="E2A8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8286042" y="4238857"/>
            <a:ext cx="52705" cy="55880"/>
          </a:xfrm>
          <a:custGeom>
            <a:avLst/>
            <a:gdLst/>
            <a:ahLst/>
            <a:cxnLst/>
            <a:rect l="l" t="t" r="r" b="b"/>
            <a:pathLst>
              <a:path w="52704" h="55879">
                <a:moveTo>
                  <a:pt x="52287" y="0"/>
                </a:moveTo>
                <a:lnTo>
                  <a:pt x="0" y="0"/>
                </a:lnTo>
                <a:lnTo>
                  <a:pt x="0" y="55544"/>
                </a:lnTo>
                <a:lnTo>
                  <a:pt x="52287" y="55544"/>
                </a:lnTo>
                <a:lnTo>
                  <a:pt x="52287" y="0"/>
                </a:lnTo>
                <a:close/>
              </a:path>
            </a:pathLst>
          </a:custGeom>
          <a:solidFill>
            <a:srgbClr val="E2A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8228245" y="4238858"/>
            <a:ext cx="168275" cy="163830"/>
          </a:xfrm>
          <a:custGeom>
            <a:avLst/>
            <a:gdLst/>
            <a:ahLst/>
            <a:cxnLst/>
            <a:rect l="l" t="t" r="r" b="b"/>
            <a:pathLst>
              <a:path w="168275" h="163829">
                <a:moveTo>
                  <a:pt x="0" y="55544"/>
                </a:moveTo>
                <a:lnTo>
                  <a:pt x="57796" y="55544"/>
                </a:lnTo>
                <a:lnTo>
                  <a:pt x="57796" y="0"/>
                </a:lnTo>
                <a:lnTo>
                  <a:pt x="110083" y="0"/>
                </a:lnTo>
                <a:lnTo>
                  <a:pt x="110083" y="55544"/>
                </a:lnTo>
                <a:lnTo>
                  <a:pt x="167879" y="55544"/>
                </a:lnTo>
                <a:lnTo>
                  <a:pt x="167879" y="107830"/>
                </a:lnTo>
                <a:lnTo>
                  <a:pt x="110083" y="107830"/>
                </a:lnTo>
                <a:lnTo>
                  <a:pt x="110083" y="163374"/>
                </a:lnTo>
                <a:lnTo>
                  <a:pt x="57796" y="163374"/>
                </a:lnTo>
                <a:lnTo>
                  <a:pt x="57796" y="107830"/>
                </a:lnTo>
                <a:lnTo>
                  <a:pt x="0" y="107830"/>
                </a:lnTo>
                <a:lnTo>
                  <a:pt x="0" y="55544"/>
                </a:lnTo>
                <a:close/>
              </a:path>
            </a:pathLst>
          </a:custGeom>
          <a:ln w="6236">
            <a:solidFill>
              <a:srgbClr val="7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7280937" y="5593892"/>
            <a:ext cx="233629" cy="121365"/>
          </a:xfrm>
          <a:prstGeom prst="rect">
            <a:avLst/>
          </a:prstGeom>
          <a:blipFill>
            <a:blip r:embed="rId2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7313236" y="5639220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7313235" y="5612862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7208118" y="5272273"/>
            <a:ext cx="236663" cy="118331"/>
          </a:xfrm>
          <a:prstGeom prst="rect">
            <a:avLst/>
          </a:prstGeom>
          <a:blipFill>
            <a:blip r:embed="rId2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7242319" y="5317124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80" y="0"/>
                </a:lnTo>
              </a:path>
            </a:pathLst>
          </a:custGeom>
          <a:ln w="52718">
            <a:solidFill>
              <a:srgbClr val="C5D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7242319" y="5290766"/>
            <a:ext cx="168275" cy="53340"/>
          </a:xfrm>
          <a:custGeom>
            <a:avLst/>
            <a:gdLst/>
            <a:ahLst/>
            <a:cxnLst/>
            <a:rect l="l" t="t" r="r" b="b"/>
            <a:pathLst>
              <a:path w="168275" h="53339">
                <a:moveTo>
                  <a:pt x="0" y="0"/>
                </a:moveTo>
                <a:lnTo>
                  <a:pt x="167880" y="0"/>
                </a:lnTo>
                <a:lnTo>
                  <a:pt x="167880" y="52718"/>
                </a:lnTo>
                <a:lnTo>
                  <a:pt x="0" y="52718"/>
                </a:lnTo>
                <a:lnTo>
                  <a:pt x="0" y="0"/>
                </a:lnTo>
                <a:close/>
              </a:path>
            </a:pathLst>
          </a:custGeom>
          <a:ln w="6236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50329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245" dirty="0"/>
              <a:t>Supervised	</a:t>
            </a:r>
            <a:r>
              <a:rPr spc="225" dirty="0"/>
              <a:t>learning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0" y="1247970"/>
            <a:ext cx="3351529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229" dirty="0">
                <a:solidFill>
                  <a:srgbClr val="0000FF"/>
                </a:solidFill>
                <a:latin typeface="Arial"/>
                <a:cs typeface="Arial"/>
              </a:rPr>
              <a:t>Non </a:t>
            </a:r>
            <a:r>
              <a:rPr sz="1950" b="1" spc="110" dirty="0">
                <a:solidFill>
                  <a:srgbClr val="0000FF"/>
                </a:solidFill>
                <a:latin typeface="Arial"/>
                <a:cs typeface="Arial"/>
              </a:rPr>
              <a:t>linear</a:t>
            </a:r>
            <a:r>
              <a:rPr sz="1950" b="1" spc="4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1" spc="114" dirty="0">
                <a:solidFill>
                  <a:srgbClr val="0000FF"/>
                </a:solidFill>
                <a:latin typeface="Arial"/>
                <a:cs typeface="Arial"/>
              </a:rPr>
              <a:t>classification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0040" y="2298204"/>
            <a:ext cx="3238804" cy="27651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56543" y="2010778"/>
            <a:ext cx="3749039" cy="3054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50329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245" dirty="0"/>
              <a:t>Supervised	</a:t>
            </a:r>
            <a:r>
              <a:rPr spc="225" dirty="0"/>
              <a:t>learning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1156543"/>
            <a:ext cx="7231380" cy="29597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950" b="1" spc="175" dirty="0">
                <a:latin typeface="Arial"/>
                <a:cs typeface="Arial"/>
              </a:rPr>
              <a:t>Training </a:t>
            </a:r>
            <a:r>
              <a:rPr sz="1950" b="1" spc="195" dirty="0">
                <a:latin typeface="Arial"/>
                <a:cs typeface="Arial"/>
              </a:rPr>
              <a:t>data</a:t>
            </a:r>
            <a:r>
              <a:rPr sz="1950" spc="195" dirty="0">
                <a:latin typeface="Arial"/>
                <a:cs typeface="Arial"/>
              </a:rPr>
              <a:t>:“examples” </a:t>
            </a:r>
            <a:r>
              <a:rPr sz="1950" b="0" i="1" spc="130" dirty="0">
                <a:latin typeface="Bookman Old Style"/>
                <a:cs typeface="Bookman Old Style"/>
              </a:rPr>
              <a:t>x </a:t>
            </a:r>
            <a:r>
              <a:rPr sz="1950" spc="215" dirty="0">
                <a:latin typeface="Arial"/>
                <a:cs typeface="Arial"/>
              </a:rPr>
              <a:t>with </a:t>
            </a:r>
            <a:r>
              <a:rPr sz="1950" spc="210" dirty="0">
                <a:latin typeface="Arial"/>
                <a:cs typeface="Arial"/>
              </a:rPr>
              <a:t>“labels”</a:t>
            </a:r>
            <a:r>
              <a:rPr sz="1950" spc="760" dirty="0">
                <a:latin typeface="Arial"/>
                <a:cs typeface="Arial"/>
              </a:rPr>
              <a:t> </a:t>
            </a:r>
            <a:r>
              <a:rPr sz="1950" b="0" i="1" spc="40" dirty="0">
                <a:latin typeface="Bookman Old Style"/>
                <a:cs typeface="Bookman Old Style"/>
              </a:rPr>
              <a:t>y</a:t>
            </a:r>
            <a:r>
              <a:rPr sz="1950" spc="4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Times New Roman"/>
              <a:cs typeface="Times New Roman"/>
            </a:endParaRPr>
          </a:p>
          <a:p>
            <a:pPr marL="757555">
              <a:lnSpc>
                <a:spcPct val="100000"/>
              </a:lnSpc>
            </a:pPr>
            <a:r>
              <a:rPr sz="1950" spc="150" dirty="0">
                <a:latin typeface="Arial"/>
                <a:cs typeface="Arial"/>
              </a:rPr>
              <a:t>(</a:t>
            </a:r>
            <a:r>
              <a:rPr sz="1950" b="0" i="1" spc="150" dirty="0">
                <a:latin typeface="Bookman Old Style"/>
                <a:cs typeface="Bookman Old Style"/>
              </a:rPr>
              <a:t>x</a:t>
            </a:r>
            <a:r>
              <a:rPr sz="2475" spc="225" baseline="-13468" dirty="0">
                <a:latin typeface="Arial"/>
                <a:cs typeface="Arial"/>
              </a:rPr>
              <a:t>1</a:t>
            </a:r>
            <a:r>
              <a:rPr sz="1950" b="0" i="1" spc="150" dirty="0">
                <a:latin typeface="Bookman Old Style"/>
                <a:cs typeface="Bookman Old Style"/>
              </a:rPr>
              <a:t>,</a:t>
            </a:r>
            <a:r>
              <a:rPr sz="1950" b="0" i="1" spc="-240" dirty="0">
                <a:latin typeface="Bookman Old Style"/>
                <a:cs typeface="Bookman Old Style"/>
              </a:rPr>
              <a:t> </a:t>
            </a:r>
            <a:r>
              <a:rPr sz="1950" b="0" i="1" spc="85" dirty="0">
                <a:latin typeface="Bookman Old Style"/>
                <a:cs typeface="Bookman Old Style"/>
              </a:rPr>
              <a:t>y</a:t>
            </a:r>
            <a:r>
              <a:rPr sz="2475" spc="127" baseline="-13468" dirty="0">
                <a:latin typeface="Arial"/>
                <a:cs typeface="Arial"/>
              </a:rPr>
              <a:t>1</a:t>
            </a:r>
            <a:r>
              <a:rPr sz="1950" spc="85" dirty="0">
                <a:latin typeface="Arial"/>
                <a:cs typeface="Arial"/>
              </a:rPr>
              <a:t>)</a:t>
            </a:r>
            <a:r>
              <a:rPr sz="1950" b="0" i="1" spc="85" dirty="0">
                <a:latin typeface="Bookman Old Style"/>
                <a:cs typeface="Bookman Old Style"/>
              </a:rPr>
              <a:t>,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b="0" i="1" dirty="0">
                <a:latin typeface="Bookman Old Style"/>
                <a:cs typeface="Bookman Old Style"/>
              </a:rPr>
              <a:t>.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b="0" i="1" dirty="0">
                <a:latin typeface="Bookman Old Style"/>
                <a:cs typeface="Bookman Old Style"/>
              </a:rPr>
              <a:t>.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b="0" i="1" dirty="0">
                <a:latin typeface="Bookman Old Style"/>
                <a:cs typeface="Bookman Old Style"/>
              </a:rPr>
              <a:t>.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b="0" i="1" dirty="0">
                <a:latin typeface="Bookman Old Style"/>
                <a:cs typeface="Bookman Old Style"/>
              </a:rPr>
              <a:t>,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spc="130" dirty="0">
                <a:latin typeface="Arial"/>
                <a:cs typeface="Arial"/>
              </a:rPr>
              <a:t>(</a:t>
            </a:r>
            <a:r>
              <a:rPr sz="1950" b="0" i="1" spc="130" dirty="0">
                <a:latin typeface="Bookman Old Style"/>
                <a:cs typeface="Bookman Old Style"/>
              </a:rPr>
              <a:t>x</a:t>
            </a:r>
            <a:r>
              <a:rPr sz="2475" b="0" i="1" spc="195" baseline="-8417" dirty="0">
                <a:latin typeface="Bookman Old Style"/>
                <a:cs typeface="Bookman Old Style"/>
              </a:rPr>
              <a:t>n</a:t>
            </a:r>
            <a:r>
              <a:rPr sz="1950" b="0" i="1" spc="130" dirty="0">
                <a:latin typeface="Bookman Old Style"/>
                <a:cs typeface="Bookman Old Style"/>
              </a:rPr>
              <a:t>,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b="0" i="1" spc="90" dirty="0">
                <a:latin typeface="Bookman Old Style"/>
                <a:cs typeface="Bookman Old Style"/>
              </a:rPr>
              <a:t>y</a:t>
            </a:r>
            <a:r>
              <a:rPr sz="2475" b="0" i="1" spc="135" baseline="-8417" dirty="0">
                <a:latin typeface="Bookman Old Style"/>
                <a:cs typeface="Bookman Old Style"/>
              </a:rPr>
              <a:t>n</a:t>
            </a:r>
            <a:r>
              <a:rPr sz="1950" spc="90" dirty="0">
                <a:latin typeface="Arial"/>
                <a:cs typeface="Arial"/>
              </a:rPr>
              <a:t>)</a:t>
            </a:r>
            <a:r>
              <a:rPr sz="1950" spc="280" dirty="0">
                <a:latin typeface="Arial"/>
                <a:cs typeface="Arial"/>
              </a:rPr>
              <a:t> </a:t>
            </a:r>
            <a:r>
              <a:rPr sz="1950" b="0" i="1" spc="-120" dirty="0">
                <a:latin typeface="Bookman Old Style"/>
                <a:cs typeface="Bookman Old Style"/>
              </a:rPr>
              <a:t>/</a:t>
            </a:r>
            <a:r>
              <a:rPr sz="1950" b="0" i="1" spc="240" dirty="0">
                <a:latin typeface="Bookman Old Style"/>
                <a:cs typeface="Bookman Old Style"/>
              </a:rPr>
              <a:t> </a:t>
            </a:r>
            <a:r>
              <a:rPr sz="1950" b="0" i="1" spc="130" dirty="0">
                <a:latin typeface="Bookman Old Style"/>
                <a:cs typeface="Bookman Old Style"/>
              </a:rPr>
              <a:t>x</a:t>
            </a:r>
            <a:r>
              <a:rPr sz="2475" b="0" i="1" spc="195" baseline="-13468" dirty="0">
                <a:latin typeface="Bookman Old Style"/>
                <a:cs typeface="Bookman Old Style"/>
              </a:rPr>
              <a:t>i</a:t>
            </a:r>
            <a:r>
              <a:rPr sz="2475" b="0" i="1" spc="209" baseline="-13468" dirty="0">
                <a:latin typeface="Bookman Old Style"/>
                <a:cs typeface="Bookman Old Style"/>
              </a:rPr>
              <a:t> </a:t>
            </a:r>
            <a:r>
              <a:rPr sz="1950" spc="-150" dirty="0">
                <a:latin typeface="Lucida Sans Unicode"/>
                <a:cs typeface="Lucida Sans Unicode"/>
              </a:rPr>
              <a:t>∈</a:t>
            </a:r>
            <a:r>
              <a:rPr sz="1950" spc="-40" dirty="0">
                <a:latin typeface="Lucida Sans Unicode"/>
                <a:cs typeface="Lucida Sans Unicode"/>
              </a:rPr>
              <a:t> </a:t>
            </a:r>
            <a:r>
              <a:rPr sz="1950" spc="-70" dirty="0">
                <a:latin typeface="Arial"/>
                <a:cs typeface="Arial"/>
              </a:rPr>
              <a:t>R</a:t>
            </a:r>
            <a:r>
              <a:rPr sz="2475" b="0" i="1" spc="-104" baseline="23569" dirty="0">
                <a:latin typeface="Bookman Old Style"/>
                <a:cs typeface="Bookman Old Style"/>
              </a:rPr>
              <a:t>d</a:t>
            </a:r>
            <a:endParaRPr sz="2475" baseline="23569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</a:pPr>
            <a:endParaRPr sz="4550">
              <a:latin typeface="Times New Roman"/>
              <a:cs typeface="Times New Roman"/>
            </a:endParaRPr>
          </a:p>
          <a:p>
            <a:pPr marL="518795" indent="-260985">
              <a:lnSpc>
                <a:spcPct val="100000"/>
              </a:lnSpc>
              <a:buClr>
                <a:srgbClr val="000000"/>
              </a:buClr>
              <a:buFont typeface="Lucida Sans Unicode"/>
              <a:buChar char="•"/>
              <a:tabLst>
                <a:tab pos="519430" algn="l"/>
                <a:tab pos="2267585" algn="l"/>
              </a:tabLst>
            </a:pPr>
            <a:r>
              <a:rPr sz="1950" b="1" spc="125" dirty="0">
                <a:solidFill>
                  <a:srgbClr val="EC008C"/>
                </a:solidFill>
                <a:latin typeface="Arial"/>
                <a:cs typeface="Arial"/>
              </a:rPr>
              <a:t>Regression:	</a:t>
            </a:r>
            <a:r>
              <a:rPr sz="1950" b="0" i="1" spc="-130" dirty="0">
                <a:latin typeface="Bookman Old Style"/>
                <a:cs typeface="Bookman Old Style"/>
              </a:rPr>
              <a:t>y </a:t>
            </a:r>
            <a:r>
              <a:rPr sz="1950" spc="45" dirty="0">
                <a:latin typeface="Arial"/>
                <a:cs typeface="Arial"/>
              </a:rPr>
              <a:t>is </a:t>
            </a:r>
            <a:r>
              <a:rPr sz="1950" spc="85" dirty="0">
                <a:latin typeface="Arial"/>
                <a:cs typeface="Arial"/>
              </a:rPr>
              <a:t>a </a:t>
            </a:r>
            <a:r>
              <a:rPr sz="1950" spc="95" dirty="0">
                <a:latin typeface="Arial"/>
                <a:cs typeface="Arial"/>
              </a:rPr>
              <a:t>real </a:t>
            </a:r>
            <a:r>
              <a:rPr sz="1950" spc="105" dirty="0">
                <a:latin typeface="Arial"/>
                <a:cs typeface="Arial"/>
              </a:rPr>
              <a:t>value, </a:t>
            </a:r>
            <a:r>
              <a:rPr sz="1950" b="0" i="1" spc="-130" dirty="0">
                <a:latin typeface="Bookman Old Style"/>
                <a:cs typeface="Bookman Old Style"/>
              </a:rPr>
              <a:t>y </a:t>
            </a:r>
            <a:r>
              <a:rPr sz="1950" spc="-150" dirty="0">
                <a:latin typeface="Lucida Sans Unicode"/>
                <a:cs typeface="Lucida Sans Unicode"/>
              </a:rPr>
              <a:t>∈</a:t>
            </a:r>
            <a:r>
              <a:rPr sz="1950" spc="-110" dirty="0">
                <a:latin typeface="Lucida Sans Unicode"/>
                <a:cs typeface="Lucida Sans Unicode"/>
              </a:rPr>
              <a:t> </a:t>
            </a:r>
            <a:r>
              <a:rPr sz="1950" spc="20" dirty="0">
                <a:latin typeface="Arial"/>
                <a:cs typeface="Arial"/>
              </a:rPr>
              <a:t>R</a:t>
            </a:r>
            <a:endParaRPr sz="1950">
              <a:latin typeface="Arial"/>
              <a:cs typeface="Arial"/>
            </a:endParaRPr>
          </a:p>
          <a:p>
            <a:pPr marL="878840">
              <a:lnSpc>
                <a:spcPct val="100000"/>
              </a:lnSpc>
              <a:spcBef>
                <a:spcPts val="2840"/>
              </a:spcBef>
              <a:tabLst>
                <a:tab pos="4165600" algn="l"/>
                <a:tab pos="4427220" algn="l"/>
              </a:tabLst>
            </a:pPr>
            <a:r>
              <a:rPr sz="1950" b="0" i="1" spc="345" dirty="0">
                <a:latin typeface="Bookman Old Style"/>
                <a:cs typeface="Bookman Old Style"/>
              </a:rPr>
              <a:t>f </a:t>
            </a:r>
            <a:r>
              <a:rPr sz="1950" spc="145" dirty="0">
                <a:latin typeface="Arial"/>
                <a:cs typeface="Arial"/>
              </a:rPr>
              <a:t>: </a:t>
            </a:r>
            <a:r>
              <a:rPr sz="1950" spc="-70" dirty="0">
                <a:latin typeface="Arial"/>
                <a:cs typeface="Arial"/>
              </a:rPr>
              <a:t>R</a:t>
            </a:r>
            <a:r>
              <a:rPr sz="2475" b="0" i="1" spc="-104" baseline="23569" dirty="0">
                <a:latin typeface="Bookman Old Style"/>
                <a:cs typeface="Bookman Old Style"/>
              </a:rPr>
              <a:t>d</a:t>
            </a:r>
            <a:r>
              <a:rPr sz="2475" b="0" i="1" spc="-120" baseline="23569" dirty="0">
                <a:latin typeface="Bookman Old Style"/>
                <a:cs typeface="Bookman Old Style"/>
              </a:rPr>
              <a:t> </a:t>
            </a:r>
            <a:r>
              <a:rPr sz="1950" dirty="0">
                <a:latin typeface="Lucida Sans Unicode"/>
                <a:cs typeface="Lucida Sans Unicode"/>
              </a:rPr>
              <a:t>−→</a:t>
            </a:r>
            <a:r>
              <a:rPr sz="1950" spc="-30" dirty="0">
                <a:latin typeface="Lucida Sans Unicode"/>
                <a:cs typeface="Lucida Sans Unicode"/>
              </a:rPr>
              <a:t> </a:t>
            </a:r>
            <a:r>
              <a:rPr sz="1950" spc="20" dirty="0">
                <a:latin typeface="Arial"/>
                <a:cs typeface="Arial"/>
              </a:rPr>
              <a:t>R	</a:t>
            </a:r>
            <a:r>
              <a:rPr sz="1950" b="0" i="1" spc="345" dirty="0">
                <a:latin typeface="Bookman Old Style"/>
                <a:cs typeface="Bookman Old Style"/>
              </a:rPr>
              <a:t>f	</a:t>
            </a:r>
            <a:r>
              <a:rPr sz="1950" spc="45" dirty="0">
                <a:latin typeface="Arial"/>
                <a:cs typeface="Arial"/>
              </a:rPr>
              <a:t>is </a:t>
            </a:r>
            <a:r>
              <a:rPr sz="1950" spc="100" dirty="0">
                <a:latin typeface="Arial"/>
                <a:cs typeface="Arial"/>
              </a:rPr>
              <a:t>called </a:t>
            </a:r>
            <a:r>
              <a:rPr sz="1950" spc="85" dirty="0">
                <a:latin typeface="Arial"/>
                <a:cs typeface="Arial"/>
              </a:rPr>
              <a:t>a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b="1" spc="105" dirty="0">
                <a:solidFill>
                  <a:srgbClr val="EC008C"/>
                </a:solidFill>
                <a:latin typeface="Arial"/>
                <a:cs typeface="Arial"/>
              </a:rPr>
              <a:t>regressor</a:t>
            </a:r>
            <a:r>
              <a:rPr sz="1950" spc="105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518795">
              <a:lnSpc>
                <a:spcPct val="100000"/>
              </a:lnSpc>
              <a:spcBef>
                <a:spcPts val="450"/>
              </a:spcBef>
              <a:tabLst>
                <a:tab pos="1843405" algn="l"/>
              </a:tabLst>
            </a:pPr>
            <a:r>
              <a:rPr sz="1950" spc="145" dirty="0">
                <a:latin typeface="Arial"/>
                <a:cs typeface="Arial"/>
              </a:rPr>
              <a:t>Example:	</a:t>
            </a:r>
            <a:r>
              <a:rPr sz="1950" spc="200" dirty="0">
                <a:latin typeface="Arial"/>
                <a:cs typeface="Arial"/>
              </a:rPr>
              <a:t>amount </a:t>
            </a:r>
            <a:r>
              <a:rPr sz="1950" spc="180" dirty="0">
                <a:latin typeface="Arial"/>
                <a:cs typeface="Arial"/>
              </a:rPr>
              <a:t>of </a:t>
            </a:r>
            <a:r>
              <a:rPr sz="1950" spc="155" dirty="0">
                <a:latin typeface="Arial"/>
                <a:cs typeface="Arial"/>
              </a:rPr>
              <a:t>credit, </a:t>
            </a:r>
            <a:r>
              <a:rPr sz="1950" spc="160" dirty="0">
                <a:latin typeface="Arial"/>
                <a:cs typeface="Arial"/>
              </a:rPr>
              <a:t>weight </a:t>
            </a:r>
            <a:r>
              <a:rPr sz="1950" spc="180" dirty="0">
                <a:latin typeface="Arial"/>
                <a:cs typeface="Arial"/>
              </a:rPr>
              <a:t>of</a:t>
            </a:r>
            <a:r>
              <a:rPr sz="1950" spc="695" dirty="0">
                <a:latin typeface="Arial"/>
                <a:cs typeface="Arial"/>
              </a:rPr>
              <a:t> </a:t>
            </a:r>
            <a:r>
              <a:rPr sz="1950" spc="190" dirty="0">
                <a:latin typeface="Arial"/>
                <a:cs typeface="Arial"/>
              </a:rPr>
              <a:t>fruit.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50329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245" dirty="0"/>
              <a:t>Supervised	</a:t>
            </a:r>
            <a:r>
              <a:rPr spc="225" dirty="0"/>
              <a:t>learning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0" y="1247970"/>
            <a:ext cx="163512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25" dirty="0">
                <a:solidFill>
                  <a:srgbClr val="EC008C"/>
                </a:solidFill>
                <a:latin typeface="Arial"/>
                <a:cs typeface="Arial"/>
              </a:rPr>
              <a:t>Regression: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1286" y="2039956"/>
            <a:ext cx="415925" cy="1708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</a:pPr>
            <a:r>
              <a:rPr sz="2500" dirty="0">
                <a:latin typeface="Calibri"/>
                <a:cs typeface="Calibri"/>
              </a:rPr>
              <a:t>!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95403" y="4286780"/>
            <a:ext cx="4907915" cy="37465"/>
          </a:xfrm>
          <a:custGeom>
            <a:avLst/>
            <a:gdLst/>
            <a:ahLst/>
            <a:cxnLst/>
            <a:rect l="l" t="t" r="r" b="b"/>
            <a:pathLst>
              <a:path w="4907915" h="37464">
                <a:moveTo>
                  <a:pt x="0" y="36883"/>
                </a:moveTo>
                <a:lnTo>
                  <a:pt x="4907414" y="0"/>
                </a:lnTo>
              </a:path>
            </a:pathLst>
          </a:custGeom>
          <a:ln w="2665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78081" y="4207741"/>
            <a:ext cx="160002" cy="15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11064" y="2012449"/>
            <a:ext cx="2540" cy="2404110"/>
          </a:xfrm>
          <a:custGeom>
            <a:avLst/>
            <a:gdLst/>
            <a:ahLst/>
            <a:cxnLst/>
            <a:rect l="l" t="t" r="r" b="b"/>
            <a:pathLst>
              <a:path w="2539" h="2404110">
                <a:moveTo>
                  <a:pt x="0" y="2404083"/>
                </a:moveTo>
                <a:lnTo>
                  <a:pt x="2034" y="0"/>
                </a:lnTo>
              </a:path>
            </a:pathLst>
          </a:custGeom>
          <a:ln w="2665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3183" y="1977180"/>
            <a:ext cx="159653" cy="1595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50440" y="2679736"/>
            <a:ext cx="367422" cy="394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18421" y="2718606"/>
            <a:ext cx="232369" cy="2524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18422" y="2718606"/>
            <a:ext cx="232410" cy="252729"/>
          </a:xfrm>
          <a:custGeom>
            <a:avLst/>
            <a:gdLst/>
            <a:ahLst/>
            <a:cxnLst/>
            <a:rect l="l" t="t" r="r" b="b"/>
            <a:pathLst>
              <a:path w="232410" h="252730">
                <a:moveTo>
                  <a:pt x="0" y="17475"/>
                </a:moveTo>
                <a:lnTo>
                  <a:pt x="19272" y="0"/>
                </a:lnTo>
                <a:lnTo>
                  <a:pt x="116185" y="106882"/>
                </a:lnTo>
                <a:lnTo>
                  <a:pt x="213098" y="0"/>
                </a:lnTo>
                <a:lnTo>
                  <a:pt x="232370" y="17475"/>
                </a:lnTo>
                <a:lnTo>
                  <a:pt x="133743" y="126246"/>
                </a:lnTo>
                <a:lnTo>
                  <a:pt x="232370" y="235017"/>
                </a:lnTo>
                <a:lnTo>
                  <a:pt x="213098" y="252493"/>
                </a:lnTo>
                <a:lnTo>
                  <a:pt x="116185" y="145611"/>
                </a:lnTo>
                <a:lnTo>
                  <a:pt x="19272" y="252493"/>
                </a:lnTo>
                <a:lnTo>
                  <a:pt x="0" y="235017"/>
                </a:lnTo>
                <a:lnTo>
                  <a:pt x="98626" y="126246"/>
                </a:lnTo>
                <a:lnTo>
                  <a:pt x="0" y="17475"/>
                </a:lnTo>
                <a:close/>
              </a:path>
            </a:pathLst>
          </a:custGeom>
          <a:ln w="5403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20446" y="2679736"/>
            <a:ext cx="372825" cy="3944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91009" y="2718606"/>
            <a:ext cx="232369" cy="2524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91010" y="2718606"/>
            <a:ext cx="232410" cy="252729"/>
          </a:xfrm>
          <a:custGeom>
            <a:avLst/>
            <a:gdLst/>
            <a:ahLst/>
            <a:cxnLst/>
            <a:rect l="l" t="t" r="r" b="b"/>
            <a:pathLst>
              <a:path w="232410" h="252730">
                <a:moveTo>
                  <a:pt x="0" y="17475"/>
                </a:moveTo>
                <a:lnTo>
                  <a:pt x="19272" y="0"/>
                </a:lnTo>
                <a:lnTo>
                  <a:pt x="116185" y="106882"/>
                </a:lnTo>
                <a:lnTo>
                  <a:pt x="213098" y="0"/>
                </a:lnTo>
                <a:lnTo>
                  <a:pt x="232370" y="17475"/>
                </a:lnTo>
                <a:lnTo>
                  <a:pt x="133743" y="126246"/>
                </a:lnTo>
                <a:lnTo>
                  <a:pt x="232370" y="235017"/>
                </a:lnTo>
                <a:lnTo>
                  <a:pt x="213098" y="252493"/>
                </a:lnTo>
                <a:lnTo>
                  <a:pt x="116185" y="145611"/>
                </a:lnTo>
                <a:lnTo>
                  <a:pt x="19272" y="252493"/>
                </a:lnTo>
                <a:lnTo>
                  <a:pt x="0" y="235017"/>
                </a:lnTo>
                <a:lnTo>
                  <a:pt x="98626" y="126246"/>
                </a:lnTo>
                <a:lnTo>
                  <a:pt x="0" y="17475"/>
                </a:lnTo>
                <a:close/>
              </a:path>
            </a:pathLst>
          </a:custGeom>
          <a:ln w="5403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14885" y="2387959"/>
            <a:ext cx="372825" cy="3890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84667" y="2425278"/>
            <a:ext cx="232369" cy="2524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84668" y="2425277"/>
            <a:ext cx="232410" cy="252729"/>
          </a:xfrm>
          <a:custGeom>
            <a:avLst/>
            <a:gdLst/>
            <a:ahLst/>
            <a:cxnLst/>
            <a:rect l="l" t="t" r="r" b="b"/>
            <a:pathLst>
              <a:path w="232410" h="252730">
                <a:moveTo>
                  <a:pt x="0" y="17475"/>
                </a:moveTo>
                <a:lnTo>
                  <a:pt x="19272" y="0"/>
                </a:lnTo>
                <a:lnTo>
                  <a:pt x="116185" y="106882"/>
                </a:lnTo>
                <a:lnTo>
                  <a:pt x="213098" y="0"/>
                </a:lnTo>
                <a:lnTo>
                  <a:pt x="232371" y="17475"/>
                </a:lnTo>
                <a:lnTo>
                  <a:pt x="133743" y="126246"/>
                </a:lnTo>
                <a:lnTo>
                  <a:pt x="232371" y="235017"/>
                </a:lnTo>
                <a:lnTo>
                  <a:pt x="213098" y="252493"/>
                </a:lnTo>
                <a:lnTo>
                  <a:pt x="116185" y="145611"/>
                </a:lnTo>
                <a:lnTo>
                  <a:pt x="19272" y="252493"/>
                </a:lnTo>
                <a:lnTo>
                  <a:pt x="0" y="235017"/>
                </a:lnTo>
                <a:lnTo>
                  <a:pt x="98626" y="126246"/>
                </a:lnTo>
                <a:lnTo>
                  <a:pt x="0" y="17475"/>
                </a:lnTo>
                <a:close/>
              </a:path>
            </a:pathLst>
          </a:custGeom>
          <a:ln w="5403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03762" y="2387959"/>
            <a:ext cx="372825" cy="3890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75097" y="2425278"/>
            <a:ext cx="232369" cy="2524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75097" y="2425277"/>
            <a:ext cx="232410" cy="252729"/>
          </a:xfrm>
          <a:custGeom>
            <a:avLst/>
            <a:gdLst/>
            <a:ahLst/>
            <a:cxnLst/>
            <a:rect l="l" t="t" r="r" b="b"/>
            <a:pathLst>
              <a:path w="232410" h="252730">
                <a:moveTo>
                  <a:pt x="0" y="17475"/>
                </a:moveTo>
                <a:lnTo>
                  <a:pt x="19273" y="0"/>
                </a:lnTo>
                <a:lnTo>
                  <a:pt x="116187" y="106882"/>
                </a:lnTo>
                <a:lnTo>
                  <a:pt x="213098" y="0"/>
                </a:lnTo>
                <a:lnTo>
                  <a:pt x="232370" y="17475"/>
                </a:lnTo>
                <a:lnTo>
                  <a:pt x="133745" y="126246"/>
                </a:lnTo>
                <a:lnTo>
                  <a:pt x="232370" y="235017"/>
                </a:lnTo>
                <a:lnTo>
                  <a:pt x="213098" y="252493"/>
                </a:lnTo>
                <a:lnTo>
                  <a:pt x="116187" y="145611"/>
                </a:lnTo>
                <a:lnTo>
                  <a:pt x="19273" y="252493"/>
                </a:lnTo>
                <a:lnTo>
                  <a:pt x="0" y="235017"/>
                </a:lnTo>
                <a:lnTo>
                  <a:pt x="98626" y="126246"/>
                </a:lnTo>
                <a:lnTo>
                  <a:pt x="0" y="17475"/>
                </a:lnTo>
                <a:close/>
              </a:path>
            </a:pathLst>
          </a:custGeom>
          <a:ln w="5403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68444" y="2679736"/>
            <a:ext cx="372825" cy="39443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38011" y="2718606"/>
            <a:ext cx="232368" cy="2524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38010" y="2718606"/>
            <a:ext cx="232410" cy="252729"/>
          </a:xfrm>
          <a:custGeom>
            <a:avLst/>
            <a:gdLst/>
            <a:ahLst/>
            <a:cxnLst/>
            <a:rect l="l" t="t" r="r" b="b"/>
            <a:pathLst>
              <a:path w="232409" h="252730">
                <a:moveTo>
                  <a:pt x="0" y="17475"/>
                </a:moveTo>
                <a:lnTo>
                  <a:pt x="19272" y="0"/>
                </a:lnTo>
                <a:lnTo>
                  <a:pt x="116185" y="106882"/>
                </a:lnTo>
                <a:lnTo>
                  <a:pt x="213098" y="0"/>
                </a:lnTo>
                <a:lnTo>
                  <a:pt x="232370" y="17475"/>
                </a:lnTo>
                <a:lnTo>
                  <a:pt x="133743" y="126246"/>
                </a:lnTo>
                <a:lnTo>
                  <a:pt x="232370" y="235017"/>
                </a:lnTo>
                <a:lnTo>
                  <a:pt x="213098" y="252493"/>
                </a:lnTo>
                <a:lnTo>
                  <a:pt x="116185" y="145611"/>
                </a:lnTo>
                <a:lnTo>
                  <a:pt x="19272" y="252493"/>
                </a:lnTo>
                <a:lnTo>
                  <a:pt x="0" y="235017"/>
                </a:lnTo>
                <a:lnTo>
                  <a:pt x="98626" y="126246"/>
                </a:lnTo>
                <a:lnTo>
                  <a:pt x="0" y="17475"/>
                </a:lnTo>
                <a:close/>
              </a:path>
            </a:pathLst>
          </a:custGeom>
          <a:ln w="5403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39790" y="2679736"/>
            <a:ext cx="367422" cy="39443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08343" y="2718606"/>
            <a:ext cx="232369" cy="25249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08344" y="2718606"/>
            <a:ext cx="232410" cy="252729"/>
          </a:xfrm>
          <a:custGeom>
            <a:avLst/>
            <a:gdLst/>
            <a:ahLst/>
            <a:cxnLst/>
            <a:rect l="l" t="t" r="r" b="b"/>
            <a:pathLst>
              <a:path w="232410" h="252730">
                <a:moveTo>
                  <a:pt x="0" y="17475"/>
                </a:moveTo>
                <a:lnTo>
                  <a:pt x="19272" y="0"/>
                </a:lnTo>
                <a:lnTo>
                  <a:pt x="116185" y="106882"/>
                </a:lnTo>
                <a:lnTo>
                  <a:pt x="213098" y="0"/>
                </a:lnTo>
                <a:lnTo>
                  <a:pt x="232370" y="17475"/>
                </a:lnTo>
                <a:lnTo>
                  <a:pt x="133743" y="126246"/>
                </a:lnTo>
                <a:lnTo>
                  <a:pt x="232370" y="235017"/>
                </a:lnTo>
                <a:lnTo>
                  <a:pt x="213098" y="252493"/>
                </a:lnTo>
                <a:lnTo>
                  <a:pt x="116185" y="145611"/>
                </a:lnTo>
                <a:lnTo>
                  <a:pt x="19272" y="252493"/>
                </a:lnTo>
                <a:lnTo>
                  <a:pt x="0" y="235017"/>
                </a:lnTo>
                <a:lnTo>
                  <a:pt x="98626" y="126246"/>
                </a:lnTo>
                <a:lnTo>
                  <a:pt x="0" y="17475"/>
                </a:lnTo>
                <a:close/>
              </a:path>
            </a:pathLst>
          </a:custGeom>
          <a:ln w="5403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61089" y="2387959"/>
            <a:ext cx="367422" cy="38903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28498" y="2425278"/>
            <a:ext cx="232369" cy="2524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28501" y="2425277"/>
            <a:ext cx="232410" cy="252729"/>
          </a:xfrm>
          <a:custGeom>
            <a:avLst/>
            <a:gdLst/>
            <a:ahLst/>
            <a:cxnLst/>
            <a:rect l="l" t="t" r="r" b="b"/>
            <a:pathLst>
              <a:path w="232410" h="252730">
                <a:moveTo>
                  <a:pt x="0" y="17475"/>
                </a:moveTo>
                <a:lnTo>
                  <a:pt x="19270" y="0"/>
                </a:lnTo>
                <a:lnTo>
                  <a:pt x="116184" y="106882"/>
                </a:lnTo>
                <a:lnTo>
                  <a:pt x="213096" y="0"/>
                </a:lnTo>
                <a:lnTo>
                  <a:pt x="232368" y="17475"/>
                </a:lnTo>
                <a:lnTo>
                  <a:pt x="133742" y="126246"/>
                </a:lnTo>
                <a:lnTo>
                  <a:pt x="232368" y="235017"/>
                </a:lnTo>
                <a:lnTo>
                  <a:pt x="213096" y="252493"/>
                </a:lnTo>
                <a:lnTo>
                  <a:pt x="116184" y="145611"/>
                </a:lnTo>
                <a:lnTo>
                  <a:pt x="19270" y="252493"/>
                </a:lnTo>
                <a:lnTo>
                  <a:pt x="0" y="235017"/>
                </a:lnTo>
                <a:lnTo>
                  <a:pt x="98624" y="126246"/>
                </a:lnTo>
                <a:lnTo>
                  <a:pt x="0" y="17475"/>
                </a:lnTo>
                <a:close/>
              </a:path>
            </a:pathLst>
          </a:custGeom>
          <a:ln w="5403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23817" y="3587487"/>
            <a:ext cx="372825" cy="3890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93226" y="3623130"/>
            <a:ext cx="232369" cy="2524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93226" y="3623129"/>
            <a:ext cx="232410" cy="252729"/>
          </a:xfrm>
          <a:custGeom>
            <a:avLst/>
            <a:gdLst/>
            <a:ahLst/>
            <a:cxnLst/>
            <a:rect l="l" t="t" r="r" b="b"/>
            <a:pathLst>
              <a:path w="232410" h="252729">
                <a:moveTo>
                  <a:pt x="0" y="17475"/>
                </a:moveTo>
                <a:lnTo>
                  <a:pt x="19272" y="0"/>
                </a:lnTo>
                <a:lnTo>
                  <a:pt x="116185" y="106882"/>
                </a:lnTo>
                <a:lnTo>
                  <a:pt x="213098" y="0"/>
                </a:lnTo>
                <a:lnTo>
                  <a:pt x="232370" y="17475"/>
                </a:lnTo>
                <a:lnTo>
                  <a:pt x="133743" y="126246"/>
                </a:lnTo>
                <a:lnTo>
                  <a:pt x="232370" y="235017"/>
                </a:lnTo>
                <a:lnTo>
                  <a:pt x="213098" y="252493"/>
                </a:lnTo>
                <a:lnTo>
                  <a:pt x="116185" y="145611"/>
                </a:lnTo>
                <a:lnTo>
                  <a:pt x="19272" y="252493"/>
                </a:lnTo>
                <a:lnTo>
                  <a:pt x="0" y="235017"/>
                </a:lnTo>
                <a:lnTo>
                  <a:pt x="98626" y="126246"/>
                </a:lnTo>
                <a:lnTo>
                  <a:pt x="0" y="17475"/>
                </a:lnTo>
                <a:close/>
              </a:path>
            </a:pathLst>
          </a:custGeom>
          <a:ln w="5403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34467" y="3133612"/>
            <a:ext cx="367422" cy="3890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03304" y="3170868"/>
            <a:ext cx="232369" cy="2524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03304" y="3170867"/>
            <a:ext cx="232410" cy="252729"/>
          </a:xfrm>
          <a:custGeom>
            <a:avLst/>
            <a:gdLst/>
            <a:ahLst/>
            <a:cxnLst/>
            <a:rect l="l" t="t" r="r" b="b"/>
            <a:pathLst>
              <a:path w="232410" h="252729">
                <a:moveTo>
                  <a:pt x="0" y="17475"/>
                </a:moveTo>
                <a:lnTo>
                  <a:pt x="19272" y="0"/>
                </a:lnTo>
                <a:lnTo>
                  <a:pt x="116185" y="106882"/>
                </a:lnTo>
                <a:lnTo>
                  <a:pt x="213098" y="0"/>
                </a:lnTo>
                <a:lnTo>
                  <a:pt x="232370" y="17475"/>
                </a:lnTo>
                <a:lnTo>
                  <a:pt x="133743" y="126246"/>
                </a:lnTo>
                <a:lnTo>
                  <a:pt x="232370" y="235017"/>
                </a:lnTo>
                <a:lnTo>
                  <a:pt x="213098" y="252493"/>
                </a:lnTo>
                <a:lnTo>
                  <a:pt x="116185" y="145611"/>
                </a:lnTo>
                <a:lnTo>
                  <a:pt x="19272" y="252493"/>
                </a:lnTo>
                <a:lnTo>
                  <a:pt x="0" y="235017"/>
                </a:lnTo>
                <a:lnTo>
                  <a:pt x="98626" y="126246"/>
                </a:lnTo>
                <a:lnTo>
                  <a:pt x="0" y="17475"/>
                </a:lnTo>
                <a:close/>
              </a:path>
            </a:pathLst>
          </a:custGeom>
          <a:ln w="5403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98516" y="2236668"/>
            <a:ext cx="367422" cy="38903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65019" y="2271261"/>
            <a:ext cx="232369" cy="25249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65019" y="2271260"/>
            <a:ext cx="232410" cy="252729"/>
          </a:xfrm>
          <a:custGeom>
            <a:avLst/>
            <a:gdLst/>
            <a:ahLst/>
            <a:cxnLst/>
            <a:rect l="l" t="t" r="r" b="b"/>
            <a:pathLst>
              <a:path w="232410" h="252730">
                <a:moveTo>
                  <a:pt x="0" y="17475"/>
                </a:moveTo>
                <a:lnTo>
                  <a:pt x="19272" y="0"/>
                </a:lnTo>
                <a:lnTo>
                  <a:pt x="116185" y="106882"/>
                </a:lnTo>
                <a:lnTo>
                  <a:pt x="213098" y="0"/>
                </a:lnTo>
                <a:lnTo>
                  <a:pt x="232370" y="17475"/>
                </a:lnTo>
                <a:lnTo>
                  <a:pt x="133743" y="126246"/>
                </a:lnTo>
                <a:lnTo>
                  <a:pt x="232370" y="235017"/>
                </a:lnTo>
                <a:lnTo>
                  <a:pt x="213098" y="252493"/>
                </a:lnTo>
                <a:lnTo>
                  <a:pt x="116185" y="145611"/>
                </a:lnTo>
                <a:lnTo>
                  <a:pt x="19272" y="252493"/>
                </a:lnTo>
                <a:lnTo>
                  <a:pt x="0" y="235017"/>
                </a:lnTo>
                <a:lnTo>
                  <a:pt x="98626" y="126246"/>
                </a:lnTo>
                <a:lnTo>
                  <a:pt x="0" y="17475"/>
                </a:lnTo>
                <a:close/>
              </a:path>
            </a:pathLst>
          </a:custGeom>
          <a:ln w="5403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26479" y="3068773"/>
            <a:ext cx="367422" cy="39443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92567" y="3107415"/>
            <a:ext cx="232369" cy="252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92568" y="3107413"/>
            <a:ext cx="232410" cy="252729"/>
          </a:xfrm>
          <a:custGeom>
            <a:avLst/>
            <a:gdLst/>
            <a:ahLst/>
            <a:cxnLst/>
            <a:rect l="l" t="t" r="r" b="b"/>
            <a:pathLst>
              <a:path w="232410" h="252729">
                <a:moveTo>
                  <a:pt x="0" y="17475"/>
                </a:moveTo>
                <a:lnTo>
                  <a:pt x="19272" y="0"/>
                </a:lnTo>
                <a:lnTo>
                  <a:pt x="116185" y="106882"/>
                </a:lnTo>
                <a:lnTo>
                  <a:pt x="213098" y="0"/>
                </a:lnTo>
                <a:lnTo>
                  <a:pt x="232370" y="17475"/>
                </a:lnTo>
                <a:lnTo>
                  <a:pt x="133743" y="126246"/>
                </a:lnTo>
                <a:lnTo>
                  <a:pt x="232370" y="235017"/>
                </a:lnTo>
                <a:lnTo>
                  <a:pt x="213098" y="252493"/>
                </a:lnTo>
                <a:lnTo>
                  <a:pt x="116185" y="145611"/>
                </a:lnTo>
                <a:lnTo>
                  <a:pt x="19272" y="252493"/>
                </a:lnTo>
                <a:lnTo>
                  <a:pt x="0" y="235017"/>
                </a:lnTo>
                <a:lnTo>
                  <a:pt x="98626" y="126246"/>
                </a:lnTo>
                <a:lnTo>
                  <a:pt x="0" y="17475"/>
                </a:lnTo>
                <a:close/>
              </a:path>
            </a:pathLst>
          </a:custGeom>
          <a:ln w="5403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87400" y="4185379"/>
            <a:ext cx="8488045" cy="1419225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5111115">
              <a:lnSpc>
                <a:spcPct val="100000"/>
              </a:lnSpc>
              <a:spcBef>
                <a:spcPts val="1675"/>
              </a:spcBef>
            </a:pPr>
            <a:r>
              <a:rPr sz="2500" spc="-110" dirty="0">
                <a:latin typeface="Calibri"/>
                <a:cs typeface="Calibri"/>
              </a:rPr>
              <a:t>#$%&amp;'($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515" dirty="0">
                <a:latin typeface="Calibri"/>
                <a:cs typeface="Calibri"/>
              </a:rPr>
              <a:t>)</a:t>
            </a:r>
            <a:endParaRPr sz="2500">
              <a:latin typeface="Calibri"/>
              <a:cs typeface="Calibri"/>
            </a:endParaRPr>
          </a:p>
          <a:p>
            <a:pPr marL="12700" marR="5080">
              <a:lnSpc>
                <a:spcPct val="119200"/>
              </a:lnSpc>
              <a:spcBef>
                <a:spcPts val="810"/>
              </a:spcBef>
              <a:tabLst>
                <a:tab pos="1326515" algn="l"/>
              </a:tabLst>
            </a:pPr>
            <a:r>
              <a:rPr sz="1950" spc="145" dirty="0">
                <a:latin typeface="Arial"/>
                <a:cs typeface="Arial"/>
              </a:rPr>
              <a:t>Example:	</a:t>
            </a:r>
            <a:r>
              <a:rPr sz="1950" spc="140" dirty="0">
                <a:latin typeface="Arial"/>
                <a:cs typeface="Arial"/>
              </a:rPr>
              <a:t>Income </a:t>
            </a:r>
            <a:r>
              <a:rPr sz="1950" spc="135" dirty="0">
                <a:latin typeface="Arial"/>
                <a:cs typeface="Arial"/>
              </a:rPr>
              <a:t>in </a:t>
            </a:r>
            <a:r>
              <a:rPr sz="1950" spc="175" dirty="0">
                <a:latin typeface="Arial"/>
                <a:cs typeface="Arial"/>
              </a:rPr>
              <a:t>function </a:t>
            </a:r>
            <a:r>
              <a:rPr sz="1950" spc="180" dirty="0">
                <a:latin typeface="Arial"/>
                <a:cs typeface="Arial"/>
              </a:rPr>
              <a:t>of </a:t>
            </a:r>
            <a:r>
              <a:rPr sz="1950" spc="100" dirty="0">
                <a:latin typeface="Arial"/>
                <a:cs typeface="Arial"/>
              </a:rPr>
              <a:t>age, </a:t>
            </a:r>
            <a:r>
              <a:rPr sz="1950" spc="160" dirty="0">
                <a:latin typeface="Arial"/>
                <a:cs typeface="Arial"/>
              </a:rPr>
              <a:t>weight </a:t>
            </a:r>
            <a:r>
              <a:rPr sz="1950" spc="180" dirty="0">
                <a:latin typeface="Arial"/>
                <a:cs typeface="Arial"/>
              </a:rPr>
              <a:t>of </a:t>
            </a:r>
            <a:r>
              <a:rPr sz="1950" spc="170" dirty="0">
                <a:latin typeface="Arial"/>
                <a:cs typeface="Arial"/>
              </a:rPr>
              <a:t>the </a:t>
            </a:r>
            <a:r>
              <a:rPr sz="1950" spc="200" dirty="0">
                <a:latin typeface="Arial"/>
                <a:cs typeface="Arial"/>
              </a:rPr>
              <a:t>fruit </a:t>
            </a:r>
            <a:r>
              <a:rPr sz="1950" spc="135" dirty="0">
                <a:latin typeface="Arial"/>
                <a:cs typeface="Arial"/>
              </a:rPr>
              <a:t>in</a:t>
            </a:r>
            <a:r>
              <a:rPr sz="1950" spc="-260" dirty="0">
                <a:latin typeface="Arial"/>
                <a:cs typeface="Arial"/>
              </a:rPr>
              <a:t> </a:t>
            </a:r>
            <a:r>
              <a:rPr sz="1950" spc="175" dirty="0">
                <a:latin typeface="Arial"/>
                <a:cs typeface="Arial"/>
              </a:rPr>
              <a:t>function  </a:t>
            </a:r>
            <a:r>
              <a:rPr sz="1950" spc="180" dirty="0">
                <a:latin typeface="Arial"/>
                <a:cs typeface="Arial"/>
              </a:rPr>
              <a:t>of </a:t>
            </a:r>
            <a:r>
              <a:rPr sz="1950" spc="145" dirty="0">
                <a:latin typeface="Arial"/>
                <a:cs typeface="Arial"/>
              </a:rPr>
              <a:t>its</a:t>
            </a:r>
            <a:r>
              <a:rPr sz="1950" spc="380" dirty="0">
                <a:latin typeface="Arial"/>
                <a:cs typeface="Arial"/>
              </a:rPr>
              <a:t> </a:t>
            </a:r>
            <a:r>
              <a:rPr sz="1950" spc="155" dirty="0">
                <a:latin typeface="Arial"/>
                <a:cs typeface="Arial"/>
              </a:rPr>
              <a:t>length.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50329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245" dirty="0"/>
              <a:t>Supervised	</a:t>
            </a:r>
            <a:r>
              <a:rPr spc="225" dirty="0"/>
              <a:t>learning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0" y="1247970"/>
            <a:ext cx="163512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25" dirty="0">
                <a:solidFill>
                  <a:srgbClr val="EC008C"/>
                </a:solidFill>
                <a:latin typeface="Arial"/>
                <a:cs typeface="Arial"/>
              </a:rPr>
              <a:t>Regression: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1286" y="2163024"/>
            <a:ext cx="415925" cy="1708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</a:pPr>
            <a:r>
              <a:rPr sz="2500" dirty="0">
                <a:latin typeface="Calibri"/>
                <a:cs typeface="Calibri"/>
              </a:rPr>
              <a:t>!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95403" y="4409849"/>
            <a:ext cx="4907915" cy="37465"/>
          </a:xfrm>
          <a:custGeom>
            <a:avLst/>
            <a:gdLst/>
            <a:ahLst/>
            <a:cxnLst/>
            <a:rect l="l" t="t" r="r" b="b"/>
            <a:pathLst>
              <a:path w="4907915" h="37464">
                <a:moveTo>
                  <a:pt x="0" y="36883"/>
                </a:moveTo>
                <a:lnTo>
                  <a:pt x="4907414" y="0"/>
                </a:lnTo>
              </a:path>
            </a:pathLst>
          </a:custGeom>
          <a:ln w="2665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78081" y="4330809"/>
            <a:ext cx="160002" cy="15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86362" y="4506112"/>
            <a:ext cx="1253490" cy="4095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00" spc="-110" dirty="0">
                <a:latin typeface="Calibri"/>
                <a:cs typeface="Calibri"/>
              </a:rPr>
              <a:t>#$%&amp;'($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spc="515" dirty="0">
                <a:latin typeface="Calibri"/>
                <a:cs typeface="Calibri"/>
              </a:rPr>
              <a:t>)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11064" y="2135517"/>
            <a:ext cx="2540" cy="2404110"/>
          </a:xfrm>
          <a:custGeom>
            <a:avLst/>
            <a:gdLst/>
            <a:ahLst/>
            <a:cxnLst/>
            <a:rect l="l" t="t" r="r" b="b"/>
            <a:pathLst>
              <a:path w="2539" h="2404110">
                <a:moveTo>
                  <a:pt x="0" y="2404083"/>
                </a:moveTo>
                <a:lnTo>
                  <a:pt x="2034" y="0"/>
                </a:lnTo>
              </a:path>
            </a:pathLst>
          </a:custGeom>
          <a:ln w="2665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3183" y="2100248"/>
            <a:ext cx="159653" cy="1595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50440" y="2802804"/>
            <a:ext cx="367422" cy="394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18421" y="2841674"/>
            <a:ext cx="232369" cy="2524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18422" y="2841674"/>
            <a:ext cx="232410" cy="252729"/>
          </a:xfrm>
          <a:custGeom>
            <a:avLst/>
            <a:gdLst/>
            <a:ahLst/>
            <a:cxnLst/>
            <a:rect l="l" t="t" r="r" b="b"/>
            <a:pathLst>
              <a:path w="232410" h="252730">
                <a:moveTo>
                  <a:pt x="0" y="17475"/>
                </a:moveTo>
                <a:lnTo>
                  <a:pt x="19272" y="0"/>
                </a:lnTo>
                <a:lnTo>
                  <a:pt x="116185" y="106882"/>
                </a:lnTo>
                <a:lnTo>
                  <a:pt x="213098" y="0"/>
                </a:lnTo>
                <a:lnTo>
                  <a:pt x="232370" y="17475"/>
                </a:lnTo>
                <a:lnTo>
                  <a:pt x="133743" y="126246"/>
                </a:lnTo>
                <a:lnTo>
                  <a:pt x="232370" y="235017"/>
                </a:lnTo>
                <a:lnTo>
                  <a:pt x="213098" y="252493"/>
                </a:lnTo>
                <a:lnTo>
                  <a:pt x="116185" y="145611"/>
                </a:lnTo>
                <a:lnTo>
                  <a:pt x="19272" y="252493"/>
                </a:lnTo>
                <a:lnTo>
                  <a:pt x="0" y="235017"/>
                </a:lnTo>
                <a:lnTo>
                  <a:pt x="98626" y="126246"/>
                </a:lnTo>
                <a:lnTo>
                  <a:pt x="0" y="17475"/>
                </a:lnTo>
                <a:close/>
              </a:path>
            </a:pathLst>
          </a:custGeom>
          <a:ln w="5403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20446" y="2802804"/>
            <a:ext cx="372825" cy="3944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91009" y="2841674"/>
            <a:ext cx="232369" cy="2524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91010" y="2841674"/>
            <a:ext cx="232410" cy="252729"/>
          </a:xfrm>
          <a:custGeom>
            <a:avLst/>
            <a:gdLst/>
            <a:ahLst/>
            <a:cxnLst/>
            <a:rect l="l" t="t" r="r" b="b"/>
            <a:pathLst>
              <a:path w="232410" h="252730">
                <a:moveTo>
                  <a:pt x="0" y="17475"/>
                </a:moveTo>
                <a:lnTo>
                  <a:pt x="19272" y="0"/>
                </a:lnTo>
                <a:lnTo>
                  <a:pt x="116185" y="106882"/>
                </a:lnTo>
                <a:lnTo>
                  <a:pt x="213098" y="0"/>
                </a:lnTo>
                <a:lnTo>
                  <a:pt x="232370" y="17475"/>
                </a:lnTo>
                <a:lnTo>
                  <a:pt x="133743" y="126246"/>
                </a:lnTo>
                <a:lnTo>
                  <a:pt x="232370" y="235017"/>
                </a:lnTo>
                <a:lnTo>
                  <a:pt x="213098" y="252493"/>
                </a:lnTo>
                <a:lnTo>
                  <a:pt x="116185" y="145611"/>
                </a:lnTo>
                <a:lnTo>
                  <a:pt x="19272" y="252493"/>
                </a:lnTo>
                <a:lnTo>
                  <a:pt x="0" y="235017"/>
                </a:lnTo>
                <a:lnTo>
                  <a:pt x="98626" y="126246"/>
                </a:lnTo>
                <a:lnTo>
                  <a:pt x="0" y="17475"/>
                </a:lnTo>
                <a:close/>
              </a:path>
            </a:pathLst>
          </a:custGeom>
          <a:ln w="5403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14885" y="2511027"/>
            <a:ext cx="372825" cy="3890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84667" y="2548346"/>
            <a:ext cx="232369" cy="2524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84668" y="2548346"/>
            <a:ext cx="232410" cy="252729"/>
          </a:xfrm>
          <a:custGeom>
            <a:avLst/>
            <a:gdLst/>
            <a:ahLst/>
            <a:cxnLst/>
            <a:rect l="l" t="t" r="r" b="b"/>
            <a:pathLst>
              <a:path w="232410" h="252730">
                <a:moveTo>
                  <a:pt x="0" y="17475"/>
                </a:moveTo>
                <a:lnTo>
                  <a:pt x="19272" y="0"/>
                </a:lnTo>
                <a:lnTo>
                  <a:pt x="116185" y="106882"/>
                </a:lnTo>
                <a:lnTo>
                  <a:pt x="213098" y="0"/>
                </a:lnTo>
                <a:lnTo>
                  <a:pt x="232371" y="17475"/>
                </a:lnTo>
                <a:lnTo>
                  <a:pt x="133743" y="126246"/>
                </a:lnTo>
                <a:lnTo>
                  <a:pt x="232371" y="235017"/>
                </a:lnTo>
                <a:lnTo>
                  <a:pt x="213098" y="252493"/>
                </a:lnTo>
                <a:lnTo>
                  <a:pt x="116185" y="145611"/>
                </a:lnTo>
                <a:lnTo>
                  <a:pt x="19272" y="252493"/>
                </a:lnTo>
                <a:lnTo>
                  <a:pt x="0" y="235017"/>
                </a:lnTo>
                <a:lnTo>
                  <a:pt x="98626" y="126246"/>
                </a:lnTo>
                <a:lnTo>
                  <a:pt x="0" y="17475"/>
                </a:lnTo>
                <a:close/>
              </a:path>
            </a:pathLst>
          </a:custGeom>
          <a:ln w="5403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03762" y="2511027"/>
            <a:ext cx="372825" cy="3890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75097" y="2548346"/>
            <a:ext cx="232369" cy="2524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75097" y="2548346"/>
            <a:ext cx="232410" cy="252729"/>
          </a:xfrm>
          <a:custGeom>
            <a:avLst/>
            <a:gdLst/>
            <a:ahLst/>
            <a:cxnLst/>
            <a:rect l="l" t="t" r="r" b="b"/>
            <a:pathLst>
              <a:path w="232410" h="252730">
                <a:moveTo>
                  <a:pt x="0" y="17475"/>
                </a:moveTo>
                <a:lnTo>
                  <a:pt x="19273" y="0"/>
                </a:lnTo>
                <a:lnTo>
                  <a:pt x="116187" y="106882"/>
                </a:lnTo>
                <a:lnTo>
                  <a:pt x="213098" y="0"/>
                </a:lnTo>
                <a:lnTo>
                  <a:pt x="232370" y="17475"/>
                </a:lnTo>
                <a:lnTo>
                  <a:pt x="133745" y="126246"/>
                </a:lnTo>
                <a:lnTo>
                  <a:pt x="232370" y="235017"/>
                </a:lnTo>
                <a:lnTo>
                  <a:pt x="213098" y="252493"/>
                </a:lnTo>
                <a:lnTo>
                  <a:pt x="116187" y="145611"/>
                </a:lnTo>
                <a:lnTo>
                  <a:pt x="19273" y="252493"/>
                </a:lnTo>
                <a:lnTo>
                  <a:pt x="0" y="235017"/>
                </a:lnTo>
                <a:lnTo>
                  <a:pt x="98626" y="126246"/>
                </a:lnTo>
                <a:lnTo>
                  <a:pt x="0" y="17475"/>
                </a:lnTo>
                <a:close/>
              </a:path>
            </a:pathLst>
          </a:custGeom>
          <a:ln w="5403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68444" y="2802804"/>
            <a:ext cx="372825" cy="39443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38011" y="2841674"/>
            <a:ext cx="232368" cy="2524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38010" y="2841674"/>
            <a:ext cx="232410" cy="252729"/>
          </a:xfrm>
          <a:custGeom>
            <a:avLst/>
            <a:gdLst/>
            <a:ahLst/>
            <a:cxnLst/>
            <a:rect l="l" t="t" r="r" b="b"/>
            <a:pathLst>
              <a:path w="232409" h="252730">
                <a:moveTo>
                  <a:pt x="0" y="17475"/>
                </a:moveTo>
                <a:lnTo>
                  <a:pt x="19272" y="0"/>
                </a:lnTo>
                <a:lnTo>
                  <a:pt x="116185" y="106882"/>
                </a:lnTo>
                <a:lnTo>
                  <a:pt x="213098" y="0"/>
                </a:lnTo>
                <a:lnTo>
                  <a:pt x="232370" y="17475"/>
                </a:lnTo>
                <a:lnTo>
                  <a:pt x="133743" y="126246"/>
                </a:lnTo>
                <a:lnTo>
                  <a:pt x="232370" y="235017"/>
                </a:lnTo>
                <a:lnTo>
                  <a:pt x="213098" y="252493"/>
                </a:lnTo>
                <a:lnTo>
                  <a:pt x="116185" y="145611"/>
                </a:lnTo>
                <a:lnTo>
                  <a:pt x="19272" y="252493"/>
                </a:lnTo>
                <a:lnTo>
                  <a:pt x="0" y="235017"/>
                </a:lnTo>
                <a:lnTo>
                  <a:pt x="98626" y="126246"/>
                </a:lnTo>
                <a:lnTo>
                  <a:pt x="0" y="17475"/>
                </a:lnTo>
                <a:close/>
              </a:path>
            </a:pathLst>
          </a:custGeom>
          <a:ln w="5403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39790" y="2802804"/>
            <a:ext cx="367422" cy="39443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08343" y="2841674"/>
            <a:ext cx="232369" cy="25249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08344" y="2841674"/>
            <a:ext cx="232410" cy="252729"/>
          </a:xfrm>
          <a:custGeom>
            <a:avLst/>
            <a:gdLst/>
            <a:ahLst/>
            <a:cxnLst/>
            <a:rect l="l" t="t" r="r" b="b"/>
            <a:pathLst>
              <a:path w="232410" h="252730">
                <a:moveTo>
                  <a:pt x="0" y="17475"/>
                </a:moveTo>
                <a:lnTo>
                  <a:pt x="19272" y="0"/>
                </a:lnTo>
                <a:lnTo>
                  <a:pt x="116185" y="106882"/>
                </a:lnTo>
                <a:lnTo>
                  <a:pt x="213098" y="0"/>
                </a:lnTo>
                <a:lnTo>
                  <a:pt x="232370" y="17475"/>
                </a:lnTo>
                <a:lnTo>
                  <a:pt x="133743" y="126246"/>
                </a:lnTo>
                <a:lnTo>
                  <a:pt x="232370" y="235017"/>
                </a:lnTo>
                <a:lnTo>
                  <a:pt x="213098" y="252493"/>
                </a:lnTo>
                <a:lnTo>
                  <a:pt x="116185" y="145611"/>
                </a:lnTo>
                <a:lnTo>
                  <a:pt x="19272" y="252493"/>
                </a:lnTo>
                <a:lnTo>
                  <a:pt x="0" y="235017"/>
                </a:lnTo>
                <a:lnTo>
                  <a:pt x="98626" y="126246"/>
                </a:lnTo>
                <a:lnTo>
                  <a:pt x="0" y="17475"/>
                </a:lnTo>
                <a:close/>
              </a:path>
            </a:pathLst>
          </a:custGeom>
          <a:ln w="5403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61089" y="2511027"/>
            <a:ext cx="367422" cy="38903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28498" y="2548346"/>
            <a:ext cx="232369" cy="2524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28501" y="2548346"/>
            <a:ext cx="232410" cy="252729"/>
          </a:xfrm>
          <a:custGeom>
            <a:avLst/>
            <a:gdLst/>
            <a:ahLst/>
            <a:cxnLst/>
            <a:rect l="l" t="t" r="r" b="b"/>
            <a:pathLst>
              <a:path w="232410" h="252730">
                <a:moveTo>
                  <a:pt x="0" y="17475"/>
                </a:moveTo>
                <a:lnTo>
                  <a:pt x="19270" y="0"/>
                </a:lnTo>
                <a:lnTo>
                  <a:pt x="116184" y="106882"/>
                </a:lnTo>
                <a:lnTo>
                  <a:pt x="213096" y="0"/>
                </a:lnTo>
                <a:lnTo>
                  <a:pt x="232368" y="17475"/>
                </a:lnTo>
                <a:lnTo>
                  <a:pt x="133742" y="126246"/>
                </a:lnTo>
                <a:lnTo>
                  <a:pt x="232368" y="235017"/>
                </a:lnTo>
                <a:lnTo>
                  <a:pt x="213096" y="252493"/>
                </a:lnTo>
                <a:lnTo>
                  <a:pt x="116184" y="145611"/>
                </a:lnTo>
                <a:lnTo>
                  <a:pt x="19270" y="252493"/>
                </a:lnTo>
                <a:lnTo>
                  <a:pt x="0" y="235017"/>
                </a:lnTo>
                <a:lnTo>
                  <a:pt x="98624" y="126246"/>
                </a:lnTo>
                <a:lnTo>
                  <a:pt x="0" y="17475"/>
                </a:lnTo>
                <a:close/>
              </a:path>
            </a:pathLst>
          </a:custGeom>
          <a:ln w="5403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23817" y="3710555"/>
            <a:ext cx="372825" cy="3890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93226" y="3746198"/>
            <a:ext cx="232369" cy="2524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93226" y="3746197"/>
            <a:ext cx="232410" cy="252729"/>
          </a:xfrm>
          <a:custGeom>
            <a:avLst/>
            <a:gdLst/>
            <a:ahLst/>
            <a:cxnLst/>
            <a:rect l="l" t="t" r="r" b="b"/>
            <a:pathLst>
              <a:path w="232410" h="252729">
                <a:moveTo>
                  <a:pt x="0" y="17475"/>
                </a:moveTo>
                <a:lnTo>
                  <a:pt x="19272" y="0"/>
                </a:lnTo>
                <a:lnTo>
                  <a:pt x="116185" y="106882"/>
                </a:lnTo>
                <a:lnTo>
                  <a:pt x="213098" y="0"/>
                </a:lnTo>
                <a:lnTo>
                  <a:pt x="232370" y="17475"/>
                </a:lnTo>
                <a:lnTo>
                  <a:pt x="133743" y="126246"/>
                </a:lnTo>
                <a:lnTo>
                  <a:pt x="232370" y="235017"/>
                </a:lnTo>
                <a:lnTo>
                  <a:pt x="213098" y="252493"/>
                </a:lnTo>
                <a:lnTo>
                  <a:pt x="116185" y="145611"/>
                </a:lnTo>
                <a:lnTo>
                  <a:pt x="19272" y="252493"/>
                </a:lnTo>
                <a:lnTo>
                  <a:pt x="0" y="235017"/>
                </a:lnTo>
                <a:lnTo>
                  <a:pt x="98626" y="126246"/>
                </a:lnTo>
                <a:lnTo>
                  <a:pt x="0" y="17475"/>
                </a:lnTo>
                <a:close/>
              </a:path>
            </a:pathLst>
          </a:custGeom>
          <a:ln w="5403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34467" y="3256680"/>
            <a:ext cx="367422" cy="3890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03304" y="3293936"/>
            <a:ext cx="232369" cy="2524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03304" y="3293935"/>
            <a:ext cx="232410" cy="252729"/>
          </a:xfrm>
          <a:custGeom>
            <a:avLst/>
            <a:gdLst/>
            <a:ahLst/>
            <a:cxnLst/>
            <a:rect l="l" t="t" r="r" b="b"/>
            <a:pathLst>
              <a:path w="232410" h="252729">
                <a:moveTo>
                  <a:pt x="0" y="17475"/>
                </a:moveTo>
                <a:lnTo>
                  <a:pt x="19272" y="0"/>
                </a:lnTo>
                <a:lnTo>
                  <a:pt x="116185" y="106882"/>
                </a:lnTo>
                <a:lnTo>
                  <a:pt x="213098" y="0"/>
                </a:lnTo>
                <a:lnTo>
                  <a:pt x="232370" y="17475"/>
                </a:lnTo>
                <a:lnTo>
                  <a:pt x="133743" y="126246"/>
                </a:lnTo>
                <a:lnTo>
                  <a:pt x="232370" y="235017"/>
                </a:lnTo>
                <a:lnTo>
                  <a:pt x="213098" y="252493"/>
                </a:lnTo>
                <a:lnTo>
                  <a:pt x="116185" y="145611"/>
                </a:lnTo>
                <a:lnTo>
                  <a:pt x="19272" y="252493"/>
                </a:lnTo>
                <a:lnTo>
                  <a:pt x="0" y="235017"/>
                </a:lnTo>
                <a:lnTo>
                  <a:pt x="98626" y="126246"/>
                </a:lnTo>
                <a:lnTo>
                  <a:pt x="0" y="17475"/>
                </a:lnTo>
                <a:close/>
              </a:path>
            </a:pathLst>
          </a:custGeom>
          <a:ln w="5403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98516" y="2359736"/>
            <a:ext cx="367422" cy="38903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65019" y="2394329"/>
            <a:ext cx="232369" cy="25249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65019" y="2394328"/>
            <a:ext cx="232410" cy="252729"/>
          </a:xfrm>
          <a:custGeom>
            <a:avLst/>
            <a:gdLst/>
            <a:ahLst/>
            <a:cxnLst/>
            <a:rect l="l" t="t" r="r" b="b"/>
            <a:pathLst>
              <a:path w="232410" h="252730">
                <a:moveTo>
                  <a:pt x="0" y="17475"/>
                </a:moveTo>
                <a:lnTo>
                  <a:pt x="19272" y="0"/>
                </a:lnTo>
                <a:lnTo>
                  <a:pt x="116185" y="106882"/>
                </a:lnTo>
                <a:lnTo>
                  <a:pt x="213098" y="0"/>
                </a:lnTo>
                <a:lnTo>
                  <a:pt x="232370" y="17475"/>
                </a:lnTo>
                <a:lnTo>
                  <a:pt x="133743" y="126246"/>
                </a:lnTo>
                <a:lnTo>
                  <a:pt x="232370" y="235017"/>
                </a:lnTo>
                <a:lnTo>
                  <a:pt x="213098" y="252493"/>
                </a:lnTo>
                <a:lnTo>
                  <a:pt x="116185" y="145611"/>
                </a:lnTo>
                <a:lnTo>
                  <a:pt x="19272" y="252493"/>
                </a:lnTo>
                <a:lnTo>
                  <a:pt x="0" y="235017"/>
                </a:lnTo>
                <a:lnTo>
                  <a:pt x="98626" y="126246"/>
                </a:lnTo>
                <a:lnTo>
                  <a:pt x="0" y="17475"/>
                </a:lnTo>
                <a:close/>
              </a:path>
            </a:pathLst>
          </a:custGeom>
          <a:ln w="5403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26479" y="3191841"/>
            <a:ext cx="367422" cy="39443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92567" y="3230483"/>
            <a:ext cx="232369" cy="252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92568" y="3230481"/>
            <a:ext cx="232410" cy="252729"/>
          </a:xfrm>
          <a:custGeom>
            <a:avLst/>
            <a:gdLst/>
            <a:ahLst/>
            <a:cxnLst/>
            <a:rect l="l" t="t" r="r" b="b"/>
            <a:pathLst>
              <a:path w="232410" h="252729">
                <a:moveTo>
                  <a:pt x="0" y="17475"/>
                </a:moveTo>
                <a:lnTo>
                  <a:pt x="19272" y="0"/>
                </a:lnTo>
                <a:lnTo>
                  <a:pt x="116185" y="106882"/>
                </a:lnTo>
                <a:lnTo>
                  <a:pt x="213098" y="0"/>
                </a:lnTo>
                <a:lnTo>
                  <a:pt x="232370" y="17475"/>
                </a:lnTo>
                <a:lnTo>
                  <a:pt x="133743" y="126246"/>
                </a:lnTo>
                <a:lnTo>
                  <a:pt x="232370" y="235017"/>
                </a:lnTo>
                <a:lnTo>
                  <a:pt x="213098" y="252493"/>
                </a:lnTo>
                <a:lnTo>
                  <a:pt x="116185" y="145611"/>
                </a:lnTo>
                <a:lnTo>
                  <a:pt x="19272" y="252493"/>
                </a:lnTo>
                <a:lnTo>
                  <a:pt x="0" y="235017"/>
                </a:lnTo>
                <a:lnTo>
                  <a:pt x="98626" y="126246"/>
                </a:lnTo>
                <a:lnTo>
                  <a:pt x="0" y="17475"/>
                </a:lnTo>
                <a:close/>
              </a:path>
            </a:pathLst>
          </a:custGeom>
          <a:ln w="5403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34957" y="2491208"/>
            <a:ext cx="4084320" cy="1061085"/>
          </a:xfrm>
          <a:custGeom>
            <a:avLst/>
            <a:gdLst/>
            <a:ahLst/>
            <a:cxnLst/>
            <a:rect l="l" t="t" r="r" b="b"/>
            <a:pathLst>
              <a:path w="4084320" h="1061085">
                <a:moveTo>
                  <a:pt x="0" y="1060644"/>
                </a:moveTo>
                <a:lnTo>
                  <a:pt x="4083748" y="0"/>
                </a:lnTo>
              </a:path>
            </a:pathLst>
          </a:custGeom>
          <a:ln w="35541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50329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245" dirty="0"/>
              <a:t>Supervised	</a:t>
            </a:r>
            <a:r>
              <a:rPr spc="225" dirty="0"/>
              <a:t>learning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0" y="1247970"/>
            <a:ext cx="163512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25" dirty="0">
                <a:solidFill>
                  <a:srgbClr val="EC008C"/>
                </a:solidFill>
                <a:latin typeface="Arial"/>
                <a:cs typeface="Arial"/>
              </a:rPr>
              <a:t>Regression: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6662" y="2270705"/>
            <a:ext cx="415925" cy="1708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</a:pPr>
            <a:r>
              <a:rPr sz="2500" dirty="0">
                <a:latin typeface="Calibri"/>
                <a:cs typeface="Calibri"/>
              </a:rPr>
              <a:t>!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10779" y="4517529"/>
            <a:ext cx="4907915" cy="37465"/>
          </a:xfrm>
          <a:custGeom>
            <a:avLst/>
            <a:gdLst/>
            <a:ahLst/>
            <a:cxnLst/>
            <a:rect l="l" t="t" r="r" b="b"/>
            <a:pathLst>
              <a:path w="4907915" h="37464">
                <a:moveTo>
                  <a:pt x="0" y="36883"/>
                </a:moveTo>
                <a:lnTo>
                  <a:pt x="4907414" y="0"/>
                </a:lnTo>
              </a:path>
            </a:pathLst>
          </a:custGeom>
          <a:ln w="2665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93457" y="4438490"/>
            <a:ext cx="160002" cy="15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01738" y="4613793"/>
            <a:ext cx="1253490" cy="4095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00" spc="-110" dirty="0">
                <a:latin typeface="Calibri"/>
                <a:cs typeface="Calibri"/>
              </a:rPr>
              <a:t>#$%&amp;'($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spc="515" dirty="0">
                <a:latin typeface="Calibri"/>
                <a:cs typeface="Calibri"/>
              </a:rPr>
              <a:t>)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26440" y="2243197"/>
            <a:ext cx="2540" cy="2404110"/>
          </a:xfrm>
          <a:custGeom>
            <a:avLst/>
            <a:gdLst/>
            <a:ahLst/>
            <a:cxnLst/>
            <a:rect l="l" t="t" r="r" b="b"/>
            <a:pathLst>
              <a:path w="2539" h="2404110">
                <a:moveTo>
                  <a:pt x="0" y="2404083"/>
                </a:moveTo>
                <a:lnTo>
                  <a:pt x="2034" y="0"/>
                </a:lnTo>
              </a:path>
            </a:pathLst>
          </a:custGeom>
          <a:ln w="2665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48559" y="2207929"/>
            <a:ext cx="159653" cy="1595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65816" y="2910485"/>
            <a:ext cx="367422" cy="394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33797" y="2949355"/>
            <a:ext cx="232369" cy="2524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33798" y="2949355"/>
            <a:ext cx="232410" cy="252729"/>
          </a:xfrm>
          <a:custGeom>
            <a:avLst/>
            <a:gdLst/>
            <a:ahLst/>
            <a:cxnLst/>
            <a:rect l="l" t="t" r="r" b="b"/>
            <a:pathLst>
              <a:path w="232410" h="252730">
                <a:moveTo>
                  <a:pt x="0" y="17475"/>
                </a:moveTo>
                <a:lnTo>
                  <a:pt x="19272" y="0"/>
                </a:lnTo>
                <a:lnTo>
                  <a:pt x="116185" y="106882"/>
                </a:lnTo>
                <a:lnTo>
                  <a:pt x="213098" y="0"/>
                </a:lnTo>
                <a:lnTo>
                  <a:pt x="232370" y="17475"/>
                </a:lnTo>
                <a:lnTo>
                  <a:pt x="133743" y="126246"/>
                </a:lnTo>
                <a:lnTo>
                  <a:pt x="232370" y="235017"/>
                </a:lnTo>
                <a:lnTo>
                  <a:pt x="213098" y="252493"/>
                </a:lnTo>
                <a:lnTo>
                  <a:pt x="116185" y="145611"/>
                </a:lnTo>
                <a:lnTo>
                  <a:pt x="19272" y="252493"/>
                </a:lnTo>
                <a:lnTo>
                  <a:pt x="0" y="235017"/>
                </a:lnTo>
                <a:lnTo>
                  <a:pt x="98626" y="126246"/>
                </a:lnTo>
                <a:lnTo>
                  <a:pt x="0" y="17475"/>
                </a:lnTo>
                <a:close/>
              </a:path>
            </a:pathLst>
          </a:custGeom>
          <a:ln w="5403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35822" y="2910485"/>
            <a:ext cx="372825" cy="3944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06385" y="2949355"/>
            <a:ext cx="232369" cy="2524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06386" y="2949355"/>
            <a:ext cx="232410" cy="252729"/>
          </a:xfrm>
          <a:custGeom>
            <a:avLst/>
            <a:gdLst/>
            <a:ahLst/>
            <a:cxnLst/>
            <a:rect l="l" t="t" r="r" b="b"/>
            <a:pathLst>
              <a:path w="232410" h="252730">
                <a:moveTo>
                  <a:pt x="0" y="17475"/>
                </a:moveTo>
                <a:lnTo>
                  <a:pt x="19272" y="0"/>
                </a:lnTo>
                <a:lnTo>
                  <a:pt x="116185" y="106882"/>
                </a:lnTo>
                <a:lnTo>
                  <a:pt x="213098" y="0"/>
                </a:lnTo>
                <a:lnTo>
                  <a:pt x="232370" y="17475"/>
                </a:lnTo>
                <a:lnTo>
                  <a:pt x="133743" y="126246"/>
                </a:lnTo>
                <a:lnTo>
                  <a:pt x="232370" y="235017"/>
                </a:lnTo>
                <a:lnTo>
                  <a:pt x="213098" y="252493"/>
                </a:lnTo>
                <a:lnTo>
                  <a:pt x="116185" y="145611"/>
                </a:lnTo>
                <a:lnTo>
                  <a:pt x="19272" y="252493"/>
                </a:lnTo>
                <a:lnTo>
                  <a:pt x="0" y="235017"/>
                </a:lnTo>
                <a:lnTo>
                  <a:pt x="98626" y="126246"/>
                </a:lnTo>
                <a:lnTo>
                  <a:pt x="0" y="17475"/>
                </a:lnTo>
                <a:close/>
              </a:path>
            </a:pathLst>
          </a:custGeom>
          <a:ln w="5403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30260" y="2618708"/>
            <a:ext cx="372825" cy="3890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00043" y="2656027"/>
            <a:ext cx="232369" cy="2524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00043" y="2656026"/>
            <a:ext cx="232410" cy="252729"/>
          </a:xfrm>
          <a:custGeom>
            <a:avLst/>
            <a:gdLst/>
            <a:ahLst/>
            <a:cxnLst/>
            <a:rect l="l" t="t" r="r" b="b"/>
            <a:pathLst>
              <a:path w="232410" h="252730">
                <a:moveTo>
                  <a:pt x="0" y="17475"/>
                </a:moveTo>
                <a:lnTo>
                  <a:pt x="19272" y="0"/>
                </a:lnTo>
                <a:lnTo>
                  <a:pt x="116185" y="106882"/>
                </a:lnTo>
                <a:lnTo>
                  <a:pt x="213098" y="0"/>
                </a:lnTo>
                <a:lnTo>
                  <a:pt x="232371" y="17475"/>
                </a:lnTo>
                <a:lnTo>
                  <a:pt x="133743" y="126246"/>
                </a:lnTo>
                <a:lnTo>
                  <a:pt x="232371" y="235017"/>
                </a:lnTo>
                <a:lnTo>
                  <a:pt x="213098" y="252493"/>
                </a:lnTo>
                <a:lnTo>
                  <a:pt x="116185" y="145611"/>
                </a:lnTo>
                <a:lnTo>
                  <a:pt x="19272" y="252493"/>
                </a:lnTo>
                <a:lnTo>
                  <a:pt x="0" y="235017"/>
                </a:lnTo>
                <a:lnTo>
                  <a:pt x="98626" y="126246"/>
                </a:lnTo>
                <a:lnTo>
                  <a:pt x="0" y="17475"/>
                </a:lnTo>
                <a:close/>
              </a:path>
            </a:pathLst>
          </a:custGeom>
          <a:ln w="5403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19138" y="2618708"/>
            <a:ext cx="372825" cy="3890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90472" y="2656027"/>
            <a:ext cx="232369" cy="2524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90473" y="2656026"/>
            <a:ext cx="232410" cy="252729"/>
          </a:xfrm>
          <a:custGeom>
            <a:avLst/>
            <a:gdLst/>
            <a:ahLst/>
            <a:cxnLst/>
            <a:rect l="l" t="t" r="r" b="b"/>
            <a:pathLst>
              <a:path w="232410" h="252730">
                <a:moveTo>
                  <a:pt x="0" y="17475"/>
                </a:moveTo>
                <a:lnTo>
                  <a:pt x="19273" y="0"/>
                </a:lnTo>
                <a:lnTo>
                  <a:pt x="116187" y="106882"/>
                </a:lnTo>
                <a:lnTo>
                  <a:pt x="213098" y="0"/>
                </a:lnTo>
                <a:lnTo>
                  <a:pt x="232370" y="17475"/>
                </a:lnTo>
                <a:lnTo>
                  <a:pt x="133745" y="126246"/>
                </a:lnTo>
                <a:lnTo>
                  <a:pt x="232370" y="235017"/>
                </a:lnTo>
                <a:lnTo>
                  <a:pt x="213098" y="252493"/>
                </a:lnTo>
                <a:lnTo>
                  <a:pt x="116187" y="145611"/>
                </a:lnTo>
                <a:lnTo>
                  <a:pt x="19273" y="252493"/>
                </a:lnTo>
                <a:lnTo>
                  <a:pt x="0" y="235017"/>
                </a:lnTo>
                <a:lnTo>
                  <a:pt x="98626" y="126246"/>
                </a:lnTo>
                <a:lnTo>
                  <a:pt x="0" y="17475"/>
                </a:lnTo>
                <a:close/>
              </a:path>
            </a:pathLst>
          </a:custGeom>
          <a:ln w="5403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83820" y="2910485"/>
            <a:ext cx="372825" cy="3944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53386" y="2949355"/>
            <a:ext cx="232368" cy="2524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53386" y="2949355"/>
            <a:ext cx="232410" cy="252729"/>
          </a:xfrm>
          <a:custGeom>
            <a:avLst/>
            <a:gdLst/>
            <a:ahLst/>
            <a:cxnLst/>
            <a:rect l="l" t="t" r="r" b="b"/>
            <a:pathLst>
              <a:path w="232409" h="252730">
                <a:moveTo>
                  <a:pt x="0" y="17475"/>
                </a:moveTo>
                <a:lnTo>
                  <a:pt x="19272" y="0"/>
                </a:lnTo>
                <a:lnTo>
                  <a:pt x="116185" y="106882"/>
                </a:lnTo>
                <a:lnTo>
                  <a:pt x="213098" y="0"/>
                </a:lnTo>
                <a:lnTo>
                  <a:pt x="232370" y="17475"/>
                </a:lnTo>
                <a:lnTo>
                  <a:pt x="133743" y="126246"/>
                </a:lnTo>
                <a:lnTo>
                  <a:pt x="232370" y="235017"/>
                </a:lnTo>
                <a:lnTo>
                  <a:pt x="213098" y="252493"/>
                </a:lnTo>
                <a:lnTo>
                  <a:pt x="116185" y="145611"/>
                </a:lnTo>
                <a:lnTo>
                  <a:pt x="19272" y="252493"/>
                </a:lnTo>
                <a:lnTo>
                  <a:pt x="0" y="235017"/>
                </a:lnTo>
                <a:lnTo>
                  <a:pt x="98626" y="126246"/>
                </a:lnTo>
                <a:lnTo>
                  <a:pt x="0" y="17475"/>
                </a:lnTo>
                <a:close/>
              </a:path>
            </a:pathLst>
          </a:custGeom>
          <a:ln w="5403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55166" y="2910485"/>
            <a:ext cx="367422" cy="39443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23719" y="2949355"/>
            <a:ext cx="232369" cy="2524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23720" y="2949355"/>
            <a:ext cx="232410" cy="252729"/>
          </a:xfrm>
          <a:custGeom>
            <a:avLst/>
            <a:gdLst/>
            <a:ahLst/>
            <a:cxnLst/>
            <a:rect l="l" t="t" r="r" b="b"/>
            <a:pathLst>
              <a:path w="232410" h="252730">
                <a:moveTo>
                  <a:pt x="0" y="17475"/>
                </a:moveTo>
                <a:lnTo>
                  <a:pt x="19272" y="0"/>
                </a:lnTo>
                <a:lnTo>
                  <a:pt x="116185" y="106882"/>
                </a:lnTo>
                <a:lnTo>
                  <a:pt x="213098" y="0"/>
                </a:lnTo>
                <a:lnTo>
                  <a:pt x="232370" y="17475"/>
                </a:lnTo>
                <a:lnTo>
                  <a:pt x="133743" y="126246"/>
                </a:lnTo>
                <a:lnTo>
                  <a:pt x="232370" y="235017"/>
                </a:lnTo>
                <a:lnTo>
                  <a:pt x="213098" y="252493"/>
                </a:lnTo>
                <a:lnTo>
                  <a:pt x="116185" y="145611"/>
                </a:lnTo>
                <a:lnTo>
                  <a:pt x="19272" y="252493"/>
                </a:lnTo>
                <a:lnTo>
                  <a:pt x="0" y="235017"/>
                </a:lnTo>
                <a:lnTo>
                  <a:pt x="98626" y="126246"/>
                </a:lnTo>
                <a:lnTo>
                  <a:pt x="0" y="17475"/>
                </a:lnTo>
                <a:close/>
              </a:path>
            </a:pathLst>
          </a:custGeom>
          <a:ln w="5403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76464" y="2618708"/>
            <a:ext cx="367422" cy="3890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43875" y="2656027"/>
            <a:ext cx="232369" cy="2524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43877" y="2656026"/>
            <a:ext cx="232410" cy="252729"/>
          </a:xfrm>
          <a:custGeom>
            <a:avLst/>
            <a:gdLst/>
            <a:ahLst/>
            <a:cxnLst/>
            <a:rect l="l" t="t" r="r" b="b"/>
            <a:pathLst>
              <a:path w="232410" h="252730">
                <a:moveTo>
                  <a:pt x="0" y="17475"/>
                </a:moveTo>
                <a:lnTo>
                  <a:pt x="19270" y="0"/>
                </a:lnTo>
                <a:lnTo>
                  <a:pt x="116184" y="106882"/>
                </a:lnTo>
                <a:lnTo>
                  <a:pt x="213096" y="0"/>
                </a:lnTo>
                <a:lnTo>
                  <a:pt x="232368" y="17475"/>
                </a:lnTo>
                <a:lnTo>
                  <a:pt x="133742" y="126246"/>
                </a:lnTo>
                <a:lnTo>
                  <a:pt x="232368" y="235017"/>
                </a:lnTo>
                <a:lnTo>
                  <a:pt x="213096" y="252493"/>
                </a:lnTo>
                <a:lnTo>
                  <a:pt x="116184" y="145611"/>
                </a:lnTo>
                <a:lnTo>
                  <a:pt x="19270" y="252493"/>
                </a:lnTo>
                <a:lnTo>
                  <a:pt x="0" y="235017"/>
                </a:lnTo>
                <a:lnTo>
                  <a:pt x="98624" y="126246"/>
                </a:lnTo>
                <a:lnTo>
                  <a:pt x="0" y="17475"/>
                </a:lnTo>
                <a:close/>
              </a:path>
            </a:pathLst>
          </a:custGeom>
          <a:ln w="5403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39193" y="3818235"/>
            <a:ext cx="372825" cy="38903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08602" y="3853878"/>
            <a:ext cx="232369" cy="2524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08602" y="3853878"/>
            <a:ext cx="232410" cy="252729"/>
          </a:xfrm>
          <a:custGeom>
            <a:avLst/>
            <a:gdLst/>
            <a:ahLst/>
            <a:cxnLst/>
            <a:rect l="l" t="t" r="r" b="b"/>
            <a:pathLst>
              <a:path w="232410" h="252729">
                <a:moveTo>
                  <a:pt x="0" y="17475"/>
                </a:moveTo>
                <a:lnTo>
                  <a:pt x="19272" y="0"/>
                </a:lnTo>
                <a:lnTo>
                  <a:pt x="116185" y="106882"/>
                </a:lnTo>
                <a:lnTo>
                  <a:pt x="213098" y="0"/>
                </a:lnTo>
                <a:lnTo>
                  <a:pt x="232370" y="17475"/>
                </a:lnTo>
                <a:lnTo>
                  <a:pt x="133743" y="126246"/>
                </a:lnTo>
                <a:lnTo>
                  <a:pt x="232370" y="235017"/>
                </a:lnTo>
                <a:lnTo>
                  <a:pt x="213098" y="252493"/>
                </a:lnTo>
                <a:lnTo>
                  <a:pt x="116185" y="145611"/>
                </a:lnTo>
                <a:lnTo>
                  <a:pt x="19272" y="252493"/>
                </a:lnTo>
                <a:lnTo>
                  <a:pt x="0" y="235017"/>
                </a:lnTo>
                <a:lnTo>
                  <a:pt x="98626" y="126246"/>
                </a:lnTo>
                <a:lnTo>
                  <a:pt x="0" y="17475"/>
                </a:lnTo>
                <a:close/>
              </a:path>
            </a:pathLst>
          </a:custGeom>
          <a:ln w="5403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49843" y="3364361"/>
            <a:ext cx="367422" cy="38903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18679" y="3401617"/>
            <a:ext cx="232369" cy="2524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18680" y="3401616"/>
            <a:ext cx="232410" cy="252729"/>
          </a:xfrm>
          <a:custGeom>
            <a:avLst/>
            <a:gdLst/>
            <a:ahLst/>
            <a:cxnLst/>
            <a:rect l="l" t="t" r="r" b="b"/>
            <a:pathLst>
              <a:path w="232410" h="252729">
                <a:moveTo>
                  <a:pt x="0" y="17475"/>
                </a:moveTo>
                <a:lnTo>
                  <a:pt x="19272" y="0"/>
                </a:lnTo>
                <a:lnTo>
                  <a:pt x="116185" y="106882"/>
                </a:lnTo>
                <a:lnTo>
                  <a:pt x="213098" y="0"/>
                </a:lnTo>
                <a:lnTo>
                  <a:pt x="232370" y="17475"/>
                </a:lnTo>
                <a:lnTo>
                  <a:pt x="133743" y="126246"/>
                </a:lnTo>
                <a:lnTo>
                  <a:pt x="232370" y="235017"/>
                </a:lnTo>
                <a:lnTo>
                  <a:pt x="213098" y="252493"/>
                </a:lnTo>
                <a:lnTo>
                  <a:pt x="116185" y="145611"/>
                </a:lnTo>
                <a:lnTo>
                  <a:pt x="19272" y="252493"/>
                </a:lnTo>
                <a:lnTo>
                  <a:pt x="0" y="235017"/>
                </a:lnTo>
                <a:lnTo>
                  <a:pt x="98626" y="126246"/>
                </a:lnTo>
                <a:lnTo>
                  <a:pt x="0" y="17475"/>
                </a:lnTo>
                <a:close/>
              </a:path>
            </a:pathLst>
          </a:custGeom>
          <a:ln w="5403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13892" y="2467417"/>
            <a:ext cx="367422" cy="3890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80395" y="2502010"/>
            <a:ext cx="232369" cy="252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80395" y="2502008"/>
            <a:ext cx="232410" cy="252729"/>
          </a:xfrm>
          <a:custGeom>
            <a:avLst/>
            <a:gdLst/>
            <a:ahLst/>
            <a:cxnLst/>
            <a:rect l="l" t="t" r="r" b="b"/>
            <a:pathLst>
              <a:path w="232410" h="252730">
                <a:moveTo>
                  <a:pt x="0" y="17475"/>
                </a:moveTo>
                <a:lnTo>
                  <a:pt x="19272" y="0"/>
                </a:lnTo>
                <a:lnTo>
                  <a:pt x="116185" y="106882"/>
                </a:lnTo>
                <a:lnTo>
                  <a:pt x="213098" y="0"/>
                </a:lnTo>
                <a:lnTo>
                  <a:pt x="232370" y="17475"/>
                </a:lnTo>
                <a:lnTo>
                  <a:pt x="133743" y="126246"/>
                </a:lnTo>
                <a:lnTo>
                  <a:pt x="232370" y="235017"/>
                </a:lnTo>
                <a:lnTo>
                  <a:pt x="213098" y="252493"/>
                </a:lnTo>
                <a:lnTo>
                  <a:pt x="116185" y="145611"/>
                </a:lnTo>
                <a:lnTo>
                  <a:pt x="19272" y="252493"/>
                </a:lnTo>
                <a:lnTo>
                  <a:pt x="0" y="235017"/>
                </a:lnTo>
                <a:lnTo>
                  <a:pt x="98626" y="126246"/>
                </a:lnTo>
                <a:lnTo>
                  <a:pt x="0" y="17475"/>
                </a:lnTo>
                <a:close/>
              </a:path>
            </a:pathLst>
          </a:custGeom>
          <a:ln w="5403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41855" y="3299521"/>
            <a:ext cx="367422" cy="39443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07943" y="3338164"/>
            <a:ext cx="232369" cy="25249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07944" y="3338162"/>
            <a:ext cx="232410" cy="252729"/>
          </a:xfrm>
          <a:custGeom>
            <a:avLst/>
            <a:gdLst/>
            <a:ahLst/>
            <a:cxnLst/>
            <a:rect l="l" t="t" r="r" b="b"/>
            <a:pathLst>
              <a:path w="232410" h="252729">
                <a:moveTo>
                  <a:pt x="0" y="17475"/>
                </a:moveTo>
                <a:lnTo>
                  <a:pt x="19272" y="0"/>
                </a:lnTo>
                <a:lnTo>
                  <a:pt x="116185" y="106882"/>
                </a:lnTo>
                <a:lnTo>
                  <a:pt x="213098" y="0"/>
                </a:lnTo>
                <a:lnTo>
                  <a:pt x="232370" y="17475"/>
                </a:lnTo>
                <a:lnTo>
                  <a:pt x="133743" y="126246"/>
                </a:lnTo>
                <a:lnTo>
                  <a:pt x="232370" y="235017"/>
                </a:lnTo>
                <a:lnTo>
                  <a:pt x="213098" y="252493"/>
                </a:lnTo>
                <a:lnTo>
                  <a:pt x="116185" y="145611"/>
                </a:lnTo>
                <a:lnTo>
                  <a:pt x="19272" y="252493"/>
                </a:lnTo>
                <a:lnTo>
                  <a:pt x="0" y="235017"/>
                </a:lnTo>
                <a:lnTo>
                  <a:pt x="98626" y="126246"/>
                </a:lnTo>
                <a:lnTo>
                  <a:pt x="0" y="17475"/>
                </a:lnTo>
                <a:close/>
              </a:path>
            </a:pathLst>
          </a:custGeom>
          <a:ln w="5403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50333" y="2598888"/>
            <a:ext cx="4084320" cy="1061085"/>
          </a:xfrm>
          <a:custGeom>
            <a:avLst/>
            <a:gdLst/>
            <a:ahLst/>
            <a:cxnLst/>
            <a:rect l="l" t="t" r="r" b="b"/>
            <a:pathLst>
              <a:path w="4084320" h="1061085">
                <a:moveTo>
                  <a:pt x="0" y="1060644"/>
                </a:moveTo>
                <a:lnTo>
                  <a:pt x="4083748" y="0"/>
                </a:lnTo>
              </a:path>
            </a:pathLst>
          </a:custGeom>
          <a:ln w="35541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42534" y="2652309"/>
            <a:ext cx="3759200" cy="1731645"/>
          </a:xfrm>
          <a:custGeom>
            <a:avLst/>
            <a:gdLst/>
            <a:ahLst/>
            <a:cxnLst/>
            <a:rect l="l" t="t" r="r" b="b"/>
            <a:pathLst>
              <a:path w="3759200" h="1731645">
                <a:moveTo>
                  <a:pt x="0" y="1731304"/>
                </a:moveTo>
                <a:lnTo>
                  <a:pt x="26964" y="1687647"/>
                </a:lnTo>
                <a:lnTo>
                  <a:pt x="53961" y="1644023"/>
                </a:lnTo>
                <a:lnTo>
                  <a:pt x="81024" y="1600465"/>
                </a:lnTo>
                <a:lnTo>
                  <a:pt x="108185" y="1557006"/>
                </a:lnTo>
                <a:lnTo>
                  <a:pt x="135479" y="1513678"/>
                </a:lnTo>
                <a:lnTo>
                  <a:pt x="162936" y="1470515"/>
                </a:lnTo>
                <a:lnTo>
                  <a:pt x="190592" y="1427549"/>
                </a:lnTo>
                <a:lnTo>
                  <a:pt x="218477" y="1384814"/>
                </a:lnTo>
                <a:lnTo>
                  <a:pt x="246626" y="1342341"/>
                </a:lnTo>
                <a:lnTo>
                  <a:pt x="275071" y="1300165"/>
                </a:lnTo>
                <a:lnTo>
                  <a:pt x="303845" y="1258318"/>
                </a:lnTo>
                <a:lnTo>
                  <a:pt x="332981" y="1216833"/>
                </a:lnTo>
                <a:lnTo>
                  <a:pt x="362512" y="1175743"/>
                </a:lnTo>
                <a:lnTo>
                  <a:pt x="392471" y="1135081"/>
                </a:lnTo>
                <a:lnTo>
                  <a:pt x="422891" y="1094879"/>
                </a:lnTo>
                <a:lnTo>
                  <a:pt x="453804" y="1055171"/>
                </a:lnTo>
                <a:lnTo>
                  <a:pt x="485243" y="1015989"/>
                </a:lnTo>
                <a:lnTo>
                  <a:pt x="517242" y="977367"/>
                </a:lnTo>
                <a:lnTo>
                  <a:pt x="549834" y="939337"/>
                </a:lnTo>
                <a:lnTo>
                  <a:pt x="583051" y="901932"/>
                </a:lnTo>
                <a:lnTo>
                  <a:pt x="616925" y="865185"/>
                </a:lnTo>
                <a:lnTo>
                  <a:pt x="651491" y="829129"/>
                </a:lnTo>
                <a:lnTo>
                  <a:pt x="686781" y="793797"/>
                </a:lnTo>
                <a:lnTo>
                  <a:pt x="722828" y="759222"/>
                </a:lnTo>
                <a:lnTo>
                  <a:pt x="759664" y="725437"/>
                </a:lnTo>
                <a:lnTo>
                  <a:pt x="797323" y="692474"/>
                </a:lnTo>
                <a:lnTo>
                  <a:pt x="835838" y="660367"/>
                </a:lnTo>
                <a:lnTo>
                  <a:pt x="875241" y="629148"/>
                </a:lnTo>
                <a:lnTo>
                  <a:pt x="915566" y="598851"/>
                </a:lnTo>
                <a:lnTo>
                  <a:pt x="956845" y="569508"/>
                </a:lnTo>
                <a:lnTo>
                  <a:pt x="995482" y="543335"/>
                </a:lnTo>
                <a:lnTo>
                  <a:pt x="1035405" y="517306"/>
                </a:lnTo>
                <a:lnTo>
                  <a:pt x="1076540" y="491462"/>
                </a:lnTo>
                <a:lnTo>
                  <a:pt x="1118812" y="465843"/>
                </a:lnTo>
                <a:lnTo>
                  <a:pt x="1162147" y="440488"/>
                </a:lnTo>
                <a:lnTo>
                  <a:pt x="1206471" y="415437"/>
                </a:lnTo>
                <a:lnTo>
                  <a:pt x="1251710" y="390730"/>
                </a:lnTo>
                <a:lnTo>
                  <a:pt x="1297789" y="366407"/>
                </a:lnTo>
                <a:lnTo>
                  <a:pt x="1344635" y="342509"/>
                </a:lnTo>
                <a:lnTo>
                  <a:pt x="1392173" y="319074"/>
                </a:lnTo>
                <a:lnTo>
                  <a:pt x="1440330" y="296144"/>
                </a:lnTo>
                <a:lnTo>
                  <a:pt x="1489030" y="273757"/>
                </a:lnTo>
                <a:lnTo>
                  <a:pt x="1538200" y="251954"/>
                </a:lnTo>
                <a:lnTo>
                  <a:pt x="1587765" y="230775"/>
                </a:lnTo>
                <a:lnTo>
                  <a:pt x="1637652" y="210260"/>
                </a:lnTo>
                <a:lnTo>
                  <a:pt x="1687786" y="190448"/>
                </a:lnTo>
                <a:lnTo>
                  <a:pt x="1738093" y="171380"/>
                </a:lnTo>
                <a:lnTo>
                  <a:pt x="1788499" y="153095"/>
                </a:lnTo>
                <a:lnTo>
                  <a:pt x="1838930" y="135634"/>
                </a:lnTo>
                <a:lnTo>
                  <a:pt x="1889312" y="119036"/>
                </a:lnTo>
                <a:lnTo>
                  <a:pt x="1939569" y="103341"/>
                </a:lnTo>
                <a:lnTo>
                  <a:pt x="1989629" y="88590"/>
                </a:lnTo>
                <a:lnTo>
                  <a:pt x="2039417" y="74821"/>
                </a:lnTo>
                <a:lnTo>
                  <a:pt x="2088859" y="62076"/>
                </a:lnTo>
                <a:lnTo>
                  <a:pt x="2137881" y="50394"/>
                </a:lnTo>
                <a:lnTo>
                  <a:pt x="2186408" y="39815"/>
                </a:lnTo>
                <a:lnTo>
                  <a:pt x="2234366" y="30379"/>
                </a:lnTo>
                <a:lnTo>
                  <a:pt x="2281682" y="22126"/>
                </a:lnTo>
                <a:lnTo>
                  <a:pt x="2328280" y="15095"/>
                </a:lnTo>
                <a:lnTo>
                  <a:pt x="2374088" y="9327"/>
                </a:lnTo>
                <a:lnTo>
                  <a:pt x="2419030" y="4862"/>
                </a:lnTo>
                <a:lnTo>
                  <a:pt x="2463032" y="1740"/>
                </a:lnTo>
                <a:lnTo>
                  <a:pt x="2506021" y="0"/>
                </a:lnTo>
                <a:lnTo>
                  <a:pt x="2898833" y="73502"/>
                </a:lnTo>
                <a:lnTo>
                  <a:pt x="3307663" y="246312"/>
                </a:lnTo>
                <a:lnTo>
                  <a:pt x="3628926" y="421258"/>
                </a:lnTo>
                <a:lnTo>
                  <a:pt x="3759032" y="501167"/>
                </a:lnTo>
              </a:path>
            </a:pathLst>
          </a:custGeom>
          <a:ln w="35541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822450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620" dirty="0"/>
              <a:t>Data	</a:t>
            </a:r>
            <a:r>
              <a:rPr spc="290" dirty="0"/>
              <a:t>everywhere!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6797" y="1065090"/>
            <a:ext cx="7019290" cy="23526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3540" indent="-371475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AutoNum type="arabicPeriod"/>
              <a:tabLst>
                <a:tab pos="384175" algn="l"/>
                <a:tab pos="1610995" algn="l"/>
              </a:tabLst>
            </a:pPr>
            <a:r>
              <a:rPr sz="1950" b="1" spc="165" dirty="0">
                <a:solidFill>
                  <a:srgbClr val="00007F"/>
                </a:solidFill>
                <a:latin typeface="Arial"/>
                <a:cs typeface="Arial"/>
              </a:rPr>
              <a:t>Google:	</a:t>
            </a:r>
            <a:r>
              <a:rPr sz="1950" spc="60" dirty="0">
                <a:latin typeface="Arial"/>
                <a:cs typeface="Arial"/>
              </a:rPr>
              <a:t>processes </a:t>
            </a:r>
            <a:r>
              <a:rPr sz="1950" spc="155" dirty="0">
                <a:latin typeface="Arial"/>
                <a:cs typeface="Arial"/>
              </a:rPr>
              <a:t>24 </a:t>
            </a:r>
            <a:r>
              <a:rPr sz="1950" spc="165" dirty="0">
                <a:latin typeface="Arial"/>
                <a:cs typeface="Arial"/>
              </a:rPr>
              <a:t>peta </a:t>
            </a:r>
            <a:r>
              <a:rPr sz="1950" spc="110" dirty="0">
                <a:latin typeface="Arial"/>
                <a:cs typeface="Arial"/>
              </a:rPr>
              <a:t>bytes </a:t>
            </a:r>
            <a:r>
              <a:rPr sz="1950" spc="180" dirty="0">
                <a:latin typeface="Arial"/>
                <a:cs typeface="Arial"/>
              </a:rPr>
              <a:t>of </a:t>
            </a:r>
            <a:r>
              <a:rPr sz="1950" spc="165" dirty="0">
                <a:latin typeface="Arial"/>
                <a:cs typeface="Arial"/>
              </a:rPr>
              <a:t>data </a:t>
            </a:r>
            <a:r>
              <a:rPr sz="1950" spc="135" dirty="0">
                <a:latin typeface="Arial"/>
                <a:cs typeface="Arial"/>
              </a:rPr>
              <a:t>per</a:t>
            </a:r>
            <a:r>
              <a:rPr sz="1950" spc="530" dirty="0">
                <a:latin typeface="Arial"/>
                <a:cs typeface="Arial"/>
              </a:rPr>
              <a:t> </a:t>
            </a:r>
            <a:r>
              <a:rPr sz="1950" spc="55" dirty="0">
                <a:latin typeface="Arial"/>
                <a:cs typeface="Arial"/>
              </a:rPr>
              <a:t>day.</a:t>
            </a:r>
            <a:endParaRPr sz="1950">
              <a:latin typeface="Arial"/>
              <a:cs typeface="Arial"/>
            </a:endParaRPr>
          </a:p>
          <a:p>
            <a:pPr marL="383540" indent="-371475">
              <a:lnSpc>
                <a:spcPct val="100000"/>
              </a:lnSpc>
              <a:spcBef>
                <a:spcPts val="1645"/>
              </a:spcBef>
              <a:buClr>
                <a:srgbClr val="000000"/>
              </a:buClr>
              <a:buFont typeface="Arial"/>
              <a:buAutoNum type="arabicPeriod"/>
              <a:tabLst>
                <a:tab pos="384175" algn="l"/>
                <a:tab pos="1988820" algn="l"/>
              </a:tabLst>
            </a:pPr>
            <a:r>
              <a:rPr sz="1950" b="1" spc="195" dirty="0">
                <a:solidFill>
                  <a:srgbClr val="00007F"/>
                </a:solidFill>
                <a:latin typeface="Arial"/>
                <a:cs typeface="Arial"/>
              </a:rPr>
              <a:t>Facebook:	</a:t>
            </a:r>
            <a:r>
              <a:rPr sz="1950" spc="155" dirty="0">
                <a:latin typeface="Arial"/>
                <a:cs typeface="Arial"/>
              </a:rPr>
              <a:t>10 </a:t>
            </a:r>
            <a:r>
              <a:rPr sz="1950" spc="150" dirty="0">
                <a:latin typeface="Arial"/>
                <a:cs typeface="Arial"/>
              </a:rPr>
              <a:t>million </a:t>
            </a:r>
            <a:r>
              <a:rPr sz="1950" spc="155" dirty="0">
                <a:latin typeface="Arial"/>
                <a:cs typeface="Arial"/>
              </a:rPr>
              <a:t>photos </a:t>
            </a:r>
            <a:r>
              <a:rPr sz="1950" spc="120" dirty="0">
                <a:latin typeface="Arial"/>
                <a:cs typeface="Arial"/>
              </a:rPr>
              <a:t>uploaded </a:t>
            </a:r>
            <a:r>
              <a:rPr sz="1950" spc="90" dirty="0">
                <a:latin typeface="Arial"/>
                <a:cs typeface="Arial"/>
              </a:rPr>
              <a:t>every</a:t>
            </a:r>
            <a:r>
              <a:rPr sz="1950" spc="190" dirty="0">
                <a:latin typeface="Arial"/>
                <a:cs typeface="Arial"/>
              </a:rPr>
              <a:t> </a:t>
            </a:r>
            <a:r>
              <a:rPr sz="1950" spc="155" dirty="0">
                <a:latin typeface="Arial"/>
                <a:cs typeface="Arial"/>
              </a:rPr>
              <a:t>hour.</a:t>
            </a:r>
            <a:endParaRPr sz="1950">
              <a:latin typeface="Arial"/>
              <a:cs typeface="Arial"/>
            </a:endParaRPr>
          </a:p>
          <a:p>
            <a:pPr marL="383540" indent="-371475">
              <a:lnSpc>
                <a:spcPct val="100000"/>
              </a:lnSpc>
              <a:spcBef>
                <a:spcPts val="1645"/>
              </a:spcBef>
              <a:buClr>
                <a:srgbClr val="000000"/>
              </a:buClr>
              <a:buFont typeface="Arial"/>
              <a:buAutoNum type="arabicPeriod"/>
              <a:tabLst>
                <a:tab pos="384175" algn="l"/>
                <a:tab pos="1795145" algn="l"/>
              </a:tabLst>
            </a:pPr>
            <a:r>
              <a:rPr sz="1950" b="1" spc="190" dirty="0">
                <a:solidFill>
                  <a:srgbClr val="00007F"/>
                </a:solidFill>
                <a:latin typeface="Arial"/>
                <a:cs typeface="Arial"/>
              </a:rPr>
              <a:t>Youtube:	</a:t>
            </a:r>
            <a:r>
              <a:rPr sz="1950" spc="155" dirty="0">
                <a:latin typeface="Arial"/>
                <a:cs typeface="Arial"/>
              </a:rPr>
              <a:t>1 </a:t>
            </a:r>
            <a:r>
              <a:rPr sz="1950" spc="160" dirty="0">
                <a:latin typeface="Arial"/>
                <a:cs typeface="Arial"/>
              </a:rPr>
              <a:t>hour </a:t>
            </a:r>
            <a:r>
              <a:rPr sz="1950" spc="180" dirty="0">
                <a:latin typeface="Arial"/>
                <a:cs typeface="Arial"/>
              </a:rPr>
              <a:t>of </a:t>
            </a:r>
            <a:r>
              <a:rPr sz="1950" spc="110" dirty="0">
                <a:latin typeface="Arial"/>
                <a:cs typeface="Arial"/>
              </a:rPr>
              <a:t>video </a:t>
            </a:r>
            <a:r>
              <a:rPr sz="1950" spc="120" dirty="0">
                <a:latin typeface="Arial"/>
                <a:cs typeface="Arial"/>
              </a:rPr>
              <a:t>uploaded </a:t>
            </a:r>
            <a:r>
              <a:rPr sz="1950" spc="90" dirty="0">
                <a:latin typeface="Arial"/>
                <a:cs typeface="Arial"/>
              </a:rPr>
              <a:t>every</a:t>
            </a:r>
            <a:r>
              <a:rPr sz="1950" spc="330" dirty="0">
                <a:latin typeface="Arial"/>
                <a:cs typeface="Arial"/>
              </a:rPr>
              <a:t> </a:t>
            </a:r>
            <a:r>
              <a:rPr sz="1950" spc="100" dirty="0">
                <a:latin typeface="Arial"/>
                <a:cs typeface="Arial"/>
              </a:rPr>
              <a:t>second.</a:t>
            </a:r>
            <a:endParaRPr sz="1950">
              <a:latin typeface="Arial"/>
              <a:cs typeface="Arial"/>
            </a:endParaRPr>
          </a:p>
          <a:p>
            <a:pPr marL="383540" indent="-371475">
              <a:lnSpc>
                <a:spcPct val="100000"/>
              </a:lnSpc>
              <a:spcBef>
                <a:spcPts val="1645"/>
              </a:spcBef>
              <a:buClr>
                <a:srgbClr val="000000"/>
              </a:buClr>
              <a:buFont typeface="Arial"/>
              <a:buAutoNum type="arabicPeriod"/>
              <a:tabLst>
                <a:tab pos="384175" algn="l"/>
                <a:tab pos="1694180" algn="l"/>
              </a:tabLst>
            </a:pPr>
            <a:r>
              <a:rPr sz="1950" b="1" spc="270" dirty="0">
                <a:solidFill>
                  <a:srgbClr val="00007F"/>
                </a:solidFill>
                <a:latin typeface="Arial"/>
                <a:cs typeface="Arial"/>
              </a:rPr>
              <a:t>Twitter:	</a:t>
            </a:r>
            <a:r>
              <a:rPr sz="1950" spc="155" dirty="0">
                <a:latin typeface="Arial"/>
                <a:cs typeface="Arial"/>
              </a:rPr>
              <a:t>400 </a:t>
            </a:r>
            <a:r>
              <a:rPr sz="1950" spc="150" dirty="0">
                <a:latin typeface="Arial"/>
                <a:cs typeface="Arial"/>
              </a:rPr>
              <a:t>million </a:t>
            </a:r>
            <a:r>
              <a:rPr sz="1950" spc="135" dirty="0">
                <a:latin typeface="Arial"/>
                <a:cs typeface="Arial"/>
              </a:rPr>
              <a:t>tweets per</a:t>
            </a:r>
            <a:r>
              <a:rPr sz="1950" spc="675" dirty="0">
                <a:latin typeface="Arial"/>
                <a:cs typeface="Arial"/>
              </a:rPr>
              <a:t> </a:t>
            </a:r>
            <a:r>
              <a:rPr sz="1950" spc="55" dirty="0">
                <a:latin typeface="Arial"/>
                <a:cs typeface="Arial"/>
              </a:rPr>
              <a:t>day.</a:t>
            </a:r>
            <a:endParaRPr sz="1950">
              <a:latin typeface="Arial"/>
              <a:cs typeface="Arial"/>
            </a:endParaRPr>
          </a:p>
          <a:p>
            <a:pPr marL="383540" indent="-371475">
              <a:lnSpc>
                <a:spcPct val="100000"/>
              </a:lnSpc>
              <a:spcBef>
                <a:spcPts val="1645"/>
              </a:spcBef>
              <a:buClr>
                <a:srgbClr val="000000"/>
              </a:buClr>
              <a:buFont typeface="Arial"/>
              <a:buAutoNum type="arabicPeriod"/>
              <a:tabLst>
                <a:tab pos="384175" algn="l"/>
                <a:tab pos="2153920" algn="l"/>
              </a:tabLst>
            </a:pPr>
            <a:r>
              <a:rPr sz="1950" b="1" spc="185" dirty="0">
                <a:solidFill>
                  <a:srgbClr val="00007F"/>
                </a:solidFill>
                <a:latin typeface="Arial"/>
                <a:cs typeface="Arial"/>
              </a:rPr>
              <a:t>Astronomy:	</a:t>
            </a:r>
            <a:r>
              <a:rPr sz="1950" spc="135" dirty="0">
                <a:latin typeface="Arial"/>
                <a:cs typeface="Arial"/>
              </a:rPr>
              <a:t>Satellite </a:t>
            </a:r>
            <a:r>
              <a:rPr sz="1950" spc="165" dirty="0">
                <a:latin typeface="Arial"/>
                <a:cs typeface="Arial"/>
              </a:rPr>
              <a:t>data </a:t>
            </a:r>
            <a:r>
              <a:rPr sz="1950" spc="45" dirty="0">
                <a:latin typeface="Arial"/>
                <a:cs typeface="Arial"/>
              </a:rPr>
              <a:t>is </a:t>
            </a:r>
            <a:r>
              <a:rPr sz="1950" spc="135" dirty="0">
                <a:latin typeface="Arial"/>
                <a:cs typeface="Arial"/>
              </a:rPr>
              <a:t>in </a:t>
            </a:r>
            <a:r>
              <a:rPr sz="1950" spc="114" dirty="0">
                <a:latin typeface="Arial"/>
                <a:cs typeface="Arial"/>
              </a:rPr>
              <a:t>hundreds </a:t>
            </a:r>
            <a:r>
              <a:rPr sz="1950" spc="180" dirty="0">
                <a:latin typeface="Arial"/>
                <a:cs typeface="Arial"/>
              </a:rPr>
              <a:t>of</a:t>
            </a:r>
            <a:r>
              <a:rPr sz="1950" spc="505" dirty="0">
                <a:latin typeface="Arial"/>
                <a:cs typeface="Arial"/>
              </a:rPr>
              <a:t> </a:t>
            </a:r>
            <a:r>
              <a:rPr sz="1950" spc="240" dirty="0">
                <a:latin typeface="Arial"/>
                <a:cs typeface="Arial"/>
              </a:rPr>
              <a:t>PB.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6098" y="4051316"/>
            <a:ext cx="5245735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279525" algn="l"/>
                <a:tab pos="2879090" algn="l"/>
                <a:tab pos="3664585" algn="l"/>
                <a:tab pos="4816475" algn="l"/>
              </a:tabLst>
            </a:pPr>
            <a:r>
              <a:rPr sz="2350" b="1" spc="165" dirty="0">
                <a:solidFill>
                  <a:srgbClr val="0000FF"/>
                </a:solidFill>
                <a:latin typeface="Arial"/>
                <a:cs typeface="Arial"/>
              </a:rPr>
              <a:t>digital	</a:t>
            </a:r>
            <a:r>
              <a:rPr sz="2350" b="1" spc="125" dirty="0">
                <a:solidFill>
                  <a:srgbClr val="0000FF"/>
                </a:solidFill>
                <a:latin typeface="Arial"/>
                <a:cs typeface="Arial"/>
              </a:rPr>
              <a:t>universe	will	</a:t>
            </a:r>
            <a:r>
              <a:rPr sz="2350" b="1" spc="180" dirty="0">
                <a:solidFill>
                  <a:srgbClr val="0000FF"/>
                </a:solidFill>
                <a:latin typeface="Arial"/>
                <a:cs typeface="Arial"/>
              </a:rPr>
              <a:t>reach	</a:t>
            </a:r>
            <a:r>
              <a:rPr sz="2350" b="1" spc="325" dirty="0">
                <a:solidFill>
                  <a:srgbClr val="0000FF"/>
                </a:solidFill>
                <a:latin typeface="Arial"/>
                <a:cs typeface="Arial"/>
              </a:rPr>
              <a:t>44</a:t>
            </a:r>
            <a:endParaRPr sz="2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6797" y="3467725"/>
            <a:ext cx="2915920" cy="1326515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950" spc="150" dirty="0">
                <a:latin typeface="Arial"/>
                <a:cs typeface="Arial"/>
              </a:rPr>
              <a:t>6. </a:t>
            </a:r>
            <a:r>
              <a:rPr sz="1950" b="0" i="1" dirty="0">
                <a:latin typeface="Bookman Old Style"/>
                <a:cs typeface="Bookman Old Style"/>
              </a:rPr>
              <a:t>. .</a:t>
            </a:r>
            <a:r>
              <a:rPr sz="1950" b="0" i="1" spc="-180" dirty="0">
                <a:latin typeface="Bookman Old Style"/>
                <a:cs typeface="Bookman Old Style"/>
              </a:rPr>
              <a:t> </a:t>
            </a:r>
            <a:r>
              <a:rPr sz="1950" b="0" i="1" dirty="0">
                <a:latin typeface="Bookman Old Style"/>
                <a:cs typeface="Bookman Old Style"/>
              </a:rPr>
              <a:t>.</a:t>
            </a:r>
            <a:endParaRPr sz="1950">
              <a:latin typeface="Bookman Old Style"/>
              <a:cs typeface="Bookman Old Style"/>
            </a:endParaRPr>
          </a:p>
          <a:p>
            <a:pPr marL="383540" marR="5080" indent="-371475">
              <a:lnSpc>
                <a:spcPts val="2790"/>
              </a:lnSpc>
              <a:spcBef>
                <a:spcPts val="1360"/>
              </a:spcBef>
              <a:tabLst>
                <a:tab pos="1286510" algn="l"/>
                <a:tab pos="2357120" algn="l"/>
              </a:tabLst>
            </a:pPr>
            <a:r>
              <a:rPr sz="1950" spc="150" dirty="0">
                <a:latin typeface="Arial"/>
                <a:cs typeface="Arial"/>
              </a:rPr>
              <a:t>7. 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2350" b="1" spc="345" dirty="0">
                <a:solidFill>
                  <a:srgbClr val="0000FF"/>
                </a:solidFill>
                <a:latin typeface="Arial"/>
                <a:cs typeface="Arial"/>
              </a:rPr>
              <a:t>“By</a:t>
            </a:r>
            <a:r>
              <a:rPr sz="235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350" b="1" spc="325" dirty="0">
                <a:solidFill>
                  <a:srgbClr val="0000FF"/>
                </a:solidFill>
                <a:latin typeface="Arial"/>
                <a:cs typeface="Arial"/>
              </a:rPr>
              <a:t>2020</a:t>
            </a:r>
            <a:r>
              <a:rPr sz="235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350" b="1" spc="204" dirty="0">
                <a:solidFill>
                  <a:srgbClr val="0000FF"/>
                </a:solidFill>
                <a:latin typeface="Arial"/>
                <a:cs typeface="Arial"/>
              </a:rPr>
              <a:t>the  </a:t>
            </a:r>
            <a:r>
              <a:rPr sz="2350" b="1" spc="240" dirty="0">
                <a:solidFill>
                  <a:srgbClr val="0000FF"/>
                </a:solidFill>
                <a:latin typeface="Arial"/>
                <a:cs typeface="Arial"/>
              </a:rPr>
              <a:t>zettabytes...”</a:t>
            </a:r>
            <a:endParaRPr sz="2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8196" y="5091463"/>
            <a:ext cx="8004809" cy="109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0900" marR="5080" indent="-393700">
              <a:lnSpc>
                <a:spcPct val="140900"/>
              </a:lnSpc>
              <a:spcBef>
                <a:spcPts val="100"/>
              </a:spcBef>
            </a:pPr>
            <a:r>
              <a:rPr sz="1650" spc="195" dirty="0">
                <a:solidFill>
                  <a:srgbClr val="EC008C"/>
                </a:solidFill>
                <a:latin typeface="Arial"/>
                <a:cs typeface="Arial"/>
              </a:rPr>
              <a:t>The </a:t>
            </a:r>
            <a:r>
              <a:rPr sz="1650" spc="140" dirty="0">
                <a:solidFill>
                  <a:srgbClr val="EC008C"/>
                </a:solidFill>
                <a:latin typeface="Arial"/>
                <a:cs typeface="Arial"/>
              </a:rPr>
              <a:t>Digital </a:t>
            </a:r>
            <a:r>
              <a:rPr sz="1650" spc="65" dirty="0">
                <a:solidFill>
                  <a:srgbClr val="EC008C"/>
                </a:solidFill>
                <a:latin typeface="Arial"/>
                <a:cs typeface="Arial"/>
              </a:rPr>
              <a:t>Universe </a:t>
            </a:r>
            <a:r>
              <a:rPr sz="1650" spc="140" dirty="0">
                <a:solidFill>
                  <a:srgbClr val="EC008C"/>
                </a:solidFill>
                <a:latin typeface="Arial"/>
                <a:cs typeface="Arial"/>
              </a:rPr>
              <a:t>of </a:t>
            </a:r>
            <a:r>
              <a:rPr sz="1650" spc="130" dirty="0">
                <a:solidFill>
                  <a:srgbClr val="EC008C"/>
                </a:solidFill>
                <a:latin typeface="Arial"/>
                <a:cs typeface="Arial"/>
              </a:rPr>
              <a:t>Opportunities: </a:t>
            </a:r>
            <a:r>
              <a:rPr sz="1650" spc="110" dirty="0">
                <a:solidFill>
                  <a:srgbClr val="EC008C"/>
                </a:solidFill>
                <a:latin typeface="Arial"/>
                <a:cs typeface="Arial"/>
              </a:rPr>
              <a:t>Rich </a:t>
            </a:r>
            <a:r>
              <a:rPr sz="1650" spc="165" dirty="0">
                <a:solidFill>
                  <a:srgbClr val="EC008C"/>
                </a:solidFill>
                <a:latin typeface="Arial"/>
                <a:cs typeface="Arial"/>
              </a:rPr>
              <a:t>Data </a:t>
            </a:r>
            <a:r>
              <a:rPr sz="1650" spc="95" dirty="0">
                <a:solidFill>
                  <a:srgbClr val="EC008C"/>
                </a:solidFill>
                <a:latin typeface="Arial"/>
                <a:cs typeface="Arial"/>
              </a:rPr>
              <a:t>and </a:t>
            </a:r>
            <a:r>
              <a:rPr sz="1650" spc="130" dirty="0">
                <a:solidFill>
                  <a:srgbClr val="EC008C"/>
                </a:solidFill>
                <a:latin typeface="Arial"/>
                <a:cs typeface="Arial"/>
              </a:rPr>
              <a:t>the  </a:t>
            </a:r>
            <a:r>
              <a:rPr sz="1650" spc="75" dirty="0">
                <a:solidFill>
                  <a:srgbClr val="EC008C"/>
                </a:solidFill>
                <a:latin typeface="Arial"/>
                <a:cs typeface="Arial"/>
              </a:rPr>
              <a:t>Increasing</a:t>
            </a:r>
            <a:r>
              <a:rPr sz="1650" spc="225" dirty="0">
                <a:solidFill>
                  <a:srgbClr val="EC008C"/>
                </a:solidFill>
                <a:latin typeface="Arial"/>
                <a:cs typeface="Arial"/>
              </a:rPr>
              <a:t> </a:t>
            </a:r>
            <a:r>
              <a:rPr sz="1650" spc="85" dirty="0">
                <a:solidFill>
                  <a:srgbClr val="EC008C"/>
                </a:solidFill>
                <a:latin typeface="Arial"/>
                <a:cs typeface="Arial"/>
              </a:rPr>
              <a:t>Value</a:t>
            </a:r>
            <a:r>
              <a:rPr sz="1650" spc="225" dirty="0">
                <a:solidFill>
                  <a:srgbClr val="EC008C"/>
                </a:solidFill>
                <a:latin typeface="Arial"/>
                <a:cs typeface="Arial"/>
              </a:rPr>
              <a:t> </a:t>
            </a:r>
            <a:r>
              <a:rPr sz="1650" spc="140" dirty="0">
                <a:solidFill>
                  <a:srgbClr val="EC008C"/>
                </a:solidFill>
                <a:latin typeface="Arial"/>
                <a:cs typeface="Arial"/>
              </a:rPr>
              <a:t>of</a:t>
            </a:r>
            <a:r>
              <a:rPr sz="1650" spc="225" dirty="0">
                <a:solidFill>
                  <a:srgbClr val="EC008C"/>
                </a:solidFill>
                <a:latin typeface="Arial"/>
                <a:cs typeface="Arial"/>
              </a:rPr>
              <a:t> </a:t>
            </a:r>
            <a:r>
              <a:rPr sz="1650" spc="130" dirty="0">
                <a:solidFill>
                  <a:srgbClr val="EC008C"/>
                </a:solidFill>
                <a:latin typeface="Arial"/>
                <a:cs typeface="Arial"/>
              </a:rPr>
              <a:t>the</a:t>
            </a:r>
            <a:r>
              <a:rPr sz="1650" spc="225" dirty="0">
                <a:solidFill>
                  <a:srgbClr val="EC008C"/>
                </a:solidFill>
                <a:latin typeface="Arial"/>
                <a:cs typeface="Arial"/>
              </a:rPr>
              <a:t> </a:t>
            </a:r>
            <a:r>
              <a:rPr sz="1650" spc="125" dirty="0">
                <a:solidFill>
                  <a:srgbClr val="EC008C"/>
                </a:solidFill>
                <a:latin typeface="Arial"/>
                <a:cs typeface="Arial"/>
              </a:rPr>
              <a:t>Internet</a:t>
            </a:r>
            <a:r>
              <a:rPr sz="1650" spc="225" dirty="0">
                <a:solidFill>
                  <a:srgbClr val="EC008C"/>
                </a:solidFill>
                <a:latin typeface="Arial"/>
                <a:cs typeface="Arial"/>
              </a:rPr>
              <a:t> </a:t>
            </a:r>
            <a:r>
              <a:rPr sz="1650" spc="140" dirty="0">
                <a:solidFill>
                  <a:srgbClr val="EC008C"/>
                </a:solidFill>
                <a:latin typeface="Arial"/>
                <a:cs typeface="Arial"/>
              </a:rPr>
              <a:t>of</a:t>
            </a:r>
            <a:r>
              <a:rPr sz="1650" spc="225" dirty="0">
                <a:solidFill>
                  <a:srgbClr val="EC008C"/>
                </a:solidFill>
                <a:latin typeface="Arial"/>
                <a:cs typeface="Arial"/>
              </a:rPr>
              <a:t> </a:t>
            </a:r>
            <a:r>
              <a:rPr sz="1650" spc="140" dirty="0">
                <a:solidFill>
                  <a:srgbClr val="EC008C"/>
                </a:solidFill>
                <a:latin typeface="Arial"/>
                <a:cs typeface="Arial"/>
              </a:rPr>
              <a:t>Things,</a:t>
            </a:r>
            <a:r>
              <a:rPr sz="1650" spc="225" dirty="0">
                <a:solidFill>
                  <a:srgbClr val="EC008C"/>
                </a:solidFill>
                <a:latin typeface="Arial"/>
                <a:cs typeface="Arial"/>
              </a:rPr>
              <a:t> </a:t>
            </a:r>
            <a:r>
              <a:rPr sz="1650" spc="120" dirty="0">
                <a:solidFill>
                  <a:srgbClr val="EC008C"/>
                </a:solidFill>
                <a:latin typeface="Arial"/>
                <a:cs typeface="Arial"/>
              </a:rPr>
              <a:t>April</a:t>
            </a:r>
            <a:r>
              <a:rPr sz="1650" spc="225" dirty="0">
                <a:solidFill>
                  <a:srgbClr val="EC008C"/>
                </a:solidFill>
                <a:latin typeface="Arial"/>
                <a:cs typeface="Arial"/>
              </a:rPr>
              <a:t> </a:t>
            </a:r>
            <a:r>
              <a:rPr sz="1650" spc="114" dirty="0">
                <a:solidFill>
                  <a:srgbClr val="EC008C"/>
                </a:solidFill>
                <a:latin typeface="Arial"/>
                <a:cs typeface="Arial"/>
              </a:rPr>
              <a:t>2014.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950" spc="229" dirty="0">
                <a:latin typeface="Arial"/>
                <a:cs typeface="Arial"/>
              </a:rPr>
              <a:t>That’s </a:t>
            </a:r>
            <a:r>
              <a:rPr sz="1950" spc="155" dirty="0">
                <a:latin typeface="Arial"/>
                <a:cs typeface="Arial"/>
              </a:rPr>
              <a:t>44 </a:t>
            </a:r>
            <a:r>
              <a:rPr sz="1950" spc="160" dirty="0">
                <a:latin typeface="Arial"/>
                <a:cs typeface="Arial"/>
              </a:rPr>
              <a:t>trillion</a:t>
            </a:r>
            <a:r>
              <a:rPr sz="1950" spc="459" dirty="0">
                <a:latin typeface="Arial"/>
                <a:cs typeface="Arial"/>
              </a:rPr>
              <a:t> </a:t>
            </a:r>
            <a:r>
              <a:rPr sz="1950" spc="120" dirty="0">
                <a:latin typeface="Arial"/>
                <a:cs typeface="Arial"/>
              </a:rPr>
              <a:t>gigabytes!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50329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245" dirty="0"/>
              <a:t>Supervised	</a:t>
            </a:r>
            <a:r>
              <a:rPr spc="225" dirty="0"/>
              <a:t>learning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0" y="1247970"/>
            <a:ext cx="163512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25" dirty="0">
                <a:solidFill>
                  <a:srgbClr val="EC008C"/>
                </a:solidFill>
                <a:latin typeface="Arial"/>
                <a:cs typeface="Arial"/>
              </a:rPr>
              <a:t>Regression: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20510" y="2178405"/>
            <a:ext cx="415925" cy="1708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</a:pPr>
            <a:r>
              <a:rPr sz="2500" dirty="0">
                <a:latin typeface="Calibri"/>
                <a:cs typeface="Calibri"/>
              </a:rPr>
              <a:t>!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4627" y="4425229"/>
            <a:ext cx="4907915" cy="37465"/>
          </a:xfrm>
          <a:custGeom>
            <a:avLst/>
            <a:gdLst/>
            <a:ahLst/>
            <a:cxnLst/>
            <a:rect l="l" t="t" r="r" b="b"/>
            <a:pathLst>
              <a:path w="4907915" h="37464">
                <a:moveTo>
                  <a:pt x="0" y="36883"/>
                </a:moveTo>
                <a:lnTo>
                  <a:pt x="4907414" y="0"/>
                </a:lnTo>
              </a:path>
            </a:pathLst>
          </a:custGeom>
          <a:ln w="2665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47305" y="4346190"/>
            <a:ext cx="160002" cy="15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55586" y="4521493"/>
            <a:ext cx="1253490" cy="4095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00" spc="-110" dirty="0">
                <a:latin typeface="Calibri"/>
                <a:cs typeface="Calibri"/>
              </a:rPr>
              <a:t>#$%&amp;'($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spc="515" dirty="0">
                <a:latin typeface="Calibri"/>
                <a:cs typeface="Calibri"/>
              </a:rPr>
              <a:t>)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80288" y="2150898"/>
            <a:ext cx="2540" cy="2404110"/>
          </a:xfrm>
          <a:custGeom>
            <a:avLst/>
            <a:gdLst/>
            <a:ahLst/>
            <a:cxnLst/>
            <a:rect l="l" t="t" r="r" b="b"/>
            <a:pathLst>
              <a:path w="2539" h="2404110">
                <a:moveTo>
                  <a:pt x="0" y="2404083"/>
                </a:moveTo>
                <a:lnTo>
                  <a:pt x="2034" y="0"/>
                </a:lnTo>
              </a:path>
            </a:pathLst>
          </a:custGeom>
          <a:ln w="2665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02407" y="2115629"/>
            <a:ext cx="159653" cy="1595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19664" y="2818185"/>
            <a:ext cx="367422" cy="394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87645" y="2857055"/>
            <a:ext cx="232369" cy="2524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87646" y="2857055"/>
            <a:ext cx="232410" cy="252729"/>
          </a:xfrm>
          <a:custGeom>
            <a:avLst/>
            <a:gdLst/>
            <a:ahLst/>
            <a:cxnLst/>
            <a:rect l="l" t="t" r="r" b="b"/>
            <a:pathLst>
              <a:path w="232410" h="252730">
                <a:moveTo>
                  <a:pt x="0" y="17475"/>
                </a:moveTo>
                <a:lnTo>
                  <a:pt x="19272" y="0"/>
                </a:lnTo>
                <a:lnTo>
                  <a:pt x="116185" y="106882"/>
                </a:lnTo>
                <a:lnTo>
                  <a:pt x="213098" y="0"/>
                </a:lnTo>
                <a:lnTo>
                  <a:pt x="232370" y="17475"/>
                </a:lnTo>
                <a:lnTo>
                  <a:pt x="133743" y="126246"/>
                </a:lnTo>
                <a:lnTo>
                  <a:pt x="232370" y="235017"/>
                </a:lnTo>
                <a:lnTo>
                  <a:pt x="213098" y="252493"/>
                </a:lnTo>
                <a:lnTo>
                  <a:pt x="116185" y="145611"/>
                </a:lnTo>
                <a:lnTo>
                  <a:pt x="19272" y="252493"/>
                </a:lnTo>
                <a:lnTo>
                  <a:pt x="0" y="235017"/>
                </a:lnTo>
                <a:lnTo>
                  <a:pt x="98626" y="126246"/>
                </a:lnTo>
                <a:lnTo>
                  <a:pt x="0" y="17475"/>
                </a:lnTo>
                <a:close/>
              </a:path>
            </a:pathLst>
          </a:custGeom>
          <a:ln w="5403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89670" y="2818185"/>
            <a:ext cx="372825" cy="3944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60233" y="2857055"/>
            <a:ext cx="232369" cy="2524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60234" y="2857055"/>
            <a:ext cx="232410" cy="252729"/>
          </a:xfrm>
          <a:custGeom>
            <a:avLst/>
            <a:gdLst/>
            <a:ahLst/>
            <a:cxnLst/>
            <a:rect l="l" t="t" r="r" b="b"/>
            <a:pathLst>
              <a:path w="232410" h="252730">
                <a:moveTo>
                  <a:pt x="0" y="17475"/>
                </a:moveTo>
                <a:lnTo>
                  <a:pt x="19272" y="0"/>
                </a:lnTo>
                <a:lnTo>
                  <a:pt x="116185" y="106882"/>
                </a:lnTo>
                <a:lnTo>
                  <a:pt x="213098" y="0"/>
                </a:lnTo>
                <a:lnTo>
                  <a:pt x="232370" y="17475"/>
                </a:lnTo>
                <a:lnTo>
                  <a:pt x="133743" y="126246"/>
                </a:lnTo>
                <a:lnTo>
                  <a:pt x="232370" y="235017"/>
                </a:lnTo>
                <a:lnTo>
                  <a:pt x="213098" y="252493"/>
                </a:lnTo>
                <a:lnTo>
                  <a:pt x="116185" y="145611"/>
                </a:lnTo>
                <a:lnTo>
                  <a:pt x="19272" y="252493"/>
                </a:lnTo>
                <a:lnTo>
                  <a:pt x="0" y="235017"/>
                </a:lnTo>
                <a:lnTo>
                  <a:pt x="98626" y="126246"/>
                </a:lnTo>
                <a:lnTo>
                  <a:pt x="0" y="17475"/>
                </a:lnTo>
                <a:close/>
              </a:path>
            </a:pathLst>
          </a:custGeom>
          <a:ln w="5403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84109" y="2526408"/>
            <a:ext cx="372825" cy="3890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53891" y="2563727"/>
            <a:ext cx="232369" cy="2524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53892" y="2563727"/>
            <a:ext cx="232410" cy="252729"/>
          </a:xfrm>
          <a:custGeom>
            <a:avLst/>
            <a:gdLst/>
            <a:ahLst/>
            <a:cxnLst/>
            <a:rect l="l" t="t" r="r" b="b"/>
            <a:pathLst>
              <a:path w="232410" h="252730">
                <a:moveTo>
                  <a:pt x="0" y="17475"/>
                </a:moveTo>
                <a:lnTo>
                  <a:pt x="19272" y="0"/>
                </a:lnTo>
                <a:lnTo>
                  <a:pt x="116185" y="106882"/>
                </a:lnTo>
                <a:lnTo>
                  <a:pt x="213098" y="0"/>
                </a:lnTo>
                <a:lnTo>
                  <a:pt x="232371" y="17475"/>
                </a:lnTo>
                <a:lnTo>
                  <a:pt x="133743" y="126246"/>
                </a:lnTo>
                <a:lnTo>
                  <a:pt x="232371" y="235017"/>
                </a:lnTo>
                <a:lnTo>
                  <a:pt x="213098" y="252493"/>
                </a:lnTo>
                <a:lnTo>
                  <a:pt x="116185" y="145611"/>
                </a:lnTo>
                <a:lnTo>
                  <a:pt x="19272" y="252493"/>
                </a:lnTo>
                <a:lnTo>
                  <a:pt x="0" y="235017"/>
                </a:lnTo>
                <a:lnTo>
                  <a:pt x="98626" y="126246"/>
                </a:lnTo>
                <a:lnTo>
                  <a:pt x="0" y="17475"/>
                </a:lnTo>
                <a:close/>
              </a:path>
            </a:pathLst>
          </a:custGeom>
          <a:ln w="5403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72986" y="2526408"/>
            <a:ext cx="372825" cy="3890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44320" y="2563727"/>
            <a:ext cx="232369" cy="2524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44321" y="2563727"/>
            <a:ext cx="232410" cy="252729"/>
          </a:xfrm>
          <a:custGeom>
            <a:avLst/>
            <a:gdLst/>
            <a:ahLst/>
            <a:cxnLst/>
            <a:rect l="l" t="t" r="r" b="b"/>
            <a:pathLst>
              <a:path w="232410" h="252730">
                <a:moveTo>
                  <a:pt x="0" y="17475"/>
                </a:moveTo>
                <a:lnTo>
                  <a:pt x="19273" y="0"/>
                </a:lnTo>
                <a:lnTo>
                  <a:pt x="116187" y="106882"/>
                </a:lnTo>
                <a:lnTo>
                  <a:pt x="213098" y="0"/>
                </a:lnTo>
                <a:lnTo>
                  <a:pt x="232370" y="17475"/>
                </a:lnTo>
                <a:lnTo>
                  <a:pt x="133745" y="126246"/>
                </a:lnTo>
                <a:lnTo>
                  <a:pt x="232370" y="235017"/>
                </a:lnTo>
                <a:lnTo>
                  <a:pt x="213098" y="252493"/>
                </a:lnTo>
                <a:lnTo>
                  <a:pt x="116187" y="145611"/>
                </a:lnTo>
                <a:lnTo>
                  <a:pt x="19273" y="252493"/>
                </a:lnTo>
                <a:lnTo>
                  <a:pt x="0" y="235017"/>
                </a:lnTo>
                <a:lnTo>
                  <a:pt x="98626" y="126246"/>
                </a:lnTo>
                <a:lnTo>
                  <a:pt x="0" y="17475"/>
                </a:lnTo>
                <a:close/>
              </a:path>
            </a:pathLst>
          </a:custGeom>
          <a:ln w="5403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37668" y="2818185"/>
            <a:ext cx="372825" cy="39443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07234" y="2857055"/>
            <a:ext cx="232368" cy="2524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07234" y="2857055"/>
            <a:ext cx="232410" cy="252729"/>
          </a:xfrm>
          <a:custGeom>
            <a:avLst/>
            <a:gdLst/>
            <a:ahLst/>
            <a:cxnLst/>
            <a:rect l="l" t="t" r="r" b="b"/>
            <a:pathLst>
              <a:path w="232409" h="252730">
                <a:moveTo>
                  <a:pt x="0" y="17475"/>
                </a:moveTo>
                <a:lnTo>
                  <a:pt x="19272" y="0"/>
                </a:lnTo>
                <a:lnTo>
                  <a:pt x="116185" y="106882"/>
                </a:lnTo>
                <a:lnTo>
                  <a:pt x="213098" y="0"/>
                </a:lnTo>
                <a:lnTo>
                  <a:pt x="232370" y="17475"/>
                </a:lnTo>
                <a:lnTo>
                  <a:pt x="133743" y="126246"/>
                </a:lnTo>
                <a:lnTo>
                  <a:pt x="232370" y="235017"/>
                </a:lnTo>
                <a:lnTo>
                  <a:pt x="213098" y="252493"/>
                </a:lnTo>
                <a:lnTo>
                  <a:pt x="116185" y="145611"/>
                </a:lnTo>
                <a:lnTo>
                  <a:pt x="19272" y="252493"/>
                </a:lnTo>
                <a:lnTo>
                  <a:pt x="0" y="235017"/>
                </a:lnTo>
                <a:lnTo>
                  <a:pt x="98626" y="126246"/>
                </a:lnTo>
                <a:lnTo>
                  <a:pt x="0" y="17475"/>
                </a:lnTo>
                <a:close/>
              </a:path>
            </a:pathLst>
          </a:custGeom>
          <a:ln w="5403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09015" y="2818185"/>
            <a:ext cx="367422" cy="39443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77567" y="2857055"/>
            <a:ext cx="232369" cy="2524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77568" y="2857055"/>
            <a:ext cx="232410" cy="252729"/>
          </a:xfrm>
          <a:custGeom>
            <a:avLst/>
            <a:gdLst/>
            <a:ahLst/>
            <a:cxnLst/>
            <a:rect l="l" t="t" r="r" b="b"/>
            <a:pathLst>
              <a:path w="232410" h="252730">
                <a:moveTo>
                  <a:pt x="0" y="17475"/>
                </a:moveTo>
                <a:lnTo>
                  <a:pt x="19272" y="0"/>
                </a:lnTo>
                <a:lnTo>
                  <a:pt x="116185" y="106882"/>
                </a:lnTo>
                <a:lnTo>
                  <a:pt x="213098" y="0"/>
                </a:lnTo>
                <a:lnTo>
                  <a:pt x="232370" y="17475"/>
                </a:lnTo>
                <a:lnTo>
                  <a:pt x="133743" y="126246"/>
                </a:lnTo>
                <a:lnTo>
                  <a:pt x="232370" y="235017"/>
                </a:lnTo>
                <a:lnTo>
                  <a:pt x="213098" y="252493"/>
                </a:lnTo>
                <a:lnTo>
                  <a:pt x="116185" y="145611"/>
                </a:lnTo>
                <a:lnTo>
                  <a:pt x="19272" y="252493"/>
                </a:lnTo>
                <a:lnTo>
                  <a:pt x="0" y="235017"/>
                </a:lnTo>
                <a:lnTo>
                  <a:pt x="98626" y="126246"/>
                </a:lnTo>
                <a:lnTo>
                  <a:pt x="0" y="17475"/>
                </a:lnTo>
                <a:close/>
              </a:path>
            </a:pathLst>
          </a:custGeom>
          <a:ln w="5403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30313" y="2526408"/>
            <a:ext cx="367422" cy="38903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97723" y="2563727"/>
            <a:ext cx="232369" cy="2524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97725" y="2563727"/>
            <a:ext cx="232410" cy="252729"/>
          </a:xfrm>
          <a:custGeom>
            <a:avLst/>
            <a:gdLst/>
            <a:ahLst/>
            <a:cxnLst/>
            <a:rect l="l" t="t" r="r" b="b"/>
            <a:pathLst>
              <a:path w="232410" h="252730">
                <a:moveTo>
                  <a:pt x="0" y="17475"/>
                </a:moveTo>
                <a:lnTo>
                  <a:pt x="19270" y="0"/>
                </a:lnTo>
                <a:lnTo>
                  <a:pt x="116184" y="106882"/>
                </a:lnTo>
                <a:lnTo>
                  <a:pt x="213096" y="0"/>
                </a:lnTo>
                <a:lnTo>
                  <a:pt x="232368" y="17475"/>
                </a:lnTo>
                <a:lnTo>
                  <a:pt x="133742" y="126246"/>
                </a:lnTo>
                <a:lnTo>
                  <a:pt x="232368" y="235017"/>
                </a:lnTo>
                <a:lnTo>
                  <a:pt x="213096" y="252493"/>
                </a:lnTo>
                <a:lnTo>
                  <a:pt x="116184" y="145611"/>
                </a:lnTo>
                <a:lnTo>
                  <a:pt x="19270" y="252493"/>
                </a:lnTo>
                <a:lnTo>
                  <a:pt x="0" y="235017"/>
                </a:lnTo>
                <a:lnTo>
                  <a:pt x="98624" y="126246"/>
                </a:lnTo>
                <a:lnTo>
                  <a:pt x="0" y="17475"/>
                </a:lnTo>
                <a:close/>
              </a:path>
            </a:pathLst>
          </a:custGeom>
          <a:ln w="5403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93041" y="3725936"/>
            <a:ext cx="372825" cy="38903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62451" y="3761578"/>
            <a:ext cx="232369" cy="2524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62450" y="3761578"/>
            <a:ext cx="232410" cy="252729"/>
          </a:xfrm>
          <a:custGeom>
            <a:avLst/>
            <a:gdLst/>
            <a:ahLst/>
            <a:cxnLst/>
            <a:rect l="l" t="t" r="r" b="b"/>
            <a:pathLst>
              <a:path w="232410" h="252729">
                <a:moveTo>
                  <a:pt x="0" y="17475"/>
                </a:moveTo>
                <a:lnTo>
                  <a:pt x="19272" y="0"/>
                </a:lnTo>
                <a:lnTo>
                  <a:pt x="116185" y="106882"/>
                </a:lnTo>
                <a:lnTo>
                  <a:pt x="213098" y="0"/>
                </a:lnTo>
                <a:lnTo>
                  <a:pt x="232370" y="17475"/>
                </a:lnTo>
                <a:lnTo>
                  <a:pt x="133743" y="126246"/>
                </a:lnTo>
                <a:lnTo>
                  <a:pt x="232370" y="235017"/>
                </a:lnTo>
                <a:lnTo>
                  <a:pt x="213098" y="252493"/>
                </a:lnTo>
                <a:lnTo>
                  <a:pt x="116185" y="145611"/>
                </a:lnTo>
                <a:lnTo>
                  <a:pt x="19272" y="252493"/>
                </a:lnTo>
                <a:lnTo>
                  <a:pt x="0" y="235017"/>
                </a:lnTo>
                <a:lnTo>
                  <a:pt x="98626" y="126246"/>
                </a:lnTo>
                <a:lnTo>
                  <a:pt x="0" y="17475"/>
                </a:lnTo>
                <a:close/>
              </a:path>
            </a:pathLst>
          </a:custGeom>
          <a:ln w="5403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03691" y="3272061"/>
            <a:ext cx="367422" cy="3890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72528" y="3309317"/>
            <a:ext cx="232369" cy="2524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72528" y="3309316"/>
            <a:ext cx="232410" cy="252729"/>
          </a:xfrm>
          <a:custGeom>
            <a:avLst/>
            <a:gdLst/>
            <a:ahLst/>
            <a:cxnLst/>
            <a:rect l="l" t="t" r="r" b="b"/>
            <a:pathLst>
              <a:path w="232410" h="252729">
                <a:moveTo>
                  <a:pt x="0" y="17475"/>
                </a:moveTo>
                <a:lnTo>
                  <a:pt x="19272" y="0"/>
                </a:lnTo>
                <a:lnTo>
                  <a:pt x="116185" y="106882"/>
                </a:lnTo>
                <a:lnTo>
                  <a:pt x="213098" y="0"/>
                </a:lnTo>
                <a:lnTo>
                  <a:pt x="232370" y="17475"/>
                </a:lnTo>
                <a:lnTo>
                  <a:pt x="133743" y="126246"/>
                </a:lnTo>
                <a:lnTo>
                  <a:pt x="232370" y="235017"/>
                </a:lnTo>
                <a:lnTo>
                  <a:pt x="213098" y="252493"/>
                </a:lnTo>
                <a:lnTo>
                  <a:pt x="116185" y="145611"/>
                </a:lnTo>
                <a:lnTo>
                  <a:pt x="19272" y="252493"/>
                </a:lnTo>
                <a:lnTo>
                  <a:pt x="0" y="235017"/>
                </a:lnTo>
                <a:lnTo>
                  <a:pt x="98626" y="126246"/>
                </a:lnTo>
                <a:lnTo>
                  <a:pt x="0" y="17475"/>
                </a:lnTo>
                <a:close/>
              </a:path>
            </a:pathLst>
          </a:custGeom>
          <a:ln w="5403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67740" y="2375117"/>
            <a:ext cx="367422" cy="3890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34244" y="2409710"/>
            <a:ext cx="232369" cy="252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34243" y="2409709"/>
            <a:ext cx="232410" cy="252729"/>
          </a:xfrm>
          <a:custGeom>
            <a:avLst/>
            <a:gdLst/>
            <a:ahLst/>
            <a:cxnLst/>
            <a:rect l="l" t="t" r="r" b="b"/>
            <a:pathLst>
              <a:path w="232410" h="252730">
                <a:moveTo>
                  <a:pt x="0" y="17475"/>
                </a:moveTo>
                <a:lnTo>
                  <a:pt x="19272" y="0"/>
                </a:lnTo>
                <a:lnTo>
                  <a:pt x="116185" y="106882"/>
                </a:lnTo>
                <a:lnTo>
                  <a:pt x="213098" y="0"/>
                </a:lnTo>
                <a:lnTo>
                  <a:pt x="232370" y="17475"/>
                </a:lnTo>
                <a:lnTo>
                  <a:pt x="133743" y="126246"/>
                </a:lnTo>
                <a:lnTo>
                  <a:pt x="232370" y="235017"/>
                </a:lnTo>
                <a:lnTo>
                  <a:pt x="213098" y="252493"/>
                </a:lnTo>
                <a:lnTo>
                  <a:pt x="116185" y="145611"/>
                </a:lnTo>
                <a:lnTo>
                  <a:pt x="19272" y="252493"/>
                </a:lnTo>
                <a:lnTo>
                  <a:pt x="0" y="235017"/>
                </a:lnTo>
                <a:lnTo>
                  <a:pt x="98626" y="126246"/>
                </a:lnTo>
                <a:lnTo>
                  <a:pt x="0" y="17475"/>
                </a:lnTo>
                <a:close/>
              </a:path>
            </a:pathLst>
          </a:custGeom>
          <a:ln w="5403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95704" y="3207222"/>
            <a:ext cx="367422" cy="39443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61791" y="3245864"/>
            <a:ext cx="232369" cy="252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61792" y="3245862"/>
            <a:ext cx="232410" cy="252729"/>
          </a:xfrm>
          <a:custGeom>
            <a:avLst/>
            <a:gdLst/>
            <a:ahLst/>
            <a:cxnLst/>
            <a:rect l="l" t="t" r="r" b="b"/>
            <a:pathLst>
              <a:path w="232410" h="252729">
                <a:moveTo>
                  <a:pt x="0" y="17475"/>
                </a:moveTo>
                <a:lnTo>
                  <a:pt x="19272" y="0"/>
                </a:lnTo>
                <a:lnTo>
                  <a:pt x="116185" y="106882"/>
                </a:lnTo>
                <a:lnTo>
                  <a:pt x="213098" y="0"/>
                </a:lnTo>
                <a:lnTo>
                  <a:pt x="232370" y="17475"/>
                </a:lnTo>
                <a:lnTo>
                  <a:pt x="133743" y="126246"/>
                </a:lnTo>
                <a:lnTo>
                  <a:pt x="232370" y="235017"/>
                </a:lnTo>
                <a:lnTo>
                  <a:pt x="213098" y="252493"/>
                </a:lnTo>
                <a:lnTo>
                  <a:pt x="116185" y="145611"/>
                </a:lnTo>
                <a:lnTo>
                  <a:pt x="19272" y="252493"/>
                </a:lnTo>
                <a:lnTo>
                  <a:pt x="0" y="235017"/>
                </a:lnTo>
                <a:lnTo>
                  <a:pt x="98626" y="126246"/>
                </a:lnTo>
                <a:lnTo>
                  <a:pt x="0" y="17475"/>
                </a:lnTo>
                <a:close/>
              </a:path>
            </a:pathLst>
          </a:custGeom>
          <a:ln w="5403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04181" y="2506589"/>
            <a:ext cx="4084320" cy="1061085"/>
          </a:xfrm>
          <a:custGeom>
            <a:avLst/>
            <a:gdLst/>
            <a:ahLst/>
            <a:cxnLst/>
            <a:rect l="l" t="t" r="r" b="b"/>
            <a:pathLst>
              <a:path w="4084320" h="1061085">
                <a:moveTo>
                  <a:pt x="0" y="1060644"/>
                </a:moveTo>
                <a:lnTo>
                  <a:pt x="4083748" y="0"/>
                </a:lnTo>
              </a:path>
            </a:pathLst>
          </a:custGeom>
          <a:ln w="35541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96382" y="2560009"/>
            <a:ext cx="3759200" cy="1731645"/>
          </a:xfrm>
          <a:custGeom>
            <a:avLst/>
            <a:gdLst/>
            <a:ahLst/>
            <a:cxnLst/>
            <a:rect l="l" t="t" r="r" b="b"/>
            <a:pathLst>
              <a:path w="3759200" h="1731645">
                <a:moveTo>
                  <a:pt x="0" y="1731304"/>
                </a:moveTo>
                <a:lnTo>
                  <a:pt x="26964" y="1687647"/>
                </a:lnTo>
                <a:lnTo>
                  <a:pt x="53961" y="1644023"/>
                </a:lnTo>
                <a:lnTo>
                  <a:pt x="81024" y="1600465"/>
                </a:lnTo>
                <a:lnTo>
                  <a:pt x="108185" y="1557006"/>
                </a:lnTo>
                <a:lnTo>
                  <a:pt x="135479" y="1513678"/>
                </a:lnTo>
                <a:lnTo>
                  <a:pt x="162936" y="1470515"/>
                </a:lnTo>
                <a:lnTo>
                  <a:pt x="190592" y="1427549"/>
                </a:lnTo>
                <a:lnTo>
                  <a:pt x="218477" y="1384814"/>
                </a:lnTo>
                <a:lnTo>
                  <a:pt x="246626" y="1342341"/>
                </a:lnTo>
                <a:lnTo>
                  <a:pt x="275071" y="1300165"/>
                </a:lnTo>
                <a:lnTo>
                  <a:pt x="303845" y="1258318"/>
                </a:lnTo>
                <a:lnTo>
                  <a:pt x="332981" y="1216833"/>
                </a:lnTo>
                <a:lnTo>
                  <a:pt x="362512" y="1175743"/>
                </a:lnTo>
                <a:lnTo>
                  <a:pt x="392471" y="1135081"/>
                </a:lnTo>
                <a:lnTo>
                  <a:pt x="422891" y="1094879"/>
                </a:lnTo>
                <a:lnTo>
                  <a:pt x="453804" y="1055171"/>
                </a:lnTo>
                <a:lnTo>
                  <a:pt x="485243" y="1015989"/>
                </a:lnTo>
                <a:lnTo>
                  <a:pt x="517242" y="977367"/>
                </a:lnTo>
                <a:lnTo>
                  <a:pt x="549834" y="939337"/>
                </a:lnTo>
                <a:lnTo>
                  <a:pt x="583051" y="901932"/>
                </a:lnTo>
                <a:lnTo>
                  <a:pt x="616925" y="865185"/>
                </a:lnTo>
                <a:lnTo>
                  <a:pt x="651491" y="829129"/>
                </a:lnTo>
                <a:lnTo>
                  <a:pt x="686781" y="793797"/>
                </a:lnTo>
                <a:lnTo>
                  <a:pt x="722828" y="759222"/>
                </a:lnTo>
                <a:lnTo>
                  <a:pt x="759664" y="725437"/>
                </a:lnTo>
                <a:lnTo>
                  <a:pt x="797323" y="692474"/>
                </a:lnTo>
                <a:lnTo>
                  <a:pt x="835838" y="660367"/>
                </a:lnTo>
                <a:lnTo>
                  <a:pt x="875241" y="629148"/>
                </a:lnTo>
                <a:lnTo>
                  <a:pt x="915566" y="598851"/>
                </a:lnTo>
                <a:lnTo>
                  <a:pt x="956845" y="569508"/>
                </a:lnTo>
                <a:lnTo>
                  <a:pt x="995482" y="543335"/>
                </a:lnTo>
                <a:lnTo>
                  <a:pt x="1035405" y="517306"/>
                </a:lnTo>
                <a:lnTo>
                  <a:pt x="1076540" y="491462"/>
                </a:lnTo>
                <a:lnTo>
                  <a:pt x="1118812" y="465843"/>
                </a:lnTo>
                <a:lnTo>
                  <a:pt x="1162147" y="440488"/>
                </a:lnTo>
                <a:lnTo>
                  <a:pt x="1206471" y="415437"/>
                </a:lnTo>
                <a:lnTo>
                  <a:pt x="1251710" y="390730"/>
                </a:lnTo>
                <a:lnTo>
                  <a:pt x="1297789" y="366407"/>
                </a:lnTo>
                <a:lnTo>
                  <a:pt x="1344635" y="342509"/>
                </a:lnTo>
                <a:lnTo>
                  <a:pt x="1392173" y="319074"/>
                </a:lnTo>
                <a:lnTo>
                  <a:pt x="1440330" y="296144"/>
                </a:lnTo>
                <a:lnTo>
                  <a:pt x="1489030" y="273757"/>
                </a:lnTo>
                <a:lnTo>
                  <a:pt x="1538200" y="251954"/>
                </a:lnTo>
                <a:lnTo>
                  <a:pt x="1587765" y="230775"/>
                </a:lnTo>
                <a:lnTo>
                  <a:pt x="1637652" y="210260"/>
                </a:lnTo>
                <a:lnTo>
                  <a:pt x="1687786" y="190448"/>
                </a:lnTo>
                <a:lnTo>
                  <a:pt x="1738093" y="171380"/>
                </a:lnTo>
                <a:lnTo>
                  <a:pt x="1788499" y="153095"/>
                </a:lnTo>
                <a:lnTo>
                  <a:pt x="1838930" y="135634"/>
                </a:lnTo>
                <a:lnTo>
                  <a:pt x="1889312" y="119036"/>
                </a:lnTo>
                <a:lnTo>
                  <a:pt x="1939569" y="103341"/>
                </a:lnTo>
                <a:lnTo>
                  <a:pt x="1989629" y="88590"/>
                </a:lnTo>
                <a:lnTo>
                  <a:pt x="2039417" y="74821"/>
                </a:lnTo>
                <a:lnTo>
                  <a:pt x="2088859" y="62076"/>
                </a:lnTo>
                <a:lnTo>
                  <a:pt x="2137881" y="50394"/>
                </a:lnTo>
                <a:lnTo>
                  <a:pt x="2186408" y="39815"/>
                </a:lnTo>
                <a:lnTo>
                  <a:pt x="2234366" y="30379"/>
                </a:lnTo>
                <a:lnTo>
                  <a:pt x="2281682" y="22126"/>
                </a:lnTo>
                <a:lnTo>
                  <a:pt x="2328280" y="15095"/>
                </a:lnTo>
                <a:lnTo>
                  <a:pt x="2374088" y="9327"/>
                </a:lnTo>
                <a:lnTo>
                  <a:pt x="2419030" y="4862"/>
                </a:lnTo>
                <a:lnTo>
                  <a:pt x="2463032" y="1740"/>
                </a:lnTo>
                <a:lnTo>
                  <a:pt x="2506021" y="0"/>
                </a:lnTo>
                <a:lnTo>
                  <a:pt x="2898833" y="73502"/>
                </a:lnTo>
                <a:lnTo>
                  <a:pt x="3307663" y="246312"/>
                </a:lnTo>
                <a:lnTo>
                  <a:pt x="3628926" y="421258"/>
                </a:lnTo>
                <a:lnTo>
                  <a:pt x="3759032" y="501167"/>
                </a:lnTo>
              </a:path>
            </a:pathLst>
          </a:custGeom>
          <a:ln w="35541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10293" y="2152180"/>
            <a:ext cx="3464560" cy="1706880"/>
          </a:xfrm>
          <a:custGeom>
            <a:avLst/>
            <a:gdLst/>
            <a:ahLst/>
            <a:cxnLst/>
            <a:rect l="l" t="t" r="r" b="b"/>
            <a:pathLst>
              <a:path w="3464559" h="1706879">
                <a:moveTo>
                  <a:pt x="0" y="1706309"/>
                </a:moveTo>
                <a:lnTo>
                  <a:pt x="2409" y="1640928"/>
                </a:lnTo>
                <a:lnTo>
                  <a:pt x="5036" y="1576219"/>
                </a:lnTo>
                <a:lnTo>
                  <a:pt x="8098" y="1512854"/>
                </a:lnTo>
                <a:lnTo>
                  <a:pt x="11813" y="1451507"/>
                </a:lnTo>
                <a:lnTo>
                  <a:pt x="16397" y="1392849"/>
                </a:lnTo>
                <a:lnTo>
                  <a:pt x="22070" y="1337552"/>
                </a:lnTo>
                <a:lnTo>
                  <a:pt x="29047" y="1286290"/>
                </a:lnTo>
                <a:lnTo>
                  <a:pt x="37548" y="1239734"/>
                </a:lnTo>
                <a:lnTo>
                  <a:pt x="47788" y="1198557"/>
                </a:lnTo>
                <a:lnTo>
                  <a:pt x="74361" y="1135028"/>
                </a:lnTo>
                <a:lnTo>
                  <a:pt x="113378" y="1104231"/>
                </a:lnTo>
                <a:lnTo>
                  <a:pt x="140166" y="1109879"/>
                </a:lnTo>
                <a:lnTo>
                  <a:pt x="170564" y="1127577"/>
                </a:lnTo>
                <a:lnTo>
                  <a:pt x="203650" y="1153934"/>
                </a:lnTo>
                <a:lnTo>
                  <a:pt x="238500" y="1185563"/>
                </a:lnTo>
                <a:lnTo>
                  <a:pt x="274187" y="1219075"/>
                </a:lnTo>
                <a:lnTo>
                  <a:pt x="309790" y="1251080"/>
                </a:lnTo>
                <a:lnTo>
                  <a:pt x="344382" y="1278190"/>
                </a:lnTo>
                <a:lnTo>
                  <a:pt x="377041" y="1297017"/>
                </a:lnTo>
                <a:lnTo>
                  <a:pt x="406840" y="1304171"/>
                </a:lnTo>
                <a:lnTo>
                  <a:pt x="432858" y="1296264"/>
                </a:lnTo>
                <a:lnTo>
                  <a:pt x="467171" y="1245456"/>
                </a:lnTo>
                <a:lnTo>
                  <a:pt x="480672" y="1205868"/>
                </a:lnTo>
                <a:lnTo>
                  <a:pt x="492483" y="1159395"/>
                </a:lnTo>
                <a:lnTo>
                  <a:pt x="503164" y="1107965"/>
                </a:lnTo>
                <a:lnTo>
                  <a:pt x="513274" y="1053508"/>
                </a:lnTo>
                <a:lnTo>
                  <a:pt x="523374" y="997952"/>
                </a:lnTo>
                <a:lnTo>
                  <a:pt x="534024" y="943225"/>
                </a:lnTo>
                <a:lnTo>
                  <a:pt x="545783" y="891257"/>
                </a:lnTo>
                <a:lnTo>
                  <a:pt x="559212" y="843975"/>
                </a:lnTo>
                <a:lnTo>
                  <a:pt x="574870" y="803308"/>
                </a:lnTo>
                <a:lnTo>
                  <a:pt x="615114" y="749536"/>
                </a:lnTo>
                <a:lnTo>
                  <a:pt x="642484" y="739319"/>
                </a:lnTo>
                <a:lnTo>
                  <a:pt x="673019" y="741204"/>
                </a:lnTo>
                <a:lnTo>
                  <a:pt x="706242" y="752739"/>
                </a:lnTo>
                <a:lnTo>
                  <a:pt x="741681" y="771472"/>
                </a:lnTo>
                <a:lnTo>
                  <a:pt x="778860" y="794951"/>
                </a:lnTo>
                <a:lnTo>
                  <a:pt x="817305" y="820724"/>
                </a:lnTo>
                <a:lnTo>
                  <a:pt x="856540" y="846338"/>
                </a:lnTo>
                <a:lnTo>
                  <a:pt x="896092" y="869343"/>
                </a:lnTo>
                <a:lnTo>
                  <a:pt x="935486" y="887285"/>
                </a:lnTo>
                <a:lnTo>
                  <a:pt x="974247" y="897712"/>
                </a:lnTo>
                <a:lnTo>
                  <a:pt x="1011901" y="898174"/>
                </a:lnTo>
                <a:lnTo>
                  <a:pt x="1047972" y="886217"/>
                </a:lnTo>
                <a:lnTo>
                  <a:pt x="1101101" y="839121"/>
                </a:lnTo>
                <a:lnTo>
                  <a:pt x="1127899" y="803685"/>
                </a:lnTo>
                <a:lnTo>
                  <a:pt x="1154763" y="762171"/>
                </a:lnTo>
                <a:lnTo>
                  <a:pt x="1181628" y="715962"/>
                </a:lnTo>
                <a:lnTo>
                  <a:pt x="1208426" y="666444"/>
                </a:lnTo>
                <a:lnTo>
                  <a:pt x="1235091" y="615002"/>
                </a:lnTo>
                <a:lnTo>
                  <a:pt x="1261555" y="563021"/>
                </a:lnTo>
                <a:lnTo>
                  <a:pt x="1287752" y="511885"/>
                </a:lnTo>
                <a:lnTo>
                  <a:pt x="1313615" y="462979"/>
                </a:lnTo>
                <a:lnTo>
                  <a:pt x="1339078" y="417688"/>
                </a:lnTo>
                <a:lnTo>
                  <a:pt x="1364074" y="377397"/>
                </a:lnTo>
                <a:lnTo>
                  <a:pt x="1388536" y="343490"/>
                </a:lnTo>
                <a:lnTo>
                  <a:pt x="1435591" y="300371"/>
                </a:lnTo>
                <a:lnTo>
                  <a:pt x="1458050" y="293928"/>
                </a:lnTo>
                <a:lnTo>
                  <a:pt x="1479564" y="299657"/>
                </a:lnTo>
                <a:lnTo>
                  <a:pt x="1519655" y="344751"/>
                </a:lnTo>
                <a:lnTo>
                  <a:pt x="1538499" y="380779"/>
                </a:lnTo>
                <a:lnTo>
                  <a:pt x="1556720" y="423570"/>
                </a:lnTo>
                <a:lnTo>
                  <a:pt x="1574452" y="471455"/>
                </a:lnTo>
                <a:lnTo>
                  <a:pt x="1591827" y="522766"/>
                </a:lnTo>
                <a:lnTo>
                  <a:pt x="1608981" y="575835"/>
                </a:lnTo>
                <a:lnTo>
                  <a:pt x="1626045" y="628993"/>
                </a:lnTo>
                <a:lnTo>
                  <a:pt x="1643153" y="680571"/>
                </a:lnTo>
                <a:lnTo>
                  <a:pt x="1660440" y="728902"/>
                </a:lnTo>
                <a:lnTo>
                  <a:pt x="1678038" y="772316"/>
                </a:lnTo>
                <a:lnTo>
                  <a:pt x="1696081" y="809144"/>
                </a:lnTo>
                <a:lnTo>
                  <a:pt x="1734036" y="856373"/>
                </a:lnTo>
                <a:lnTo>
                  <a:pt x="1754215" y="863437"/>
                </a:lnTo>
                <a:lnTo>
                  <a:pt x="1776767" y="857699"/>
                </a:lnTo>
                <a:lnTo>
                  <a:pt x="1824565" y="812408"/>
                </a:lnTo>
                <a:lnTo>
                  <a:pt x="1849487" y="776297"/>
                </a:lnTo>
                <a:lnTo>
                  <a:pt x="1874875" y="733504"/>
                </a:lnTo>
                <a:lnTo>
                  <a:pt x="1900566" y="685750"/>
                </a:lnTo>
                <a:lnTo>
                  <a:pt x="1926400" y="634755"/>
                </a:lnTo>
                <a:lnTo>
                  <a:pt x="1952213" y="582243"/>
                </a:lnTo>
                <a:lnTo>
                  <a:pt x="1977843" y="529932"/>
                </a:lnTo>
                <a:lnTo>
                  <a:pt x="2003129" y="479545"/>
                </a:lnTo>
                <a:lnTo>
                  <a:pt x="2027910" y="432804"/>
                </a:lnTo>
                <a:lnTo>
                  <a:pt x="2052021" y="391428"/>
                </a:lnTo>
                <a:lnTo>
                  <a:pt x="2075303" y="357139"/>
                </a:lnTo>
                <a:lnTo>
                  <a:pt x="2118726" y="316709"/>
                </a:lnTo>
                <a:lnTo>
                  <a:pt x="2148708" y="313599"/>
                </a:lnTo>
                <a:lnTo>
                  <a:pt x="2177231" y="328737"/>
                </a:lnTo>
                <a:lnTo>
                  <a:pt x="2204432" y="357816"/>
                </a:lnTo>
                <a:lnTo>
                  <a:pt x="2230449" y="396531"/>
                </a:lnTo>
                <a:lnTo>
                  <a:pt x="2255419" y="440577"/>
                </a:lnTo>
                <a:lnTo>
                  <a:pt x="2279476" y="485648"/>
                </a:lnTo>
                <a:lnTo>
                  <a:pt x="2302760" y="527439"/>
                </a:lnTo>
                <a:lnTo>
                  <a:pt x="2325405" y="561643"/>
                </a:lnTo>
                <a:lnTo>
                  <a:pt x="2347549" y="583957"/>
                </a:lnTo>
                <a:lnTo>
                  <a:pt x="2369329" y="590073"/>
                </a:lnTo>
                <a:lnTo>
                  <a:pt x="2396005" y="575235"/>
                </a:lnTo>
                <a:lnTo>
                  <a:pt x="2421835" y="542555"/>
                </a:lnTo>
                <a:lnTo>
                  <a:pt x="2446686" y="496972"/>
                </a:lnTo>
                <a:lnTo>
                  <a:pt x="2470425" y="443425"/>
                </a:lnTo>
                <a:lnTo>
                  <a:pt x="2492918" y="386852"/>
                </a:lnTo>
                <a:lnTo>
                  <a:pt x="2514031" y="332193"/>
                </a:lnTo>
                <a:lnTo>
                  <a:pt x="2533632" y="284385"/>
                </a:lnTo>
                <a:lnTo>
                  <a:pt x="2551586" y="248368"/>
                </a:lnTo>
                <a:lnTo>
                  <a:pt x="2579707" y="203875"/>
                </a:lnTo>
                <a:lnTo>
                  <a:pt x="2618863" y="157604"/>
                </a:lnTo>
                <a:lnTo>
                  <a:pt x="2642714" y="134467"/>
                </a:lnTo>
                <a:lnTo>
                  <a:pt x="2661804" y="107574"/>
                </a:lnTo>
                <a:lnTo>
                  <a:pt x="2681528" y="71188"/>
                </a:lnTo>
                <a:lnTo>
                  <a:pt x="2702516" y="34803"/>
                </a:lnTo>
                <a:lnTo>
                  <a:pt x="2725404" y="7909"/>
                </a:lnTo>
                <a:lnTo>
                  <a:pt x="2750823" y="0"/>
                </a:lnTo>
                <a:lnTo>
                  <a:pt x="2779406" y="20565"/>
                </a:lnTo>
                <a:lnTo>
                  <a:pt x="2810256" y="79361"/>
                </a:lnTo>
                <a:lnTo>
                  <a:pt x="2826216" y="121831"/>
                </a:lnTo>
                <a:lnTo>
                  <a:pt x="2842689" y="170746"/>
                </a:lnTo>
                <a:lnTo>
                  <a:pt x="2859795" y="224408"/>
                </a:lnTo>
                <a:lnTo>
                  <a:pt x="2877653" y="281115"/>
                </a:lnTo>
                <a:lnTo>
                  <a:pt x="2896381" y="339167"/>
                </a:lnTo>
                <a:lnTo>
                  <a:pt x="2916097" y="396862"/>
                </a:lnTo>
                <a:lnTo>
                  <a:pt x="2936922" y="452501"/>
                </a:lnTo>
                <a:lnTo>
                  <a:pt x="2958972" y="504383"/>
                </a:lnTo>
                <a:lnTo>
                  <a:pt x="2982367" y="550808"/>
                </a:lnTo>
                <a:lnTo>
                  <a:pt x="3007225" y="590073"/>
                </a:lnTo>
                <a:lnTo>
                  <a:pt x="3040932" y="630531"/>
                </a:lnTo>
                <a:lnTo>
                  <a:pt x="3079582" y="667709"/>
                </a:lnTo>
                <a:lnTo>
                  <a:pt x="3121740" y="701742"/>
                </a:lnTo>
                <a:lnTo>
                  <a:pt x="3165971" y="732769"/>
                </a:lnTo>
                <a:lnTo>
                  <a:pt x="3210841" y="760926"/>
                </a:lnTo>
                <a:lnTo>
                  <a:pt x="3254912" y="786348"/>
                </a:lnTo>
                <a:lnTo>
                  <a:pt x="3296752" y="809174"/>
                </a:lnTo>
                <a:lnTo>
                  <a:pt x="3334923" y="829540"/>
                </a:lnTo>
                <a:lnTo>
                  <a:pt x="3367991" y="847582"/>
                </a:lnTo>
                <a:lnTo>
                  <a:pt x="3394520" y="863437"/>
                </a:lnTo>
                <a:lnTo>
                  <a:pt x="3437770" y="889687"/>
                </a:lnTo>
                <a:lnTo>
                  <a:pt x="3458594" y="898318"/>
                </a:lnTo>
                <a:lnTo>
                  <a:pt x="3464468" y="895204"/>
                </a:lnTo>
                <a:lnTo>
                  <a:pt x="3462866" y="886217"/>
                </a:lnTo>
              </a:path>
            </a:pathLst>
          </a:custGeom>
          <a:ln w="3554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85745" algn="l"/>
                <a:tab pos="407352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40" dirty="0"/>
              <a:t>Training	</a:t>
            </a:r>
            <a:r>
              <a:rPr spc="315" dirty="0"/>
              <a:t>and	</a:t>
            </a:r>
            <a:r>
              <a:rPr spc="365" dirty="0"/>
              <a:t>Testing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9759" y="1248683"/>
            <a:ext cx="8339455" cy="7340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0515" marR="43180" indent="-260350">
              <a:lnSpc>
                <a:spcPct val="119200"/>
              </a:lnSpc>
              <a:spcBef>
                <a:spcPts val="90"/>
              </a:spcBef>
              <a:buFont typeface="Lucida Sans Unicode"/>
              <a:buChar char="•"/>
              <a:tabLst>
                <a:tab pos="311150" algn="l"/>
              </a:tabLst>
            </a:pPr>
            <a:r>
              <a:rPr sz="1950" spc="195" dirty="0">
                <a:latin typeface="Arial"/>
                <a:cs typeface="Arial"/>
              </a:rPr>
              <a:t>We </a:t>
            </a:r>
            <a:r>
              <a:rPr sz="1950" spc="130" dirty="0">
                <a:latin typeface="Arial"/>
                <a:cs typeface="Arial"/>
              </a:rPr>
              <a:t>calculate </a:t>
            </a:r>
            <a:r>
              <a:rPr sz="1950" b="0" i="1" spc="110" dirty="0">
                <a:latin typeface="Bookman Old Style"/>
                <a:cs typeface="Bookman Old Style"/>
              </a:rPr>
              <a:t>E</a:t>
            </a:r>
            <a:r>
              <a:rPr sz="2475" b="0" i="1" spc="165" baseline="23569" dirty="0">
                <a:latin typeface="Bookman Old Style"/>
                <a:cs typeface="Bookman Old Style"/>
              </a:rPr>
              <a:t>train </a:t>
            </a:r>
            <a:r>
              <a:rPr sz="1950" spc="170" dirty="0">
                <a:latin typeface="Arial"/>
                <a:cs typeface="Arial"/>
              </a:rPr>
              <a:t>the </a:t>
            </a:r>
            <a:r>
              <a:rPr sz="1950" spc="120" dirty="0">
                <a:latin typeface="Arial"/>
                <a:cs typeface="Arial"/>
              </a:rPr>
              <a:t>in-sample </a:t>
            </a:r>
            <a:r>
              <a:rPr sz="1950" spc="125" dirty="0">
                <a:latin typeface="Arial"/>
                <a:cs typeface="Arial"/>
              </a:rPr>
              <a:t>error </a:t>
            </a:r>
            <a:r>
              <a:rPr sz="1950" spc="180" dirty="0">
                <a:latin typeface="Arial"/>
                <a:cs typeface="Arial"/>
              </a:rPr>
              <a:t>(training </a:t>
            </a:r>
            <a:r>
              <a:rPr sz="1950" spc="125" dirty="0">
                <a:latin typeface="Arial"/>
                <a:cs typeface="Arial"/>
              </a:rPr>
              <a:t>error </a:t>
            </a:r>
            <a:r>
              <a:rPr sz="1950" spc="130" dirty="0">
                <a:latin typeface="Arial"/>
                <a:cs typeface="Arial"/>
              </a:rPr>
              <a:t>or </a:t>
            </a:r>
            <a:r>
              <a:rPr sz="1950" spc="165" dirty="0">
                <a:latin typeface="Arial"/>
                <a:cs typeface="Arial"/>
              </a:rPr>
              <a:t>em-  </a:t>
            </a:r>
            <a:r>
              <a:rPr sz="1950" spc="125" dirty="0">
                <a:latin typeface="Arial"/>
                <a:cs typeface="Arial"/>
              </a:rPr>
              <a:t>pirical</a:t>
            </a:r>
            <a:r>
              <a:rPr sz="1950" spc="280" dirty="0">
                <a:latin typeface="Arial"/>
                <a:cs typeface="Arial"/>
              </a:rPr>
              <a:t> </a:t>
            </a:r>
            <a:r>
              <a:rPr sz="1950" spc="185" dirty="0">
                <a:latin typeface="Arial"/>
                <a:cs typeface="Arial"/>
              </a:rPr>
              <a:t>error/risk).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15461" y="2542278"/>
            <a:ext cx="22161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0" i="1" spc="215" dirty="0">
                <a:latin typeface="Bookman Old Style"/>
                <a:cs typeface="Bookman Old Style"/>
              </a:rPr>
              <a:t>E</a:t>
            </a:r>
            <a:endParaRPr sz="195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5710" y="2479624"/>
            <a:ext cx="54292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0" i="1" spc="90" dirty="0">
                <a:latin typeface="Bookman Old Style"/>
                <a:cs typeface="Bookman Old Style"/>
              </a:rPr>
              <a:t>t</a:t>
            </a:r>
            <a:r>
              <a:rPr sz="1650" b="0" i="1" spc="155" dirty="0">
                <a:latin typeface="Bookman Old Style"/>
                <a:cs typeface="Bookman Old Style"/>
              </a:rPr>
              <a:t>r</a:t>
            </a:r>
            <a:r>
              <a:rPr sz="1650" b="0" i="1" spc="25" dirty="0">
                <a:latin typeface="Bookman Old Style"/>
                <a:cs typeface="Bookman Old Style"/>
              </a:rPr>
              <a:t>ain</a:t>
            </a:r>
            <a:endParaRPr sz="165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49128" y="2542278"/>
            <a:ext cx="74612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330" dirty="0">
                <a:latin typeface="Arial"/>
                <a:cs typeface="Arial"/>
              </a:rPr>
              <a:t>(</a:t>
            </a:r>
            <a:r>
              <a:rPr sz="1950" b="0" i="1" spc="330" dirty="0">
                <a:latin typeface="Bookman Old Style"/>
                <a:cs typeface="Bookman Old Style"/>
              </a:rPr>
              <a:t>f</a:t>
            </a:r>
            <a:r>
              <a:rPr sz="1950" b="0" i="1" spc="-395" dirty="0">
                <a:latin typeface="Bookman Old Style"/>
                <a:cs typeface="Bookman Old Style"/>
              </a:rPr>
              <a:t> </a:t>
            </a:r>
            <a:r>
              <a:rPr sz="1950" spc="310" dirty="0">
                <a:latin typeface="Arial"/>
                <a:cs typeface="Arial"/>
              </a:rPr>
              <a:t>)</a:t>
            </a:r>
            <a:r>
              <a:rPr sz="1950" spc="-15" dirty="0">
                <a:latin typeface="Arial"/>
                <a:cs typeface="Arial"/>
              </a:rPr>
              <a:t> </a:t>
            </a:r>
            <a:r>
              <a:rPr sz="1950" spc="785" dirty="0">
                <a:latin typeface="Arial"/>
                <a:cs typeface="Arial"/>
              </a:rPr>
              <a:t>=</a:t>
            </a:r>
            <a:endParaRPr sz="1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81828" y="2302649"/>
            <a:ext cx="16065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0" i="1" spc="40" dirty="0">
                <a:latin typeface="Bookman Old Style"/>
                <a:cs typeface="Bookman Old Style"/>
              </a:rPr>
              <a:t>n</a:t>
            </a:r>
            <a:endParaRPr sz="165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91582" y="2359502"/>
            <a:ext cx="3416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1435" dirty="0">
                <a:latin typeface="Arial"/>
                <a:cs typeface="Arial"/>
              </a:rPr>
              <a:t>Σ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43893" y="2871393"/>
            <a:ext cx="43688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0" i="1" spc="135" dirty="0">
                <a:latin typeface="Bookman Old Style"/>
                <a:cs typeface="Bookman Old Style"/>
              </a:rPr>
              <a:t>i</a:t>
            </a:r>
            <a:r>
              <a:rPr sz="1650" spc="375" dirty="0">
                <a:latin typeface="Arial"/>
                <a:cs typeface="Arial"/>
              </a:rPr>
              <a:t>=1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4297" y="2542278"/>
            <a:ext cx="177482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950" b="0" i="1" spc="-45" dirty="0">
                <a:latin typeface="Bookman Old Style"/>
                <a:cs typeface="Bookman Old Style"/>
              </a:rPr>
              <a:t>Aoss</a:t>
            </a:r>
            <a:r>
              <a:rPr sz="1950" spc="-45" dirty="0">
                <a:latin typeface="Arial"/>
                <a:cs typeface="Arial"/>
              </a:rPr>
              <a:t>(</a:t>
            </a:r>
            <a:r>
              <a:rPr sz="1950" b="0" i="1" spc="-45" dirty="0">
                <a:latin typeface="Bookman Old Style"/>
                <a:cs typeface="Bookman Old Style"/>
              </a:rPr>
              <a:t>y</a:t>
            </a:r>
            <a:r>
              <a:rPr sz="2475" b="0" i="1" spc="-67" baseline="-13468" dirty="0">
                <a:latin typeface="Bookman Old Style"/>
                <a:cs typeface="Bookman Old Style"/>
              </a:rPr>
              <a:t>i</a:t>
            </a:r>
            <a:r>
              <a:rPr sz="1950" b="0" i="1" spc="-45" dirty="0">
                <a:latin typeface="Bookman Old Style"/>
                <a:cs typeface="Bookman Old Style"/>
              </a:rPr>
              <a:t>,</a:t>
            </a:r>
            <a:r>
              <a:rPr sz="1950" b="0" i="1" spc="-260" dirty="0">
                <a:latin typeface="Bookman Old Style"/>
                <a:cs typeface="Bookman Old Style"/>
              </a:rPr>
              <a:t> </a:t>
            </a:r>
            <a:r>
              <a:rPr sz="1950" b="0" i="1" spc="345" dirty="0">
                <a:latin typeface="Bookman Old Style"/>
                <a:cs typeface="Bookman Old Style"/>
              </a:rPr>
              <a:t>f</a:t>
            </a:r>
            <a:r>
              <a:rPr sz="1950" b="0" i="1" spc="-375" dirty="0">
                <a:latin typeface="Bookman Old Style"/>
                <a:cs typeface="Bookman Old Style"/>
              </a:rPr>
              <a:t> </a:t>
            </a:r>
            <a:r>
              <a:rPr sz="1950" spc="250" dirty="0">
                <a:latin typeface="Arial"/>
                <a:cs typeface="Arial"/>
              </a:rPr>
              <a:t>(</a:t>
            </a:r>
            <a:r>
              <a:rPr sz="1950" b="0" i="1" spc="250" dirty="0">
                <a:latin typeface="Bookman Old Style"/>
                <a:cs typeface="Bookman Old Style"/>
              </a:rPr>
              <a:t>x</a:t>
            </a:r>
            <a:r>
              <a:rPr sz="2475" b="0" i="1" spc="375" baseline="-13468" dirty="0">
                <a:latin typeface="Bookman Old Style"/>
                <a:cs typeface="Bookman Old Style"/>
              </a:rPr>
              <a:t>i</a:t>
            </a:r>
            <a:r>
              <a:rPr sz="1950" spc="250" dirty="0">
                <a:latin typeface="Arial"/>
                <a:cs typeface="Arial"/>
              </a:rPr>
              <a:t>))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85745" algn="l"/>
                <a:tab pos="407352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40" dirty="0"/>
              <a:t>Training	</a:t>
            </a:r>
            <a:r>
              <a:rPr spc="315" dirty="0"/>
              <a:t>and	</a:t>
            </a:r>
            <a:r>
              <a:rPr spc="365" dirty="0"/>
              <a:t>Testing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9759" y="1248683"/>
            <a:ext cx="8339455" cy="7340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0515" marR="43180" indent="-260350">
              <a:lnSpc>
                <a:spcPct val="119200"/>
              </a:lnSpc>
              <a:spcBef>
                <a:spcPts val="90"/>
              </a:spcBef>
              <a:buFont typeface="Lucida Sans Unicode"/>
              <a:buChar char="•"/>
              <a:tabLst>
                <a:tab pos="311150" algn="l"/>
              </a:tabLst>
            </a:pPr>
            <a:r>
              <a:rPr sz="1950" spc="195" dirty="0">
                <a:latin typeface="Arial"/>
                <a:cs typeface="Arial"/>
              </a:rPr>
              <a:t>We </a:t>
            </a:r>
            <a:r>
              <a:rPr sz="1950" spc="130" dirty="0">
                <a:latin typeface="Arial"/>
                <a:cs typeface="Arial"/>
              </a:rPr>
              <a:t>calculate </a:t>
            </a:r>
            <a:r>
              <a:rPr sz="1950" b="0" i="1" spc="110" dirty="0">
                <a:latin typeface="Bookman Old Style"/>
                <a:cs typeface="Bookman Old Style"/>
              </a:rPr>
              <a:t>E</a:t>
            </a:r>
            <a:r>
              <a:rPr sz="2475" b="0" i="1" spc="165" baseline="23569" dirty="0">
                <a:latin typeface="Bookman Old Style"/>
                <a:cs typeface="Bookman Old Style"/>
              </a:rPr>
              <a:t>train </a:t>
            </a:r>
            <a:r>
              <a:rPr sz="1950" spc="170" dirty="0">
                <a:latin typeface="Arial"/>
                <a:cs typeface="Arial"/>
              </a:rPr>
              <a:t>the </a:t>
            </a:r>
            <a:r>
              <a:rPr sz="1950" spc="120" dirty="0">
                <a:latin typeface="Arial"/>
                <a:cs typeface="Arial"/>
              </a:rPr>
              <a:t>in-sample </a:t>
            </a:r>
            <a:r>
              <a:rPr sz="1950" spc="125" dirty="0">
                <a:latin typeface="Arial"/>
                <a:cs typeface="Arial"/>
              </a:rPr>
              <a:t>error </a:t>
            </a:r>
            <a:r>
              <a:rPr sz="1950" spc="180" dirty="0">
                <a:latin typeface="Arial"/>
                <a:cs typeface="Arial"/>
              </a:rPr>
              <a:t>(training </a:t>
            </a:r>
            <a:r>
              <a:rPr sz="1950" spc="125" dirty="0">
                <a:latin typeface="Arial"/>
                <a:cs typeface="Arial"/>
              </a:rPr>
              <a:t>error </a:t>
            </a:r>
            <a:r>
              <a:rPr sz="1950" spc="130" dirty="0">
                <a:latin typeface="Arial"/>
                <a:cs typeface="Arial"/>
              </a:rPr>
              <a:t>or </a:t>
            </a:r>
            <a:r>
              <a:rPr sz="1950" spc="165" dirty="0">
                <a:latin typeface="Arial"/>
                <a:cs typeface="Arial"/>
              </a:rPr>
              <a:t>em-  </a:t>
            </a:r>
            <a:r>
              <a:rPr sz="1950" spc="125" dirty="0">
                <a:latin typeface="Arial"/>
                <a:cs typeface="Arial"/>
              </a:rPr>
              <a:t>pirical</a:t>
            </a:r>
            <a:r>
              <a:rPr sz="1950" spc="280" dirty="0">
                <a:latin typeface="Arial"/>
                <a:cs typeface="Arial"/>
              </a:rPr>
              <a:t> </a:t>
            </a:r>
            <a:r>
              <a:rPr sz="1950" spc="185" dirty="0">
                <a:latin typeface="Arial"/>
                <a:cs typeface="Arial"/>
              </a:rPr>
              <a:t>error/risk).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5710" y="2479624"/>
            <a:ext cx="54292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0" i="1" spc="90" dirty="0">
                <a:latin typeface="Bookman Old Style"/>
                <a:cs typeface="Bookman Old Style"/>
              </a:rPr>
              <a:t>t</a:t>
            </a:r>
            <a:r>
              <a:rPr sz="1650" b="0" i="1" spc="155" dirty="0">
                <a:latin typeface="Bookman Old Style"/>
                <a:cs typeface="Bookman Old Style"/>
              </a:rPr>
              <a:t>r</a:t>
            </a:r>
            <a:r>
              <a:rPr sz="1650" b="0" i="1" spc="25" dirty="0">
                <a:latin typeface="Bookman Old Style"/>
                <a:cs typeface="Bookman Old Style"/>
              </a:rPr>
              <a:t>ain</a:t>
            </a:r>
            <a:endParaRPr sz="165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1828" y="2302649"/>
            <a:ext cx="16065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0" i="1" spc="40" dirty="0">
                <a:latin typeface="Bookman Old Style"/>
                <a:cs typeface="Bookman Old Style"/>
              </a:rPr>
              <a:t>n</a:t>
            </a:r>
            <a:endParaRPr sz="165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1582" y="2359502"/>
            <a:ext cx="3416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1435" dirty="0">
                <a:latin typeface="Arial"/>
                <a:cs typeface="Arial"/>
              </a:rPr>
              <a:t>Σ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43893" y="2871393"/>
            <a:ext cx="43688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0" i="1" spc="135" dirty="0">
                <a:latin typeface="Bookman Old Style"/>
                <a:cs typeface="Bookman Old Style"/>
              </a:rPr>
              <a:t>i</a:t>
            </a:r>
            <a:r>
              <a:rPr sz="1650" spc="375" dirty="0">
                <a:latin typeface="Arial"/>
                <a:cs typeface="Arial"/>
              </a:rPr>
              <a:t>=1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90061" y="2542278"/>
            <a:ext cx="377190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771525" algn="l"/>
                <a:tab pos="2021839" algn="l"/>
              </a:tabLst>
            </a:pPr>
            <a:r>
              <a:rPr sz="1950" b="0" i="1" spc="215" dirty="0">
                <a:latin typeface="Bookman Old Style"/>
                <a:cs typeface="Bookman Old Style"/>
              </a:rPr>
              <a:t>E	</a:t>
            </a:r>
            <a:r>
              <a:rPr sz="1950" spc="330" dirty="0">
                <a:latin typeface="Arial"/>
                <a:cs typeface="Arial"/>
              </a:rPr>
              <a:t>(</a:t>
            </a:r>
            <a:r>
              <a:rPr sz="1950" b="0" i="1" spc="330" dirty="0">
                <a:latin typeface="Bookman Old Style"/>
                <a:cs typeface="Bookman Old Style"/>
              </a:rPr>
              <a:t>f</a:t>
            </a:r>
            <a:r>
              <a:rPr sz="1950" b="0" i="1" spc="-370" dirty="0">
                <a:latin typeface="Bookman Old Style"/>
                <a:cs typeface="Bookman Old Style"/>
              </a:rPr>
              <a:t> </a:t>
            </a:r>
            <a:r>
              <a:rPr sz="1950" spc="310" dirty="0">
                <a:latin typeface="Arial"/>
                <a:cs typeface="Arial"/>
              </a:rPr>
              <a:t>)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spc="785" dirty="0">
                <a:latin typeface="Arial"/>
                <a:cs typeface="Arial"/>
              </a:rPr>
              <a:t>=	</a:t>
            </a:r>
            <a:r>
              <a:rPr sz="1950" b="0" i="1" spc="-45" dirty="0">
                <a:latin typeface="Bookman Old Style"/>
                <a:cs typeface="Bookman Old Style"/>
              </a:rPr>
              <a:t>Aoss</a:t>
            </a:r>
            <a:r>
              <a:rPr sz="1950" spc="-45" dirty="0">
                <a:latin typeface="Arial"/>
                <a:cs typeface="Arial"/>
              </a:rPr>
              <a:t>(</a:t>
            </a:r>
            <a:r>
              <a:rPr sz="1950" b="0" i="1" spc="-45" dirty="0">
                <a:latin typeface="Bookman Old Style"/>
                <a:cs typeface="Bookman Old Style"/>
              </a:rPr>
              <a:t>y</a:t>
            </a:r>
            <a:r>
              <a:rPr sz="2475" b="0" i="1" spc="-67" baseline="-13468" dirty="0">
                <a:latin typeface="Bookman Old Style"/>
                <a:cs typeface="Bookman Old Style"/>
              </a:rPr>
              <a:t>i</a:t>
            </a:r>
            <a:r>
              <a:rPr sz="1950" b="0" i="1" spc="-45" dirty="0">
                <a:latin typeface="Bookman Old Style"/>
                <a:cs typeface="Bookman Old Style"/>
              </a:rPr>
              <a:t>,</a:t>
            </a:r>
            <a:r>
              <a:rPr sz="1950" b="0" i="1" spc="-250" dirty="0">
                <a:latin typeface="Bookman Old Style"/>
                <a:cs typeface="Bookman Old Style"/>
              </a:rPr>
              <a:t> </a:t>
            </a:r>
            <a:r>
              <a:rPr sz="1950" b="0" i="1" spc="345" dirty="0">
                <a:latin typeface="Bookman Old Style"/>
                <a:cs typeface="Bookman Old Style"/>
              </a:rPr>
              <a:t>f</a:t>
            </a:r>
            <a:r>
              <a:rPr sz="1950" b="0" i="1" spc="-380" dirty="0">
                <a:latin typeface="Bookman Old Style"/>
                <a:cs typeface="Bookman Old Style"/>
              </a:rPr>
              <a:t> </a:t>
            </a:r>
            <a:r>
              <a:rPr sz="1950" spc="250" dirty="0">
                <a:latin typeface="Arial"/>
                <a:cs typeface="Arial"/>
              </a:rPr>
              <a:t>(</a:t>
            </a:r>
            <a:r>
              <a:rPr sz="1950" b="0" i="1" spc="250" dirty="0">
                <a:latin typeface="Bookman Old Style"/>
                <a:cs typeface="Bookman Old Style"/>
              </a:rPr>
              <a:t>x</a:t>
            </a:r>
            <a:r>
              <a:rPr sz="2475" b="0" i="1" spc="375" baseline="-13468" dirty="0">
                <a:latin typeface="Bookman Old Style"/>
                <a:cs typeface="Bookman Old Style"/>
              </a:rPr>
              <a:t>i</a:t>
            </a:r>
            <a:r>
              <a:rPr sz="1950" spc="250" dirty="0">
                <a:latin typeface="Arial"/>
                <a:cs typeface="Arial"/>
              </a:rPr>
              <a:t>))</a:t>
            </a:r>
            <a:endParaRPr sz="1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7859" y="3165378"/>
            <a:ext cx="3801110" cy="9861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2415" indent="-260350">
              <a:lnSpc>
                <a:spcPct val="100000"/>
              </a:lnSpc>
              <a:spcBef>
                <a:spcPts val="13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25" dirty="0">
                <a:latin typeface="Arial"/>
                <a:cs typeface="Arial"/>
              </a:rPr>
              <a:t>Examples </a:t>
            </a:r>
            <a:r>
              <a:rPr sz="1950" spc="180" dirty="0">
                <a:latin typeface="Arial"/>
                <a:cs typeface="Arial"/>
              </a:rPr>
              <a:t>of </a:t>
            </a:r>
            <a:r>
              <a:rPr sz="1950" spc="55" dirty="0">
                <a:latin typeface="Arial"/>
                <a:cs typeface="Arial"/>
              </a:rPr>
              <a:t>loss</a:t>
            </a:r>
            <a:r>
              <a:rPr sz="1950" spc="480" dirty="0">
                <a:latin typeface="Arial"/>
                <a:cs typeface="Arial"/>
              </a:rPr>
              <a:t> </a:t>
            </a:r>
            <a:r>
              <a:rPr sz="1950" spc="155" dirty="0">
                <a:latin typeface="Arial"/>
                <a:cs typeface="Arial"/>
              </a:rPr>
              <a:t>functions:</a:t>
            </a:r>
            <a:endParaRPr sz="1950">
              <a:latin typeface="Arial"/>
              <a:cs typeface="Arial"/>
            </a:endParaRPr>
          </a:p>
          <a:p>
            <a:pPr marL="352425">
              <a:lnSpc>
                <a:spcPct val="100000"/>
              </a:lnSpc>
              <a:spcBef>
                <a:spcPts val="2840"/>
              </a:spcBef>
            </a:pPr>
            <a:r>
              <a:rPr sz="1950" b="1" spc="275" dirty="0">
                <a:latin typeface="Arial"/>
                <a:cs typeface="Arial"/>
              </a:rPr>
              <a:t>– </a:t>
            </a:r>
            <a:r>
              <a:rPr sz="1950" b="1" spc="130" dirty="0">
                <a:solidFill>
                  <a:srgbClr val="EC008C"/>
                </a:solidFill>
                <a:latin typeface="Arial"/>
                <a:cs typeface="Arial"/>
              </a:rPr>
              <a:t>Classification</a:t>
            </a:r>
            <a:r>
              <a:rPr sz="1950" b="1" spc="509" dirty="0">
                <a:solidFill>
                  <a:srgbClr val="EC008C"/>
                </a:solidFill>
                <a:latin typeface="Arial"/>
                <a:cs typeface="Arial"/>
              </a:rPr>
              <a:t> </a:t>
            </a:r>
            <a:r>
              <a:rPr sz="1950" b="1" spc="130" dirty="0">
                <a:solidFill>
                  <a:srgbClr val="EC008C"/>
                </a:solidFill>
                <a:latin typeface="Arial"/>
                <a:cs typeface="Arial"/>
              </a:rPr>
              <a:t>error:</a:t>
            </a:r>
            <a:endParaRPr sz="1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94065" y="4378723"/>
            <a:ext cx="209423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950" b="0" i="1" spc="-45" dirty="0">
                <a:latin typeface="Bookman Old Style"/>
                <a:cs typeface="Bookman Old Style"/>
              </a:rPr>
              <a:t>Aoss</a:t>
            </a:r>
            <a:r>
              <a:rPr sz="1950" spc="-45" dirty="0">
                <a:latin typeface="Arial"/>
                <a:cs typeface="Arial"/>
              </a:rPr>
              <a:t>(</a:t>
            </a:r>
            <a:r>
              <a:rPr sz="1950" b="0" i="1" spc="-45" dirty="0">
                <a:latin typeface="Bookman Old Style"/>
                <a:cs typeface="Bookman Old Style"/>
              </a:rPr>
              <a:t>y</a:t>
            </a:r>
            <a:r>
              <a:rPr sz="2475" b="0" i="1" spc="-67" baseline="-13468" dirty="0">
                <a:latin typeface="Bookman Old Style"/>
                <a:cs typeface="Bookman Old Style"/>
              </a:rPr>
              <a:t>i</a:t>
            </a:r>
            <a:r>
              <a:rPr sz="1950" b="0" i="1" spc="-45" dirty="0">
                <a:latin typeface="Bookman Old Style"/>
                <a:cs typeface="Bookman Old Style"/>
              </a:rPr>
              <a:t>,</a:t>
            </a:r>
            <a:r>
              <a:rPr sz="1950" b="0" i="1" spc="-250" dirty="0">
                <a:latin typeface="Bookman Old Style"/>
                <a:cs typeface="Bookman Old Style"/>
              </a:rPr>
              <a:t> </a:t>
            </a:r>
            <a:r>
              <a:rPr sz="1950" b="0" i="1" spc="345" dirty="0">
                <a:latin typeface="Bookman Old Style"/>
                <a:cs typeface="Bookman Old Style"/>
              </a:rPr>
              <a:t>f</a:t>
            </a:r>
            <a:r>
              <a:rPr sz="1950" b="0" i="1" spc="-370" dirty="0">
                <a:latin typeface="Bookman Old Style"/>
                <a:cs typeface="Bookman Old Style"/>
              </a:rPr>
              <a:t> </a:t>
            </a:r>
            <a:r>
              <a:rPr sz="1950" spc="250" dirty="0">
                <a:latin typeface="Arial"/>
                <a:cs typeface="Arial"/>
              </a:rPr>
              <a:t>(</a:t>
            </a:r>
            <a:r>
              <a:rPr sz="1950" b="0" i="1" spc="250" dirty="0">
                <a:latin typeface="Bookman Old Style"/>
                <a:cs typeface="Bookman Old Style"/>
              </a:rPr>
              <a:t>x</a:t>
            </a:r>
            <a:r>
              <a:rPr sz="2475" b="0" i="1" spc="375" baseline="-13468" dirty="0">
                <a:latin typeface="Bookman Old Style"/>
                <a:cs typeface="Bookman Old Style"/>
              </a:rPr>
              <a:t>i</a:t>
            </a:r>
            <a:r>
              <a:rPr sz="1950" spc="250" dirty="0">
                <a:latin typeface="Arial"/>
                <a:cs typeface="Arial"/>
              </a:rPr>
              <a:t>))</a:t>
            </a:r>
            <a:r>
              <a:rPr sz="1950" spc="20" dirty="0">
                <a:latin typeface="Arial"/>
                <a:cs typeface="Arial"/>
              </a:rPr>
              <a:t> </a:t>
            </a:r>
            <a:r>
              <a:rPr sz="1950" spc="785" dirty="0">
                <a:latin typeface="Arial"/>
                <a:cs typeface="Arial"/>
              </a:rPr>
              <a:t>=</a:t>
            </a:r>
            <a:endParaRPr sz="1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11662" y="4029781"/>
            <a:ext cx="2019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910" dirty="0">
                <a:latin typeface="Arial"/>
                <a:cs typeface="Arial"/>
              </a:rPr>
              <a:t>.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50918" y="4227187"/>
            <a:ext cx="3609975" cy="6318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514984" algn="l"/>
              </a:tabLst>
            </a:pPr>
            <a:r>
              <a:rPr sz="1950" spc="155" dirty="0">
                <a:latin typeface="Arial"/>
                <a:cs typeface="Arial"/>
              </a:rPr>
              <a:t>1	</a:t>
            </a:r>
            <a:r>
              <a:rPr sz="1950" spc="165" dirty="0">
                <a:latin typeface="Arial"/>
                <a:cs typeface="Arial"/>
              </a:rPr>
              <a:t>if</a:t>
            </a:r>
            <a:r>
              <a:rPr sz="1950" spc="275" dirty="0">
                <a:latin typeface="Arial"/>
                <a:cs typeface="Arial"/>
              </a:rPr>
              <a:t> </a:t>
            </a:r>
            <a:r>
              <a:rPr sz="1950" b="0" i="1" spc="100" dirty="0">
                <a:latin typeface="Bookman Old Style"/>
                <a:cs typeface="Bookman Old Style"/>
              </a:rPr>
              <a:t>sign</a:t>
            </a:r>
            <a:r>
              <a:rPr sz="1950" spc="100" dirty="0">
                <a:latin typeface="Arial"/>
                <a:cs typeface="Arial"/>
              </a:rPr>
              <a:t>(</a:t>
            </a:r>
            <a:r>
              <a:rPr sz="1950" b="0" i="1" spc="100" dirty="0">
                <a:latin typeface="Bookman Old Style"/>
                <a:cs typeface="Bookman Old Style"/>
              </a:rPr>
              <a:t>y</a:t>
            </a:r>
            <a:r>
              <a:rPr sz="2475" b="0" i="1" spc="150" baseline="-13468" dirty="0">
                <a:latin typeface="Bookman Old Style"/>
                <a:cs typeface="Bookman Old Style"/>
              </a:rPr>
              <a:t>i</a:t>
            </a:r>
            <a:r>
              <a:rPr sz="1950" spc="100" dirty="0">
                <a:latin typeface="Arial"/>
                <a:cs typeface="Arial"/>
              </a:rPr>
              <a:t>)</a:t>
            </a:r>
            <a:r>
              <a:rPr sz="1950" spc="30" dirty="0">
                <a:latin typeface="Arial"/>
                <a:cs typeface="Arial"/>
              </a:rPr>
              <a:t> </a:t>
            </a:r>
            <a:r>
              <a:rPr sz="1950" spc="400" dirty="0">
                <a:latin typeface="Lucida Sans Unicode"/>
                <a:cs typeface="Lucida Sans Unicode"/>
              </a:rPr>
              <a:t>ƒ</a:t>
            </a:r>
            <a:r>
              <a:rPr sz="1950" spc="400" dirty="0">
                <a:latin typeface="Arial"/>
                <a:cs typeface="Arial"/>
              </a:rPr>
              <a:t>=</a:t>
            </a:r>
            <a:r>
              <a:rPr sz="1950" spc="30" dirty="0">
                <a:latin typeface="Arial"/>
                <a:cs typeface="Arial"/>
              </a:rPr>
              <a:t> </a:t>
            </a:r>
            <a:r>
              <a:rPr sz="1950" b="0" i="1" spc="130" dirty="0">
                <a:latin typeface="Bookman Old Style"/>
                <a:cs typeface="Bookman Old Style"/>
              </a:rPr>
              <a:t>sign</a:t>
            </a:r>
            <a:r>
              <a:rPr sz="1950" spc="130" dirty="0">
                <a:latin typeface="Arial"/>
                <a:cs typeface="Arial"/>
              </a:rPr>
              <a:t>(</a:t>
            </a:r>
            <a:r>
              <a:rPr sz="1950" b="0" i="1" spc="130" dirty="0">
                <a:latin typeface="Bookman Old Style"/>
                <a:cs typeface="Bookman Old Style"/>
              </a:rPr>
              <a:t>f</a:t>
            </a:r>
            <a:r>
              <a:rPr sz="1950" b="0" i="1" spc="-370" dirty="0">
                <a:latin typeface="Bookman Old Style"/>
                <a:cs typeface="Bookman Old Style"/>
              </a:rPr>
              <a:t> </a:t>
            </a:r>
            <a:r>
              <a:rPr sz="1950" spc="190" dirty="0">
                <a:latin typeface="Arial"/>
                <a:cs typeface="Arial"/>
              </a:rPr>
              <a:t>(</a:t>
            </a:r>
            <a:r>
              <a:rPr sz="1950" b="0" i="1" spc="190" dirty="0">
                <a:latin typeface="Bookman Old Style"/>
                <a:cs typeface="Bookman Old Style"/>
              </a:rPr>
              <a:t>x</a:t>
            </a:r>
            <a:r>
              <a:rPr sz="2475" b="0" i="1" spc="284" baseline="-13468" dirty="0">
                <a:latin typeface="Bookman Old Style"/>
                <a:cs typeface="Bookman Old Style"/>
              </a:rPr>
              <a:t>i</a:t>
            </a:r>
            <a:r>
              <a:rPr sz="1950" spc="190" dirty="0">
                <a:latin typeface="Arial"/>
                <a:cs typeface="Arial"/>
              </a:rPr>
              <a:t>))</a:t>
            </a:r>
            <a:endParaRPr sz="19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5"/>
              </a:spcBef>
              <a:tabLst>
                <a:tab pos="514984" algn="l"/>
              </a:tabLst>
            </a:pPr>
            <a:r>
              <a:rPr sz="1950" spc="155" dirty="0">
                <a:latin typeface="Arial"/>
                <a:cs typeface="Arial"/>
              </a:rPr>
              <a:t>0	</a:t>
            </a:r>
            <a:r>
              <a:rPr sz="1950" spc="130" dirty="0">
                <a:latin typeface="Arial"/>
                <a:cs typeface="Arial"/>
              </a:rPr>
              <a:t>otherwise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85745" algn="l"/>
                <a:tab pos="407352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40" dirty="0"/>
              <a:t>Training	</a:t>
            </a:r>
            <a:r>
              <a:rPr spc="315" dirty="0"/>
              <a:t>and	</a:t>
            </a:r>
            <a:r>
              <a:rPr spc="365" dirty="0"/>
              <a:t>Testing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9759" y="1248683"/>
            <a:ext cx="8339455" cy="7340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0515" marR="43180" indent="-260350">
              <a:lnSpc>
                <a:spcPct val="119200"/>
              </a:lnSpc>
              <a:spcBef>
                <a:spcPts val="90"/>
              </a:spcBef>
              <a:buFont typeface="Lucida Sans Unicode"/>
              <a:buChar char="•"/>
              <a:tabLst>
                <a:tab pos="311150" algn="l"/>
              </a:tabLst>
            </a:pPr>
            <a:r>
              <a:rPr sz="1950" spc="195" dirty="0">
                <a:latin typeface="Arial"/>
                <a:cs typeface="Arial"/>
              </a:rPr>
              <a:t>We </a:t>
            </a:r>
            <a:r>
              <a:rPr sz="1950" spc="130" dirty="0">
                <a:latin typeface="Arial"/>
                <a:cs typeface="Arial"/>
              </a:rPr>
              <a:t>calculate </a:t>
            </a:r>
            <a:r>
              <a:rPr sz="1950" b="0" i="1" spc="110" dirty="0">
                <a:latin typeface="Bookman Old Style"/>
                <a:cs typeface="Bookman Old Style"/>
              </a:rPr>
              <a:t>E</a:t>
            </a:r>
            <a:r>
              <a:rPr sz="2475" b="0" i="1" spc="165" baseline="23569" dirty="0">
                <a:latin typeface="Bookman Old Style"/>
                <a:cs typeface="Bookman Old Style"/>
              </a:rPr>
              <a:t>train </a:t>
            </a:r>
            <a:r>
              <a:rPr sz="1950" spc="170" dirty="0">
                <a:latin typeface="Arial"/>
                <a:cs typeface="Arial"/>
              </a:rPr>
              <a:t>the </a:t>
            </a:r>
            <a:r>
              <a:rPr sz="1950" spc="120" dirty="0">
                <a:latin typeface="Arial"/>
                <a:cs typeface="Arial"/>
              </a:rPr>
              <a:t>in-sample </a:t>
            </a:r>
            <a:r>
              <a:rPr sz="1950" spc="125" dirty="0">
                <a:latin typeface="Arial"/>
                <a:cs typeface="Arial"/>
              </a:rPr>
              <a:t>error </a:t>
            </a:r>
            <a:r>
              <a:rPr sz="1950" spc="180" dirty="0">
                <a:latin typeface="Arial"/>
                <a:cs typeface="Arial"/>
              </a:rPr>
              <a:t>(training </a:t>
            </a:r>
            <a:r>
              <a:rPr sz="1950" spc="125" dirty="0">
                <a:latin typeface="Arial"/>
                <a:cs typeface="Arial"/>
              </a:rPr>
              <a:t>error </a:t>
            </a:r>
            <a:r>
              <a:rPr sz="1950" spc="130" dirty="0">
                <a:latin typeface="Arial"/>
                <a:cs typeface="Arial"/>
              </a:rPr>
              <a:t>or </a:t>
            </a:r>
            <a:r>
              <a:rPr sz="1950" spc="165" dirty="0">
                <a:latin typeface="Arial"/>
                <a:cs typeface="Arial"/>
              </a:rPr>
              <a:t>em-  </a:t>
            </a:r>
            <a:r>
              <a:rPr sz="1950" spc="125" dirty="0">
                <a:latin typeface="Arial"/>
                <a:cs typeface="Arial"/>
              </a:rPr>
              <a:t>pirical</a:t>
            </a:r>
            <a:r>
              <a:rPr sz="1950" spc="280" dirty="0">
                <a:latin typeface="Arial"/>
                <a:cs typeface="Arial"/>
              </a:rPr>
              <a:t> </a:t>
            </a:r>
            <a:r>
              <a:rPr sz="1950" spc="185" dirty="0">
                <a:latin typeface="Arial"/>
                <a:cs typeface="Arial"/>
              </a:rPr>
              <a:t>error/risk).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5710" y="2479624"/>
            <a:ext cx="54292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0" i="1" spc="90" dirty="0">
                <a:latin typeface="Bookman Old Style"/>
                <a:cs typeface="Bookman Old Style"/>
              </a:rPr>
              <a:t>t</a:t>
            </a:r>
            <a:r>
              <a:rPr sz="1650" b="0" i="1" spc="155" dirty="0">
                <a:latin typeface="Bookman Old Style"/>
                <a:cs typeface="Bookman Old Style"/>
              </a:rPr>
              <a:t>r</a:t>
            </a:r>
            <a:r>
              <a:rPr sz="1650" b="0" i="1" spc="25" dirty="0">
                <a:latin typeface="Bookman Old Style"/>
                <a:cs typeface="Bookman Old Style"/>
              </a:rPr>
              <a:t>ain</a:t>
            </a:r>
            <a:endParaRPr sz="165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1828" y="2302649"/>
            <a:ext cx="16065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0" i="1" spc="40" dirty="0">
                <a:latin typeface="Bookman Old Style"/>
                <a:cs typeface="Bookman Old Style"/>
              </a:rPr>
              <a:t>n</a:t>
            </a:r>
            <a:endParaRPr sz="165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1582" y="2359502"/>
            <a:ext cx="3416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1435" dirty="0">
                <a:latin typeface="Arial"/>
                <a:cs typeface="Arial"/>
              </a:rPr>
              <a:t>Σ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43893" y="2871393"/>
            <a:ext cx="43688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0" i="1" spc="135" dirty="0">
                <a:latin typeface="Bookman Old Style"/>
                <a:cs typeface="Bookman Old Style"/>
              </a:rPr>
              <a:t>i</a:t>
            </a:r>
            <a:r>
              <a:rPr sz="1650" spc="375" dirty="0">
                <a:latin typeface="Arial"/>
                <a:cs typeface="Arial"/>
              </a:rPr>
              <a:t>=1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90061" y="2542278"/>
            <a:ext cx="377190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771525" algn="l"/>
                <a:tab pos="2021839" algn="l"/>
              </a:tabLst>
            </a:pPr>
            <a:r>
              <a:rPr sz="1950" b="0" i="1" spc="215" dirty="0">
                <a:latin typeface="Bookman Old Style"/>
                <a:cs typeface="Bookman Old Style"/>
              </a:rPr>
              <a:t>E	</a:t>
            </a:r>
            <a:r>
              <a:rPr sz="1950" spc="330" dirty="0">
                <a:latin typeface="Arial"/>
                <a:cs typeface="Arial"/>
              </a:rPr>
              <a:t>(</a:t>
            </a:r>
            <a:r>
              <a:rPr sz="1950" b="0" i="1" spc="330" dirty="0">
                <a:latin typeface="Bookman Old Style"/>
                <a:cs typeface="Bookman Old Style"/>
              </a:rPr>
              <a:t>f</a:t>
            </a:r>
            <a:r>
              <a:rPr sz="1950" b="0" i="1" spc="-370" dirty="0">
                <a:latin typeface="Bookman Old Style"/>
                <a:cs typeface="Bookman Old Style"/>
              </a:rPr>
              <a:t> </a:t>
            </a:r>
            <a:r>
              <a:rPr sz="1950" spc="310" dirty="0">
                <a:latin typeface="Arial"/>
                <a:cs typeface="Arial"/>
              </a:rPr>
              <a:t>)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spc="785" dirty="0">
                <a:latin typeface="Arial"/>
                <a:cs typeface="Arial"/>
              </a:rPr>
              <a:t>=	</a:t>
            </a:r>
            <a:r>
              <a:rPr sz="1950" b="0" i="1" spc="-45" dirty="0">
                <a:latin typeface="Bookman Old Style"/>
                <a:cs typeface="Bookman Old Style"/>
              </a:rPr>
              <a:t>Aoss</a:t>
            </a:r>
            <a:r>
              <a:rPr sz="1950" spc="-45" dirty="0">
                <a:latin typeface="Arial"/>
                <a:cs typeface="Arial"/>
              </a:rPr>
              <a:t>(</a:t>
            </a:r>
            <a:r>
              <a:rPr sz="1950" b="0" i="1" spc="-45" dirty="0">
                <a:latin typeface="Bookman Old Style"/>
                <a:cs typeface="Bookman Old Style"/>
              </a:rPr>
              <a:t>y</a:t>
            </a:r>
            <a:r>
              <a:rPr sz="2475" b="0" i="1" spc="-67" baseline="-13468" dirty="0">
                <a:latin typeface="Bookman Old Style"/>
                <a:cs typeface="Bookman Old Style"/>
              </a:rPr>
              <a:t>i</a:t>
            </a:r>
            <a:r>
              <a:rPr sz="1950" b="0" i="1" spc="-45" dirty="0">
                <a:latin typeface="Bookman Old Style"/>
                <a:cs typeface="Bookman Old Style"/>
              </a:rPr>
              <a:t>,</a:t>
            </a:r>
            <a:r>
              <a:rPr sz="1950" b="0" i="1" spc="-250" dirty="0">
                <a:latin typeface="Bookman Old Style"/>
                <a:cs typeface="Bookman Old Style"/>
              </a:rPr>
              <a:t> </a:t>
            </a:r>
            <a:r>
              <a:rPr sz="1950" b="0" i="1" spc="345" dirty="0">
                <a:latin typeface="Bookman Old Style"/>
                <a:cs typeface="Bookman Old Style"/>
              </a:rPr>
              <a:t>f</a:t>
            </a:r>
            <a:r>
              <a:rPr sz="1950" b="0" i="1" spc="-380" dirty="0">
                <a:latin typeface="Bookman Old Style"/>
                <a:cs typeface="Bookman Old Style"/>
              </a:rPr>
              <a:t> </a:t>
            </a:r>
            <a:r>
              <a:rPr sz="1950" spc="250" dirty="0">
                <a:latin typeface="Arial"/>
                <a:cs typeface="Arial"/>
              </a:rPr>
              <a:t>(</a:t>
            </a:r>
            <a:r>
              <a:rPr sz="1950" b="0" i="1" spc="250" dirty="0">
                <a:latin typeface="Bookman Old Style"/>
                <a:cs typeface="Bookman Old Style"/>
              </a:rPr>
              <a:t>x</a:t>
            </a:r>
            <a:r>
              <a:rPr sz="2475" b="0" i="1" spc="375" baseline="-13468" dirty="0">
                <a:latin typeface="Bookman Old Style"/>
                <a:cs typeface="Bookman Old Style"/>
              </a:rPr>
              <a:t>i</a:t>
            </a:r>
            <a:r>
              <a:rPr sz="1950" spc="250" dirty="0">
                <a:latin typeface="Arial"/>
                <a:cs typeface="Arial"/>
              </a:rPr>
              <a:t>))</a:t>
            </a:r>
            <a:endParaRPr sz="1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7859" y="3165378"/>
            <a:ext cx="3801110" cy="9861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2415" indent="-260350">
              <a:lnSpc>
                <a:spcPct val="100000"/>
              </a:lnSpc>
              <a:spcBef>
                <a:spcPts val="13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25" dirty="0">
                <a:latin typeface="Arial"/>
                <a:cs typeface="Arial"/>
              </a:rPr>
              <a:t>Examples </a:t>
            </a:r>
            <a:r>
              <a:rPr sz="1950" spc="180" dirty="0">
                <a:latin typeface="Arial"/>
                <a:cs typeface="Arial"/>
              </a:rPr>
              <a:t>of </a:t>
            </a:r>
            <a:r>
              <a:rPr sz="1950" spc="55" dirty="0">
                <a:latin typeface="Arial"/>
                <a:cs typeface="Arial"/>
              </a:rPr>
              <a:t>loss</a:t>
            </a:r>
            <a:r>
              <a:rPr sz="1950" spc="480" dirty="0">
                <a:latin typeface="Arial"/>
                <a:cs typeface="Arial"/>
              </a:rPr>
              <a:t> </a:t>
            </a:r>
            <a:r>
              <a:rPr sz="1950" spc="155" dirty="0">
                <a:latin typeface="Arial"/>
                <a:cs typeface="Arial"/>
              </a:rPr>
              <a:t>functions:</a:t>
            </a:r>
            <a:endParaRPr sz="1950">
              <a:latin typeface="Arial"/>
              <a:cs typeface="Arial"/>
            </a:endParaRPr>
          </a:p>
          <a:p>
            <a:pPr marL="352425">
              <a:lnSpc>
                <a:spcPct val="100000"/>
              </a:lnSpc>
              <a:spcBef>
                <a:spcPts val="2840"/>
              </a:spcBef>
            </a:pPr>
            <a:r>
              <a:rPr sz="1950" b="1" spc="275" dirty="0">
                <a:latin typeface="Arial"/>
                <a:cs typeface="Arial"/>
              </a:rPr>
              <a:t>– </a:t>
            </a:r>
            <a:r>
              <a:rPr sz="1950" b="1" spc="130" dirty="0">
                <a:solidFill>
                  <a:srgbClr val="EC008C"/>
                </a:solidFill>
                <a:latin typeface="Arial"/>
                <a:cs typeface="Arial"/>
              </a:rPr>
              <a:t>Classification</a:t>
            </a:r>
            <a:r>
              <a:rPr sz="1950" b="1" spc="509" dirty="0">
                <a:solidFill>
                  <a:srgbClr val="EC008C"/>
                </a:solidFill>
                <a:latin typeface="Arial"/>
                <a:cs typeface="Arial"/>
              </a:rPr>
              <a:t> </a:t>
            </a:r>
            <a:r>
              <a:rPr sz="1950" b="1" spc="130" dirty="0">
                <a:solidFill>
                  <a:srgbClr val="EC008C"/>
                </a:solidFill>
                <a:latin typeface="Arial"/>
                <a:cs typeface="Arial"/>
              </a:rPr>
              <a:t>error:</a:t>
            </a:r>
            <a:endParaRPr sz="1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94065" y="4378723"/>
            <a:ext cx="209423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950" b="0" i="1" spc="-45" dirty="0">
                <a:latin typeface="Bookman Old Style"/>
                <a:cs typeface="Bookman Old Style"/>
              </a:rPr>
              <a:t>Aoss</a:t>
            </a:r>
            <a:r>
              <a:rPr sz="1950" spc="-45" dirty="0">
                <a:latin typeface="Arial"/>
                <a:cs typeface="Arial"/>
              </a:rPr>
              <a:t>(</a:t>
            </a:r>
            <a:r>
              <a:rPr sz="1950" b="0" i="1" spc="-45" dirty="0">
                <a:latin typeface="Bookman Old Style"/>
                <a:cs typeface="Bookman Old Style"/>
              </a:rPr>
              <a:t>y</a:t>
            </a:r>
            <a:r>
              <a:rPr sz="2475" b="0" i="1" spc="-67" baseline="-13468" dirty="0">
                <a:latin typeface="Bookman Old Style"/>
                <a:cs typeface="Bookman Old Style"/>
              </a:rPr>
              <a:t>i</a:t>
            </a:r>
            <a:r>
              <a:rPr sz="1950" b="0" i="1" spc="-45" dirty="0">
                <a:latin typeface="Bookman Old Style"/>
                <a:cs typeface="Bookman Old Style"/>
              </a:rPr>
              <a:t>,</a:t>
            </a:r>
            <a:r>
              <a:rPr sz="1950" b="0" i="1" spc="-250" dirty="0">
                <a:latin typeface="Bookman Old Style"/>
                <a:cs typeface="Bookman Old Style"/>
              </a:rPr>
              <a:t> </a:t>
            </a:r>
            <a:r>
              <a:rPr sz="1950" b="0" i="1" spc="345" dirty="0">
                <a:latin typeface="Bookman Old Style"/>
                <a:cs typeface="Bookman Old Style"/>
              </a:rPr>
              <a:t>f</a:t>
            </a:r>
            <a:r>
              <a:rPr sz="1950" b="0" i="1" spc="-370" dirty="0">
                <a:latin typeface="Bookman Old Style"/>
                <a:cs typeface="Bookman Old Style"/>
              </a:rPr>
              <a:t> </a:t>
            </a:r>
            <a:r>
              <a:rPr sz="1950" spc="250" dirty="0">
                <a:latin typeface="Arial"/>
                <a:cs typeface="Arial"/>
              </a:rPr>
              <a:t>(</a:t>
            </a:r>
            <a:r>
              <a:rPr sz="1950" b="0" i="1" spc="250" dirty="0">
                <a:latin typeface="Bookman Old Style"/>
                <a:cs typeface="Bookman Old Style"/>
              </a:rPr>
              <a:t>x</a:t>
            </a:r>
            <a:r>
              <a:rPr sz="2475" b="0" i="1" spc="375" baseline="-13468" dirty="0">
                <a:latin typeface="Bookman Old Style"/>
                <a:cs typeface="Bookman Old Style"/>
              </a:rPr>
              <a:t>i</a:t>
            </a:r>
            <a:r>
              <a:rPr sz="1950" spc="250" dirty="0">
                <a:latin typeface="Arial"/>
                <a:cs typeface="Arial"/>
              </a:rPr>
              <a:t>))</a:t>
            </a:r>
            <a:r>
              <a:rPr sz="1950" spc="20" dirty="0">
                <a:latin typeface="Arial"/>
                <a:cs typeface="Arial"/>
              </a:rPr>
              <a:t> </a:t>
            </a:r>
            <a:r>
              <a:rPr sz="1950" spc="785" dirty="0">
                <a:latin typeface="Arial"/>
                <a:cs typeface="Arial"/>
              </a:rPr>
              <a:t>=</a:t>
            </a:r>
            <a:endParaRPr sz="1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11662" y="4029781"/>
            <a:ext cx="2019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910" dirty="0">
                <a:latin typeface="Arial"/>
                <a:cs typeface="Arial"/>
              </a:rPr>
              <a:t>.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63618" y="4227187"/>
            <a:ext cx="3584575" cy="6318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502284" algn="l"/>
              </a:tabLst>
            </a:pPr>
            <a:r>
              <a:rPr sz="1950" spc="155" dirty="0">
                <a:latin typeface="Arial"/>
                <a:cs typeface="Arial"/>
              </a:rPr>
              <a:t>1	</a:t>
            </a:r>
            <a:r>
              <a:rPr sz="1950" spc="165" dirty="0">
                <a:latin typeface="Arial"/>
                <a:cs typeface="Arial"/>
              </a:rPr>
              <a:t>if</a:t>
            </a:r>
            <a:r>
              <a:rPr sz="1950" spc="275" dirty="0">
                <a:latin typeface="Arial"/>
                <a:cs typeface="Arial"/>
              </a:rPr>
              <a:t> </a:t>
            </a:r>
            <a:r>
              <a:rPr sz="1950" b="0" i="1" spc="100" dirty="0">
                <a:latin typeface="Bookman Old Style"/>
                <a:cs typeface="Bookman Old Style"/>
              </a:rPr>
              <a:t>sign</a:t>
            </a:r>
            <a:r>
              <a:rPr sz="1950" spc="100" dirty="0">
                <a:latin typeface="Arial"/>
                <a:cs typeface="Arial"/>
              </a:rPr>
              <a:t>(</a:t>
            </a:r>
            <a:r>
              <a:rPr sz="1950" b="0" i="1" spc="100" dirty="0">
                <a:latin typeface="Bookman Old Style"/>
                <a:cs typeface="Bookman Old Style"/>
              </a:rPr>
              <a:t>y</a:t>
            </a:r>
            <a:r>
              <a:rPr sz="2475" b="0" i="1" spc="150" baseline="-13468" dirty="0">
                <a:latin typeface="Bookman Old Style"/>
                <a:cs typeface="Bookman Old Style"/>
              </a:rPr>
              <a:t>i</a:t>
            </a:r>
            <a:r>
              <a:rPr sz="1950" spc="100" dirty="0">
                <a:latin typeface="Arial"/>
                <a:cs typeface="Arial"/>
              </a:rPr>
              <a:t>)</a:t>
            </a:r>
            <a:r>
              <a:rPr sz="1950" spc="30" dirty="0">
                <a:latin typeface="Arial"/>
                <a:cs typeface="Arial"/>
              </a:rPr>
              <a:t> </a:t>
            </a:r>
            <a:r>
              <a:rPr sz="1950" spc="400" dirty="0">
                <a:latin typeface="Lucida Sans Unicode"/>
                <a:cs typeface="Lucida Sans Unicode"/>
              </a:rPr>
              <a:t>ƒ</a:t>
            </a:r>
            <a:r>
              <a:rPr sz="1950" spc="400" dirty="0">
                <a:latin typeface="Arial"/>
                <a:cs typeface="Arial"/>
              </a:rPr>
              <a:t>=</a:t>
            </a:r>
            <a:r>
              <a:rPr sz="1950" spc="30" dirty="0">
                <a:latin typeface="Arial"/>
                <a:cs typeface="Arial"/>
              </a:rPr>
              <a:t> </a:t>
            </a:r>
            <a:r>
              <a:rPr sz="1950" b="0" i="1" spc="130" dirty="0">
                <a:latin typeface="Bookman Old Style"/>
                <a:cs typeface="Bookman Old Style"/>
              </a:rPr>
              <a:t>sign</a:t>
            </a:r>
            <a:r>
              <a:rPr sz="1950" spc="130" dirty="0">
                <a:latin typeface="Arial"/>
                <a:cs typeface="Arial"/>
              </a:rPr>
              <a:t>(</a:t>
            </a:r>
            <a:r>
              <a:rPr sz="1950" b="0" i="1" spc="130" dirty="0">
                <a:latin typeface="Bookman Old Style"/>
                <a:cs typeface="Bookman Old Style"/>
              </a:rPr>
              <a:t>f</a:t>
            </a:r>
            <a:r>
              <a:rPr sz="1950" b="0" i="1" spc="-370" dirty="0">
                <a:latin typeface="Bookman Old Style"/>
                <a:cs typeface="Bookman Old Style"/>
              </a:rPr>
              <a:t> </a:t>
            </a:r>
            <a:r>
              <a:rPr sz="1950" spc="170" dirty="0">
                <a:latin typeface="Arial"/>
                <a:cs typeface="Arial"/>
              </a:rPr>
              <a:t>(</a:t>
            </a:r>
            <a:r>
              <a:rPr sz="1950" b="0" i="1" spc="170" dirty="0">
                <a:latin typeface="Bookman Old Style"/>
                <a:cs typeface="Bookman Old Style"/>
              </a:rPr>
              <a:t>x</a:t>
            </a:r>
            <a:r>
              <a:rPr sz="2475" b="0" i="1" spc="254" baseline="-13468" dirty="0">
                <a:latin typeface="Bookman Old Style"/>
                <a:cs typeface="Bookman Old Style"/>
              </a:rPr>
              <a:t>i</a:t>
            </a:r>
            <a:r>
              <a:rPr sz="1950" spc="170" dirty="0">
                <a:latin typeface="Arial"/>
                <a:cs typeface="Arial"/>
              </a:rPr>
              <a:t>))</a:t>
            </a:r>
            <a:endParaRPr sz="19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5"/>
              </a:spcBef>
              <a:tabLst>
                <a:tab pos="502284" algn="l"/>
              </a:tabLst>
            </a:pPr>
            <a:r>
              <a:rPr sz="1950" spc="155" dirty="0">
                <a:latin typeface="Arial"/>
                <a:cs typeface="Arial"/>
              </a:rPr>
              <a:t>0	</a:t>
            </a:r>
            <a:r>
              <a:rPr sz="1950" spc="130" dirty="0">
                <a:latin typeface="Arial"/>
                <a:cs typeface="Arial"/>
              </a:rPr>
              <a:t>otherwise</a:t>
            </a:r>
            <a:endParaRPr sz="1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22679" y="5007006"/>
            <a:ext cx="4020185" cy="885825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0"/>
              </a:spcBef>
            </a:pPr>
            <a:r>
              <a:rPr sz="1950" b="1" spc="275" dirty="0">
                <a:latin typeface="Arial"/>
                <a:cs typeface="Arial"/>
              </a:rPr>
              <a:t>– </a:t>
            </a:r>
            <a:r>
              <a:rPr sz="1950" b="1" spc="195" dirty="0">
                <a:solidFill>
                  <a:srgbClr val="EC008C"/>
                </a:solidFill>
                <a:latin typeface="Arial"/>
                <a:cs typeface="Arial"/>
              </a:rPr>
              <a:t>Least </a:t>
            </a:r>
            <a:r>
              <a:rPr sz="1950" b="1" spc="110" dirty="0">
                <a:solidFill>
                  <a:srgbClr val="EC008C"/>
                </a:solidFill>
                <a:latin typeface="Arial"/>
                <a:cs typeface="Arial"/>
              </a:rPr>
              <a:t>square</a:t>
            </a:r>
            <a:r>
              <a:rPr sz="1950" b="1" spc="705" dirty="0">
                <a:solidFill>
                  <a:srgbClr val="EC008C"/>
                </a:solidFill>
                <a:latin typeface="Arial"/>
                <a:cs typeface="Arial"/>
              </a:rPr>
              <a:t> </a:t>
            </a:r>
            <a:r>
              <a:rPr sz="1950" b="1" spc="45" dirty="0">
                <a:solidFill>
                  <a:srgbClr val="EC008C"/>
                </a:solidFill>
                <a:latin typeface="Arial"/>
                <a:cs typeface="Arial"/>
              </a:rPr>
              <a:t>loss:</a:t>
            </a:r>
            <a:endParaRPr sz="1950">
              <a:latin typeface="Arial"/>
              <a:cs typeface="Arial"/>
            </a:endParaRPr>
          </a:p>
          <a:p>
            <a:pPr marL="337185">
              <a:lnSpc>
                <a:spcPct val="100000"/>
              </a:lnSpc>
              <a:spcBef>
                <a:spcPts val="1045"/>
              </a:spcBef>
            </a:pPr>
            <a:r>
              <a:rPr sz="1950" b="0" i="1" spc="-45" dirty="0">
                <a:latin typeface="Bookman Old Style"/>
                <a:cs typeface="Bookman Old Style"/>
              </a:rPr>
              <a:t>Aoss</a:t>
            </a:r>
            <a:r>
              <a:rPr sz="1950" spc="-45" dirty="0">
                <a:latin typeface="Arial"/>
                <a:cs typeface="Arial"/>
              </a:rPr>
              <a:t>(</a:t>
            </a:r>
            <a:r>
              <a:rPr sz="1950" b="0" i="1" spc="-45" dirty="0">
                <a:latin typeface="Bookman Old Style"/>
                <a:cs typeface="Bookman Old Style"/>
              </a:rPr>
              <a:t>y</a:t>
            </a:r>
            <a:r>
              <a:rPr sz="2475" b="0" i="1" spc="-67" baseline="-13468" dirty="0">
                <a:latin typeface="Bookman Old Style"/>
                <a:cs typeface="Bookman Old Style"/>
              </a:rPr>
              <a:t>i</a:t>
            </a:r>
            <a:r>
              <a:rPr sz="1950" b="0" i="1" spc="-45" dirty="0">
                <a:latin typeface="Bookman Old Style"/>
                <a:cs typeface="Bookman Old Style"/>
              </a:rPr>
              <a:t>,</a:t>
            </a:r>
            <a:r>
              <a:rPr sz="1950" b="0" i="1" spc="-240" dirty="0">
                <a:latin typeface="Bookman Old Style"/>
                <a:cs typeface="Bookman Old Style"/>
              </a:rPr>
              <a:t> </a:t>
            </a:r>
            <a:r>
              <a:rPr sz="1950" b="0" i="1" spc="345" dirty="0">
                <a:latin typeface="Bookman Old Style"/>
                <a:cs typeface="Bookman Old Style"/>
              </a:rPr>
              <a:t>f</a:t>
            </a:r>
            <a:r>
              <a:rPr sz="1950" b="0" i="1" spc="-365" dirty="0">
                <a:latin typeface="Bookman Old Style"/>
                <a:cs typeface="Bookman Old Style"/>
              </a:rPr>
              <a:t> </a:t>
            </a:r>
            <a:r>
              <a:rPr sz="1950" spc="250" dirty="0">
                <a:latin typeface="Arial"/>
                <a:cs typeface="Arial"/>
              </a:rPr>
              <a:t>(</a:t>
            </a:r>
            <a:r>
              <a:rPr sz="1950" b="0" i="1" spc="250" dirty="0">
                <a:latin typeface="Bookman Old Style"/>
                <a:cs typeface="Bookman Old Style"/>
              </a:rPr>
              <a:t>x</a:t>
            </a:r>
            <a:r>
              <a:rPr sz="2475" b="0" i="1" spc="375" baseline="-13468" dirty="0">
                <a:latin typeface="Bookman Old Style"/>
                <a:cs typeface="Bookman Old Style"/>
              </a:rPr>
              <a:t>i</a:t>
            </a:r>
            <a:r>
              <a:rPr sz="1950" spc="250" dirty="0">
                <a:latin typeface="Arial"/>
                <a:cs typeface="Arial"/>
              </a:rPr>
              <a:t>))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spc="785" dirty="0">
                <a:latin typeface="Arial"/>
                <a:cs typeface="Arial"/>
              </a:rPr>
              <a:t>=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spc="105" dirty="0">
                <a:latin typeface="Arial"/>
                <a:cs typeface="Arial"/>
              </a:rPr>
              <a:t>(</a:t>
            </a:r>
            <a:r>
              <a:rPr sz="1950" b="0" i="1" spc="105" dirty="0">
                <a:latin typeface="Bookman Old Style"/>
                <a:cs typeface="Bookman Old Style"/>
              </a:rPr>
              <a:t>y</a:t>
            </a:r>
            <a:r>
              <a:rPr sz="2475" b="0" i="1" spc="157" baseline="-13468" dirty="0">
                <a:latin typeface="Bookman Old Style"/>
                <a:cs typeface="Bookman Old Style"/>
              </a:rPr>
              <a:t>i</a:t>
            </a:r>
            <a:r>
              <a:rPr sz="2475" b="0" i="1" spc="30" baseline="-13468" dirty="0">
                <a:latin typeface="Bookman Old Style"/>
                <a:cs typeface="Bookman Old Style"/>
              </a:rPr>
              <a:t> </a:t>
            </a:r>
            <a:r>
              <a:rPr sz="1950" spc="85" dirty="0">
                <a:latin typeface="Lucida Sans Unicode"/>
                <a:cs typeface="Lucida Sans Unicode"/>
              </a:rPr>
              <a:t>−</a:t>
            </a:r>
            <a:r>
              <a:rPr sz="1950" spc="-150" dirty="0">
                <a:latin typeface="Lucida Sans Unicode"/>
                <a:cs typeface="Lucida Sans Unicode"/>
              </a:rPr>
              <a:t> </a:t>
            </a:r>
            <a:r>
              <a:rPr sz="1950" b="0" i="1" spc="345" dirty="0">
                <a:latin typeface="Bookman Old Style"/>
                <a:cs typeface="Bookman Old Style"/>
              </a:rPr>
              <a:t>f</a:t>
            </a:r>
            <a:r>
              <a:rPr sz="1950" b="0" i="1" spc="-370" dirty="0">
                <a:latin typeface="Bookman Old Style"/>
                <a:cs typeface="Bookman Old Style"/>
              </a:rPr>
              <a:t> </a:t>
            </a:r>
            <a:r>
              <a:rPr sz="1950" spc="225" dirty="0">
                <a:latin typeface="Arial"/>
                <a:cs typeface="Arial"/>
              </a:rPr>
              <a:t>(</a:t>
            </a:r>
            <a:r>
              <a:rPr sz="1950" b="0" i="1" spc="225" dirty="0">
                <a:latin typeface="Bookman Old Style"/>
                <a:cs typeface="Bookman Old Style"/>
              </a:rPr>
              <a:t>x</a:t>
            </a:r>
            <a:r>
              <a:rPr sz="2475" b="0" i="1" spc="337" baseline="-13468" dirty="0">
                <a:latin typeface="Bookman Old Style"/>
                <a:cs typeface="Bookman Old Style"/>
              </a:rPr>
              <a:t>i</a:t>
            </a:r>
            <a:r>
              <a:rPr sz="1950" spc="225" dirty="0">
                <a:latin typeface="Arial"/>
                <a:cs typeface="Arial"/>
              </a:rPr>
              <a:t>))</a:t>
            </a:r>
            <a:r>
              <a:rPr sz="2475" spc="337" baseline="23569" dirty="0">
                <a:latin typeface="Arial"/>
                <a:cs typeface="Arial"/>
              </a:rPr>
              <a:t>2</a:t>
            </a:r>
            <a:endParaRPr sz="2475" baseline="2356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85745" algn="l"/>
                <a:tab pos="407352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40" dirty="0"/>
              <a:t>Training	</a:t>
            </a:r>
            <a:r>
              <a:rPr spc="315" dirty="0"/>
              <a:t>and	</a:t>
            </a:r>
            <a:r>
              <a:rPr spc="365" dirty="0"/>
              <a:t>Testing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9759" y="1248683"/>
            <a:ext cx="8339455" cy="7340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0515" marR="43180" indent="-260350">
              <a:lnSpc>
                <a:spcPct val="119200"/>
              </a:lnSpc>
              <a:spcBef>
                <a:spcPts val="90"/>
              </a:spcBef>
              <a:buFont typeface="Lucida Sans Unicode"/>
              <a:buChar char="•"/>
              <a:tabLst>
                <a:tab pos="311150" algn="l"/>
              </a:tabLst>
            </a:pPr>
            <a:r>
              <a:rPr sz="1950" spc="195" dirty="0">
                <a:latin typeface="Arial"/>
                <a:cs typeface="Arial"/>
              </a:rPr>
              <a:t>We </a:t>
            </a:r>
            <a:r>
              <a:rPr sz="1950" spc="130" dirty="0">
                <a:latin typeface="Arial"/>
                <a:cs typeface="Arial"/>
              </a:rPr>
              <a:t>calculate </a:t>
            </a:r>
            <a:r>
              <a:rPr sz="1950" b="0" i="1" spc="110" dirty="0">
                <a:latin typeface="Bookman Old Style"/>
                <a:cs typeface="Bookman Old Style"/>
              </a:rPr>
              <a:t>E</a:t>
            </a:r>
            <a:r>
              <a:rPr sz="2475" b="0" i="1" spc="165" baseline="23569" dirty="0">
                <a:latin typeface="Bookman Old Style"/>
                <a:cs typeface="Bookman Old Style"/>
              </a:rPr>
              <a:t>train </a:t>
            </a:r>
            <a:r>
              <a:rPr sz="1950" spc="170" dirty="0">
                <a:latin typeface="Arial"/>
                <a:cs typeface="Arial"/>
              </a:rPr>
              <a:t>the </a:t>
            </a:r>
            <a:r>
              <a:rPr sz="1950" spc="120" dirty="0">
                <a:latin typeface="Arial"/>
                <a:cs typeface="Arial"/>
              </a:rPr>
              <a:t>in-sample </a:t>
            </a:r>
            <a:r>
              <a:rPr sz="1950" spc="125" dirty="0">
                <a:latin typeface="Arial"/>
                <a:cs typeface="Arial"/>
              </a:rPr>
              <a:t>error </a:t>
            </a:r>
            <a:r>
              <a:rPr sz="1950" spc="180" dirty="0">
                <a:latin typeface="Arial"/>
                <a:cs typeface="Arial"/>
              </a:rPr>
              <a:t>(training </a:t>
            </a:r>
            <a:r>
              <a:rPr sz="1950" spc="125" dirty="0">
                <a:latin typeface="Arial"/>
                <a:cs typeface="Arial"/>
              </a:rPr>
              <a:t>error </a:t>
            </a:r>
            <a:r>
              <a:rPr sz="1950" spc="130" dirty="0">
                <a:latin typeface="Arial"/>
                <a:cs typeface="Arial"/>
              </a:rPr>
              <a:t>or </a:t>
            </a:r>
            <a:r>
              <a:rPr sz="1950" spc="165" dirty="0">
                <a:latin typeface="Arial"/>
                <a:cs typeface="Arial"/>
              </a:rPr>
              <a:t>em-  </a:t>
            </a:r>
            <a:r>
              <a:rPr sz="1950" spc="125" dirty="0">
                <a:latin typeface="Arial"/>
                <a:cs typeface="Arial"/>
              </a:rPr>
              <a:t>pirical</a:t>
            </a:r>
            <a:r>
              <a:rPr sz="1950" spc="280" dirty="0">
                <a:latin typeface="Arial"/>
                <a:cs typeface="Arial"/>
              </a:rPr>
              <a:t> </a:t>
            </a:r>
            <a:r>
              <a:rPr sz="1950" spc="185" dirty="0">
                <a:latin typeface="Arial"/>
                <a:cs typeface="Arial"/>
              </a:rPr>
              <a:t>error/risk).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15461" y="2694107"/>
            <a:ext cx="22161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0" i="1" spc="215" dirty="0">
                <a:latin typeface="Bookman Old Style"/>
                <a:cs typeface="Bookman Old Style"/>
              </a:rPr>
              <a:t>E</a:t>
            </a:r>
            <a:endParaRPr sz="195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5710" y="2631452"/>
            <a:ext cx="54292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0" i="1" spc="90" dirty="0">
                <a:latin typeface="Bookman Old Style"/>
                <a:cs typeface="Bookman Old Style"/>
              </a:rPr>
              <a:t>t</a:t>
            </a:r>
            <a:r>
              <a:rPr sz="1650" b="0" i="1" spc="155" dirty="0">
                <a:latin typeface="Bookman Old Style"/>
                <a:cs typeface="Bookman Old Style"/>
              </a:rPr>
              <a:t>r</a:t>
            </a:r>
            <a:r>
              <a:rPr sz="1650" b="0" i="1" spc="25" dirty="0">
                <a:latin typeface="Bookman Old Style"/>
                <a:cs typeface="Bookman Old Style"/>
              </a:rPr>
              <a:t>ain</a:t>
            </a:r>
            <a:endParaRPr sz="165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49128" y="2694107"/>
            <a:ext cx="74612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330" dirty="0">
                <a:latin typeface="Arial"/>
                <a:cs typeface="Arial"/>
              </a:rPr>
              <a:t>(</a:t>
            </a:r>
            <a:r>
              <a:rPr sz="1950" b="0" i="1" spc="330" dirty="0">
                <a:latin typeface="Bookman Old Style"/>
                <a:cs typeface="Bookman Old Style"/>
              </a:rPr>
              <a:t>f</a:t>
            </a:r>
            <a:r>
              <a:rPr sz="1950" b="0" i="1" spc="-395" dirty="0">
                <a:latin typeface="Bookman Old Style"/>
                <a:cs typeface="Bookman Old Style"/>
              </a:rPr>
              <a:t> </a:t>
            </a:r>
            <a:r>
              <a:rPr sz="1950" spc="310" dirty="0">
                <a:latin typeface="Arial"/>
                <a:cs typeface="Arial"/>
              </a:rPr>
              <a:t>)</a:t>
            </a:r>
            <a:r>
              <a:rPr sz="1950" spc="-15" dirty="0">
                <a:latin typeface="Arial"/>
                <a:cs typeface="Arial"/>
              </a:rPr>
              <a:t> </a:t>
            </a:r>
            <a:r>
              <a:rPr sz="1950" spc="785" dirty="0">
                <a:latin typeface="Arial"/>
                <a:cs typeface="Arial"/>
              </a:rPr>
              <a:t>=</a:t>
            </a:r>
            <a:endParaRPr sz="1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81828" y="2454478"/>
            <a:ext cx="16065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0" i="1" spc="40" dirty="0">
                <a:latin typeface="Bookman Old Style"/>
                <a:cs typeface="Bookman Old Style"/>
              </a:rPr>
              <a:t>n</a:t>
            </a:r>
            <a:endParaRPr sz="165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91582" y="2511331"/>
            <a:ext cx="3416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1435" dirty="0">
                <a:latin typeface="Arial"/>
                <a:cs typeface="Arial"/>
              </a:rPr>
              <a:t>Σ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74297" y="2694107"/>
            <a:ext cx="177482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950" b="0" i="1" spc="-45" dirty="0">
                <a:latin typeface="Bookman Old Style"/>
                <a:cs typeface="Bookman Old Style"/>
              </a:rPr>
              <a:t>Aoss</a:t>
            </a:r>
            <a:r>
              <a:rPr sz="1950" spc="-45" dirty="0">
                <a:latin typeface="Arial"/>
                <a:cs typeface="Arial"/>
              </a:rPr>
              <a:t>(</a:t>
            </a:r>
            <a:r>
              <a:rPr sz="1950" b="0" i="1" spc="-45" dirty="0">
                <a:latin typeface="Bookman Old Style"/>
                <a:cs typeface="Bookman Old Style"/>
              </a:rPr>
              <a:t>y</a:t>
            </a:r>
            <a:r>
              <a:rPr sz="2475" b="0" i="1" spc="-67" baseline="-13468" dirty="0">
                <a:latin typeface="Bookman Old Style"/>
                <a:cs typeface="Bookman Old Style"/>
              </a:rPr>
              <a:t>i</a:t>
            </a:r>
            <a:r>
              <a:rPr sz="1950" b="0" i="1" spc="-45" dirty="0">
                <a:latin typeface="Bookman Old Style"/>
                <a:cs typeface="Bookman Old Style"/>
              </a:rPr>
              <a:t>,</a:t>
            </a:r>
            <a:r>
              <a:rPr sz="1950" b="0" i="1" spc="-260" dirty="0">
                <a:latin typeface="Bookman Old Style"/>
                <a:cs typeface="Bookman Old Style"/>
              </a:rPr>
              <a:t> </a:t>
            </a:r>
            <a:r>
              <a:rPr sz="1950" b="0" i="1" spc="345" dirty="0">
                <a:latin typeface="Bookman Old Style"/>
                <a:cs typeface="Bookman Old Style"/>
              </a:rPr>
              <a:t>f</a:t>
            </a:r>
            <a:r>
              <a:rPr sz="1950" b="0" i="1" spc="-375" dirty="0">
                <a:latin typeface="Bookman Old Style"/>
                <a:cs typeface="Bookman Old Style"/>
              </a:rPr>
              <a:t> </a:t>
            </a:r>
            <a:r>
              <a:rPr sz="1950" spc="250" dirty="0">
                <a:latin typeface="Arial"/>
                <a:cs typeface="Arial"/>
              </a:rPr>
              <a:t>(</a:t>
            </a:r>
            <a:r>
              <a:rPr sz="1950" b="0" i="1" spc="250" dirty="0">
                <a:latin typeface="Bookman Old Style"/>
                <a:cs typeface="Bookman Old Style"/>
              </a:rPr>
              <a:t>x</a:t>
            </a:r>
            <a:r>
              <a:rPr sz="2475" b="0" i="1" spc="375" baseline="-13468" dirty="0">
                <a:latin typeface="Bookman Old Style"/>
                <a:cs typeface="Bookman Old Style"/>
              </a:rPr>
              <a:t>i</a:t>
            </a:r>
            <a:r>
              <a:rPr sz="1950" spc="250" dirty="0">
                <a:latin typeface="Arial"/>
                <a:cs typeface="Arial"/>
              </a:rPr>
              <a:t>))</a:t>
            </a:r>
            <a:endParaRPr sz="1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9759" y="3023222"/>
            <a:ext cx="7560309" cy="822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4865" algn="ctr">
              <a:lnSpc>
                <a:spcPct val="100000"/>
              </a:lnSpc>
              <a:spcBef>
                <a:spcPts val="100"/>
              </a:spcBef>
            </a:pPr>
            <a:r>
              <a:rPr sz="1650" b="0" i="1" spc="295" dirty="0">
                <a:latin typeface="Bookman Old Style"/>
                <a:cs typeface="Bookman Old Style"/>
              </a:rPr>
              <a:t>i</a:t>
            </a:r>
            <a:r>
              <a:rPr sz="1650" spc="295" dirty="0">
                <a:latin typeface="Arial"/>
                <a:cs typeface="Arial"/>
              </a:rPr>
              <a:t>=1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310515" indent="-260350">
              <a:lnSpc>
                <a:spcPct val="100000"/>
              </a:lnSpc>
              <a:spcBef>
                <a:spcPts val="5"/>
              </a:spcBef>
              <a:buFont typeface="Lucida Sans Unicode"/>
              <a:buChar char="•"/>
              <a:tabLst>
                <a:tab pos="311150" algn="l"/>
              </a:tabLst>
            </a:pPr>
            <a:r>
              <a:rPr sz="1950" spc="195" dirty="0">
                <a:latin typeface="Arial"/>
                <a:cs typeface="Arial"/>
              </a:rPr>
              <a:t>We </a:t>
            </a:r>
            <a:r>
              <a:rPr sz="1950" spc="165" dirty="0">
                <a:latin typeface="Arial"/>
                <a:cs typeface="Arial"/>
              </a:rPr>
              <a:t>aim </a:t>
            </a:r>
            <a:r>
              <a:rPr sz="1950" spc="250" dirty="0">
                <a:latin typeface="Arial"/>
                <a:cs typeface="Arial"/>
              </a:rPr>
              <a:t>to </a:t>
            </a:r>
            <a:r>
              <a:rPr sz="1950" spc="95" dirty="0">
                <a:latin typeface="Arial"/>
                <a:cs typeface="Arial"/>
              </a:rPr>
              <a:t>have </a:t>
            </a:r>
            <a:r>
              <a:rPr sz="1950" b="0" i="1" spc="170" dirty="0">
                <a:latin typeface="Bookman Old Style"/>
                <a:cs typeface="Bookman Old Style"/>
              </a:rPr>
              <a:t>E</a:t>
            </a:r>
            <a:r>
              <a:rPr sz="2475" b="0" i="1" spc="254" baseline="23569" dirty="0">
                <a:latin typeface="Bookman Old Style"/>
                <a:cs typeface="Bookman Old Style"/>
              </a:rPr>
              <a:t>train</a:t>
            </a:r>
            <a:r>
              <a:rPr sz="1950" spc="170" dirty="0">
                <a:latin typeface="Arial"/>
                <a:cs typeface="Arial"/>
              </a:rPr>
              <a:t>(</a:t>
            </a:r>
            <a:r>
              <a:rPr sz="1950" b="0" i="1" spc="170" dirty="0">
                <a:latin typeface="Bookman Old Style"/>
                <a:cs typeface="Bookman Old Style"/>
              </a:rPr>
              <a:t>f </a:t>
            </a:r>
            <a:r>
              <a:rPr sz="1950" spc="310" dirty="0">
                <a:latin typeface="Arial"/>
                <a:cs typeface="Arial"/>
              </a:rPr>
              <a:t>) </a:t>
            </a:r>
            <a:r>
              <a:rPr sz="1950" spc="120" dirty="0">
                <a:latin typeface="Arial"/>
                <a:cs typeface="Arial"/>
              </a:rPr>
              <a:t>small, </a:t>
            </a:r>
            <a:r>
              <a:rPr sz="1950" spc="110" dirty="0">
                <a:latin typeface="Arial"/>
                <a:cs typeface="Arial"/>
              </a:rPr>
              <a:t>i.e., </a:t>
            </a:r>
            <a:r>
              <a:rPr sz="1950" spc="150" dirty="0">
                <a:latin typeface="Arial"/>
                <a:cs typeface="Arial"/>
              </a:rPr>
              <a:t>minimize </a:t>
            </a:r>
            <a:r>
              <a:rPr sz="1950" b="0" i="1" spc="170" dirty="0">
                <a:latin typeface="Bookman Old Style"/>
                <a:cs typeface="Bookman Old Style"/>
              </a:rPr>
              <a:t>E</a:t>
            </a:r>
            <a:r>
              <a:rPr sz="2475" b="0" i="1" spc="254" baseline="23569" dirty="0">
                <a:latin typeface="Bookman Old Style"/>
                <a:cs typeface="Bookman Old Style"/>
              </a:rPr>
              <a:t>train</a:t>
            </a:r>
            <a:r>
              <a:rPr sz="1950" spc="170" dirty="0">
                <a:latin typeface="Arial"/>
                <a:cs typeface="Arial"/>
              </a:rPr>
              <a:t>(</a:t>
            </a:r>
            <a:r>
              <a:rPr sz="1950" b="0" i="1" spc="170" dirty="0">
                <a:latin typeface="Bookman Old Style"/>
                <a:cs typeface="Bookman Old Style"/>
              </a:rPr>
              <a:t>f</a:t>
            </a:r>
            <a:r>
              <a:rPr sz="1950" b="0" i="1" spc="-20" dirty="0">
                <a:latin typeface="Bookman Old Style"/>
                <a:cs typeface="Bookman Old Style"/>
              </a:rPr>
              <a:t> </a:t>
            </a:r>
            <a:r>
              <a:rPr sz="1950" spc="310" dirty="0">
                <a:latin typeface="Arial"/>
                <a:cs typeface="Arial"/>
              </a:rPr>
              <a:t>)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85745" algn="l"/>
                <a:tab pos="407352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40" dirty="0"/>
              <a:t>Training	</a:t>
            </a:r>
            <a:r>
              <a:rPr spc="315" dirty="0"/>
              <a:t>and	</a:t>
            </a:r>
            <a:r>
              <a:rPr spc="365" dirty="0"/>
              <a:t>Testing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9759" y="1248683"/>
            <a:ext cx="8339455" cy="7340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0515" marR="43180" indent="-260350">
              <a:lnSpc>
                <a:spcPct val="119200"/>
              </a:lnSpc>
              <a:spcBef>
                <a:spcPts val="90"/>
              </a:spcBef>
              <a:buFont typeface="Lucida Sans Unicode"/>
              <a:buChar char="•"/>
              <a:tabLst>
                <a:tab pos="311150" algn="l"/>
              </a:tabLst>
            </a:pPr>
            <a:r>
              <a:rPr sz="1950" spc="195" dirty="0">
                <a:latin typeface="Arial"/>
                <a:cs typeface="Arial"/>
              </a:rPr>
              <a:t>We </a:t>
            </a:r>
            <a:r>
              <a:rPr sz="1950" spc="130" dirty="0">
                <a:latin typeface="Arial"/>
                <a:cs typeface="Arial"/>
              </a:rPr>
              <a:t>calculate </a:t>
            </a:r>
            <a:r>
              <a:rPr sz="1950" b="0" i="1" spc="110" dirty="0">
                <a:latin typeface="Bookman Old Style"/>
                <a:cs typeface="Bookman Old Style"/>
              </a:rPr>
              <a:t>E</a:t>
            </a:r>
            <a:r>
              <a:rPr sz="2475" b="0" i="1" spc="165" baseline="23569" dirty="0">
                <a:latin typeface="Bookman Old Style"/>
                <a:cs typeface="Bookman Old Style"/>
              </a:rPr>
              <a:t>train </a:t>
            </a:r>
            <a:r>
              <a:rPr sz="1950" spc="170" dirty="0">
                <a:latin typeface="Arial"/>
                <a:cs typeface="Arial"/>
              </a:rPr>
              <a:t>the </a:t>
            </a:r>
            <a:r>
              <a:rPr sz="1950" spc="120" dirty="0">
                <a:latin typeface="Arial"/>
                <a:cs typeface="Arial"/>
              </a:rPr>
              <a:t>in-sample </a:t>
            </a:r>
            <a:r>
              <a:rPr sz="1950" spc="125" dirty="0">
                <a:latin typeface="Arial"/>
                <a:cs typeface="Arial"/>
              </a:rPr>
              <a:t>error </a:t>
            </a:r>
            <a:r>
              <a:rPr sz="1950" spc="180" dirty="0">
                <a:latin typeface="Arial"/>
                <a:cs typeface="Arial"/>
              </a:rPr>
              <a:t>(training </a:t>
            </a:r>
            <a:r>
              <a:rPr sz="1950" spc="125" dirty="0">
                <a:latin typeface="Arial"/>
                <a:cs typeface="Arial"/>
              </a:rPr>
              <a:t>error </a:t>
            </a:r>
            <a:r>
              <a:rPr sz="1950" spc="130" dirty="0">
                <a:latin typeface="Arial"/>
                <a:cs typeface="Arial"/>
              </a:rPr>
              <a:t>or </a:t>
            </a:r>
            <a:r>
              <a:rPr sz="1950" spc="165" dirty="0">
                <a:latin typeface="Arial"/>
                <a:cs typeface="Arial"/>
              </a:rPr>
              <a:t>em-  </a:t>
            </a:r>
            <a:r>
              <a:rPr sz="1950" spc="125" dirty="0">
                <a:latin typeface="Arial"/>
                <a:cs typeface="Arial"/>
              </a:rPr>
              <a:t>pirical</a:t>
            </a:r>
            <a:r>
              <a:rPr sz="1950" spc="280" dirty="0">
                <a:latin typeface="Arial"/>
                <a:cs typeface="Arial"/>
              </a:rPr>
              <a:t> </a:t>
            </a:r>
            <a:r>
              <a:rPr sz="1950" spc="185" dirty="0">
                <a:latin typeface="Arial"/>
                <a:cs typeface="Arial"/>
              </a:rPr>
              <a:t>error/risk).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15461" y="2694107"/>
            <a:ext cx="22161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0" i="1" spc="215" dirty="0">
                <a:latin typeface="Bookman Old Style"/>
                <a:cs typeface="Bookman Old Style"/>
              </a:rPr>
              <a:t>E</a:t>
            </a:r>
            <a:endParaRPr sz="195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5710" y="2631452"/>
            <a:ext cx="54292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0" i="1" spc="90" dirty="0">
                <a:latin typeface="Bookman Old Style"/>
                <a:cs typeface="Bookman Old Style"/>
              </a:rPr>
              <a:t>t</a:t>
            </a:r>
            <a:r>
              <a:rPr sz="1650" b="0" i="1" spc="155" dirty="0">
                <a:latin typeface="Bookman Old Style"/>
                <a:cs typeface="Bookman Old Style"/>
              </a:rPr>
              <a:t>r</a:t>
            </a:r>
            <a:r>
              <a:rPr sz="1650" b="0" i="1" spc="25" dirty="0">
                <a:latin typeface="Bookman Old Style"/>
                <a:cs typeface="Bookman Old Style"/>
              </a:rPr>
              <a:t>ain</a:t>
            </a:r>
            <a:endParaRPr sz="165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49128" y="2694107"/>
            <a:ext cx="74612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330" dirty="0">
                <a:latin typeface="Arial"/>
                <a:cs typeface="Arial"/>
              </a:rPr>
              <a:t>(</a:t>
            </a:r>
            <a:r>
              <a:rPr sz="1950" b="0" i="1" spc="330" dirty="0">
                <a:latin typeface="Bookman Old Style"/>
                <a:cs typeface="Bookman Old Style"/>
              </a:rPr>
              <a:t>f</a:t>
            </a:r>
            <a:r>
              <a:rPr sz="1950" b="0" i="1" spc="-395" dirty="0">
                <a:latin typeface="Bookman Old Style"/>
                <a:cs typeface="Bookman Old Style"/>
              </a:rPr>
              <a:t> </a:t>
            </a:r>
            <a:r>
              <a:rPr sz="1950" spc="310" dirty="0">
                <a:latin typeface="Arial"/>
                <a:cs typeface="Arial"/>
              </a:rPr>
              <a:t>)</a:t>
            </a:r>
            <a:r>
              <a:rPr sz="1950" spc="-15" dirty="0">
                <a:latin typeface="Arial"/>
                <a:cs typeface="Arial"/>
              </a:rPr>
              <a:t> </a:t>
            </a:r>
            <a:r>
              <a:rPr sz="1950" spc="785" dirty="0">
                <a:latin typeface="Arial"/>
                <a:cs typeface="Arial"/>
              </a:rPr>
              <a:t>=</a:t>
            </a:r>
            <a:endParaRPr sz="1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81828" y="2454478"/>
            <a:ext cx="16065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0" i="1" spc="40" dirty="0">
                <a:latin typeface="Bookman Old Style"/>
                <a:cs typeface="Bookman Old Style"/>
              </a:rPr>
              <a:t>n</a:t>
            </a:r>
            <a:endParaRPr sz="165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91582" y="2511331"/>
            <a:ext cx="3416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1435" dirty="0">
                <a:latin typeface="Arial"/>
                <a:cs typeface="Arial"/>
              </a:rPr>
              <a:t>Σ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74297" y="2694107"/>
            <a:ext cx="177482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950" b="0" i="1" spc="-45" dirty="0">
                <a:latin typeface="Bookman Old Style"/>
                <a:cs typeface="Bookman Old Style"/>
              </a:rPr>
              <a:t>Aoss</a:t>
            </a:r>
            <a:r>
              <a:rPr sz="1950" spc="-45" dirty="0">
                <a:latin typeface="Arial"/>
                <a:cs typeface="Arial"/>
              </a:rPr>
              <a:t>(</a:t>
            </a:r>
            <a:r>
              <a:rPr sz="1950" b="0" i="1" spc="-45" dirty="0">
                <a:latin typeface="Bookman Old Style"/>
                <a:cs typeface="Bookman Old Style"/>
              </a:rPr>
              <a:t>y</a:t>
            </a:r>
            <a:r>
              <a:rPr sz="2475" b="0" i="1" spc="-67" baseline="-13468" dirty="0">
                <a:latin typeface="Bookman Old Style"/>
                <a:cs typeface="Bookman Old Style"/>
              </a:rPr>
              <a:t>i</a:t>
            </a:r>
            <a:r>
              <a:rPr sz="1950" b="0" i="1" spc="-45" dirty="0">
                <a:latin typeface="Bookman Old Style"/>
                <a:cs typeface="Bookman Old Style"/>
              </a:rPr>
              <a:t>,</a:t>
            </a:r>
            <a:r>
              <a:rPr sz="1950" b="0" i="1" spc="-260" dirty="0">
                <a:latin typeface="Bookman Old Style"/>
                <a:cs typeface="Bookman Old Style"/>
              </a:rPr>
              <a:t> </a:t>
            </a:r>
            <a:r>
              <a:rPr sz="1950" b="0" i="1" spc="345" dirty="0">
                <a:latin typeface="Bookman Old Style"/>
                <a:cs typeface="Bookman Old Style"/>
              </a:rPr>
              <a:t>f</a:t>
            </a:r>
            <a:r>
              <a:rPr sz="1950" b="0" i="1" spc="-375" dirty="0">
                <a:latin typeface="Bookman Old Style"/>
                <a:cs typeface="Bookman Old Style"/>
              </a:rPr>
              <a:t> </a:t>
            </a:r>
            <a:r>
              <a:rPr sz="1950" spc="250" dirty="0">
                <a:latin typeface="Arial"/>
                <a:cs typeface="Arial"/>
              </a:rPr>
              <a:t>(</a:t>
            </a:r>
            <a:r>
              <a:rPr sz="1950" b="0" i="1" spc="250" dirty="0">
                <a:latin typeface="Bookman Old Style"/>
                <a:cs typeface="Bookman Old Style"/>
              </a:rPr>
              <a:t>x</a:t>
            </a:r>
            <a:r>
              <a:rPr sz="2475" b="0" i="1" spc="375" baseline="-13468" dirty="0">
                <a:latin typeface="Bookman Old Style"/>
                <a:cs typeface="Bookman Old Style"/>
              </a:rPr>
              <a:t>i</a:t>
            </a:r>
            <a:r>
              <a:rPr sz="1950" spc="250" dirty="0">
                <a:latin typeface="Arial"/>
                <a:cs typeface="Arial"/>
              </a:rPr>
              <a:t>))</a:t>
            </a:r>
            <a:endParaRPr sz="1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4359" y="3023222"/>
            <a:ext cx="8377555" cy="195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19" algn="ctr">
              <a:lnSpc>
                <a:spcPct val="100000"/>
              </a:lnSpc>
              <a:spcBef>
                <a:spcPts val="100"/>
              </a:spcBef>
            </a:pPr>
            <a:r>
              <a:rPr sz="1650" b="0" i="1" spc="295" dirty="0">
                <a:latin typeface="Bookman Old Style"/>
                <a:cs typeface="Bookman Old Style"/>
              </a:rPr>
              <a:t>i</a:t>
            </a:r>
            <a:r>
              <a:rPr sz="1650" spc="295" dirty="0">
                <a:latin typeface="Arial"/>
                <a:cs typeface="Arial"/>
              </a:rPr>
              <a:t>=1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335915" indent="-260350">
              <a:lnSpc>
                <a:spcPct val="100000"/>
              </a:lnSpc>
              <a:spcBef>
                <a:spcPts val="5"/>
              </a:spcBef>
              <a:buFont typeface="Lucida Sans Unicode"/>
              <a:buChar char="•"/>
              <a:tabLst>
                <a:tab pos="336550" algn="l"/>
              </a:tabLst>
            </a:pPr>
            <a:r>
              <a:rPr sz="1950" spc="195" dirty="0">
                <a:latin typeface="Arial"/>
                <a:cs typeface="Arial"/>
              </a:rPr>
              <a:t>We </a:t>
            </a:r>
            <a:r>
              <a:rPr sz="1950" spc="165" dirty="0">
                <a:latin typeface="Arial"/>
                <a:cs typeface="Arial"/>
              </a:rPr>
              <a:t>aim </a:t>
            </a:r>
            <a:r>
              <a:rPr sz="1950" spc="250" dirty="0">
                <a:latin typeface="Arial"/>
                <a:cs typeface="Arial"/>
              </a:rPr>
              <a:t>to </a:t>
            </a:r>
            <a:r>
              <a:rPr sz="1950" spc="95" dirty="0">
                <a:latin typeface="Arial"/>
                <a:cs typeface="Arial"/>
              </a:rPr>
              <a:t>have </a:t>
            </a:r>
            <a:r>
              <a:rPr sz="1950" b="0" i="1" spc="170" dirty="0">
                <a:latin typeface="Bookman Old Style"/>
                <a:cs typeface="Bookman Old Style"/>
              </a:rPr>
              <a:t>E</a:t>
            </a:r>
            <a:r>
              <a:rPr sz="2475" b="0" i="1" spc="254" baseline="23569" dirty="0">
                <a:latin typeface="Bookman Old Style"/>
                <a:cs typeface="Bookman Old Style"/>
              </a:rPr>
              <a:t>train</a:t>
            </a:r>
            <a:r>
              <a:rPr sz="1950" spc="170" dirty="0">
                <a:latin typeface="Arial"/>
                <a:cs typeface="Arial"/>
              </a:rPr>
              <a:t>(</a:t>
            </a:r>
            <a:r>
              <a:rPr sz="1950" b="0" i="1" spc="170" dirty="0">
                <a:latin typeface="Bookman Old Style"/>
                <a:cs typeface="Bookman Old Style"/>
              </a:rPr>
              <a:t>f </a:t>
            </a:r>
            <a:r>
              <a:rPr sz="1950" spc="310" dirty="0">
                <a:latin typeface="Arial"/>
                <a:cs typeface="Arial"/>
              </a:rPr>
              <a:t>) </a:t>
            </a:r>
            <a:r>
              <a:rPr sz="1950" spc="120" dirty="0">
                <a:latin typeface="Arial"/>
                <a:cs typeface="Arial"/>
              </a:rPr>
              <a:t>small, </a:t>
            </a:r>
            <a:r>
              <a:rPr sz="1950" spc="110" dirty="0">
                <a:latin typeface="Arial"/>
                <a:cs typeface="Arial"/>
              </a:rPr>
              <a:t>i.e., </a:t>
            </a:r>
            <a:r>
              <a:rPr sz="1950" spc="150" dirty="0">
                <a:latin typeface="Arial"/>
                <a:cs typeface="Arial"/>
              </a:rPr>
              <a:t>minimize </a:t>
            </a:r>
            <a:r>
              <a:rPr sz="1950" b="0" i="1" spc="170" dirty="0">
                <a:latin typeface="Bookman Old Style"/>
                <a:cs typeface="Bookman Old Style"/>
              </a:rPr>
              <a:t>E</a:t>
            </a:r>
            <a:r>
              <a:rPr sz="2475" b="0" i="1" spc="254" baseline="23569" dirty="0">
                <a:latin typeface="Bookman Old Style"/>
                <a:cs typeface="Bookman Old Style"/>
              </a:rPr>
              <a:t>train</a:t>
            </a:r>
            <a:r>
              <a:rPr sz="1950" spc="170" dirty="0">
                <a:latin typeface="Arial"/>
                <a:cs typeface="Arial"/>
              </a:rPr>
              <a:t>(</a:t>
            </a:r>
            <a:r>
              <a:rPr sz="1950" b="0" i="1" spc="170" dirty="0">
                <a:latin typeface="Bookman Old Style"/>
                <a:cs typeface="Bookman Old Style"/>
              </a:rPr>
              <a:t>f</a:t>
            </a:r>
            <a:r>
              <a:rPr sz="1950" b="0" i="1" spc="-30" dirty="0">
                <a:latin typeface="Bookman Old Style"/>
                <a:cs typeface="Bookman Old Style"/>
              </a:rPr>
              <a:t> </a:t>
            </a:r>
            <a:r>
              <a:rPr sz="1950" spc="310" dirty="0">
                <a:latin typeface="Arial"/>
                <a:cs typeface="Arial"/>
              </a:rPr>
              <a:t>)</a:t>
            </a:r>
            <a:endParaRPr sz="1950">
              <a:latin typeface="Arial"/>
              <a:cs typeface="Arial"/>
            </a:endParaRPr>
          </a:p>
          <a:p>
            <a:pPr marL="335915" marR="55880" indent="-260350">
              <a:lnSpc>
                <a:spcPct val="119200"/>
              </a:lnSpc>
              <a:spcBef>
                <a:spcPts val="3354"/>
              </a:spcBef>
              <a:buFont typeface="Lucida Sans Unicode"/>
              <a:buChar char="•"/>
              <a:tabLst>
                <a:tab pos="336550" algn="l"/>
              </a:tabLst>
            </a:pPr>
            <a:r>
              <a:rPr sz="1950" spc="195" dirty="0">
                <a:latin typeface="Arial"/>
                <a:cs typeface="Arial"/>
              </a:rPr>
              <a:t>We </a:t>
            </a:r>
            <a:r>
              <a:rPr sz="1950" spc="135" dirty="0">
                <a:latin typeface="Arial"/>
                <a:cs typeface="Arial"/>
              </a:rPr>
              <a:t>hope </a:t>
            </a:r>
            <a:r>
              <a:rPr sz="1950" spc="235" dirty="0">
                <a:latin typeface="Arial"/>
                <a:cs typeface="Arial"/>
              </a:rPr>
              <a:t>that </a:t>
            </a:r>
            <a:r>
              <a:rPr sz="1950" b="0" i="1" spc="145" dirty="0">
                <a:latin typeface="Bookman Old Style"/>
                <a:cs typeface="Bookman Old Style"/>
              </a:rPr>
              <a:t>E</a:t>
            </a:r>
            <a:r>
              <a:rPr sz="2475" b="0" i="1" spc="217" baseline="23569" dirty="0">
                <a:latin typeface="Bookman Old Style"/>
                <a:cs typeface="Bookman Old Style"/>
              </a:rPr>
              <a:t>test</a:t>
            </a:r>
            <a:r>
              <a:rPr sz="1950" spc="145" dirty="0">
                <a:latin typeface="Arial"/>
                <a:cs typeface="Arial"/>
              </a:rPr>
              <a:t>(</a:t>
            </a:r>
            <a:r>
              <a:rPr sz="1950" b="0" i="1" spc="145" dirty="0">
                <a:latin typeface="Bookman Old Style"/>
                <a:cs typeface="Bookman Old Style"/>
              </a:rPr>
              <a:t>f </a:t>
            </a:r>
            <a:r>
              <a:rPr sz="1950" spc="229" dirty="0">
                <a:latin typeface="Arial"/>
                <a:cs typeface="Arial"/>
              </a:rPr>
              <a:t>), </a:t>
            </a:r>
            <a:r>
              <a:rPr sz="1950" spc="170" dirty="0">
                <a:latin typeface="Arial"/>
                <a:cs typeface="Arial"/>
              </a:rPr>
              <a:t>the </a:t>
            </a:r>
            <a:r>
              <a:rPr sz="1950" spc="145" dirty="0">
                <a:latin typeface="Arial"/>
                <a:cs typeface="Arial"/>
              </a:rPr>
              <a:t>out-sample </a:t>
            </a:r>
            <a:r>
              <a:rPr sz="1950" spc="125" dirty="0">
                <a:latin typeface="Arial"/>
                <a:cs typeface="Arial"/>
              </a:rPr>
              <a:t>error </a:t>
            </a:r>
            <a:r>
              <a:rPr sz="1950" spc="240" dirty="0">
                <a:latin typeface="Arial"/>
                <a:cs typeface="Arial"/>
              </a:rPr>
              <a:t>(test/true </a:t>
            </a:r>
            <a:r>
              <a:rPr sz="1950" spc="155" dirty="0">
                <a:latin typeface="Arial"/>
                <a:cs typeface="Arial"/>
              </a:rPr>
              <a:t>error),  </a:t>
            </a:r>
            <a:r>
              <a:rPr sz="1950" spc="145" dirty="0">
                <a:latin typeface="Arial"/>
                <a:cs typeface="Arial"/>
              </a:rPr>
              <a:t>will </a:t>
            </a:r>
            <a:r>
              <a:rPr sz="1950" spc="114" dirty="0">
                <a:latin typeface="Arial"/>
                <a:cs typeface="Arial"/>
              </a:rPr>
              <a:t>be small</a:t>
            </a:r>
            <a:r>
              <a:rPr sz="1950" spc="580" dirty="0">
                <a:latin typeface="Arial"/>
                <a:cs typeface="Arial"/>
              </a:rPr>
              <a:t> </a:t>
            </a:r>
            <a:r>
              <a:rPr sz="1950" spc="215" dirty="0">
                <a:latin typeface="Arial"/>
                <a:cs typeface="Arial"/>
              </a:rPr>
              <a:t>too.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415" dirty="0"/>
              <a:t>Overfitting/underfitting	</a:t>
            </a:r>
          </a:p>
        </p:txBody>
      </p:sp>
      <p:sp>
        <p:nvSpPr>
          <p:cNvPr id="3" name="object 3"/>
          <p:cNvSpPr/>
          <p:nvPr/>
        </p:nvSpPr>
        <p:spPr>
          <a:xfrm>
            <a:off x="800100" y="1394104"/>
            <a:ext cx="4137659" cy="4297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44600" y="5781489"/>
            <a:ext cx="292608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254" dirty="0">
                <a:solidFill>
                  <a:srgbClr val="00007F"/>
                </a:solidFill>
                <a:latin typeface="Arial"/>
                <a:cs typeface="Arial"/>
              </a:rPr>
              <a:t>An </a:t>
            </a:r>
            <a:r>
              <a:rPr sz="1950" b="1" spc="155" dirty="0">
                <a:solidFill>
                  <a:srgbClr val="00007F"/>
                </a:solidFill>
                <a:latin typeface="Arial"/>
                <a:cs typeface="Arial"/>
              </a:rPr>
              <a:t>intuitive</a:t>
            </a:r>
            <a:r>
              <a:rPr sz="1950" b="1" spc="40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950" b="1" spc="170" dirty="0">
                <a:solidFill>
                  <a:srgbClr val="00007F"/>
                </a:solidFill>
                <a:latin typeface="Arial"/>
                <a:cs typeface="Arial"/>
              </a:rPr>
              <a:t>example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295650" algn="l"/>
                <a:tab pos="4771390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55" dirty="0"/>
              <a:t>Structural	</a:t>
            </a:r>
            <a:r>
              <a:rPr spc="265" dirty="0"/>
              <a:t>Risk	</a:t>
            </a:r>
            <a:r>
              <a:rPr spc="385" dirty="0"/>
              <a:t>Minimization	</a:t>
            </a:r>
          </a:p>
        </p:txBody>
      </p:sp>
      <p:sp>
        <p:nvSpPr>
          <p:cNvPr id="3" name="object 3"/>
          <p:cNvSpPr/>
          <p:nvPr/>
        </p:nvSpPr>
        <p:spPr>
          <a:xfrm>
            <a:off x="2545125" y="4187663"/>
            <a:ext cx="4836160" cy="0"/>
          </a:xfrm>
          <a:custGeom>
            <a:avLst/>
            <a:gdLst/>
            <a:ahLst/>
            <a:cxnLst/>
            <a:rect l="l" t="t" r="r" b="b"/>
            <a:pathLst>
              <a:path w="4836159">
                <a:moveTo>
                  <a:pt x="0" y="0"/>
                </a:moveTo>
                <a:lnTo>
                  <a:pt x="4835680" y="0"/>
                </a:lnTo>
              </a:path>
            </a:pathLst>
          </a:custGeom>
          <a:ln w="20319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08243" y="4140500"/>
            <a:ext cx="92726" cy="943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66410" y="1490007"/>
            <a:ext cx="1270" cy="2820670"/>
          </a:xfrm>
          <a:custGeom>
            <a:avLst/>
            <a:gdLst/>
            <a:ahLst/>
            <a:cxnLst/>
            <a:rect l="l" t="t" r="r" b="b"/>
            <a:pathLst>
              <a:path w="1269" h="2820670">
                <a:moveTo>
                  <a:pt x="0" y="2820212"/>
                </a:moveTo>
                <a:lnTo>
                  <a:pt x="1261" y="0"/>
                </a:lnTo>
              </a:path>
            </a:pathLst>
          </a:custGeom>
          <a:ln w="20319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20481" y="1469843"/>
            <a:ext cx="94327" cy="92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99305" y="1515448"/>
            <a:ext cx="199390" cy="959485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100" b="1" dirty="0">
                <a:solidFill>
                  <a:srgbClr val="000090"/>
                </a:solidFill>
                <a:latin typeface="Calibri"/>
                <a:cs typeface="Calibri"/>
              </a:rPr>
              <a:t>Prediction</a:t>
            </a:r>
            <a:r>
              <a:rPr sz="1100" b="1" spc="-30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1100" b="1" spc="5" dirty="0">
                <a:solidFill>
                  <a:srgbClr val="000090"/>
                </a:solidFill>
                <a:latin typeface="Calibri"/>
                <a:cs typeface="Calibri"/>
              </a:rPr>
              <a:t>Error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40833" y="4254919"/>
            <a:ext cx="255904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100" b="1" spc="10" dirty="0">
                <a:solidFill>
                  <a:srgbClr val="000090"/>
                </a:solidFill>
                <a:latin typeface="Calibri"/>
                <a:cs typeface="Calibri"/>
              </a:rPr>
              <a:t>Low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13030" y="4254919"/>
            <a:ext cx="28130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100" b="1" spc="5" dirty="0">
                <a:solidFill>
                  <a:srgbClr val="000090"/>
                </a:solidFill>
                <a:latin typeface="Calibri"/>
                <a:cs typeface="Calibri"/>
              </a:rPr>
              <a:t>High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82642" y="1469207"/>
            <a:ext cx="4500245" cy="2243455"/>
          </a:xfrm>
          <a:custGeom>
            <a:avLst/>
            <a:gdLst/>
            <a:ahLst/>
            <a:cxnLst/>
            <a:rect l="l" t="t" r="r" b="b"/>
            <a:pathLst>
              <a:path w="4500245" h="2243454">
                <a:moveTo>
                  <a:pt x="0" y="0"/>
                </a:moveTo>
                <a:lnTo>
                  <a:pt x="13861" y="52479"/>
                </a:lnTo>
                <a:lnTo>
                  <a:pt x="27759" y="104910"/>
                </a:lnTo>
                <a:lnTo>
                  <a:pt x="41730" y="157244"/>
                </a:lnTo>
                <a:lnTo>
                  <a:pt x="55811" y="209432"/>
                </a:lnTo>
                <a:lnTo>
                  <a:pt x="70039" y="261427"/>
                </a:lnTo>
                <a:lnTo>
                  <a:pt x="84450" y="313178"/>
                </a:lnTo>
                <a:lnTo>
                  <a:pt x="99081" y="364638"/>
                </a:lnTo>
                <a:lnTo>
                  <a:pt x="113968" y="415759"/>
                </a:lnTo>
                <a:lnTo>
                  <a:pt x="129149" y="466491"/>
                </a:lnTo>
                <a:lnTo>
                  <a:pt x="144660" y="516786"/>
                </a:lnTo>
                <a:lnTo>
                  <a:pt x="160537" y="566596"/>
                </a:lnTo>
                <a:lnTo>
                  <a:pt x="176818" y="615872"/>
                </a:lnTo>
                <a:lnTo>
                  <a:pt x="193538" y="664566"/>
                </a:lnTo>
                <a:lnTo>
                  <a:pt x="210735" y="712628"/>
                </a:lnTo>
                <a:lnTo>
                  <a:pt x="228445" y="760011"/>
                </a:lnTo>
                <a:lnTo>
                  <a:pt x="246704" y="806666"/>
                </a:lnTo>
                <a:lnTo>
                  <a:pt x="265551" y="852544"/>
                </a:lnTo>
                <a:lnTo>
                  <a:pt x="285020" y="897597"/>
                </a:lnTo>
                <a:lnTo>
                  <a:pt x="305149" y="941777"/>
                </a:lnTo>
                <a:lnTo>
                  <a:pt x="325974" y="985034"/>
                </a:lnTo>
                <a:lnTo>
                  <a:pt x="347533" y="1027320"/>
                </a:lnTo>
                <a:lnTo>
                  <a:pt x="369861" y="1068587"/>
                </a:lnTo>
                <a:lnTo>
                  <a:pt x="392996" y="1108786"/>
                </a:lnTo>
                <a:lnTo>
                  <a:pt x="416974" y="1147869"/>
                </a:lnTo>
                <a:lnTo>
                  <a:pt x="441831" y="1185787"/>
                </a:lnTo>
                <a:lnTo>
                  <a:pt x="467605" y="1222491"/>
                </a:lnTo>
                <a:lnTo>
                  <a:pt x="494332" y="1257933"/>
                </a:lnTo>
                <a:lnTo>
                  <a:pt x="522048" y="1292065"/>
                </a:lnTo>
                <a:lnTo>
                  <a:pt x="550791" y="1324838"/>
                </a:lnTo>
                <a:lnTo>
                  <a:pt x="580597" y="1356202"/>
                </a:lnTo>
                <a:lnTo>
                  <a:pt x="614440" y="1389154"/>
                </a:lnTo>
                <a:lnTo>
                  <a:pt x="648576" y="1419984"/>
                </a:lnTo>
                <a:lnTo>
                  <a:pt x="683083" y="1448809"/>
                </a:lnTo>
                <a:lnTo>
                  <a:pt x="718036" y="1475744"/>
                </a:lnTo>
                <a:lnTo>
                  <a:pt x="753512" y="1500904"/>
                </a:lnTo>
                <a:lnTo>
                  <a:pt x="789588" y="1524404"/>
                </a:lnTo>
                <a:lnTo>
                  <a:pt x="826339" y="1546360"/>
                </a:lnTo>
                <a:lnTo>
                  <a:pt x="863842" y="1566887"/>
                </a:lnTo>
                <a:lnTo>
                  <a:pt x="902174" y="1586101"/>
                </a:lnTo>
                <a:lnTo>
                  <a:pt x="941411" y="1604115"/>
                </a:lnTo>
                <a:lnTo>
                  <a:pt x="981629" y="1621047"/>
                </a:lnTo>
                <a:lnTo>
                  <a:pt x="1022905" y="1637010"/>
                </a:lnTo>
                <a:lnTo>
                  <a:pt x="1065316" y="1652121"/>
                </a:lnTo>
                <a:lnTo>
                  <a:pt x="1108937" y="1666494"/>
                </a:lnTo>
                <a:lnTo>
                  <a:pt x="1153846" y="1680246"/>
                </a:lnTo>
                <a:lnTo>
                  <a:pt x="1200118" y="1693490"/>
                </a:lnTo>
                <a:lnTo>
                  <a:pt x="1247830" y="1706343"/>
                </a:lnTo>
                <a:lnTo>
                  <a:pt x="1297058" y="1718920"/>
                </a:lnTo>
                <a:lnTo>
                  <a:pt x="1347880" y="1731335"/>
                </a:lnTo>
                <a:lnTo>
                  <a:pt x="1400370" y="1743705"/>
                </a:lnTo>
                <a:lnTo>
                  <a:pt x="1454607" y="1756145"/>
                </a:lnTo>
                <a:lnTo>
                  <a:pt x="1510665" y="1768769"/>
                </a:lnTo>
                <a:lnTo>
                  <a:pt x="1568622" y="1781694"/>
                </a:lnTo>
                <a:lnTo>
                  <a:pt x="1628554" y="1795034"/>
                </a:lnTo>
                <a:lnTo>
                  <a:pt x="1690538" y="1808904"/>
                </a:lnTo>
                <a:lnTo>
                  <a:pt x="1754649" y="1823421"/>
                </a:lnTo>
                <a:lnTo>
                  <a:pt x="1820965" y="1838698"/>
                </a:lnTo>
                <a:lnTo>
                  <a:pt x="2452282" y="1955349"/>
                </a:lnTo>
                <a:lnTo>
                  <a:pt x="3249366" y="2074241"/>
                </a:lnTo>
                <a:lnTo>
                  <a:pt x="3932640" y="2166645"/>
                </a:lnTo>
                <a:lnTo>
                  <a:pt x="4222527" y="2203830"/>
                </a:lnTo>
                <a:lnTo>
                  <a:pt x="4499631" y="2242951"/>
                </a:lnTo>
              </a:path>
            </a:pathLst>
          </a:custGeom>
          <a:ln w="20319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88205" y="1469207"/>
            <a:ext cx="3827145" cy="1666875"/>
          </a:xfrm>
          <a:custGeom>
            <a:avLst/>
            <a:gdLst/>
            <a:ahLst/>
            <a:cxnLst/>
            <a:rect l="l" t="t" r="r" b="b"/>
            <a:pathLst>
              <a:path w="3827145" h="1666875">
                <a:moveTo>
                  <a:pt x="0" y="0"/>
                </a:moveTo>
                <a:lnTo>
                  <a:pt x="19402" y="50400"/>
                </a:lnTo>
                <a:lnTo>
                  <a:pt x="38836" y="100742"/>
                </a:lnTo>
                <a:lnTo>
                  <a:pt x="58334" y="150968"/>
                </a:lnTo>
                <a:lnTo>
                  <a:pt x="77926" y="201019"/>
                </a:lnTo>
                <a:lnTo>
                  <a:pt x="97645" y="250837"/>
                </a:lnTo>
                <a:lnTo>
                  <a:pt x="117523" y="300363"/>
                </a:lnTo>
                <a:lnTo>
                  <a:pt x="137590" y="349540"/>
                </a:lnTo>
                <a:lnTo>
                  <a:pt x="157880" y="398309"/>
                </a:lnTo>
                <a:lnTo>
                  <a:pt x="178422" y="446611"/>
                </a:lnTo>
                <a:lnTo>
                  <a:pt x="199250" y="494390"/>
                </a:lnTo>
                <a:lnTo>
                  <a:pt x="220394" y="541585"/>
                </a:lnTo>
                <a:lnTo>
                  <a:pt x="241887" y="588139"/>
                </a:lnTo>
                <a:lnTo>
                  <a:pt x="263759" y="633994"/>
                </a:lnTo>
                <a:lnTo>
                  <a:pt x="286044" y="679092"/>
                </a:lnTo>
                <a:lnTo>
                  <a:pt x="308772" y="723373"/>
                </a:lnTo>
                <a:lnTo>
                  <a:pt x="331974" y="766781"/>
                </a:lnTo>
                <a:lnTo>
                  <a:pt x="355684" y="809256"/>
                </a:lnTo>
                <a:lnTo>
                  <a:pt x="379932" y="850740"/>
                </a:lnTo>
                <a:lnTo>
                  <a:pt x="404750" y="891176"/>
                </a:lnTo>
                <a:lnTo>
                  <a:pt x="430169" y="930504"/>
                </a:lnTo>
                <a:lnTo>
                  <a:pt x="456222" y="968667"/>
                </a:lnTo>
                <a:lnTo>
                  <a:pt x="482940" y="1005606"/>
                </a:lnTo>
                <a:lnTo>
                  <a:pt x="510355" y="1041262"/>
                </a:lnTo>
                <a:lnTo>
                  <a:pt x="538498" y="1075579"/>
                </a:lnTo>
                <a:lnTo>
                  <a:pt x="567402" y="1108497"/>
                </a:lnTo>
                <a:lnTo>
                  <a:pt x="602578" y="1146155"/>
                </a:lnTo>
                <a:lnTo>
                  <a:pt x="638374" y="1182463"/>
                </a:lnTo>
                <a:lnTo>
                  <a:pt x="674812" y="1217415"/>
                </a:lnTo>
                <a:lnTo>
                  <a:pt x="711911" y="1251008"/>
                </a:lnTo>
                <a:lnTo>
                  <a:pt x="749695" y="1283237"/>
                </a:lnTo>
                <a:lnTo>
                  <a:pt x="788184" y="1314099"/>
                </a:lnTo>
                <a:lnTo>
                  <a:pt x="827400" y="1343588"/>
                </a:lnTo>
                <a:lnTo>
                  <a:pt x="867364" y="1371700"/>
                </a:lnTo>
                <a:lnTo>
                  <a:pt x="908097" y="1398432"/>
                </a:lnTo>
                <a:lnTo>
                  <a:pt x="949621" y="1423779"/>
                </a:lnTo>
                <a:lnTo>
                  <a:pt x="991957" y="1447737"/>
                </a:lnTo>
                <a:lnTo>
                  <a:pt x="1035127" y="1470301"/>
                </a:lnTo>
                <a:lnTo>
                  <a:pt x="1079151" y="1491467"/>
                </a:lnTo>
                <a:lnTo>
                  <a:pt x="1124052" y="1511231"/>
                </a:lnTo>
                <a:lnTo>
                  <a:pt x="1169851" y="1529588"/>
                </a:lnTo>
                <a:lnTo>
                  <a:pt x="1216568" y="1546535"/>
                </a:lnTo>
                <a:lnTo>
                  <a:pt x="1264226" y="1562067"/>
                </a:lnTo>
                <a:lnTo>
                  <a:pt x="1312846" y="1576179"/>
                </a:lnTo>
                <a:lnTo>
                  <a:pt x="1362448" y="1588868"/>
                </a:lnTo>
                <a:lnTo>
                  <a:pt x="1413056" y="1600130"/>
                </a:lnTo>
                <a:lnTo>
                  <a:pt x="1464689" y="1609959"/>
                </a:lnTo>
                <a:lnTo>
                  <a:pt x="1505934" y="1617013"/>
                </a:lnTo>
                <a:lnTo>
                  <a:pt x="1548478" y="1623940"/>
                </a:lnTo>
                <a:lnTo>
                  <a:pt x="1592226" y="1630650"/>
                </a:lnTo>
                <a:lnTo>
                  <a:pt x="1637085" y="1637052"/>
                </a:lnTo>
                <a:lnTo>
                  <a:pt x="1682960" y="1643056"/>
                </a:lnTo>
                <a:lnTo>
                  <a:pt x="1729755" y="1648571"/>
                </a:lnTo>
                <a:lnTo>
                  <a:pt x="1777378" y="1653506"/>
                </a:lnTo>
                <a:lnTo>
                  <a:pt x="1825732" y="1657773"/>
                </a:lnTo>
                <a:lnTo>
                  <a:pt x="1874724" y="1661278"/>
                </a:lnTo>
                <a:lnTo>
                  <a:pt x="1924259" y="1663933"/>
                </a:lnTo>
                <a:lnTo>
                  <a:pt x="1974242" y="1665647"/>
                </a:lnTo>
                <a:lnTo>
                  <a:pt x="2024579" y="1666329"/>
                </a:lnTo>
                <a:lnTo>
                  <a:pt x="2075176" y="1665888"/>
                </a:lnTo>
                <a:lnTo>
                  <a:pt x="2125938" y="1664235"/>
                </a:lnTo>
                <a:lnTo>
                  <a:pt x="2176770" y="1661278"/>
                </a:lnTo>
                <a:lnTo>
                  <a:pt x="2227578" y="1656928"/>
                </a:lnTo>
                <a:lnTo>
                  <a:pt x="2278267" y="1651093"/>
                </a:lnTo>
                <a:lnTo>
                  <a:pt x="2328743" y="1643683"/>
                </a:lnTo>
                <a:lnTo>
                  <a:pt x="2378912" y="1634608"/>
                </a:lnTo>
                <a:lnTo>
                  <a:pt x="2428678" y="1623777"/>
                </a:lnTo>
                <a:lnTo>
                  <a:pt x="2477947" y="1611100"/>
                </a:lnTo>
                <a:lnTo>
                  <a:pt x="2526625" y="1596485"/>
                </a:lnTo>
                <a:lnTo>
                  <a:pt x="2574618" y="1579843"/>
                </a:lnTo>
                <a:lnTo>
                  <a:pt x="2621830" y="1561084"/>
                </a:lnTo>
                <a:lnTo>
                  <a:pt x="2668167" y="1540116"/>
                </a:lnTo>
                <a:lnTo>
                  <a:pt x="2713534" y="1516848"/>
                </a:lnTo>
                <a:lnTo>
                  <a:pt x="2757838" y="1491192"/>
                </a:lnTo>
                <a:lnTo>
                  <a:pt x="3090919" y="1180871"/>
                </a:lnTo>
                <a:lnTo>
                  <a:pt x="3439875" y="734049"/>
                </a:lnTo>
                <a:lnTo>
                  <a:pt x="3715020" y="332590"/>
                </a:lnTo>
                <a:lnTo>
                  <a:pt x="3826665" y="158356"/>
                </a:lnTo>
              </a:path>
            </a:pathLst>
          </a:custGeom>
          <a:ln w="2031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09431" y="1450198"/>
            <a:ext cx="116378" cy="2789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47977" y="1469207"/>
            <a:ext cx="40005" cy="2719070"/>
          </a:xfrm>
          <a:custGeom>
            <a:avLst/>
            <a:gdLst/>
            <a:ahLst/>
            <a:cxnLst/>
            <a:rect l="l" t="t" r="r" b="b"/>
            <a:pathLst>
              <a:path w="40004" h="2719070">
                <a:moveTo>
                  <a:pt x="0" y="0"/>
                </a:moveTo>
                <a:lnTo>
                  <a:pt x="39586" y="2718456"/>
                </a:lnTo>
              </a:path>
            </a:pathLst>
          </a:custGeom>
          <a:ln w="3325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28998" y="1463498"/>
            <a:ext cx="116378" cy="27930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68588" y="1485558"/>
            <a:ext cx="40005" cy="2719070"/>
          </a:xfrm>
          <a:custGeom>
            <a:avLst/>
            <a:gdLst/>
            <a:ahLst/>
            <a:cxnLst/>
            <a:rect l="l" t="t" r="r" b="b"/>
            <a:pathLst>
              <a:path w="40004" h="2719070">
                <a:moveTo>
                  <a:pt x="0" y="0"/>
                </a:moveTo>
                <a:lnTo>
                  <a:pt x="39586" y="2718456"/>
                </a:lnTo>
              </a:path>
            </a:pathLst>
          </a:custGeom>
          <a:ln w="3325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089737" y="2967676"/>
            <a:ext cx="1423035" cy="458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ts val="1710"/>
              </a:lnSpc>
              <a:spcBef>
                <a:spcPts val="90"/>
              </a:spcBef>
              <a:tabLst>
                <a:tab pos="363855" algn="l"/>
              </a:tabLst>
            </a:pPr>
            <a:r>
              <a:rPr sz="1450" u="heavy" spc="-5" dirty="0">
                <a:solidFill>
                  <a:srgbClr val="FF0000"/>
                </a:solidFill>
                <a:uFill>
                  <a:solidFill>
                    <a:srgbClr val="FE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50" b="1" spc="-5" dirty="0">
                <a:solidFill>
                  <a:srgbClr val="FF0000"/>
                </a:solidFill>
                <a:latin typeface="Calibri"/>
                <a:cs typeface="Calibri"/>
              </a:rPr>
              <a:t>Test</a:t>
            </a:r>
            <a:r>
              <a:rPr sz="145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b="1" spc="-5" dirty="0">
                <a:solidFill>
                  <a:srgbClr val="FF0000"/>
                </a:solidFill>
                <a:latin typeface="Calibri"/>
                <a:cs typeface="Calibri"/>
              </a:rPr>
              <a:t>error</a:t>
            </a:r>
            <a:endParaRPr sz="1450">
              <a:latin typeface="Calibri"/>
              <a:cs typeface="Calibri"/>
            </a:endParaRPr>
          </a:p>
          <a:p>
            <a:pPr>
              <a:lnSpc>
                <a:spcPts val="1710"/>
              </a:lnSpc>
              <a:tabLst>
                <a:tab pos="363855" algn="l"/>
              </a:tabLst>
            </a:pPr>
            <a:r>
              <a:rPr sz="1450" u="heavy" spc="-5" dirty="0">
                <a:solidFill>
                  <a:srgbClr val="008000"/>
                </a:solidFill>
                <a:uFill>
                  <a:solidFill>
                    <a:srgbClr val="007F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50" b="1" spc="-5" dirty="0">
                <a:solidFill>
                  <a:srgbClr val="008000"/>
                </a:solidFill>
                <a:latin typeface="Calibri"/>
                <a:cs typeface="Calibri"/>
              </a:rPr>
              <a:t>Training</a:t>
            </a:r>
            <a:r>
              <a:rPr sz="1450" b="1" spc="-7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450" b="1" spc="-5" dirty="0">
                <a:solidFill>
                  <a:srgbClr val="008000"/>
                </a:solidFill>
                <a:latin typeface="Calibri"/>
                <a:cs typeface="Calibri"/>
              </a:rPr>
              <a:t>error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68622" y="1099586"/>
            <a:ext cx="5203825" cy="3650615"/>
          </a:xfrm>
          <a:custGeom>
            <a:avLst/>
            <a:gdLst/>
            <a:ahLst/>
            <a:cxnLst/>
            <a:rect l="l" t="t" r="r" b="b"/>
            <a:pathLst>
              <a:path w="5203825" h="3650615">
                <a:moveTo>
                  <a:pt x="0" y="0"/>
                </a:moveTo>
                <a:lnTo>
                  <a:pt x="5203411" y="0"/>
                </a:lnTo>
                <a:lnTo>
                  <a:pt x="5203411" y="3650342"/>
                </a:lnTo>
                <a:lnTo>
                  <a:pt x="0" y="3650342"/>
                </a:lnTo>
                <a:lnTo>
                  <a:pt x="0" y="0"/>
                </a:lnTo>
                <a:close/>
              </a:path>
            </a:pathLst>
          </a:custGeom>
          <a:ln w="7619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739562" y="1088836"/>
            <a:ext cx="805815" cy="35877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R="5080">
              <a:lnSpc>
                <a:spcPts val="1280"/>
              </a:lnSpc>
              <a:spcBef>
                <a:spcPts val="195"/>
              </a:spcBef>
            </a:pPr>
            <a:r>
              <a:rPr sz="1100" b="1" spc="5" dirty="0">
                <a:solidFill>
                  <a:srgbClr val="660066"/>
                </a:solidFill>
                <a:latin typeface="Calibri"/>
                <a:cs typeface="Calibri"/>
              </a:rPr>
              <a:t>High Bias  </a:t>
            </a:r>
            <a:r>
              <a:rPr sz="1100" b="1" spc="10" dirty="0">
                <a:solidFill>
                  <a:srgbClr val="660066"/>
                </a:solidFill>
                <a:latin typeface="Calibri"/>
                <a:cs typeface="Calibri"/>
              </a:rPr>
              <a:t>Low</a:t>
            </a:r>
            <a:r>
              <a:rPr sz="1100" b="1" spc="-65" dirty="0">
                <a:solidFill>
                  <a:srgbClr val="660066"/>
                </a:solidFill>
                <a:latin typeface="Calibri"/>
                <a:cs typeface="Calibri"/>
              </a:rPr>
              <a:t> </a:t>
            </a:r>
            <a:r>
              <a:rPr sz="1100" b="1" spc="5" dirty="0">
                <a:solidFill>
                  <a:srgbClr val="660066"/>
                </a:solidFill>
                <a:latin typeface="Calibri"/>
                <a:cs typeface="Calibri"/>
              </a:rPr>
              <a:t>Variance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97162" y="1088836"/>
            <a:ext cx="831215" cy="35877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R="5080" indent="64135">
              <a:lnSpc>
                <a:spcPts val="1280"/>
              </a:lnSpc>
              <a:spcBef>
                <a:spcPts val="195"/>
              </a:spcBef>
            </a:pPr>
            <a:r>
              <a:rPr sz="1100" b="1" spc="5" dirty="0">
                <a:solidFill>
                  <a:srgbClr val="660066"/>
                </a:solidFill>
                <a:latin typeface="Calibri"/>
                <a:cs typeface="Calibri"/>
              </a:rPr>
              <a:t>Low Bias  High</a:t>
            </a:r>
            <a:r>
              <a:rPr sz="1100" b="1" spc="-55" dirty="0">
                <a:solidFill>
                  <a:srgbClr val="660066"/>
                </a:solidFill>
                <a:latin typeface="Calibri"/>
                <a:cs typeface="Calibri"/>
              </a:rPr>
              <a:t> </a:t>
            </a:r>
            <a:r>
              <a:rPr sz="1100" b="1" spc="5" dirty="0">
                <a:solidFill>
                  <a:srgbClr val="660066"/>
                </a:solidFill>
                <a:latin typeface="Calibri"/>
                <a:cs typeface="Calibri"/>
              </a:rPr>
              <a:t>Variance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64013" y="3832555"/>
            <a:ext cx="73025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100" b="1" spc="40" dirty="0">
                <a:solidFill>
                  <a:srgbClr val="FF0000"/>
                </a:solidFill>
                <a:latin typeface="Calibri"/>
                <a:cs typeface="Calibri"/>
              </a:rPr>
              <a:t>UnderﬁAng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96042" y="3832555"/>
            <a:ext cx="2342515" cy="618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1693545" algn="l"/>
              </a:tabLst>
            </a:pPr>
            <a:r>
              <a:rPr sz="1100" b="1" spc="5" dirty="0">
                <a:solidFill>
                  <a:srgbClr val="0000FF"/>
                </a:solidFill>
                <a:latin typeface="Calibri"/>
                <a:cs typeface="Calibri"/>
              </a:rPr>
              <a:t>Good models	</a:t>
            </a:r>
            <a:r>
              <a:rPr sz="1100" b="1" spc="45" dirty="0">
                <a:solidFill>
                  <a:srgbClr val="FF0000"/>
                </a:solidFill>
                <a:latin typeface="Calibri"/>
                <a:cs typeface="Calibri"/>
              </a:rPr>
              <a:t>OverﬁAng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Times New Roman"/>
              <a:cs typeface="Times New Roman"/>
            </a:endParaRPr>
          </a:p>
          <a:p>
            <a:pPr marL="368935">
              <a:lnSpc>
                <a:spcPct val="100000"/>
              </a:lnSpc>
            </a:pPr>
            <a:r>
              <a:rPr sz="1100" b="1" spc="5" dirty="0">
                <a:solidFill>
                  <a:srgbClr val="000090"/>
                </a:solidFill>
                <a:latin typeface="Calibri"/>
                <a:cs typeface="Calibri"/>
              </a:rPr>
              <a:t>Complexity of the</a:t>
            </a:r>
            <a:r>
              <a:rPr sz="1100" b="1" spc="-5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1100" b="1" spc="10" dirty="0">
                <a:solidFill>
                  <a:srgbClr val="000090"/>
                </a:solidFill>
                <a:latin typeface="Calibri"/>
                <a:cs typeface="Calibri"/>
              </a:rPr>
              <a:t>model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714872" y="1515241"/>
            <a:ext cx="329565" cy="6985"/>
          </a:xfrm>
          <a:custGeom>
            <a:avLst/>
            <a:gdLst/>
            <a:ahLst/>
            <a:cxnLst/>
            <a:rect l="l" t="t" r="r" b="b"/>
            <a:pathLst>
              <a:path w="329565" h="6984">
                <a:moveTo>
                  <a:pt x="0" y="6600"/>
                </a:moveTo>
                <a:lnTo>
                  <a:pt x="329448" y="0"/>
                </a:lnTo>
              </a:path>
            </a:pathLst>
          </a:custGeom>
          <a:ln w="10159">
            <a:solidFill>
              <a:srgbClr val="745F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91580" y="1479060"/>
            <a:ext cx="71906" cy="739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23532" y="1553882"/>
            <a:ext cx="415290" cy="1905"/>
          </a:xfrm>
          <a:custGeom>
            <a:avLst/>
            <a:gdLst/>
            <a:ahLst/>
            <a:cxnLst/>
            <a:rect l="l" t="t" r="r" b="b"/>
            <a:pathLst>
              <a:path w="415289" h="1905">
                <a:moveTo>
                  <a:pt x="414806" y="0"/>
                </a:moveTo>
                <a:lnTo>
                  <a:pt x="0" y="1387"/>
                </a:lnTo>
              </a:path>
            </a:pathLst>
          </a:custGeom>
          <a:ln w="10159">
            <a:solidFill>
              <a:srgbClr val="745F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04362" y="1518146"/>
            <a:ext cx="71485" cy="739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65600" y="5149951"/>
            <a:ext cx="1635760" cy="5791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85745" algn="l"/>
                <a:tab pos="407352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40" dirty="0"/>
              <a:t>Training	</a:t>
            </a:r>
            <a:r>
              <a:rPr spc="315" dirty="0"/>
              <a:t>and	</a:t>
            </a:r>
            <a:r>
              <a:rPr spc="365" dirty="0"/>
              <a:t>Testing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7249" y="1750250"/>
            <a:ext cx="250825" cy="582295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50" dirty="0">
                <a:latin typeface="Calibri"/>
                <a:cs typeface="Calibri"/>
              </a:rPr>
              <a:t>!"</a:t>
            </a:r>
            <a:r>
              <a:rPr sz="1450" spc="-15" dirty="0">
                <a:latin typeface="Calibri"/>
                <a:cs typeface="Calibri"/>
              </a:rPr>
              <a:t>#</a:t>
            </a:r>
            <a:r>
              <a:rPr sz="1450" spc="-5" dirty="0">
                <a:latin typeface="Calibri"/>
                <a:cs typeface="Calibri"/>
              </a:rPr>
              <a:t>$</a:t>
            </a:r>
            <a:r>
              <a:rPr sz="1450" dirty="0">
                <a:latin typeface="Calibri"/>
                <a:cs typeface="Calibri"/>
              </a:rPr>
              <a:t>%&amp;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31151" y="3023287"/>
            <a:ext cx="2831465" cy="21590"/>
          </a:xfrm>
          <a:custGeom>
            <a:avLst/>
            <a:gdLst/>
            <a:ahLst/>
            <a:cxnLst/>
            <a:rect l="l" t="t" r="r" b="b"/>
            <a:pathLst>
              <a:path w="2831465" h="21589">
                <a:moveTo>
                  <a:pt x="0" y="21278"/>
                </a:moveTo>
                <a:lnTo>
                  <a:pt x="2831200" y="0"/>
                </a:lnTo>
              </a:path>
            </a:pathLst>
          </a:custGeom>
          <a:ln w="15378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88858" y="2976157"/>
            <a:ext cx="93839" cy="95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92444" y="3073451"/>
            <a:ext cx="30988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320" dirty="0">
                <a:latin typeface="Calibri"/>
                <a:cs typeface="Calibri"/>
              </a:rPr>
              <a:t>(</a:t>
            </a:r>
            <a:r>
              <a:rPr sz="1450" spc="305" dirty="0">
                <a:latin typeface="Calibri"/>
                <a:cs typeface="Calibri"/>
              </a:rPr>
              <a:t>)</a:t>
            </a:r>
            <a:r>
              <a:rPr sz="1450" spc="-270" dirty="0">
                <a:latin typeface="Calibri"/>
                <a:cs typeface="Calibri"/>
              </a:rPr>
              <a:t>&amp;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55571" y="1711173"/>
            <a:ext cx="1270" cy="1387475"/>
          </a:xfrm>
          <a:custGeom>
            <a:avLst/>
            <a:gdLst/>
            <a:ahLst/>
            <a:cxnLst/>
            <a:rect l="l" t="t" r="r" b="b"/>
            <a:pathLst>
              <a:path w="1269" h="1387475">
                <a:moveTo>
                  <a:pt x="0" y="1386971"/>
                </a:moveTo>
                <a:lnTo>
                  <a:pt x="1173" y="0"/>
                </a:lnTo>
              </a:path>
            </a:pathLst>
          </a:custGeom>
          <a:ln w="15378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09100" y="1690825"/>
            <a:ext cx="95184" cy="93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70595" y="2096147"/>
            <a:ext cx="211974" cy="227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08257" y="2117013"/>
            <a:ext cx="137177" cy="148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57137" y="2096147"/>
            <a:ext cx="215091" cy="2275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96289" y="2117013"/>
            <a:ext cx="137177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84698" y="1927814"/>
            <a:ext cx="215091" cy="2244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23399" y="1947785"/>
            <a:ext cx="137177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39819" y="1927814"/>
            <a:ext cx="215091" cy="2244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79415" y="1947785"/>
            <a:ext cx="137177" cy="148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07905" y="2096147"/>
            <a:ext cx="215091" cy="2275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46481" y="2117013"/>
            <a:ext cx="137177" cy="148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33682" y="2096147"/>
            <a:ext cx="211974" cy="2275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71673" y="2117013"/>
            <a:ext cx="137177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07508" y="1927814"/>
            <a:ext cx="211974" cy="2244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44841" y="1947785"/>
            <a:ext cx="137176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78313" y="2619849"/>
            <a:ext cx="215091" cy="2244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16798" y="2638853"/>
            <a:ext cx="137177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15226" y="2357998"/>
            <a:ext cx="211974" cy="2244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53381" y="2377933"/>
            <a:ext cx="137177" cy="1487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06024" y="1840531"/>
            <a:ext cx="211974" cy="22444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42832" y="1858928"/>
            <a:ext cx="137177" cy="1487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37541" y="2320591"/>
            <a:ext cx="211974" cy="2275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74110" y="2341325"/>
            <a:ext cx="137177" cy="148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69355" y="1916379"/>
            <a:ext cx="2356485" cy="612140"/>
          </a:xfrm>
          <a:custGeom>
            <a:avLst/>
            <a:gdLst/>
            <a:ahLst/>
            <a:cxnLst/>
            <a:rect l="l" t="t" r="r" b="b"/>
            <a:pathLst>
              <a:path w="2356485" h="612139">
                <a:moveTo>
                  <a:pt x="0" y="611910"/>
                </a:moveTo>
                <a:lnTo>
                  <a:pt x="2356008" y="0"/>
                </a:lnTo>
              </a:path>
            </a:pathLst>
          </a:custGeom>
          <a:ln w="2050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175855" y="1767938"/>
            <a:ext cx="250825" cy="582295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50" dirty="0">
                <a:latin typeface="Calibri"/>
                <a:cs typeface="Calibri"/>
              </a:rPr>
              <a:t>!"</a:t>
            </a:r>
            <a:r>
              <a:rPr sz="1450" spc="-15" dirty="0">
                <a:latin typeface="Calibri"/>
                <a:cs typeface="Calibri"/>
              </a:rPr>
              <a:t>#</a:t>
            </a:r>
            <a:r>
              <a:rPr sz="1450" spc="-5" dirty="0">
                <a:latin typeface="Calibri"/>
                <a:cs typeface="Calibri"/>
              </a:rPr>
              <a:t>$</a:t>
            </a:r>
            <a:r>
              <a:rPr sz="1450" dirty="0">
                <a:latin typeface="Calibri"/>
                <a:cs typeface="Calibri"/>
              </a:rPr>
              <a:t>%&amp;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379756" y="3040976"/>
            <a:ext cx="2831465" cy="21590"/>
          </a:xfrm>
          <a:custGeom>
            <a:avLst/>
            <a:gdLst/>
            <a:ahLst/>
            <a:cxnLst/>
            <a:rect l="l" t="t" r="r" b="b"/>
            <a:pathLst>
              <a:path w="2831465" h="21589">
                <a:moveTo>
                  <a:pt x="0" y="21278"/>
                </a:moveTo>
                <a:lnTo>
                  <a:pt x="2831200" y="0"/>
                </a:lnTo>
              </a:path>
            </a:pathLst>
          </a:custGeom>
          <a:ln w="15378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137464" y="2993845"/>
            <a:ext cx="93839" cy="95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741050" y="3091139"/>
            <a:ext cx="30988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320" dirty="0">
                <a:latin typeface="Calibri"/>
                <a:cs typeface="Calibri"/>
              </a:rPr>
              <a:t>(</a:t>
            </a:r>
            <a:r>
              <a:rPr sz="1450" spc="305" dirty="0">
                <a:latin typeface="Calibri"/>
                <a:cs typeface="Calibri"/>
              </a:rPr>
              <a:t>)</a:t>
            </a:r>
            <a:r>
              <a:rPr sz="1450" spc="-270" dirty="0">
                <a:latin typeface="Calibri"/>
                <a:cs typeface="Calibri"/>
              </a:rPr>
              <a:t>&amp;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504176" y="1728861"/>
            <a:ext cx="1270" cy="1387475"/>
          </a:xfrm>
          <a:custGeom>
            <a:avLst/>
            <a:gdLst/>
            <a:ahLst/>
            <a:cxnLst/>
            <a:rect l="l" t="t" r="r" b="b"/>
            <a:pathLst>
              <a:path w="1270" h="1387475">
                <a:moveTo>
                  <a:pt x="0" y="1386971"/>
                </a:moveTo>
                <a:lnTo>
                  <a:pt x="1173" y="0"/>
                </a:lnTo>
              </a:path>
            </a:pathLst>
          </a:custGeom>
          <a:ln w="15378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57706" y="1708513"/>
            <a:ext cx="95184" cy="9360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19201" y="2113834"/>
            <a:ext cx="211974" cy="227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56863" y="2134701"/>
            <a:ext cx="137177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605743" y="2113834"/>
            <a:ext cx="215091" cy="2275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44894" y="2134701"/>
            <a:ext cx="137177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33303" y="1945502"/>
            <a:ext cx="215091" cy="2244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72004" y="1965473"/>
            <a:ext cx="137177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88425" y="1945502"/>
            <a:ext cx="215091" cy="2244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28021" y="1965473"/>
            <a:ext cx="137177" cy="148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56511" y="2113834"/>
            <a:ext cx="215091" cy="2275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95086" y="2134701"/>
            <a:ext cx="137177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982287" y="2113834"/>
            <a:ext cx="211974" cy="2275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20279" y="2134701"/>
            <a:ext cx="137177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56114" y="1945502"/>
            <a:ext cx="211974" cy="2244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93447" y="1965473"/>
            <a:ext cx="137176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626918" y="2637537"/>
            <a:ext cx="215091" cy="2244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665404" y="2656541"/>
            <a:ext cx="137177" cy="148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863832" y="2375686"/>
            <a:ext cx="211974" cy="2244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901987" y="2395621"/>
            <a:ext cx="137177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54629" y="1858218"/>
            <a:ext cx="211974" cy="22444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91438" y="1876616"/>
            <a:ext cx="137177" cy="14878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86147" y="2338279"/>
            <a:ext cx="211974" cy="2275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22716" y="2359013"/>
            <a:ext cx="137177" cy="14878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628846" y="1951744"/>
            <a:ext cx="2169160" cy="998855"/>
          </a:xfrm>
          <a:custGeom>
            <a:avLst/>
            <a:gdLst/>
            <a:ahLst/>
            <a:cxnLst/>
            <a:rect l="l" t="t" r="r" b="b"/>
            <a:pathLst>
              <a:path w="2169159" h="998855">
                <a:moveTo>
                  <a:pt x="0" y="998829"/>
                </a:moveTo>
                <a:lnTo>
                  <a:pt x="27464" y="954394"/>
                </a:lnTo>
                <a:lnTo>
                  <a:pt x="55032" y="910063"/>
                </a:lnTo>
                <a:lnTo>
                  <a:pt x="82809" y="865941"/>
                </a:lnTo>
                <a:lnTo>
                  <a:pt x="110899" y="822132"/>
                </a:lnTo>
                <a:lnTo>
                  <a:pt x="139406" y="778740"/>
                </a:lnTo>
                <a:lnTo>
                  <a:pt x="168435" y="735869"/>
                </a:lnTo>
                <a:lnTo>
                  <a:pt x="198091" y="693625"/>
                </a:lnTo>
                <a:lnTo>
                  <a:pt x="228476" y="652111"/>
                </a:lnTo>
                <a:lnTo>
                  <a:pt x="259696" y="611432"/>
                </a:lnTo>
                <a:lnTo>
                  <a:pt x="291855" y="571691"/>
                </a:lnTo>
                <a:lnTo>
                  <a:pt x="325058" y="532994"/>
                </a:lnTo>
                <a:lnTo>
                  <a:pt x="359408" y="495445"/>
                </a:lnTo>
                <a:lnTo>
                  <a:pt x="395010" y="459147"/>
                </a:lnTo>
                <a:lnTo>
                  <a:pt x="431969" y="424205"/>
                </a:lnTo>
                <a:lnTo>
                  <a:pt x="470388" y="390725"/>
                </a:lnTo>
                <a:lnTo>
                  <a:pt x="510372" y="358809"/>
                </a:lnTo>
                <a:lnTo>
                  <a:pt x="552026" y="328562"/>
                </a:lnTo>
                <a:lnTo>
                  <a:pt x="591218" y="302388"/>
                </a:lnTo>
                <a:lnTo>
                  <a:pt x="632553" y="276517"/>
                </a:lnTo>
                <a:lnTo>
                  <a:pt x="675807" y="251069"/>
                </a:lnTo>
                <a:lnTo>
                  <a:pt x="720754" y="226166"/>
                </a:lnTo>
                <a:lnTo>
                  <a:pt x="767171" y="201927"/>
                </a:lnTo>
                <a:lnTo>
                  <a:pt x="814834" y="178474"/>
                </a:lnTo>
                <a:lnTo>
                  <a:pt x="863518" y="155927"/>
                </a:lnTo>
                <a:lnTo>
                  <a:pt x="912999" y="134408"/>
                </a:lnTo>
                <a:lnTo>
                  <a:pt x="963053" y="114036"/>
                </a:lnTo>
                <a:lnTo>
                  <a:pt x="1013455" y="94932"/>
                </a:lnTo>
                <a:lnTo>
                  <a:pt x="1063983" y="77218"/>
                </a:lnTo>
                <a:lnTo>
                  <a:pt x="1114410" y="61014"/>
                </a:lnTo>
                <a:lnTo>
                  <a:pt x="1164514" y="46440"/>
                </a:lnTo>
                <a:lnTo>
                  <a:pt x="1214070" y="33617"/>
                </a:lnTo>
                <a:lnTo>
                  <a:pt x="1262854" y="22667"/>
                </a:lnTo>
                <a:lnTo>
                  <a:pt x="1310641" y="13709"/>
                </a:lnTo>
                <a:lnTo>
                  <a:pt x="1357207" y="6865"/>
                </a:lnTo>
                <a:lnTo>
                  <a:pt x="1402329" y="2255"/>
                </a:lnTo>
                <a:lnTo>
                  <a:pt x="1445781" y="0"/>
                </a:lnTo>
                <a:lnTo>
                  <a:pt x="1672403" y="42405"/>
                </a:lnTo>
                <a:lnTo>
                  <a:pt x="1908267" y="142103"/>
                </a:lnTo>
                <a:lnTo>
                  <a:pt x="2093611" y="243033"/>
                </a:lnTo>
                <a:lnTo>
                  <a:pt x="2168672" y="289135"/>
                </a:lnTo>
              </a:path>
            </a:pathLst>
          </a:custGeom>
          <a:ln w="20504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461847" y="4121115"/>
            <a:ext cx="250825" cy="582295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50" dirty="0">
                <a:latin typeface="Calibri"/>
                <a:cs typeface="Calibri"/>
              </a:rPr>
              <a:t>!"</a:t>
            </a:r>
            <a:r>
              <a:rPr sz="1450" spc="-15" dirty="0">
                <a:latin typeface="Calibri"/>
                <a:cs typeface="Calibri"/>
              </a:rPr>
              <a:t>#</a:t>
            </a:r>
            <a:r>
              <a:rPr sz="1450" spc="-5" dirty="0">
                <a:latin typeface="Calibri"/>
                <a:cs typeface="Calibri"/>
              </a:rPr>
              <a:t>$</a:t>
            </a:r>
            <a:r>
              <a:rPr sz="1450" dirty="0">
                <a:latin typeface="Calibri"/>
                <a:cs typeface="Calibri"/>
              </a:rPr>
              <a:t>%&amp;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665749" y="5394152"/>
            <a:ext cx="2831465" cy="21590"/>
          </a:xfrm>
          <a:custGeom>
            <a:avLst/>
            <a:gdLst/>
            <a:ahLst/>
            <a:cxnLst/>
            <a:rect l="l" t="t" r="r" b="b"/>
            <a:pathLst>
              <a:path w="2831465" h="21589">
                <a:moveTo>
                  <a:pt x="0" y="21278"/>
                </a:moveTo>
                <a:lnTo>
                  <a:pt x="2831200" y="0"/>
                </a:lnTo>
              </a:path>
            </a:pathLst>
          </a:custGeom>
          <a:ln w="15378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423456" y="5347022"/>
            <a:ext cx="93839" cy="95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6027042" y="5444316"/>
            <a:ext cx="30988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320" dirty="0">
                <a:latin typeface="Calibri"/>
                <a:cs typeface="Calibri"/>
              </a:rPr>
              <a:t>(</a:t>
            </a:r>
            <a:r>
              <a:rPr sz="1450" spc="305" dirty="0">
                <a:latin typeface="Calibri"/>
                <a:cs typeface="Calibri"/>
              </a:rPr>
              <a:t>)</a:t>
            </a:r>
            <a:r>
              <a:rPr sz="1450" spc="-270" dirty="0">
                <a:latin typeface="Calibri"/>
                <a:cs typeface="Calibri"/>
              </a:rPr>
              <a:t>&amp;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790169" y="4082038"/>
            <a:ext cx="1270" cy="1387475"/>
          </a:xfrm>
          <a:custGeom>
            <a:avLst/>
            <a:gdLst/>
            <a:ahLst/>
            <a:cxnLst/>
            <a:rect l="l" t="t" r="r" b="b"/>
            <a:pathLst>
              <a:path w="1270" h="1387475">
                <a:moveTo>
                  <a:pt x="0" y="1386971"/>
                </a:moveTo>
                <a:lnTo>
                  <a:pt x="1173" y="0"/>
                </a:lnTo>
              </a:path>
            </a:pathLst>
          </a:custGeom>
          <a:ln w="15378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743698" y="4061690"/>
            <a:ext cx="95184" cy="93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505193" y="4467011"/>
            <a:ext cx="211974" cy="227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542854" y="4487877"/>
            <a:ext cx="137177" cy="1487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891735" y="4467011"/>
            <a:ext cx="215091" cy="2275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30886" y="4487877"/>
            <a:ext cx="137177" cy="1487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119296" y="4298678"/>
            <a:ext cx="215091" cy="2244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157996" y="4318649"/>
            <a:ext cx="137177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574417" y="4298678"/>
            <a:ext cx="215091" cy="2244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614013" y="4318649"/>
            <a:ext cx="137177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842503" y="4467011"/>
            <a:ext cx="215091" cy="2275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881079" y="4487877"/>
            <a:ext cx="137177" cy="1487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268280" y="4467011"/>
            <a:ext cx="211974" cy="2275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306271" y="4487877"/>
            <a:ext cx="137177" cy="1487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742105" y="4298678"/>
            <a:ext cx="211974" cy="2244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779439" y="4318649"/>
            <a:ext cx="137176" cy="148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912910" y="4990713"/>
            <a:ext cx="215091" cy="2244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951396" y="5009718"/>
            <a:ext cx="137177" cy="148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149824" y="4728863"/>
            <a:ext cx="211974" cy="2244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187979" y="4748798"/>
            <a:ext cx="137177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340621" y="4211395"/>
            <a:ext cx="211974" cy="22444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377430" y="4229793"/>
            <a:ext cx="137177" cy="14878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972139" y="4691455"/>
            <a:ext cx="211974" cy="2275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008708" y="4712189"/>
            <a:ext cx="137177" cy="1487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980556" y="4083348"/>
            <a:ext cx="1998980" cy="984250"/>
          </a:xfrm>
          <a:custGeom>
            <a:avLst/>
            <a:gdLst/>
            <a:ahLst/>
            <a:cxnLst/>
            <a:rect l="l" t="t" r="r" b="b"/>
            <a:pathLst>
              <a:path w="1998979" h="984250">
                <a:moveTo>
                  <a:pt x="0" y="983839"/>
                </a:moveTo>
                <a:lnTo>
                  <a:pt x="2452" y="919390"/>
                </a:lnTo>
                <a:lnTo>
                  <a:pt x="5537" y="856896"/>
                </a:lnTo>
                <a:lnTo>
                  <a:pt x="9886" y="798311"/>
                </a:lnTo>
                <a:lnTo>
                  <a:pt x="16132" y="745588"/>
                </a:lnTo>
                <a:lnTo>
                  <a:pt x="24907" y="700681"/>
                </a:lnTo>
                <a:lnTo>
                  <a:pt x="52573" y="642134"/>
                </a:lnTo>
                <a:lnTo>
                  <a:pt x="78130" y="638666"/>
                </a:lnTo>
                <a:lnTo>
                  <a:pt x="110988" y="659657"/>
                </a:lnTo>
                <a:lnTo>
                  <a:pt x="147863" y="693061"/>
                </a:lnTo>
                <a:lnTo>
                  <a:pt x="185468" y="726830"/>
                </a:lnTo>
                <a:lnTo>
                  <a:pt x="220517" y="748917"/>
                </a:lnTo>
                <a:lnTo>
                  <a:pt x="249725" y="747274"/>
                </a:lnTo>
                <a:lnTo>
                  <a:pt x="268310" y="720835"/>
                </a:lnTo>
                <a:lnTo>
                  <a:pt x="282258" y="676312"/>
                </a:lnTo>
                <a:lnTo>
                  <a:pt x="293639" y="620830"/>
                </a:lnTo>
                <a:lnTo>
                  <a:pt x="304522" y="561516"/>
                </a:lnTo>
                <a:lnTo>
                  <a:pt x="316976" y="505498"/>
                </a:lnTo>
                <a:lnTo>
                  <a:pt x="333070" y="459901"/>
                </a:lnTo>
                <a:lnTo>
                  <a:pt x="354873" y="431854"/>
                </a:lnTo>
                <a:lnTo>
                  <a:pt x="383076" y="426106"/>
                </a:lnTo>
                <a:lnTo>
                  <a:pt x="416069" y="437908"/>
                </a:lnTo>
                <a:lnTo>
                  <a:pt x="452472" y="460131"/>
                </a:lnTo>
                <a:lnTo>
                  <a:pt x="490906" y="485650"/>
                </a:lnTo>
                <a:lnTo>
                  <a:pt x="529992" y="507337"/>
                </a:lnTo>
                <a:lnTo>
                  <a:pt x="568349" y="518065"/>
                </a:lnTo>
                <a:lnTo>
                  <a:pt x="604599" y="510708"/>
                </a:lnTo>
                <a:lnTo>
                  <a:pt x="631824" y="487524"/>
                </a:lnTo>
                <a:lnTo>
                  <a:pt x="659319" y="450170"/>
                </a:lnTo>
                <a:lnTo>
                  <a:pt x="686868" y="403134"/>
                </a:lnTo>
                <a:lnTo>
                  <a:pt x="714255" y="350907"/>
                </a:lnTo>
                <a:lnTo>
                  <a:pt x="741263" y="297976"/>
                </a:lnTo>
                <a:lnTo>
                  <a:pt x="767676" y="248832"/>
                </a:lnTo>
                <a:lnTo>
                  <a:pt x="793278" y="207962"/>
                </a:lnTo>
                <a:lnTo>
                  <a:pt x="817852" y="179856"/>
                </a:lnTo>
                <a:lnTo>
                  <a:pt x="841183" y="169003"/>
                </a:lnTo>
                <a:lnTo>
                  <a:pt x="862836" y="179622"/>
                </a:lnTo>
                <a:lnTo>
                  <a:pt x="882812" y="209332"/>
                </a:lnTo>
                <a:lnTo>
                  <a:pt x="901545" y="252726"/>
                </a:lnTo>
                <a:lnTo>
                  <a:pt x="919466" y="304395"/>
                </a:lnTo>
                <a:lnTo>
                  <a:pt x="937009" y="358930"/>
                </a:lnTo>
                <a:lnTo>
                  <a:pt x="954605" y="410923"/>
                </a:lnTo>
                <a:lnTo>
                  <a:pt x="972689" y="454966"/>
                </a:lnTo>
                <a:lnTo>
                  <a:pt x="991692" y="485649"/>
                </a:lnTo>
                <a:lnTo>
                  <a:pt x="1012047" y="497566"/>
                </a:lnTo>
                <a:lnTo>
                  <a:pt x="1034043" y="488191"/>
                </a:lnTo>
                <a:lnTo>
                  <a:pt x="1057391" y="461672"/>
                </a:lnTo>
                <a:lnTo>
                  <a:pt x="1081658" y="422605"/>
                </a:lnTo>
                <a:lnTo>
                  <a:pt x="1106413" y="375587"/>
                </a:lnTo>
                <a:lnTo>
                  <a:pt x="1131222" y="325217"/>
                </a:lnTo>
                <a:lnTo>
                  <a:pt x="1155651" y="276090"/>
                </a:lnTo>
                <a:lnTo>
                  <a:pt x="1179270" y="232805"/>
                </a:lnTo>
                <a:lnTo>
                  <a:pt x="1201644" y="199958"/>
                </a:lnTo>
                <a:lnTo>
                  <a:pt x="1222342" y="182146"/>
                </a:lnTo>
                <a:lnTo>
                  <a:pt x="1250698" y="185158"/>
                </a:lnTo>
                <a:lnTo>
                  <a:pt x="1276863" y="212812"/>
                </a:lnTo>
                <a:lnTo>
                  <a:pt x="1301203" y="253608"/>
                </a:lnTo>
                <a:lnTo>
                  <a:pt x="1324082" y="296048"/>
                </a:lnTo>
                <a:lnTo>
                  <a:pt x="1345866" y="328630"/>
                </a:lnTo>
                <a:lnTo>
                  <a:pt x="1391315" y="321036"/>
                </a:lnTo>
                <a:lnTo>
                  <a:pt x="1414342" y="280242"/>
                </a:lnTo>
                <a:lnTo>
                  <a:pt x="1435687" y="229144"/>
                </a:lnTo>
                <a:lnTo>
                  <a:pt x="1455035" y="179412"/>
                </a:lnTo>
                <a:lnTo>
                  <a:pt x="1472069" y="142719"/>
                </a:lnTo>
                <a:lnTo>
                  <a:pt x="1488293" y="117050"/>
                </a:lnTo>
                <a:lnTo>
                  <a:pt x="1499998" y="101649"/>
                </a:lnTo>
                <a:lnTo>
                  <a:pt x="1510883" y="90355"/>
                </a:lnTo>
                <a:lnTo>
                  <a:pt x="1524642" y="77007"/>
                </a:lnTo>
                <a:lnTo>
                  <a:pt x="1541277" y="51337"/>
                </a:lnTo>
                <a:lnTo>
                  <a:pt x="1559144" y="19508"/>
                </a:lnTo>
                <a:lnTo>
                  <a:pt x="1579475" y="0"/>
                </a:lnTo>
                <a:lnTo>
                  <a:pt x="1603503" y="11294"/>
                </a:lnTo>
                <a:lnTo>
                  <a:pt x="1618716" y="39035"/>
                </a:lnTo>
                <a:lnTo>
                  <a:pt x="1634542" y="81413"/>
                </a:lnTo>
                <a:lnTo>
                  <a:pt x="1651325" y="133485"/>
                </a:lnTo>
                <a:lnTo>
                  <a:pt x="1669412" y="190308"/>
                </a:lnTo>
                <a:lnTo>
                  <a:pt x="1689146" y="246939"/>
                </a:lnTo>
                <a:lnTo>
                  <a:pt x="1710873" y="298436"/>
                </a:lnTo>
                <a:lnTo>
                  <a:pt x="1734938" y="339856"/>
                </a:lnTo>
                <a:lnTo>
                  <a:pt x="1768983" y="377702"/>
                </a:lnTo>
                <a:lnTo>
                  <a:pt x="1809418" y="410436"/>
                </a:lnTo>
                <a:lnTo>
                  <a:pt x="1852408" y="438425"/>
                </a:lnTo>
                <a:lnTo>
                  <a:pt x="1894120" y="462033"/>
                </a:lnTo>
                <a:lnTo>
                  <a:pt x="1930721" y="481625"/>
                </a:lnTo>
                <a:lnTo>
                  <a:pt x="1958377" y="497566"/>
                </a:lnTo>
                <a:lnTo>
                  <a:pt x="1983329" y="512710"/>
                </a:lnTo>
                <a:lnTo>
                  <a:pt x="1995343" y="517690"/>
                </a:lnTo>
                <a:lnTo>
                  <a:pt x="1998731" y="515893"/>
                </a:lnTo>
                <a:lnTo>
                  <a:pt x="1997807" y="510708"/>
                </a:lnTo>
              </a:path>
            </a:pathLst>
          </a:custGeom>
          <a:ln w="2050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85745" algn="l"/>
                <a:tab pos="407352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40" dirty="0"/>
              <a:t>Training	</a:t>
            </a:r>
            <a:r>
              <a:rPr spc="315" dirty="0"/>
              <a:t>and	</a:t>
            </a:r>
            <a:r>
              <a:rPr spc="365" dirty="0"/>
              <a:t>Testing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7249" y="1750250"/>
            <a:ext cx="250825" cy="582295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50" dirty="0">
                <a:latin typeface="Calibri"/>
                <a:cs typeface="Calibri"/>
              </a:rPr>
              <a:t>!"</a:t>
            </a:r>
            <a:r>
              <a:rPr sz="1450" spc="-15" dirty="0">
                <a:latin typeface="Calibri"/>
                <a:cs typeface="Calibri"/>
              </a:rPr>
              <a:t>#</a:t>
            </a:r>
            <a:r>
              <a:rPr sz="1450" spc="-5" dirty="0">
                <a:latin typeface="Calibri"/>
                <a:cs typeface="Calibri"/>
              </a:rPr>
              <a:t>$</a:t>
            </a:r>
            <a:r>
              <a:rPr sz="1450" dirty="0">
                <a:latin typeface="Calibri"/>
                <a:cs typeface="Calibri"/>
              </a:rPr>
              <a:t>%&amp;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31151" y="3023287"/>
            <a:ext cx="2831465" cy="21590"/>
          </a:xfrm>
          <a:custGeom>
            <a:avLst/>
            <a:gdLst/>
            <a:ahLst/>
            <a:cxnLst/>
            <a:rect l="l" t="t" r="r" b="b"/>
            <a:pathLst>
              <a:path w="2831465" h="21589">
                <a:moveTo>
                  <a:pt x="0" y="21278"/>
                </a:moveTo>
                <a:lnTo>
                  <a:pt x="2831200" y="0"/>
                </a:lnTo>
              </a:path>
            </a:pathLst>
          </a:custGeom>
          <a:ln w="15378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88858" y="2976157"/>
            <a:ext cx="93839" cy="95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92444" y="3073451"/>
            <a:ext cx="30988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320" dirty="0">
                <a:latin typeface="Calibri"/>
                <a:cs typeface="Calibri"/>
              </a:rPr>
              <a:t>(</a:t>
            </a:r>
            <a:r>
              <a:rPr sz="1450" spc="305" dirty="0">
                <a:latin typeface="Calibri"/>
                <a:cs typeface="Calibri"/>
              </a:rPr>
              <a:t>)</a:t>
            </a:r>
            <a:r>
              <a:rPr sz="1450" spc="-270" dirty="0">
                <a:latin typeface="Calibri"/>
                <a:cs typeface="Calibri"/>
              </a:rPr>
              <a:t>&amp;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55571" y="1711173"/>
            <a:ext cx="1270" cy="1387475"/>
          </a:xfrm>
          <a:custGeom>
            <a:avLst/>
            <a:gdLst/>
            <a:ahLst/>
            <a:cxnLst/>
            <a:rect l="l" t="t" r="r" b="b"/>
            <a:pathLst>
              <a:path w="1269" h="1387475">
                <a:moveTo>
                  <a:pt x="0" y="1386971"/>
                </a:moveTo>
                <a:lnTo>
                  <a:pt x="1173" y="0"/>
                </a:lnTo>
              </a:path>
            </a:pathLst>
          </a:custGeom>
          <a:ln w="15378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09100" y="1690825"/>
            <a:ext cx="95184" cy="93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70595" y="2096147"/>
            <a:ext cx="211974" cy="227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08257" y="2117013"/>
            <a:ext cx="137177" cy="148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57137" y="2096147"/>
            <a:ext cx="215091" cy="2275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96289" y="2117013"/>
            <a:ext cx="137177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84698" y="1927814"/>
            <a:ext cx="215091" cy="2244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23399" y="1947785"/>
            <a:ext cx="137177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39819" y="1927814"/>
            <a:ext cx="215091" cy="2244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79415" y="1947785"/>
            <a:ext cx="137177" cy="148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07905" y="2096147"/>
            <a:ext cx="215091" cy="2275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46481" y="2117013"/>
            <a:ext cx="137177" cy="148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33682" y="2096147"/>
            <a:ext cx="211974" cy="2275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71673" y="2117013"/>
            <a:ext cx="137177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07508" y="1927814"/>
            <a:ext cx="211974" cy="2244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44841" y="1947785"/>
            <a:ext cx="137176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78313" y="2619849"/>
            <a:ext cx="215091" cy="2244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16798" y="2638853"/>
            <a:ext cx="137177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15226" y="2357998"/>
            <a:ext cx="211974" cy="2244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53381" y="2377933"/>
            <a:ext cx="137177" cy="1487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06024" y="1840531"/>
            <a:ext cx="211974" cy="22444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42832" y="1858928"/>
            <a:ext cx="137177" cy="1487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37541" y="2320591"/>
            <a:ext cx="211974" cy="2275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74110" y="2341325"/>
            <a:ext cx="137177" cy="148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69355" y="1916379"/>
            <a:ext cx="2356485" cy="612140"/>
          </a:xfrm>
          <a:custGeom>
            <a:avLst/>
            <a:gdLst/>
            <a:ahLst/>
            <a:cxnLst/>
            <a:rect l="l" t="t" r="r" b="b"/>
            <a:pathLst>
              <a:path w="2356485" h="612139">
                <a:moveTo>
                  <a:pt x="0" y="611910"/>
                </a:moveTo>
                <a:lnTo>
                  <a:pt x="2356008" y="0"/>
                </a:lnTo>
              </a:path>
            </a:pathLst>
          </a:custGeom>
          <a:ln w="2050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175855" y="1767938"/>
            <a:ext cx="250825" cy="582295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50" dirty="0">
                <a:latin typeface="Calibri"/>
                <a:cs typeface="Calibri"/>
              </a:rPr>
              <a:t>!"</a:t>
            </a:r>
            <a:r>
              <a:rPr sz="1450" spc="-15" dirty="0">
                <a:latin typeface="Calibri"/>
                <a:cs typeface="Calibri"/>
              </a:rPr>
              <a:t>#</a:t>
            </a:r>
            <a:r>
              <a:rPr sz="1450" spc="-5" dirty="0">
                <a:latin typeface="Calibri"/>
                <a:cs typeface="Calibri"/>
              </a:rPr>
              <a:t>$</a:t>
            </a:r>
            <a:r>
              <a:rPr sz="1450" dirty="0">
                <a:latin typeface="Calibri"/>
                <a:cs typeface="Calibri"/>
              </a:rPr>
              <a:t>%&amp;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379756" y="3040976"/>
            <a:ext cx="2831465" cy="21590"/>
          </a:xfrm>
          <a:custGeom>
            <a:avLst/>
            <a:gdLst/>
            <a:ahLst/>
            <a:cxnLst/>
            <a:rect l="l" t="t" r="r" b="b"/>
            <a:pathLst>
              <a:path w="2831465" h="21589">
                <a:moveTo>
                  <a:pt x="0" y="21278"/>
                </a:moveTo>
                <a:lnTo>
                  <a:pt x="2831200" y="0"/>
                </a:lnTo>
              </a:path>
            </a:pathLst>
          </a:custGeom>
          <a:ln w="15378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137464" y="2993845"/>
            <a:ext cx="93839" cy="95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741050" y="3091139"/>
            <a:ext cx="30988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320" dirty="0">
                <a:latin typeface="Calibri"/>
                <a:cs typeface="Calibri"/>
              </a:rPr>
              <a:t>(</a:t>
            </a:r>
            <a:r>
              <a:rPr sz="1450" spc="305" dirty="0">
                <a:latin typeface="Calibri"/>
                <a:cs typeface="Calibri"/>
              </a:rPr>
              <a:t>)</a:t>
            </a:r>
            <a:r>
              <a:rPr sz="1450" spc="-270" dirty="0">
                <a:latin typeface="Calibri"/>
                <a:cs typeface="Calibri"/>
              </a:rPr>
              <a:t>&amp;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504176" y="1728861"/>
            <a:ext cx="1270" cy="1387475"/>
          </a:xfrm>
          <a:custGeom>
            <a:avLst/>
            <a:gdLst/>
            <a:ahLst/>
            <a:cxnLst/>
            <a:rect l="l" t="t" r="r" b="b"/>
            <a:pathLst>
              <a:path w="1270" h="1387475">
                <a:moveTo>
                  <a:pt x="0" y="1386971"/>
                </a:moveTo>
                <a:lnTo>
                  <a:pt x="1173" y="0"/>
                </a:lnTo>
              </a:path>
            </a:pathLst>
          </a:custGeom>
          <a:ln w="15378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57706" y="1708513"/>
            <a:ext cx="95184" cy="9360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19201" y="2113834"/>
            <a:ext cx="211974" cy="227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56863" y="2134701"/>
            <a:ext cx="137177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605743" y="2113834"/>
            <a:ext cx="215091" cy="2275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44894" y="2134701"/>
            <a:ext cx="137177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33303" y="1945502"/>
            <a:ext cx="215091" cy="2244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72004" y="1965473"/>
            <a:ext cx="137177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88425" y="1945502"/>
            <a:ext cx="215091" cy="2244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28021" y="1965473"/>
            <a:ext cx="137177" cy="148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56511" y="2113834"/>
            <a:ext cx="215091" cy="2275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95086" y="2134701"/>
            <a:ext cx="137177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982287" y="2113834"/>
            <a:ext cx="211974" cy="2275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20279" y="2134701"/>
            <a:ext cx="137177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56114" y="1945502"/>
            <a:ext cx="211974" cy="2244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93447" y="1965473"/>
            <a:ext cx="137176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626918" y="2637537"/>
            <a:ext cx="215091" cy="2244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665404" y="2656541"/>
            <a:ext cx="137177" cy="148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863832" y="2375686"/>
            <a:ext cx="211974" cy="2244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901987" y="2395621"/>
            <a:ext cx="137177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54629" y="1858218"/>
            <a:ext cx="211974" cy="22444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91438" y="1876616"/>
            <a:ext cx="137177" cy="14878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86147" y="2338279"/>
            <a:ext cx="211974" cy="2275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22716" y="2359013"/>
            <a:ext cx="137177" cy="14878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628846" y="1951744"/>
            <a:ext cx="2169160" cy="998855"/>
          </a:xfrm>
          <a:custGeom>
            <a:avLst/>
            <a:gdLst/>
            <a:ahLst/>
            <a:cxnLst/>
            <a:rect l="l" t="t" r="r" b="b"/>
            <a:pathLst>
              <a:path w="2169159" h="998855">
                <a:moveTo>
                  <a:pt x="0" y="998829"/>
                </a:moveTo>
                <a:lnTo>
                  <a:pt x="27464" y="954394"/>
                </a:lnTo>
                <a:lnTo>
                  <a:pt x="55032" y="910063"/>
                </a:lnTo>
                <a:lnTo>
                  <a:pt x="82809" y="865941"/>
                </a:lnTo>
                <a:lnTo>
                  <a:pt x="110899" y="822132"/>
                </a:lnTo>
                <a:lnTo>
                  <a:pt x="139406" y="778740"/>
                </a:lnTo>
                <a:lnTo>
                  <a:pt x="168435" y="735869"/>
                </a:lnTo>
                <a:lnTo>
                  <a:pt x="198091" y="693625"/>
                </a:lnTo>
                <a:lnTo>
                  <a:pt x="228476" y="652111"/>
                </a:lnTo>
                <a:lnTo>
                  <a:pt x="259696" y="611432"/>
                </a:lnTo>
                <a:lnTo>
                  <a:pt x="291855" y="571691"/>
                </a:lnTo>
                <a:lnTo>
                  <a:pt x="325058" y="532994"/>
                </a:lnTo>
                <a:lnTo>
                  <a:pt x="359408" y="495445"/>
                </a:lnTo>
                <a:lnTo>
                  <a:pt x="395010" y="459147"/>
                </a:lnTo>
                <a:lnTo>
                  <a:pt x="431969" y="424205"/>
                </a:lnTo>
                <a:lnTo>
                  <a:pt x="470388" y="390725"/>
                </a:lnTo>
                <a:lnTo>
                  <a:pt x="510372" y="358809"/>
                </a:lnTo>
                <a:lnTo>
                  <a:pt x="552026" y="328562"/>
                </a:lnTo>
                <a:lnTo>
                  <a:pt x="591218" y="302388"/>
                </a:lnTo>
                <a:lnTo>
                  <a:pt x="632553" y="276517"/>
                </a:lnTo>
                <a:lnTo>
                  <a:pt x="675807" y="251069"/>
                </a:lnTo>
                <a:lnTo>
                  <a:pt x="720754" y="226166"/>
                </a:lnTo>
                <a:lnTo>
                  <a:pt x="767171" y="201927"/>
                </a:lnTo>
                <a:lnTo>
                  <a:pt x="814834" y="178474"/>
                </a:lnTo>
                <a:lnTo>
                  <a:pt x="863518" y="155927"/>
                </a:lnTo>
                <a:lnTo>
                  <a:pt x="912999" y="134408"/>
                </a:lnTo>
                <a:lnTo>
                  <a:pt x="963053" y="114036"/>
                </a:lnTo>
                <a:lnTo>
                  <a:pt x="1013455" y="94932"/>
                </a:lnTo>
                <a:lnTo>
                  <a:pt x="1063983" y="77218"/>
                </a:lnTo>
                <a:lnTo>
                  <a:pt x="1114410" y="61014"/>
                </a:lnTo>
                <a:lnTo>
                  <a:pt x="1164514" y="46440"/>
                </a:lnTo>
                <a:lnTo>
                  <a:pt x="1214070" y="33617"/>
                </a:lnTo>
                <a:lnTo>
                  <a:pt x="1262854" y="22667"/>
                </a:lnTo>
                <a:lnTo>
                  <a:pt x="1310641" y="13709"/>
                </a:lnTo>
                <a:lnTo>
                  <a:pt x="1357207" y="6865"/>
                </a:lnTo>
                <a:lnTo>
                  <a:pt x="1402329" y="2255"/>
                </a:lnTo>
                <a:lnTo>
                  <a:pt x="1445781" y="0"/>
                </a:lnTo>
                <a:lnTo>
                  <a:pt x="1672403" y="42405"/>
                </a:lnTo>
                <a:lnTo>
                  <a:pt x="1908267" y="142103"/>
                </a:lnTo>
                <a:lnTo>
                  <a:pt x="2093611" y="243033"/>
                </a:lnTo>
                <a:lnTo>
                  <a:pt x="2168672" y="289135"/>
                </a:lnTo>
              </a:path>
            </a:pathLst>
          </a:custGeom>
          <a:ln w="20504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565325" y="3560589"/>
            <a:ext cx="334962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80" dirty="0">
                <a:solidFill>
                  <a:srgbClr val="0000FF"/>
                </a:solidFill>
                <a:latin typeface="Arial"/>
                <a:cs typeface="Arial"/>
              </a:rPr>
              <a:t>High </a:t>
            </a:r>
            <a:r>
              <a:rPr sz="1950" b="1" spc="90" dirty="0">
                <a:solidFill>
                  <a:srgbClr val="0000FF"/>
                </a:solidFill>
                <a:latin typeface="Arial"/>
                <a:cs typeface="Arial"/>
              </a:rPr>
              <a:t>bias</a:t>
            </a:r>
            <a:r>
              <a:rPr sz="1950" b="1" spc="5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1" spc="200" dirty="0">
                <a:solidFill>
                  <a:srgbClr val="0000FF"/>
                </a:solidFill>
                <a:latin typeface="Arial"/>
                <a:cs typeface="Arial"/>
              </a:rPr>
              <a:t>(underfitting)</a:t>
            </a:r>
            <a:endParaRPr sz="19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461847" y="4173582"/>
            <a:ext cx="250825" cy="582295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50" dirty="0">
                <a:latin typeface="Calibri"/>
                <a:cs typeface="Calibri"/>
              </a:rPr>
              <a:t>!"</a:t>
            </a:r>
            <a:r>
              <a:rPr sz="1450" spc="-15" dirty="0">
                <a:latin typeface="Calibri"/>
                <a:cs typeface="Calibri"/>
              </a:rPr>
              <a:t>#</a:t>
            </a:r>
            <a:r>
              <a:rPr sz="1450" spc="-5" dirty="0">
                <a:latin typeface="Calibri"/>
                <a:cs typeface="Calibri"/>
              </a:rPr>
              <a:t>$</a:t>
            </a:r>
            <a:r>
              <a:rPr sz="1450" dirty="0">
                <a:latin typeface="Calibri"/>
                <a:cs typeface="Calibri"/>
              </a:rPr>
              <a:t>%&amp;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665749" y="5446619"/>
            <a:ext cx="2831465" cy="21590"/>
          </a:xfrm>
          <a:custGeom>
            <a:avLst/>
            <a:gdLst/>
            <a:ahLst/>
            <a:cxnLst/>
            <a:rect l="l" t="t" r="r" b="b"/>
            <a:pathLst>
              <a:path w="2831465" h="21589">
                <a:moveTo>
                  <a:pt x="0" y="21278"/>
                </a:moveTo>
                <a:lnTo>
                  <a:pt x="2831200" y="0"/>
                </a:lnTo>
              </a:path>
            </a:pathLst>
          </a:custGeom>
          <a:ln w="15378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423456" y="5399489"/>
            <a:ext cx="93839" cy="95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027042" y="5496783"/>
            <a:ext cx="30988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320" dirty="0">
                <a:latin typeface="Calibri"/>
                <a:cs typeface="Calibri"/>
              </a:rPr>
              <a:t>(</a:t>
            </a:r>
            <a:r>
              <a:rPr sz="1450" spc="305" dirty="0">
                <a:latin typeface="Calibri"/>
                <a:cs typeface="Calibri"/>
              </a:rPr>
              <a:t>)</a:t>
            </a:r>
            <a:r>
              <a:rPr sz="1450" spc="-270" dirty="0">
                <a:latin typeface="Calibri"/>
                <a:cs typeface="Calibri"/>
              </a:rPr>
              <a:t>&amp;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790169" y="4134504"/>
            <a:ext cx="1270" cy="1387475"/>
          </a:xfrm>
          <a:custGeom>
            <a:avLst/>
            <a:gdLst/>
            <a:ahLst/>
            <a:cxnLst/>
            <a:rect l="l" t="t" r="r" b="b"/>
            <a:pathLst>
              <a:path w="1270" h="1387475">
                <a:moveTo>
                  <a:pt x="0" y="1386971"/>
                </a:moveTo>
                <a:lnTo>
                  <a:pt x="1173" y="0"/>
                </a:lnTo>
              </a:path>
            </a:pathLst>
          </a:custGeom>
          <a:ln w="15378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743698" y="4114157"/>
            <a:ext cx="95184" cy="93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505193" y="4519478"/>
            <a:ext cx="211974" cy="227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542854" y="4540344"/>
            <a:ext cx="137177" cy="1487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891735" y="4519478"/>
            <a:ext cx="215091" cy="2275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930886" y="4540344"/>
            <a:ext cx="137177" cy="1487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119296" y="4351145"/>
            <a:ext cx="215091" cy="2244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157996" y="4371116"/>
            <a:ext cx="137177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574417" y="4351145"/>
            <a:ext cx="215091" cy="2244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614013" y="4371116"/>
            <a:ext cx="137177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842503" y="4519478"/>
            <a:ext cx="215091" cy="2275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881079" y="4540344"/>
            <a:ext cx="137177" cy="1487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268280" y="4519478"/>
            <a:ext cx="211974" cy="2275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306271" y="4540344"/>
            <a:ext cx="137177" cy="1487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742105" y="4351145"/>
            <a:ext cx="211974" cy="2244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779439" y="4371116"/>
            <a:ext cx="137176" cy="148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912910" y="5043180"/>
            <a:ext cx="215091" cy="2244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951396" y="5062185"/>
            <a:ext cx="137177" cy="148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149824" y="4781329"/>
            <a:ext cx="211974" cy="2244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187979" y="4801264"/>
            <a:ext cx="137177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340621" y="4263862"/>
            <a:ext cx="211974" cy="22444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377430" y="4282260"/>
            <a:ext cx="137177" cy="14878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972139" y="4743922"/>
            <a:ext cx="211974" cy="2275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008708" y="4764656"/>
            <a:ext cx="137177" cy="1487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980556" y="4135815"/>
            <a:ext cx="1998980" cy="984250"/>
          </a:xfrm>
          <a:custGeom>
            <a:avLst/>
            <a:gdLst/>
            <a:ahLst/>
            <a:cxnLst/>
            <a:rect l="l" t="t" r="r" b="b"/>
            <a:pathLst>
              <a:path w="1998979" h="984250">
                <a:moveTo>
                  <a:pt x="0" y="983839"/>
                </a:moveTo>
                <a:lnTo>
                  <a:pt x="2452" y="919390"/>
                </a:lnTo>
                <a:lnTo>
                  <a:pt x="5537" y="856896"/>
                </a:lnTo>
                <a:lnTo>
                  <a:pt x="9886" y="798311"/>
                </a:lnTo>
                <a:lnTo>
                  <a:pt x="16132" y="745588"/>
                </a:lnTo>
                <a:lnTo>
                  <a:pt x="24907" y="700681"/>
                </a:lnTo>
                <a:lnTo>
                  <a:pt x="52573" y="642134"/>
                </a:lnTo>
                <a:lnTo>
                  <a:pt x="78130" y="638666"/>
                </a:lnTo>
                <a:lnTo>
                  <a:pt x="110988" y="659657"/>
                </a:lnTo>
                <a:lnTo>
                  <a:pt x="147863" y="693061"/>
                </a:lnTo>
                <a:lnTo>
                  <a:pt x="185468" y="726830"/>
                </a:lnTo>
                <a:lnTo>
                  <a:pt x="220517" y="748917"/>
                </a:lnTo>
                <a:lnTo>
                  <a:pt x="249725" y="747274"/>
                </a:lnTo>
                <a:lnTo>
                  <a:pt x="268310" y="720835"/>
                </a:lnTo>
                <a:lnTo>
                  <a:pt x="282258" y="676312"/>
                </a:lnTo>
                <a:lnTo>
                  <a:pt x="293639" y="620830"/>
                </a:lnTo>
                <a:lnTo>
                  <a:pt x="304522" y="561516"/>
                </a:lnTo>
                <a:lnTo>
                  <a:pt x="316976" y="505498"/>
                </a:lnTo>
                <a:lnTo>
                  <a:pt x="333070" y="459901"/>
                </a:lnTo>
                <a:lnTo>
                  <a:pt x="354873" y="431854"/>
                </a:lnTo>
                <a:lnTo>
                  <a:pt x="383076" y="426106"/>
                </a:lnTo>
                <a:lnTo>
                  <a:pt x="416069" y="437908"/>
                </a:lnTo>
                <a:lnTo>
                  <a:pt x="452472" y="460131"/>
                </a:lnTo>
                <a:lnTo>
                  <a:pt x="490906" y="485650"/>
                </a:lnTo>
                <a:lnTo>
                  <a:pt x="529992" y="507337"/>
                </a:lnTo>
                <a:lnTo>
                  <a:pt x="568349" y="518065"/>
                </a:lnTo>
                <a:lnTo>
                  <a:pt x="604599" y="510708"/>
                </a:lnTo>
                <a:lnTo>
                  <a:pt x="631824" y="487524"/>
                </a:lnTo>
                <a:lnTo>
                  <a:pt x="659319" y="450170"/>
                </a:lnTo>
                <a:lnTo>
                  <a:pt x="686868" y="403134"/>
                </a:lnTo>
                <a:lnTo>
                  <a:pt x="714255" y="350907"/>
                </a:lnTo>
                <a:lnTo>
                  <a:pt x="741263" y="297976"/>
                </a:lnTo>
                <a:lnTo>
                  <a:pt x="767676" y="248832"/>
                </a:lnTo>
                <a:lnTo>
                  <a:pt x="793278" y="207962"/>
                </a:lnTo>
                <a:lnTo>
                  <a:pt x="817852" y="179856"/>
                </a:lnTo>
                <a:lnTo>
                  <a:pt x="841183" y="169003"/>
                </a:lnTo>
                <a:lnTo>
                  <a:pt x="862836" y="179622"/>
                </a:lnTo>
                <a:lnTo>
                  <a:pt x="882812" y="209332"/>
                </a:lnTo>
                <a:lnTo>
                  <a:pt x="901545" y="252726"/>
                </a:lnTo>
                <a:lnTo>
                  <a:pt x="919466" y="304395"/>
                </a:lnTo>
                <a:lnTo>
                  <a:pt x="937009" y="358930"/>
                </a:lnTo>
                <a:lnTo>
                  <a:pt x="954605" y="410923"/>
                </a:lnTo>
                <a:lnTo>
                  <a:pt x="972689" y="454966"/>
                </a:lnTo>
                <a:lnTo>
                  <a:pt x="991692" y="485649"/>
                </a:lnTo>
                <a:lnTo>
                  <a:pt x="1012047" y="497566"/>
                </a:lnTo>
                <a:lnTo>
                  <a:pt x="1034043" y="488191"/>
                </a:lnTo>
                <a:lnTo>
                  <a:pt x="1057391" y="461672"/>
                </a:lnTo>
                <a:lnTo>
                  <a:pt x="1081658" y="422605"/>
                </a:lnTo>
                <a:lnTo>
                  <a:pt x="1106413" y="375587"/>
                </a:lnTo>
                <a:lnTo>
                  <a:pt x="1131222" y="325217"/>
                </a:lnTo>
                <a:lnTo>
                  <a:pt x="1155651" y="276090"/>
                </a:lnTo>
                <a:lnTo>
                  <a:pt x="1179270" y="232805"/>
                </a:lnTo>
                <a:lnTo>
                  <a:pt x="1201644" y="199958"/>
                </a:lnTo>
                <a:lnTo>
                  <a:pt x="1222342" y="182146"/>
                </a:lnTo>
                <a:lnTo>
                  <a:pt x="1250698" y="185158"/>
                </a:lnTo>
                <a:lnTo>
                  <a:pt x="1276863" y="212812"/>
                </a:lnTo>
                <a:lnTo>
                  <a:pt x="1301203" y="253608"/>
                </a:lnTo>
                <a:lnTo>
                  <a:pt x="1324082" y="296048"/>
                </a:lnTo>
                <a:lnTo>
                  <a:pt x="1345866" y="328630"/>
                </a:lnTo>
                <a:lnTo>
                  <a:pt x="1391315" y="321036"/>
                </a:lnTo>
                <a:lnTo>
                  <a:pt x="1414342" y="280242"/>
                </a:lnTo>
                <a:lnTo>
                  <a:pt x="1435687" y="229144"/>
                </a:lnTo>
                <a:lnTo>
                  <a:pt x="1455035" y="179412"/>
                </a:lnTo>
                <a:lnTo>
                  <a:pt x="1472069" y="142719"/>
                </a:lnTo>
                <a:lnTo>
                  <a:pt x="1488293" y="117050"/>
                </a:lnTo>
                <a:lnTo>
                  <a:pt x="1499998" y="101649"/>
                </a:lnTo>
                <a:lnTo>
                  <a:pt x="1510883" y="90355"/>
                </a:lnTo>
                <a:lnTo>
                  <a:pt x="1524642" y="77007"/>
                </a:lnTo>
                <a:lnTo>
                  <a:pt x="1541277" y="51337"/>
                </a:lnTo>
                <a:lnTo>
                  <a:pt x="1559144" y="19508"/>
                </a:lnTo>
                <a:lnTo>
                  <a:pt x="1579475" y="0"/>
                </a:lnTo>
                <a:lnTo>
                  <a:pt x="1603503" y="11294"/>
                </a:lnTo>
                <a:lnTo>
                  <a:pt x="1618716" y="39035"/>
                </a:lnTo>
                <a:lnTo>
                  <a:pt x="1634542" y="81413"/>
                </a:lnTo>
                <a:lnTo>
                  <a:pt x="1651325" y="133485"/>
                </a:lnTo>
                <a:lnTo>
                  <a:pt x="1669412" y="190308"/>
                </a:lnTo>
                <a:lnTo>
                  <a:pt x="1689146" y="246939"/>
                </a:lnTo>
                <a:lnTo>
                  <a:pt x="1710873" y="298436"/>
                </a:lnTo>
                <a:lnTo>
                  <a:pt x="1734938" y="339856"/>
                </a:lnTo>
                <a:lnTo>
                  <a:pt x="1768983" y="377702"/>
                </a:lnTo>
                <a:lnTo>
                  <a:pt x="1809418" y="410436"/>
                </a:lnTo>
                <a:lnTo>
                  <a:pt x="1852408" y="438425"/>
                </a:lnTo>
                <a:lnTo>
                  <a:pt x="1894120" y="462033"/>
                </a:lnTo>
                <a:lnTo>
                  <a:pt x="1930721" y="481625"/>
                </a:lnTo>
                <a:lnTo>
                  <a:pt x="1958377" y="497566"/>
                </a:lnTo>
                <a:lnTo>
                  <a:pt x="1983329" y="512710"/>
                </a:lnTo>
                <a:lnTo>
                  <a:pt x="1995343" y="517690"/>
                </a:lnTo>
                <a:lnTo>
                  <a:pt x="1998731" y="515893"/>
                </a:lnTo>
                <a:lnTo>
                  <a:pt x="1997807" y="510708"/>
                </a:lnTo>
              </a:path>
            </a:pathLst>
          </a:custGeom>
          <a:ln w="2050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822450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620" dirty="0"/>
              <a:t>Data	</a:t>
            </a:r>
            <a:r>
              <a:rPr spc="270" dirty="0"/>
              <a:t>types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0" y="1355615"/>
            <a:ext cx="6978650" cy="48831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215" dirty="0">
                <a:latin typeface="Arial"/>
                <a:cs typeface="Arial"/>
              </a:rPr>
              <a:t>Data </a:t>
            </a:r>
            <a:r>
              <a:rPr sz="1950" spc="114" dirty="0">
                <a:latin typeface="Arial"/>
                <a:cs typeface="Arial"/>
              </a:rPr>
              <a:t>comes </a:t>
            </a:r>
            <a:r>
              <a:rPr sz="1950" spc="135" dirty="0">
                <a:latin typeface="Arial"/>
                <a:cs typeface="Arial"/>
              </a:rPr>
              <a:t>in </a:t>
            </a:r>
            <a:r>
              <a:rPr sz="1950" spc="145" dirty="0">
                <a:latin typeface="Arial"/>
                <a:cs typeface="Arial"/>
              </a:rPr>
              <a:t>different </a:t>
            </a:r>
            <a:r>
              <a:rPr sz="1950" spc="30" dirty="0">
                <a:latin typeface="Arial"/>
                <a:cs typeface="Arial"/>
              </a:rPr>
              <a:t>sizes </a:t>
            </a:r>
            <a:r>
              <a:rPr sz="1950" spc="130" dirty="0">
                <a:latin typeface="Arial"/>
                <a:cs typeface="Arial"/>
              </a:rPr>
              <a:t>and </a:t>
            </a:r>
            <a:r>
              <a:rPr sz="1950" spc="80" dirty="0">
                <a:latin typeface="Arial"/>
                <a:cs typeface="Arial"/>
              </a:rPr>
              <a:t>also </a:t>
            </a:r>
            <a:r>
              <a:rPr sz="1950" spc="110" dirty="0">
                <a:latin typeface="Arial"/>
                <a:cs typeface="Arial"/>
              </a:rPr>
              <a:t>flavors</a:t>
            </a:r>
            <a:r>
              <a:rPr sz="1950" spc="225" dirty="0">
                <a:latin typeface="Arial"/>
                <a:cs typeface="Arial"/>
              </a:rPr>
              <a:t> </a:t>
            </a:r>
            <a:r>
              <a:rPr sz="1950" spc="175" dirty="0">
                <a:latin typeface="Arial"/>
                <a:cs typeface="Arial"/>
              </a:rPr>
              <a:t>(types):</a:t>
            </a:r>
            <a:endParaRPr sz="1950">
              <a:latin typeface="Arial"/>
              <a:cs typeface="Arial"/>
            </a:endParaRPr>
          </a:p>
          <a:p>
            <a:pPr marL="170815">
              <a:lnSpc>
                <a:spcPct val="100000"/>
              </a:lnSpc>
              <a:spcBef>
                <a:spcPts val="1645"/>
              </a:spcBef>
            </a:pPr>
            <a:r>
              <a:rPr sz="1950" spc="-409" dirty="0">
                <a:latin typeface="MS UI Gothic"/>
                <a:cs typeface="MS UI Gothic"/>
              </a:rPr>
              <a:t>☒</a:t>
            </a:r>
            <a:r>
              <a:rPr sz="1950" spc="-340" dirty="0">
                <a:latin typeface="MS UI Gothic"/>
                <a:cs typeface="MS UI Gothic"/>
              </a:rPr>
              <a:t> </a:t>
            </a:r>
            <a:r>
              <a:rPr sz="1950" b="1" spc="215" dirty="0">
                <a:solidFill>
                  <a:srgbClr val="00007F"/>
                </a:solidFill>
                <a:latin typeface="Arial"/>
                <a:cs typeface="Arial"/>
              </a:rPr>
              <a:t>Texts</a:t>
            </a:r>
            <a:endParaRPr sz="1950">
              <a:latin typeface="Arial"/>
              <a:cs typeface="Arial"/>
            </a:endParaRPr>
          </a:p>
          <a:p>
            <a:pPr marL="170815">
              <a:lnSpc>
                <a:spcPct val="100000"/>
              </a:lnSpc>
              <a:spcBef>
                <a:spcPts val="1645"/>
              </a:spcBef>
            </a:pPr>
            <a:r>
              <a:rPr sz="1950" spc="-409" dirty="0">
                <a:latin typeface="MS UI Gothic"/>
                <a:cs typeface="MS UI Gothic"/>
              </a:rPr>
              <a:t>☒</a:t>
            </a:r>
            <a:r>
              <a:rPr sz="1950" spc="-340" dirty="0">
                <a:latin typeface="MS UI Gothic"/>
                <a:cs typeface="MS UI Gothic"/>
              </a:rPr>
              <a:t> </a:t>
            </a:r>
            <a:r>
              <a:rPr sz="1950" b="1" spc="195" dirty="0">
                <a:solidFill>
                  <a:srgbClr val="00007F"/>
                </a:solidFill>
                <a:latin typeface="Arial"/>
                <a:cs typeface="Arial"/>
              </a:rPr>
              <a:t>Numbers</a:t>
            </a:r>
            <a:endParaRPr sz="1950">
              <a:latin typeface="Arial"/>
              <a:cs typeface="Arial"/>
            </a:endParaRPr>
          </a:p>
          <a:p>
            <a:pPr marL="170815">
              <a:lnSpc>
                <a:spcPct val="100000"/>
              </a:lnSpc>
              <a:spcBef>
                <a:spcPts val="1645"/>
              </a:spcBef>
            </a:pPr>
            <a:r>
              <a:rPr sz="1950" spc="-409" dirty="0">
                <a:latin typeface="MS UI Gothic"/>
                <a:cs typeface="MS UI Gothic"/>
              </a:rPr>
              <a:t>☒</a:t>
            </a:r>
            <a:r>
              <a:rPr sz="1950" spc="-340" dirty="0">
                <a:latin typeface="MS UI Gothic"/>
                <a:cs typeface="MS UI Gothic"/>
              </a:rPr>
              <a:t> </a:t>
            </a:r>
            <a:r>
              <a:rPr sz="1950" b="1" spc="155" dirty="0">
                <a:solidFill>
                  <a:srgbClr val="00007F"/>
                </a:solidFill>
                <a:latin typeface="Arial"/>
                <a:cs typeface="Arial"/>
              </a:rPr>
              <a:t>Clickstreams</a:t>
            </a:r>
            <a:endParaRPr sz="1950">
              <a:latin typeface="Arial"/>
              <a:cs typeface="Arial"/>
            </a:endParaRPr>
          </a:p>
          <a:p>
            <a:pPr marL="170815">
              <a:lnSpc>
                <a:spcPct val="100000"/>
              </a:lnSpc>
              <a:spcBef>
                <a:spcPts val="1645"/>
              </a:spcBef>
            </a:pPr>
            <a:r>
              <a:rPr sz="1950" spc="-409" dirty="0">
                <a:latin typeface="MS UI Gothic"/>
                <a:cs typeface="MS UI Gothic"/>
              </a:rPr>
              <a:t>☒</a:t>
            </a:r>
            <a:r>
              <a:rPr sz="1950" spc="-340" dirty="0">
                <a:latin typeface="MS UI Gothic"/>
                <a:cs typeface="MS UI Gothic"/>
              </a:rPr>
              <a:t> </a:t>
            </a:r>
            <a:r>
              <a:rPr sz="1950" b="1" spc="150" dirty="0">
                <a:solidFill>
                  <a:srgbClr val="00007F"/>
                </a:solidFill>
                <a:latin typeface="Arial"/>
                <a:cs typeface="Arial"/>
              </a:rPr>
              <a:t>Graphs</a:t>
            </a:r>
            <a:endParaRPr sz="1950">
              <a:latin typeface="Arial"/>
              <a:cs typeface="Arial"/>
            </a:endParaRPr>
          </a:p>
          <a:p>
            <a:pPr marL="170815">
              <a:lnSpc>
                <a:spcPct val="100000"/>
              </a:lnSpc>
              <a:spcBef>
                <a:spcPts val="1645"/>
              </a:spcBef>
            </a:pPr>
            <a:r>
              <a:rPr sz="1950" spc="-409" dirty="0">
                <a:latin typeface="MS UI Gothic"/>
                <a:cs typeface="MS UI Gothic"/>
              </a:rPr>
              <a:t>☒</a:t>
            </a:r>
            <a:r>
              <a:rPr sz="1950" spc="-340" dirty="0">
                <a:latin typeface="MS UI Gothic"/>
                <a:cs typeface="MS UI Gothic"/>
              </a:rPr>
              <a:t> </a:t>
            </a:r>
            <a:r>
              <a:rPr sz="1950" b="1" spc="170" dirty="0">
                <a:solidFill>
                  <a:srgbClr val="00007F"/>
                </a:solidFill>
                <a:latin typeface="Arial"/>
                <a:cs typeface="Arial"/>
              </a:rPr>
              <a:t>Tables</a:t>
            </a:r>
            <a:endParaRPr sz="1950">
              <a:latin typeface="Arial"/>
              <a:cs typeface="Arial"/>
            </a:endParaRPr>
          </a:p>
          <a:p>
            <a:pPr marL="170815">
              <a:lnSpc>
                <a:spcPct val="100000"/>
              </a:lnSpc>
              <a:spcBef>
                <a:spcPts val="1645"/>
              </a:spcBef>
            </a:pPr>
            <a:r>
              <a:rPr sz="1950" spc="-409" dirty="0">
                <a:latin typeface="MS UI Gothic"/>
                <a:cs typeface="MS UI Gothic"/>
              </a:rPr>
              <a:t>☒</a:t>
            </a:r>
            <a:r>
              <a:rPr sz="1950" spc="-340" dirty="0">
                <a:latin typeface="MS UI Gothic"/>
                <a:cs typeface="MS UI Gothic"/>
              </a:rPr>
              <a:t> </a:t>
            </a:r>
            <a:r>
              <a:rPr sz="1950" b="1" spc="165" dirty="0">
                <a:solidFill>
                  <a:srgbClr val="00007F"/>
                </a:solidFill>
                <a:latin typeface="Arial"/>
                <a:cs typeface="Arial"/>
              </a:rPr>
              <a:t>Images</a:t>
            </a:r>
            <a:endParaRPr sz="1950">
              <a:latin typeface="Arial"/>
              <a:cs typeface="Arial"/>
            </a:endParaRPr>
          </a:p>
          <a:p>
            <a:pPr marL="170815">
              <a:lnSpc>
                <a:spcPct val="100000"/>
              </a:lnSpc>
              <a:spcBef>
                <a:spcPts val="1645"/>
              </a:spcBef>
            </a:pPr>
            <a:r>
              <a:rPr sz="1950" spc="-409" dirty="0">
                <a:latin typeface="MS UI Gothic"/>
                <a:cs typeface="MS UI Gothic"/>
              </a:rPr>
              <a:t>☒</a:t>
            </a:r>
            <a:r>
              <a:rPr sz="1950" spc="-340" dirty="0">
                <a:latin typeface="MS UI Gothic"/>
                <a:cs typeface="MS UI Gothic"/>
              </a:rPr>
              <a:t> </a:t>
            </a:r>
            <a:r>
              <a:rPr sz="1950" b="1" spc="160" dirty="0">
                <a:solidFill>
                  <a:srgbClr val="00007F"/>
                </a:solidFill>
                <a:latin typeface="Arial"/>
                <a:cs typeface="Arial"/>
              </a:rPr>
              <a:t>Transactions</a:t>
            </a:r>
            <a:endParaRPr sz="1950">
              <a:latin typeface="Arial"/>
              <a:cs typeface="Arial"/>
            </a:endParaRPr>
          </a:p>
          <a:p>
            <a:pPr marL="170815">
              <a:lnSpc>
                <a:spcPct val="100000"/>
              </a:lnSpc>
              <a:spcBef>
                <a:spcPts val="1645"/>
              </a:spcBef>
            </a:pPr>
            <a:r>
              <a:rPr sz="1950" spc="-409" dirty="0">
                <a:latin typeface="MS UI Gothic"/>
                <a:cs typeface="MS UI Gothic"/>
              </a:rPr>
              <a:t>☒</a:t>
            </a:r>
            <a:r>
              <a:rPr sz="1950" spc="-340" dirty="0">
                <a:latin typeface="MS UI Gothic"/>
                <a:cs typeface="MS UI Gothic"/>
              </a:rPr>
              <a:t> </a:t>
            </a:r>
            <a:r>
              <a:rPr sz="1950" b="1" spc="155" dirty="0">
                <a:solidFill>
                  <a:srgbClr val="00007F"/>
                </a:solidFill>
                <a:latin typeface="Arial"/>
                <a:cs typeface="Arial"/>
              </a:rPr>
              <a:t>Videos</a:t>
            </a:r>
            <a:endParaRPr sz="1950">
              <a:latin typeface="Arial"/>
              <a:cs typeface="Arial"/>
            </a:endParaRPr>
          </a:p>
          <a:p>
            <a:pPr marL="170815">
              <a:lnSpc>
                <a:spcPct val="100000"/>
              </a:lnSpc>
              <a:spcBef>
                <a:spcPts val="1645"/>
              </a:spcBef>
            </a:pPr>
            <a:r>
              <a:rPr sz="1950" spc="-409" dirty="0">
                <a:latin typeface="MS UI Gothic"/>
                <a:cs typeface="MS UI Gothic"/>
              </a:rPr>
              <a:t>☒ </a:t>
            </a:r>
            <a:r>
              <a:rPr sz="1950" b="1" spc="225" dirty="0">
                <a:solidFill>
                  <a:srgbClr val="00007F"/>
                </a:solidFill>
                <a:latin typeface="Arial"/>
                <a:cs typeface="Arial"/>
              </a:rPr>
              <a:t>Some </a:t>
            </a:r>
            <a:r>
              <a:rPr sz="1950" b="1" spc="114" dirty="0">
                <a:solidFill>
                  <a:srgbClr val="00007F"/>
                </a:solidFill>
                <a:latin typeface="Arial"/>
                <a:cs typeface="Arial"/>
              </a:rPr>
              <a:t>or </a:t>
            </a:r>
            <a:r>
              <a:rPr sz="1950" b="1" spc="95" dirty="0">
                <a:solidFill>
                  <a:srgbClr val="00007F"/>
                </a:solidFill>
                <a:latin typeface="Arial"/>
                <a:cs typeface="Arial"/>
              </a:rPr>
              <a:t>all </a:t>
            </a:r>
            <a:r>
              <a:rPr sz="1950" b="1" spc="175" dirty="0">
                <a:solidFill>
                  <a:srgbClr val="00007F"/>
                </a:solidFill>
                <a:latin typeface="Arial"/>
                <a:cs typeface="Arial"/>
              </a:rPr>
              <a:t>of </a:t>
            </a:r>
            <a:r>
              <a:rPr sz="1950" b="1" spc="215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1950" b="1" spc="-19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950" b="1" spc="165" dirty="0">
                <a:solidFill>
                  <a:srgbClr val="00007F"/>
                </a:solidFill>
                <a:latin typeface="Arial"/>
                <a:cs typeface="Arial"/>
              </a:rPr>
              <a:t>above!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85745" algn="l"/>
                <a:tab pos="407352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40" dirty="0"/>
              <a:t>Training	</a:t>
            </a:r>
            <a:r>
              <a:rPr spc="315" dirty="0"/>
              <a:t>and	</a:t>
            </a:r>
            <a:r>
              <a:rPr spc="365" dirty="0"/>
              <a:t>Testing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7249" y="1750250"/>
            <a:ext cx="250825" cy="582295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50" dirty="0">
                <a:latin typeface="Calibri"/>
                <a:cs typeface="Calibri"/>
              </a:rPr>
              <a:t>!"</a:t>
            </a:r>
            <a:r>
              <a:rPr sz="1450" spc="-15" dirty="0">
                <a:latin typeface="Calibri"/>
                <a:cs typeface="Calibri"/>
              </a:rPr>
              <a:t>#</a:t>
            </a:r>
            <a:r>
              <a:rPr sz="1450" spc="-5" dirty="0">
                <a:latin typeface="Calibri"/>
                <a:cs typeface="Calibri"/>
              </a:rPr>
              <a:t>$</a:t>
            </a:r>
            <a:r>
              <a:rPr sz="1450" dirty="0">
                <a:latin typeface="Calibri"/>
                <a:cs typeface="Calibri"/>
              </a:rPr>
              <a:t>%&amp;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31151" y="3023287"/>
            <a:ext cx="2831465" cy="21590"/>
          </a:xfrm>
          <a:custGeom>
            <a:avLst/>
            <a:gdLst/>
            <a:ahLst/>
            <a:cxnLst/>
            <a:rect l="l" t="t" r="r" b="b"/>
            <a:pathLst>
              <a:path w="2831465" h="21589">
                <a:moveTo>
                  <a:pt x="0" y="21278"/>
                </a:moveTo>
                <a:lnTo>
                  <a:pt x="2831200" y="0"/>
                </a:lnTo>
              </a:path>
            </a:pathLst>
          </a:custGeom>
          <a:ln w="15378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88858" y="2976157"/>
            <a:ext cx="93839" cy="95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92444" y="3073451"/>
            <a:ext cx="30988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320" dirty="0">
                <a:latin typeface="Calibri"/>
                <a:cs typeface="Calibri"/>
              </a:rPr>
              <a:t>(</a:t>
            </a:r>
            <a:r>
              <a:rPr sz="1450" spc="305" dirty="0">
                <a:latin typeface="Calibri"/>
                <a:cs typeface="Calibri"/>
              </a:rPr>
              <a:t>)</a:t>
            </a:r>
            <a:r>
              <a:rPr sz="1450" spc="-270" dirty="0">
                <a:latin typeface="Calibri"/>
                <a:cs typeface="Calibri"/>
              </a:rPr>
              <a:t>&amp;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55571" y="1711173"/>
            <a:ext cx="1270" cy="1387475"/>
          </a:xfrm>
          <a:custGeom>
            <a:avLst/>
            <a:gdLst/>
            <a:ahLst/>
            <a:cxnLst/>
            <a:rect l="l" t="t" r="r" b="b"/>
            <a:pathLst>
              <a:path w="1269" h="1387475">
                <a:moveTo>
                  <a:pt x="0" y="1386971"/>
                </a:moveTo>
                <a:lnTo>
                  <a:pt x="1173" y="0"/>
                </a:lnTo>
              </a:path>
            </a:pathLst>
          </a:custGeom>
          <a:ln w="15378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09100" y="1690825"/>
            <a:ext cx="95184" cy="93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70595" y="2096147"/>
            <a:ext cx="211974" cy="227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08257" y="2117013"/>
            <a:ext cx="137177" cy="148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57137" y="2096147"/>
            <a:ext cx="215091" cy="2275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96289" y="2117013"/>
            <a:ext cx="137177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84698" y="1927814"/>
            <a:ext cx="215091" cy="2244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23399" y="1947785"/>
            <a:ext cx="137177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39819" y="1927814"/>
            <a:ext cx="215091" cy="2244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79415" y="1947785"/>
            <a:ext cx="137177" cy="148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07905" y="2096147"/>
            <a:ext cx="215091" cy="2275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46481" y="2117013"/>
            <a:ext cx="137177" cy="148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33682" y="2096147"/>
            <a:ext cx="211974" cy="2275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71673" y="2117013"/>
            <a:ext cx="137177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07508" y="1927814"/>
            <a:ext cx="211974" cy="2244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44841" y="1947785"/>
            <a:ext cx="137176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78313" y="2619849"/>
            <a:ext cx="215091" cy="2244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16798" y="2638853"/>
            <a:ext cx="137177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15226" y="2357998"/>
            <a:ext cx="211974" cy="2244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53381" y="2377933"/>
            <a:ext cx="137177" cy="1487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06024" y="1840531"/>
            <a:ext cx="211974" cy="22444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42832" y="1858928"/>
            <a:ext cx="137177" cy="1487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37541" y="2320591"/>
            <a:ext cx="211974" cy="2275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74110" y="2341325"/>
            <a:ext cx="137177" cy="148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69355" y="1916379"/>
            <a:ext cx="2356485" cy="612140"/>
          </a:xfrm>
          <a:custGeom>
            <a:avLst/>
            <a:gdLst/>
            <a:ahLst/>
            <a:cxnLst/>
            <a:rect l="l" t="t" r="r" b="b"/>
            <a:pathLst>
              <a:path w="2356485" h="612139">
                <a:moveTo>
                  <a:pt x="0" y="611910"/>
                </a:moveTo>
                <a:lnTo>
                  <a:pt x="2356008" y="0"/>
                </a:lnTo>
              </a:path>
            </a:pathLst>
          </a:custGeom>
          <a:ln w="2050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175855" y="1767938"/>
            <a:ext cx="250825" cy="582295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50" dirty="0">
                <a:latin typeface="Calibri"/>
                <a:cs typeface="Calibri"/>
              </a:rPr>
              <a:t>!"</a:t>
            </a:r>
            <a:r>
              <a:rPr sz="1450" spc="-15" dirty="0">
                <a:latin typeface="Calibri"/>
                <a:cs typeface="Calibri"/>
              </a:rPr>
              <a:t>#</a:t>
            </a:r>
            <a:r>
              <a:rPr sz="1450" spc="-5" dirty="0">
                <a:latin typeface="Calibri"/>
                <a:cs typeface="Calibri"/>
              </a:rPr>
              <a:t>$</a:t>
            </a:r>
            <a:r>
              <a:rPr sz="1450" dirty="0">
                <a:latin typeface="Calibri"/>
                <a:cs typeface="Calibri"/>
              </a:rPr>
              <a:t>%&amp;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379756" y="3040976"/>
            <a:ext cx="2831465" cy="21590"/>
          </a:xfrm>
          <a:custGeom>
            <a:avLst/>
            <a:gdLst/>
            <a:ahLst/>
            <a:cxnLst/>
            <a:rect l="l" t="t" r="r" b="b"/>
            <a:pathLst>
              <a:path w="2831465" h="21589">
                <a:moveTo>
                  <a:pt x="0" y="21278"/>
                </a:moveTo>
                <a:lnTo>
                  <a:pt x="2831200" y="0"/>
                </a:lnTo>
              </a:path>
            </a:pathLst>
          </a:custGeom>
          <a:ln w="15378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137464" y="2993845"/>
            <a:ext cx="93839" cy="95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741050" y="3091139"/>
            <a:ext cx="30988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320" dirty="0">
                <a:latin typeface="Calibri"/>
                <a:cs typeface="Calibri"/>
              </a:rPr>
              <a:t>(</a:t>
            </a:r>
            <a:r>
              <a:rPr sz="1450" spc="305" dirty="0">
                <a:latin typeface="Calibri"/>
                <a:cs typeface="Calibri"/>
              </a:rPr>
              <a:t>)</a:t>
            </a:r>
            <a:r>
              <a:rPr sz="1450" spc="-270" dirty="0">
                <a:latin typeface="Calibri"/>
                <a:cs typeface="Calibri"/>
              </a:rPr>
              <a:t>&amp;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504176" y="1728861"/>
            <a:ext cx="1270" cy="1387475"/>
          </a:xfrm>
          <a:custGeom>
            <a:avLst/>
            <a:gdLst/>
            <a:ahLst/>
            <a:cxnLst/>
            <a:rect l="l" t="t" r="r" b="b"/>
            <a:pathLst>
              <a:path w="1270" h="1387475">
                <a:moveTo>
                  <a:pt x="0" y="1386971"/>
                </a:moveTo>
                <a:lnTo>
                  <a:pt x="1173" y="0"/>
                </a:lnTo>
              </a:path>
            </a:pathLst>
          </a:custGeom>
          <a:ln w="15378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57706" y="1708513"/>
            <a:ext cx="95184" cy="9360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19201" y="2113834"/>
            <a:ext cx="211974" cy="227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56863" y="2134701"/>
            <a:ext cx="137177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605743" y="2113834"/>
            <a:ext cx="215091" cy="2275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44894" y="2134701"/>
            <a:ext cx="137177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33303" y="1945502"/>
            <a:ext cx="215091" cy="2244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72004" y="1965473"/>
            <a:ext cx="137177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88425" y="1945502"/>
            <a:ext cx="215091" cy="2244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28021" y="1965473"/>
            <a:ext cx="137177" cy="148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56511" y="2113834"/>
            <a:ext cx="215091" cy="2275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95086" y="2134701"/>
            <a:ext cx="137177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982287" y="2113834"/>
            <a:ext cx="211974" cy="2275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20279" y="2134701"/>
            <a:ext cx="137177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56114" y="1945502"/>
            <a:ext cx="211974" cy="2244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93447" y="1965473"/>
            <a:ext cx="137176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626918" y="2637537"/>
            <a:ext cx="215091" cy="2244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665404" y="2656541"/>
            <a:ext cx="137177" cy="148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863832" y="2375686"/>
            <a:ext cx="211974" cy="2244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901987" y="2395621"/>
            <a:ext cx="137177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54629" y="1858218"/>
            <a:ext cx="211974" cy="22444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91438" y="1876616"/>
            <a:ext cx="137177" cy="14878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86147" y="2338279"/>
            <a:ext cx="211974" cy="2275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22716" y="2359013"/>
            <a:ext cx="137177" cy="14878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628846" y="1951744"/>
            <a:ext cx="2169160" cy="998855"/>
          </a:xfrm>
          <a:custGeom>
            <a:avLst/>
            <a:gdLst/>
            <a:ahLst/>
            <a:cxnLst/>
            <a:rect l="l" t="t" r="r" b="b"/>
            <a:pathLst>
              <a:path w="2169159" h="998855">
                <a:moveTo>
                  <a:pt x="0" y="998829"/>
                </a:moveTo>
                <a:lnTo>
                  <a:pt x="27464" y="954394"/>
                </a:lnTo>
                <a:lnTo>
                  <a:pt x="55032" y="910063"/>
                </a:lnTo>
                <a:lnTo>
                  <a:pt x="82809" y="865941"/>
                </a:lnTo>
                <a:lnTo>
                  <a:pt x="110899" y="822132"/>
                </a:lnTo>
                <a:lnTo>
                  <a:pt x="139406" y="778740"/>
                </a:lnTo>
                <a:lnTo>
                  <a:pt x="168435" y="735869"/>
                </a:lnTo>
                <a:lnTo>
                  <a:pt x="198091" y="693625"/>
                </a:lnTo>
                <a:lnTo>
                  <a:pt x="228476" y="652111"/>
                </a:lnTo>
                <a:lnTo>
                  <a:pt x="259696" y="611432"/>
                </a:lnTo>
                <a:lnTo>
                  <a:pt x="291855" y="571691"/>
                </a:lnTo>
                <a:lnTo>
                  <a:pt x="325058" y="532994"/>
                </a:lnTo>
                <a:lnTo>
                  <a:pt x="359408" y="495445"/>
                </a:lnTo>
                <a:lnTo>
                  <a:pt x="395010" y="459147"/>
                </a:lnTo>
                <a:lnTo>
                  <a:pt x="431969" y="424205"/>
                </a:lnTo>
                <a:lnTo>
                  <a:pt x="470388" y="390725"/>
                </a:lnTo>
                <a:lnTo>
                  <a:pt x="510372" y="358809"/>
                </a:lnTo>
                <a:lnTo>
                  <a:pt x="552026" y="328562"/>
                </a:lnTo>
                <a:lnTo>
                  <a:pt x="591218" y="302388"/>
                </a:lnTo>
                <a:lnTo>
                  <a:pt x="632553" y="276517"/>
                </a:lnTo>
                <a:lnTo>
                  <a:pt x="675807" y="251069"/>
                </a:lnTo>
                <a:lnTo>
                  <a:pt x="720754" y="226166"/>
                </a:lnTo>
                <a:lnTo>
                  <a:pt x="767171" y="201927"/>
                </a:lnTo>
                <a:lnTo>
                  <a:pt x="814834" y="178474"/>
                </a:lnTo>
                <a:lnTo>
                  <a:pt x="863518" y="155927"/>
                </a:lnTo>
                <a:lnTo>
                  <a:pt x="912999" y="134408"/>
                </a:lnTo>
                <a:lnTo>
                  <a:pt x="963053" y="114036"/>
                </a:lnTo>
                <a:lnTo>
                  <a:pt x="1013455" y="94932"/>
                </a:lnTo>
                <a:lnTo>
                  <a:pt x="1063983" y="77218"/>
                </a:lnTo>
                <a:lnTo>
                  <a:pt x="1114410" y="61014"/>
                </a:lnTo>
                <a:lnTo>
                  <a:pt x="1164514" y="46440"/>
                </a:lnTo>
                <a:lnTo>
                  <a:pt x="1214070" y="33617"/>
                </a:lnTo>
                <a:lnTo>
                  <a:pt x="1262854" y="22667"/>
                </a:lnTo>
                <a:lnTo>
                  <a:pt x="1310641" y="13709"/>
                </a:lnTo>
                <a:lnTo>
                  <a:pt x="1357207" y="6865"/>
                </a:lnTo>
                <a:lnTo>
                  <a:pt x="1402329" y="2255"/>
                </a:lnTo>
                <a:lnTo>
                  <a:pt x="1445781" y="0"/>
                </a:lnTo>
                <a:lnTo>
                  <a:pt x="1672403" y="42405"/>
                </a:lnTo>
                <a:lnTo>
                  <a:pt x="1908267" y="142103"/>
                </a:lnTo>
                <a:lnTo>
                  <a:pt x="2093611" y="243033"/>
                </a:lnTo>
                <a:lnTo>
                  <a:pt x="2168672" y="289135"/>
                </a:lnTo>
              </a:path>
            </a:pathLst>
          </a:custGeom>
          <a:ln w="20504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565325" y="3560589"/>
            <a:ext cx="334962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80" dirty="0">
                <a:solidFill>
                  <a:srgbClr val="0000FF"/>
                </a:solidFill>
                <a:latin typeface="Arial"/>
                <a:cs typeface="Arial"/>
              </a:rPr>
              <a:t>High </a:t>
            </a:r>
            <a:r>
              <a:rPr sz="1950" b="1" spc="90" dirty="0">
                <a:solidFill>
                  <a:srgbClr val="0000FF"/>
                </a:solidFill>
                <a:latin typeface="Arial"/>
                <a:cs typeface="Arial"/>
              </a:rPr>
              <a:t>bias</a:t>
            </a:r>
            <a:r>
              <a:rPr sz="1950" b="1" spc="5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1" spc="200" dirty="0">
                <a:solidFill>
                  <a:srgbClr val="0000FF"/>
                </a:solidFill>
                <a:latin typeface="Arial"/>
                <a:cs typeface="Arial"/>
              </a:rPr>
              <a:t>(underfitting)</a:t>
            </a:r>
            <a:endParaRPr sz="19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461847" y="4173582"/>
            <a:ext cx="250825" cy="582295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50" dirty="0">
                <a:latin typeface="Calibri"/>
                <a:cs typeface="Calibri"/>
              </a:rPr>
              <a:t>!"</a:t>
            </a:r>
            <a:r>
              <a:rPr sz="1450" spc="-15" dirty="0">
                <a:latin typeface="Calibri"/>
                <a:cs typeface="Calibri"/>
              </a:rPr>
              <a:t>#</a:t>
            </a:r>
            <a:r>
              <a:rPr sz="1450" spc="-5" dirty="0">
                <a:latin typeface="Calibri"/>
                <a:cs typeface="Calibri"/>
              </a:rPr>
              <a:t>$</a:t>
            </a:r>
            <a:r>
              <a:rPr sz="1450" dirty="0">
                <a:latin typeface="Calibri"/>
                <a:cs typeface="Calibri"/>
              </a:rPr>
              <a:t>%&amp;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665749" y="5446619"/>
            <a:ext cx="2831465" cy="21590"/>
          </a:xfrm>
          <a:custGeom>
            <a:avLst/>
            <a:gdLst/>
            <a:ahLst/>
            <a:cxnLst/>
            <a:rect l="l" t="t" r="r" b="b"/>
            <a:pathLst>
              <a:path w="2831465" h="21589">
                <a:moveTo>
                  <a:pt x="0" y="21278"/>
                </a:moveTo>
                <a:lnTo>
                  <a:pt x="2831200" y="0"/>
                </a:lnTo>
              </a:path>
            </a:pathLst>
          </a:custGeom>
          <a:ln w="15378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423456" y="5399489"/>
            <a:ext cx="93839" cy="95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790169" y="4134504"/>
            <a:ext cx="1270" cy="1387475"/>
          </a:xfrm>
          <a:custGeom>
            <a:avLst/>
            <a:gdLst/>
            <a:ahLst/>
            <a:cxnLst/>
            <a:rect l="l" t="t" r="r" b="b"/>
            <a:pathLst>
              <a:path w="1270" h="1387475">
                <a:moveTo>
                  <a:pt x="0" y="1386971"/>
                </a:moveTo>
                <a:lnTo>
                  <a:pt x="1173" y="0"/>
                </a:lnTo>
              </a:path>
            </a:pathLst>
          </a:custGeom>
          <a:ln w="15378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743698" y="4114157"/>
            <a:ext cx="95184" cy="93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505193" y="4519478"/>
            <a:ext cx="211974" cy="227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542854" y="4540344"/>
            <a:ext cx="137177" cy="1487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891735" y="4519478"/>
            <a:ext cx="215091" cy="2275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30886" y="4540344"/>
            <a:ext cx="137177" cy="1487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119296" y="4351145"/>
            <a:ext cx="215091" cy="2244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157996" y="4371116"/>
            <a:ext cx="137177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574417" y="4351145"/>
            <a:ext cx="215091" cy="2244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614013" y="4371116"/>
            <a:ext cx="137177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842503" y="4519478"/>
            <a:ext cx="215091" cy="2275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881079" y="4540344"/>
            <a:ext cx="137177" cy="1487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268280" y="4519478"/>
            <a:ext cx="211974" cy="2275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306271" y="4540344"/>
            <a:ext cx="137177" cy="1487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742105" y="4351145"/>
            <a:ext cx="211974" cy="2244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779439" y="4371116"/>
            <a:ext cx="137176" cy="148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912910" y="5043180"/>
            <a:ext cx="215091" cy="2244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951396" y="5062185"/>
            <a:ext cx="137177" cy="148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149824" y="4781329"/>
            <a:ext cx="211974" cy="2244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187979" y="4801264"/>
            <a:ext cx="137177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340621" y="4263862"/>
            <a:ext cx="211974" cy="22444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377430" y="4282260"/>
            <a:ext cx="137177" cy="14878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972139" y="4743922"/>
            <a:ext cx="211974" cy="2275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008708" y="4764656"/>
            <a:ext cx="137177" cy="1487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980556" y="4135815"/>
            <a:ext cx="1998980" cy="984250"/>
          </a:xfrm>
          <a:custGeom>
            <a:avLst/>
            <a:gdLst/>
            <a:ahLst/>
            <a:cxnLst/>
            <a:rect l="l" t="t" r="r" b="b"/>
            <a:pathLst>
              <a:path w="1998979" h="984250">
                <a:moveTo>
                  <a:pt x="0" y="983839"/>
                </a:moveTo>
                <a:lnTo>
                  <a:pt x="2452" y="919390"/>
                </a:lnTo>
                <a:lnTo>
                  <a:pt x="5537" y="856896"/>
                </a:lnTo>
                <a:lnTo>
                  <a:pt x="9886" y="798311"/>
                </a:lnTo>
                <a:lnTo>
                  <a:pt x="16132" y="745588"/>
                </a:lnTo>
                <a:lnTo>
                  <a:pt x="24907" y="700681"/>
                </a:lnTo>
                <a:lnTo>
                  <a:pt x="52573" y="642134"/>
                </a:lnTo>
                <a:lnTo>
                  <a:pt x="78130" y="638666"/>
                </a:lnTo>
                <a:lnTo>
                  <a:pt x="110988" y="659657"/>
                </a:lnTo>
                <a:lnTo>
                  <a:pt x="147863" y="693061"/>
                </a:lnTo>
                <a:lnTo>
                  <a:pt x="185468" y="726830"/>
                </a:lnTo>
                <a:lnTo>
                  <a:pt x="220517" y="748917"/>
                </a:lnTo>
                <a:lnTo>
                  <a:pt x="249725" y="747274"/>
                </a:lnTo>
                <a:lnTo>
                  <a:pt x="268310" y="720835"/>
                </a:lnTo>
                <a:lnTo>
                  <a:pt x="282258" y="676312"/>
                </a:lnTo>
                <a:lnTo>
                  <a:pt x="293639" y="620830"/>
                </a:lnTo>
                <a:lnTo>
                  <a:pt x="304522" y="561516"/>
                </a:lnTo>
                <a:lnTo>
                  <a:pt x="316976" y="505498"/>
                </a:lnTo>
                <a:lnTo>
                  <a:pt x="333070" y="459901"/>
                </a:lnTo>
                <a:lnTo>
                  <a:pt x="354873" y="431854"/>
                </a:lnTo>
                <a:lnTo>
                  <a:pt x="383076" y="426106"/>
                </a:lnTo>
                <a:lnTo>
                  <a:pt x="416069" y="437908"/>
                </a:lnTo>
                <a:lnTo>
                  <a:pt x="452472" y="460131"/>
                </a:lnTo>
                <a:lnTo>
                  <a:pt x="490906" y="485650"/>
                </a:lnTo>
                <a:lnTo>
                  <a:pt x="529992" y="507337"/>
                </a:lnTo>
                <a:lnTo>
                  <a:pt x="568349" y="518065"/>
                </a:lnTo>
                <a:lnTo>
                  <a:pt x="604599" y="510708"/>
                </a:lnTo>
                <a:lnTo>
                  <a:pt x="631824" y="487524"/>
                </a:lnTo>
                <a:lnTo>
                  <a:pt x="659319" y="450170"/>
                </a:lnTo>
                <a:lnTo>
                  <a:pt x="686868" y="403134"/>
                </a:lnTo>
                <a:lnTo>
                  <a:pt x="714255" y="350907"/>
                </a:lnTo>
                <a:lnTo>
                  <a:pt x="741263" y="297976"/>
                </a:lnTo>
                <a:lnTo>
                  <a:pt x="767676" y="248832"/>
                </a:lnTo>
                <a:lnTo>
                  <a:pt x="793278" y="207962"/>
                </a:lnTo>
                <a:lnTo>
                  <a:pt x="817852" y="179856"/>
                </a:lnTo>
                <a:lnTo>
                  <a:pt x="841183" y="169003"/>
                </a:lnTo>
                <a:lnTo>
                  <a:pt x="862836" y="179622"/>
                </a:lnTo>
                <a:lnTo>
                  <a:pt x="882812" y="209332"/>
                </a:lnTo>
                <a:lnTo>
                  <a:pt x="901545" y="252726"/>
                </a:lnTo>
                <a:lnTo>
                  <a:pt x="919466" y="304395"/>
                </a:lnTo>
                <a:lnTo>
                  <a:pt x="937009" y="358930"/>
                </a:lnTo>
                <a:lnTo>
                  <a:pt x="954605" y="410923"/>
                </a:lnTo>
                <a:lnTo>
                  <a:pt x="972689" y="454966"/>
                </a:lnTo>
                <a:lnTo>
                  <a:pt x="991692" y="485649"/>
                </a:lnTo>
                <a:lnTo>
                  <a:pt x="1012047" y="497566"/>
                </a:lnTo>
                <a:lnTo>
                  <a:pt x="1034043" y="488191"/>
                </a:lnTo>
                <a:lnTo>
                  <a:pt x="1057391" y="461672"/>
                </a:lnTo>
                <a:lnTo>
                  <a:pt x="1081658" y="422605"/>
                </a:lnTo>
                <a:lnTo>
                  <a:pt x="1106413" y="375587"/>
                </a:lnTo>
                <a:lnTo>
                  <a:pt x="1131222" y="325217"/>
                </a:lnTo>
                <a:lnTo>
                  <a:pt x="1155651" y="276090"/>
                </a:lnTo>
                <a:lnTo>
                  <a:pt x="1179270" y="232805"/>
                </a:lnTo>
                <a:lnTo>
                  <a:pt x="1201644" y="199958"/>
                </a:lnTo>
                <a:lnTo>
                  <a:pt x="1222342" y="182146"/>
                </a:lnTo>
                <a:lnTo>
                  <a:pt x="1250698" y="185158"/>
                </a:lnTo>
                <a:lnTo>
                  <a:pt x="1276863" y="212812"/>
                </a:lnTo>
                <a:lnTo>
                  <a:pt x="1301203" y="253608"/>
                </a:lnTo>
                <a:lnTo>
                  <a:pt x="1324082" y="296048"/>
                </a:lnTo>
                <a:lnTo>
                  <a:pt x="1345866" y="328630"/>
                </a:lnTo>
                <a:lnTo>
                  <a:pt x="1391315" y="321036"/>
                </a:lnTo>
                <a:lnTo>
                  <a:pt x="1414342" y="280242"/>
                </a:lnTo>
                <a:lnTo>
                  <a:pt x="1435687" y="229144"/>
                </a:lnTo>
                <a:lnTo>
                  <a:pt x="1455035" y="179412"/>
                </a:lnTo>
                <a:lnTo>
                  <a:pt x="1472069" y="142719"/>
                </a:lnTo>
                <a:lnTo>
                  <a:pt x="1488293" y="117050"/>
                </a:lnTo>
                <a:lnTo>
                  <a:pt x="1499998" y="101649"/>
                </a:lnTo>
                <a:lnTo>
                  <a:pt x="1510883" y="90355"/>
                </a:lnTo>
                <a:lnTo>
                  <a:pt x="1524642" y="77007"/>
                </a:lnTo>
                <a:lnTo>
                  <a:pt x="1541277" y="51337"/>
                </a:lnTo>
                <a:lnTo>
                  <a:pt x="1559144" y="19508"/>
                </a:lnTo>
                <a:lnTo>
                  <a:pt x="1579475" y="0"/>
                </a:lnTo>
                <a:lnTo>
                  <a:pt x="1603503" y="11294"/>
                </a:lnTo>
                <a:lnTo>
                  <a:pt x="1618716" y="39035"/>
                </a:lnTo>
                <a:lnTo>
                  <a:pt x="1634542" y="81413"/>
                </a:lnTo>
                <a:lnTo>
                  <a:pt x="1651325" y="133485"/>
                </a:lnTo>
                <a:lnTo>
                  <a:pt x="1669412" y="190308"/>
                </a:lnTo>
                <a:lnTo>
                  <a:pt x="1689146" y="246939"/>
                </a:lnTo>
                <a:lnTo>
                  <a:pt x="1710873" y="298436"/>
                </a:lnTo>
                <a:lnTo>
                  <a:pt x="1734938" y="339856"/>
                </a:lnTo>
                <a:lnTo>
                  <a:pt x="1768983" y="377702"/>
                </a:lnTo>
                <a:lnTo>
                  <a:pt x="1809418" y="410436"/>
                </a:lnTo>
                <a:lnTo>
                  <a:pt x="1852408" y="438425"/>
                </a:lnTo>
                <a:lnTo>
                  <a:pt x="1894120" y="462033"/>
                </a:lnTo>
                <a:lnTo>
                  <a:pt x="1930721" y="481625"/>
                </a:lnTo>
                <a:lnTo>
                  <a:pt x="1958377" y="497566"/>
                </a:lnTo>
                <a:lnTo>
                  <a:pt x="1983329" y="512710"/>
                </a:lnTo>
                <a:lnTo>
                  <a:pt x="1995343" y="517690"/>
                </a:lnTo>
                <a:lnTo>
                  <a:pt x="1998731" y="515893"/>
                </a:lnTo>
                <a:lnTo>
                  <a:pt x="1997807" y="510708"/>
                </a:lnTo>
              </a:path>
            </a:pathLst>
          </a:custGeom>
          <a:ln w="2050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3149726" y="5380277"/>
            <a:ext cx="3759200" cy="82486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R="577215" algn="r">
              <a:lnSpc>
                <a:spcPct val="100000"/>
              </a:lnSpc>
              <a:spcBef>
                <a:spcPts val="1019"/>
              </a:spcBef>
            </a:pPr>
            <a:r>
              <a:rPr sz="1450" spc="320" dirty="0">
                <a:latin typeface="Calibri"/>
                <a:cs typeface="Calibri"/>
              </a:rPr>
              <a:t>(</a:t>
            </a:r>
            <a:r>
              <a:rPr sz="1450" spc="305" dirty="0">
                <a:latin typeface="Calibri"/>
                <a:cs typeface="Calibri"/>
              </a:rPr>
              <a:t>)</a:t>
            </a:r>
            <a:r>
              <a:rPr sz="1450" spc="-270" dirty="0">
                <a:latin typeface="Calibri"/>
                <a:cs typeface="Calibri"/>
              </a:rPr>
              <a:t>&amp;</a:t>
            </a: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950" b="1" spc="180" dirty="0">
                <a:solidFill>
                  <a:srgbClr val="0000FF"/>
                </a:solidFill>
                <a:latin typeface="Arial"/>
                <a:cs typeface="Arial"/>
              </a:rPr>
              <a:t>High </a:t>
            </a:r>
            <a:r>
              <a:rPr sz="1950" b="1" spc="130" dirty="0">
                <a:solidFill>
                  <a:srgbClr val="0000FF"/>
                </a:solidFill>
                <a:latin typeface="Arial"/>
                <a:cs typeface="Arial"/>
              </a:rPr>
              <a:t>variance</a:t>
            </a:r>
            <a:r>
              <a:rPr sz="1950" b="1" spc="4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1" spc="204" dirty="0">
                <a:solidFill>
                  <a:srgbClr val="0000FF"/>
                </a:solidFill>
                <a:latin typeface="Arial"/>
                <a:cs typeface="Arial"/>
              </a:rPr>
              <a:t>(overfitting)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85745" algn="l"/>
                <a:tab pos="407352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40" dirty="0"/>
              <a:t>Training	</a:t>
            </a:r>
            <a:r>
              <a:rPr spc="315" dirty="0"/>
              <a:t>and	</a:t>
            </a:r>
            <a:r>
              <a:rPr spc="365" dirty="0"/>
              <a:t>Testing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7249" y="1750250"/>
            <a:ext cx="250825" cy="582295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50" dirty="0">
                <a:latin typeface="Calibri"/>
                <a:cs typeface="Calibri"/>
              </a:rPr>
              <a:t>!"</a:t>
            </a:r>
            <a:r>
              <a:rPr sz="1450" spc="-15" dirty="0">
                <a:latin typeface="Calibri"/>
                <a:cs typeface="Calibri"/>
              </a:rPr>
              <a:t>#</a:t>
            </a:r>
            <a:r>
              <a:rPr sz="1450" spc="-5" dirty="0">
                <a:latin typeface="Calibri"/>
                <a:cs typeface="Calibri"/>
              </a:rPr>
              <a:t>$</a:t>
            </a:r>
            <a:r>
              <a:rPr sz="1450" dirty="0">
                <a:latin typeface="Calibri"/>
                <a:cs typeface="Calibri"/>
              </a:rPr>
              <a:t>%&amp;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31151" y="3023287"/>
            <a:ext cx="2831465" cy="21590"/>
          </a:xfrm>
          <a:custGeom>
            <a:avLst/>
            <a:gdLst/>
            <a:ahLst/>
            <a:cxnLst/>
            <a:rect l="l" t="t" r="r" b="b"/>
            <a:pathLst>
              <a:path w="2831465" h="21589">
                <a:moveTo>
                  <a:pt x="0" y="21278"/>
                </a:moveTo>
                <a:lnTo>
                  <a:pt x="2831200" y="0"/>
                </a:lnTo>
              </a:path>
            </a:pathLst>
          </a:custGeom>
          <a:ln w="15378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88858" y="2976157"/>
            <a:ext cx="93839" cy="95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92444" y="3073451"/>
            <a:ext cx="30988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320" dirty="0">
                <a:latin typeface="Calibri"/>
                <a:cs typeface="Calibri"/>
              </a:rPr>
              <a:t>(</a:t>
            </a:r>
            <a:r>
              <a:rPr sz="1450" spc="305" dirty="0">
                <a:latin typeface="Calibri"/>
                <a:cs typeface="Calibri"/>
              </a:rPr>
              <a:t>)</a:t>
            </a:r>
            <a:r>
              <a:rPr sz="1450" spc="-270" dirty="0">
                <a:latin typeface="Calibri"/>
                <a:cs typeface="Calibri"/>
              </a:rPr>
              <a:t>&amp;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55571" y="1711173"/>
            <a:ext cx="1270" cy="1387475"/>
          </a:xfrm>
          <a:custGeom>
            <a:avLst/>
            <a:gdLst/>
            <a:ahLst/>
            <a:cxnLst/>
            <a:rect l="l" t="t" r="r" b="b"/>
            <a:pathLst>
              <a:path w="1269" h="1387475">
                <a:moveTo>
                  <a:pt x="0" y="1386971"/>
                </a:moveTo>
                <a:lnTo>
                  <a:pt x="1173" y="0"/>
                </a:lnTo>
              </a:path>
            </a:pathLst>
          </a:custGeom>
          <a:ln w="15378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09100" y="1690825"/>
            <a:ext cx="95184" cy="93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70595" y="2096147"/>
            <a:ext cx="211974" cy="227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08257" y="2117013"/>
            <a:ext cx="137177" cy="148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57137" y="2096147"/>
            <a:ext cx="215091" cy="2275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96289" y="2117013"/>
            <a:ext cx="137177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84698" y="1927814"/>
            <a:ext cx="215091" cy="2244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23399" y="1947785"/>
            <a:ext cx="137177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39819" y="1927814"/>
            <a:ext cx="215091" cy="2244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79415" y="1947785"/>
            <a:ext cx="137177" cy="148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07905" y="2096147"/>
            <a:ext cx="215091" cy="2275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46481" y="2117013"/>
            <a:ext cx="137177" cy="148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33682" y="2096147"/>
            <a:ext cx="211974" cy="2275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71673" y="2117013"/>
            <a:ext cx="137177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07508" y="1927814"/>
            <a:ext cx="211974" cy="2244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44841" y="1947785"/>
            <a:ext cx="137176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78313" y="2619849"/>
            <a:ext cx="215091" cy="2244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16798" y="2638853"/>
            <a:ext cx="137177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15226" y="2357998"/>
            <a:ext cx="211974" cy="2244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53381" y="2377933"/>
            <a:ext cx="137177" cy="1487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06024" y="1840531"/>
            <a:ext cx="211974" cy="22444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42832" y="1858928"/>
            <a:ext cx="137177" cy="1487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37541" y="2320591"/>
            <a:ext cx="211974" cy="2275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74110" y="2341325"/>
            <a:ext cx="137177" cy="148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69355" y="1916379"/>
            <a:ext cx="2356485" cy="612140"/>
          </a:xfrm>
          <a:custGeom>
            <a:avLst/>
            <a:gdLst/>
            <a:ahLst/>
            <a:cxnLst/>
            <a:rect l="l" t="t" r="r" b="b"/>
            <a:pathLst>
              <a:path w="2356485" h="612139">
                <a:moveTo>
                  <a:pt x="0" y="611910"/>
                </a:moveTo>
                <a:lnTo>
                  <a:pt x="2356008" y="0"/>
                </a:lnTo>
              </a:path>
            </a:pathLst>
          </a:custGeom>
          <a:ln w="2050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175855" y="1767938"/>
            <a:ext cx="250825" cy="582295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50" dirty="0">
                <a:latin typeface="Calibri"/>
                <a:cs typeface="Calibri"/>
              </a:rPr>
              <a:t>!"</a:t>
            </a:r>
            <a:r>
              <a:rPr sz="1450" spc="-15" dirty="0">
                <a:latin typeface="Calibri"/>
                <a:cs typeface="Calibri"/>
              </a:rPr>
              <a:t>#</a:t>
            </a:r>
            <a:r>
              <a:rPr sz="1450" spc="-5" dirty="0">
                <a:latin typeface="Calibri"/>
                <a:cs typeface="Calibri"/>
              </a:rPr>
              <a:t>$</a:t>
            </a:r>
            <a:r>
              <a:rPr sz="1450" dirty="0">
                <a:latin typeface="Calibri"/>
                <a:cs typeface="Calibri"/>
              </a:rPr>
              <a:t>%&amp;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379756" y="3040976"/>
            <a:ext cx="2831465" cy="21590"/>
          </a:xfrm>
          <a:custGeom>
            <a:avLst/>
            <a:gdLst/>
            <a:ahLst/>
            <a:cxnLst/>
            <a:rect l="l" t="t" r="r" b="b"/>
            <a:pathLst>
              <a:path w="2831465" h="21589">
                <a:moveTo>
                  <a:pt x="0" y="21278"/>
                </a:moveTo>
                <a:lnTo>
                  <a:pt x="2831200" y="0"/>
                </a:lnTo>
              </a:path>
            </a:pathLst>
          </a:custGeom>
          <a:ln w="15378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137464" y="2993845"/>
            <a:ext cx="93839" cy="95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741050" y="3091139"/>
            <a:ext cx="30988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320" dirty="0">
                <a:latin typeface="Calibri"/>
                <a:cs typeface="Calibri"/>
              </a:rPr>
              <a:t>(</a:t>
            </a:r>
            <a:r>
              <a:rPr sz="1450" spc="305" dirty="0">
                <a:latin typeface="Calibri"/>
                <a:cs typeface="Calibri"/>
              </a:rPr>
              <a:t>)</a:t>
            </a:r>
            <a:r>
              <a:rPr sz="1450" spc="-270" dirty="0">
                <a:latin typeface="Calibri"/>
                <a:cs typeface="Calibri"/>
              </a:rPr>
              <a:t>&amp;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504176" y="1728861"/>
            <a:ext cx="1270" cy="1387475"/>
          </a:xfrm>
          <a:custGeom>
            <a:avLst/>
            <a:gdLst/>
            <a:ahLst/>
            <a:cxnLst/>
            <a:rect l="l" t="t" r="r" b="b"/>
            <a:pathLst>
              <a:path w="1270" h="1387475">
                <a:moveTo>
                  <a:pt x="0" y="1386971"/>
                </a:moveTo>
                <a:lnTo>
                  <a:pt x="1173" y="0"/>
                </a:lnTo>
              </a:path>
            </a:pathLst>
          </a:custGeom>
          <a:ln w="15378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57706" y="1708513"/>
            <a:ext cx="95184" cy="9360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19201" y="2113834"/>
            <a:ext cx="211974" cy="227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56863" y="2134701"/>
            <a:ext cx="137177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605743" y="2113834"/>
            <a:ext cx="215091" cy="2275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44894" y="2134701"/>
            <a:ext cx="137177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33303" y="1945502"/>
            <a:ext cx="215091" cy="2244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72004" y="1965473"/>
            <a:ext cx="137177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88425" y="1945502"/>
            <a:ext cx="215091" cy="2244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28021" y="1965473"/>
            <a:ext cx="137177" cy="148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56511" y="2113834"/>
            <a:ext cx="215091" cy="2275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95086" y="2134701"/>
            <a:ext cx="137177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982287" y="2113834"/>
            <a:ext cx="211974" cy="2275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20279" y="2134701"/>
            <a:ext cx="137177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56114" y="1945502"/>
            <a:ext cx="211974" cy="2244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93447" y="1965473"/>
            <a:ext cx="137176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626918" y="2637537"/>
            <a:ext cx="215091" cy="2244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665404" y="2656541"/>
            <a:ext cx="137177" cy="148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863832" y="2375686"/>
            <a:ext cx="211974" cy="2244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901987" y="2395621"/>
            <a:ext cx="137177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54629" y="1858218"/>
            <a:ext cx="211974" cy="22444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91438" y="1876616"/>
            <a:ext cx="137177" cy="14878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86147" y="2338279"/>
            <a:ext cx="211974" cy="2275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22716" y="2359013"/>
            <a:ext cx="137177" cy="14878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628846" y="1951744"/>
            <a:ext cx="2169160" cy="998855"/>
          </a:xfrm>
          <a:custGeom>
            <a:avLst/>
            <a:gdLst/>
            <a:ahLst/>
            <a:cxnLst/>
            <a:rect l="l" t="t" r="r" b="b"/>
            <a:pathLst>
              <a:path w="2169159" h="998855">
                <a:moveTo>
                  <a:pt x="0" y="998829"/>
                </a:moveTo>
                <a:lnTo>
                  <a:pt x="27464" y="954394"/>
                </a:lnTo>
                <a:lnTo>
                  <a:pt x="55032" y="910063"/>
                </a:lnTo>
                <a:lnTo>
                  <a:pt x="82809" y="865941"/>
                </a:lnTo>
                <a:lnTo>
                  <a:pt x="110899" y="822132"/>
                </a:lnTo>
                <a:lnTo>
                  <a:pt x="139406" y="778740"/>
                </a:lnTo>
                <a:lnTo>
                  <a:pt x="168435" y="735869"/>
                </a:lnTo>
                <a:lnTo>
                  <a:pt x="198091" y="693625"/>
                </a:lnTo>
                <a:lnTo>
                  <a:pt x="228476" y="652111"/>
                </a:lnTo>
                <a:lnTo>
                  <a:pt x="259696" y="611432"/>
                </a:lnTo>
                <a:lnTo>
                  <a:pt x="291855" y="571691"/>
                </a:lnTo>
                <a:lnTo>
                  <a:pt x="325058" y="532994"/>
                </a:lnTo>
                <a:lnTo>
                  <a:pt x="359408" y="495445"/>
                </a:lnTo>
                <a:lnTo>
                  <a:pt x="395010" y="459147"/>
                </a:lnTo>
                <a:lnTo>
                  <a:pt x="431969" y="424205"/>
                </a:lnTo>
                <a:lnTo>
                  <a:pt x="470388" y="390725"/>
                </a:lnTo>
                <a:lnTo>
                  <a:pt x="510372" y="358809"/>
                </a:lnTo>
                <a:lnTo>
                  <a:pt x="552026" y="328562"/>
                </a:lnTo>
                <a:lnTo>
                  <a:pt x="591218" y="302388"/>
                </a:lnTo>
                <a:lnTo>
                  <a:pt x="632553" y="276517"/>
                </a:lnTo>
                <a:lnTo>
                  <a:pt x="675807" y="251069"/>
                </a:lnTo>
                <a:lnTo>
                  <a:pt x="720754" y="226166"/>
                </a:lnTo>
                <a:lnTo>
                  <a:pt x="767171" y="201927"/>
                </a:lnTo>
                <a:lnTo>
                  <a:pt x="814834" y="178474"/>
                </a:lnTo>
                <a:lnTo>
                  <a:pt x="863518" y="155927"/>
                </a:lnTo>
                <a:lnTo>
                  <a:pt x="912999" y="134408"/>
                </a:lnTo>
                <a:lnTo>
                  <a:pt x="963053" y="114036"/>
                </a:lnTo>
                <a:lnTo>
                  <a:pt x="1013455" y="94932"/>
                </a:lnTo>
                <a:lnTo>
                  <a:pt x="1063983" y="77218"/>
                </a:lnTo>
                <a:lnTo>
                  <a:pt x="1114410" y="61014"/>
                </a:lnTo>
                <a:lnTo>
                  <a:pt x="1164514" y="46440"/>
                </a:lnTo>
                <a:lnTo>
                  <a:pt x="1214070" y="33617"/>
                </a:lnTo>
                <a:lnTo>
                  <a:pt x="1262854" y="22667"/>
                </a:lnTo>
                <a:lnTo>
                  <a:pt x="1310641" y="13709"/>
                </a:lnTo>
                <a:lnTo>
                  <a:pt x="1357207" y="6865"/>
                </a:lnTo>
                <a:lnTo>
                  <a:pt x="1402329" y="2255"/>
                </a:lnTo>
                <a:lnTo>
                  <a:pt x="1445781" y="0"/>
                </a:lnTo>
                <a:lnTo>
                  <a:pt x="1672403" y="42405"/>
                </a:lnTo>
                <a:lnTo>
                  <a:pt x="1908267" y="142103"/>
                </a:lnTo>
                <a:lnTo>
                  <a:pt x="2093611" y="243033"/>
                </a:lnTo>
                <a:lnTo>
                  <a:pt x="2168672" y="289135"/>
                </a:lnTo>
              </a:path>
            </a:pathLst>
          </a:custGeom>
          <a:ln w="20504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758251" y="3560589"/>
            <a:ext cx="334962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80" dirty="0">
                <a:solidFill>
                  <a:srgbClr val="0000FF"/>
                </a:solidFill>
                <a:latin typeface="Arial"/>
                <a:cs typeface="Arial"/>
              </a:rPr>
              <a:t>High </a:t>
            </a:r>
            <a:r>
              <a:rPr sz="1950" b="1" spc="90" dirty="0">
                <a:solidFill>
                  <a:srgbClr val="0000FF"/>
                </a:solidFill>
                <a:latin typeface="Arial"/>
                <a:cs typeface="Arial"/>
              </a:rPr>
              <a:t>bias</a:t>
            </a:r>
            <a:r>
              <a:rPr sz="1950" b="1" spc="5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1" spc="200" dirty="0">
                <a:solidFill>
                  <a:srgbClr val="0000FF"/>
                </a:solidFill>
                <a:latin typeface="Arial"/>
                <a:cs typeface="Arial"/>
              </a:rPr>
              <a:t>(underfitting)</a:t>
            </a:r>
            <a:endParaRPr sz="19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813791" y="3560589"/>
            <a:ext cx="148717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55" dirty="0">
                <a:solidFill>
                  <a:srgbClr val="0000FF"/>
                </a:solidFill>
                <a:latin typeface="Arial"/>
                <a:cs typeface="Arial"/>
              </a:rPr>
              <a:t>Just</a:t>
            </a:r>
            <a:r>
              <a:rPr sz="1950" b="1" spc="2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1" spc="160" dirty="0">
                <a:solidFill>
                  <a:srgbClr val="0000FF"/>
                </a:solidFill>
                <a:latin typeface="Arial"/>
                <a:cs typeface="Arial"/>
              </a:rPr>
              <a:t>right!</a:t>
            </a:r>
            <a:endParaRPr sz="19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461847" y="4173582"/>
            <a:ext cx="250825" cy="582295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50" dirty="0">
                <a:latin typeface="Calibri"/>
                <a:cs typeface="Calibri"/>
              </a:rPr>
              <a:t>!"</a:t>
            </a:r>
            <a:r>
              <a:rPr sz="1450" spc="-15" dirty="0">
                <a:latin typeface="Calibri"/>
                <a:cs typeface="Calibri"/>
              </a:rPr>
              <a:t>#</a:t>
            </a:r>
            <a:r>
              <a:rPr sz="1450" spc="-5" dirty="0">
                <a:latin typeface="Calibri"/>
                <a:cs typeface="Calibri"/>
              </a:rPr>
              <a:t>$</a:t>
            </a:r>
            <a:r>
              <a:rPr sz="1450" dirty="0">
                <a:latin typeface="Calibri"/>
                <a:cs typeface="Calibri"/>
              </a:rPr>
              <a:t>%&amp;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665749" y="5446619"/>
            <a:ext cx="2831465" cy="21590"/>
          </a:xfrm>
          <a:custGeom>
            <a:avLst/>
            <a:gdLst/>
            <a:ahLst/>
            <a:cxnLst/>
            <a:rect l="l" t="t" r="r" b="b"/>
            <a:pathLst>
              <a:path w="2831465" h="21589">
                <a:moveTo>
                  <a:pt x="0" y="21278"/>
                </a:moveTo>
                <a:lnTo>
                  <a:pt x="2831200" y="0"/>
                </a:lnTo>
              </a:path>
            </a:pathLst>
          </a:custGeom>
          <a:ln w="15378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423456" y="5399489"/>
            <a:ext cx="93839" cy="95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790169" y="4134504"/>
            <a:ext cx="1270" cy="1387475"/>
          </a:xfrm>
          <a:custGeom>
            <a:avLst/>
            <a:gdLst/>
            <a:ahLst/>
            <a:cxnLst/>
            <a:rect l="l" t="t" r="r" b="b"/>
            <a:pathLst>
              <a:path w="1270" h="1387475">
                <a:moveTo>
                  <a:pt x="0" y="1386971"/>
                </a:moveTo>
                <a:lnTo>
                  <a:pt x="1173" y="0"/>
                </a:lnTo>
              </a:path>
            </a:pathLst>
          </a:custGeom>
          <a:ln w="15378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743698" y="4114157"/>
            <a:ext cx="95184" cy="93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505193" y="4519478"/>
            <a:ext cx="211974" cy="227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542854" y="4540344"/>
            <a:ext cx="137177" cy="1487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891735" y="4519478"/>
            <a:ext cx="215091" cy="2275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930886" y="4540344"/>
            <a:ext cx="137177" cy="1487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119296" y="4351145"/>
            <a:ext cx="215091" cy="2244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157996" y="4371116"/>
            <a:ext cx="137177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574417" y="4351145"/>
            <a:ext cx="215091" cy="2244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614013" y="4371116"/>
            <a:ext cx="137177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842503" y="4519478"/>
            <a:ext cx="215091" cy="2275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881079" y="4540344"/>
            <a:ext cx="137177" cy="1487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268280" y="4519478"/>
            <a:ext cx="211974" cy="2275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306271" y="4540344"/>
            <a:ext cx="137177" cy="1487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742105" y="4351145"/>
            <a:ext cx="211974" cy="2244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779439" y="4371116"/>
            <a:ext cx="137176" cy="148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912910" y="5043180"/>
            <a:ext cx="215091" cy="2244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951396" y="5062185"/>
            <a:ext cx="137177" cy="148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149824" y="4781329"/>
            <a:ext cx="211974" cy="2244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187979" y="4801264"/>
            <a:ext cx="137177" cy="148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340621" y="4263862"/>
            <a:ext cx="211974" cy="22444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377430" y="4282260"/>
            <a:ext cx="137177" cy="14878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972139" y="4743922"/>
            <a:ext cx="211974" cy="2275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008708" y="4764656"/>
            <a:ext cx="137177" cy="1487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980556" y="4135815"/>
            <a:ext cx="1998980" cy="984250"/>
          </a:xfrm>
          <a:custGeom>
            <a:avLst/>
            <a:gdLst/>
            <a:ahLst/>
            <a:cxnLst/>
            <a:rect l="l" t="t" r="r" b="b"/>
            <a:pathLst>
              <a:path w="1998979" h="984250">
                <a:moveTo>
                  <a:pt x="0" y="983839"/>
                </a:moveTo>
                <a:lnTo>
                  <a:pt x="2452" y="919390"/>
                </a:lnTo>
                <a:lnTo>
                  <a:pt x="5537" y="856896"/>
                </a:lnTo>
                <a:lnTo>
                  <a:pt x="9886" y="798311"/>
                </a:lnTo>
                <a:lnTo>
                  <a:pt x="16132" y="745588"/>
                </a:lnTo>
                <a:lnTo>
                  <a:pt x="24907" y="700681"/>
                </a:lnTo>
                <a:lnTo>
                  <a:pt x="52573" y="642134"/>
                </a:lnTo>
                <a:lnTo>
                  <a:pt x="78130" y="638666"/>
                </a:lnTo>
                <a:lnTo>
                  <a:pt x="110988" y="659657"/>
                </a:lnTo>
                <a:lnTo>
                  <a:pt x="147863" y="693061"/>
                </a:lnTo>
                <a:lnTo>
                  <a:pt x="185468" y="726830"/>
                </a:lnTo>
                <a:lnTo>
                  <a:pt x="220517" y="748917"/>
                </a:lnTo>
                <a:lnTo>
                  <a:pt x="249725" y="747274"/>
                </a:lnTo>
                <a:lnTo>
                  <a:pt x="268310" y="720835"/>
                </a:lnTo>
                <a:lnTo>
                  <a:pt x="282258" y="676312"/>
                </a:lnTo>
                <a:lnTo>
                  <a:pt x="293639" y="620830"/>
                </a:lnTo>
                <a:lnTo>
                  <a:pt x="304522" y="561516"/>
                </a:lnTo>
                <a:lnTo>
                  <a:pt x="316976" y="505498"/>
                </a:lnTo>
                <a:lnTo>
                  <a:pt x="333070" y="459901"/>
                </a:lnTo>
                <a:lnTo>
                  <a:pt x="354873" y="431854"/>
                </a:lnTo>
                <a:lnTo>
                  <a:pt x="383076" y="426106"/>
                </a:lnTo>
                <a:lnTo>
                  <a:pt x="416069" y="437908"/>
                </a:lnTo>
                <a:lnTo>
                  <a:pt x="452472" y="460131"/>
                </a:lnTo>
                <a:lnTo>
                  <a:pt x="490906" y="485650"/>
                </a:lnTo>
                <a:lnTo>
                  <a:pt x="529992" y="507337"/>
                </a:lnTo>
                <a:lnTo>
                  <a:pt x="568349" y="518065"/>
                </a:lnTo>
                <a:lnTo>
                  <a:pt x="604599" y="510708"/>
                </a:lnTo>
                <a:lnTo>
                  <a:pt x="631824" y="487524"/>
                </a:lnTo>
                <a:lnTo>
                  <a:pt x="659319" y="450170"/>
                </a:lnTo>
                <a:lnTo>
                  <a:pt x="686868" y="403134"/>
                </a:lnTo>
                <a:lnTo>
                  <a:pt x="714255" y="350907"/>
                </a:lnTo>
                <a:lnTo>
                  <a:pt x="741263" y="297976"/>
                </a:lnTo>
                <a:lnTo>
                  <a:pt x="767676" y="248832"/>
                </a:lnTo>
                <a:lnTo>
                  <a:pt x="793278" y="207962"/>
                </a:lnTo>
                <a:lnTo>
                  <a:pt x="817852" y="179856"/>
                </a:lnTo>
                <a:lnTo>
                  <a:pt x="841183" y="169003"/>
                </a:lnTo>
                <a:lnTo>
                  <a:pt x="862836" y="179622"/>
                </a:lnTo>
                <a:lnTo>
                  <a:pt x="882812" y="209332"/>
                </a:lnTo>
                <a:lnTo>
                  <a:pt x="901545" y="252726"/>
                </a:lnTo>
                <a:lnTo>
                  <a:pt x="919466" y="304395"/>
                </a:lnTo>
                <a:lnTo>
                  <a:pt x="937009" y="358930"/>
                </a:lnTo>
                <a:lnTo>
                  <a:pt x="954605" y="410923"/>
                </a:lnTo>
                <a:lnTo>
                  <a:pt x="972689" y="454966"/>
                </a:lnTo>
                <a:lnTo>
                  <a:pt x="991692" y="485649"/>
                </a:lnTo>
                <a:lnTo>
                  <a:pt x="1012047" y="497566"/>
                </a:lnTo>
                <a:lnTo>
                  <a:pt x="1034043" y="488191"/>
                </a:lnTo>
                <a:lnTo>
                  <a:pt x="1057391" y="461672"/>
                </a:lnTo>
                <a:lnTo>
                  <a:pt x="1081658" y="422605"/>
                </a:lnTo>
                <a:lnTo>
                  <a:pt x="1106413" y="375587"/>
                </a:lnTo>
                <a:lnTo>
                  <a:pt x="1131222" y="325217"/>
                </a:lnTo>
                <a:lnTo>
                  <a:pt x="1155651" y="276090"/>
                </a:lnTo>
                <a:lnTo>
                  <a:pt x="1179270" y="232805"/>
                </a:lnTo>
                <a:lnTo>
                  <a:pt x="1201644" y="199958"/>
                </a:lnTo>
                <a:lnTo>
                  <a:pt x="1222342" y="182146"/>
                </a:lnTo>
                <a:lnTo>
                  <a:pt x="1250698" y="185158"/>
                </a:lnTo>
                <a:lnTo>
                  <a:pt x="1276863" y="212812"/>
                </a:lnTo>
                <a:lnTo>
                  <a:pt x="1301203" y="253608"/>
                </a:lnTo>
                <a:lnTo>
                  <a:pt x="1324082" y="296048"/>
                </a:lnTo>
                <a:lnTo>
                  <a:pt x="1345866" y="328630"/>
                </a:lnTo>
                <a:lnTo>
                  <a:pt x="1391315" y="321036"/>
                </a:lnTo>
                <a:lnTo>
                  <a:pt x="1414342" y="280242"/>
                </a:lnTo>
                <a:lnTo>
                  <a:pt x="1435687" y="229144"/>
                </a:lnTo>
                <a:lnTo>
                  <a:pt x="1455035" y="179412"/>
                </a:lnTo>
                <a:lnTo>
                  <a:pt x="1472069" y="142719"/>
                </a:lnTo>
                <a:lnTo>
                  <a:pt x="1488293" y="117050"/>
                </a:lnTo>
                <a:lnTo>
                  <a:pt x="1499998" y="101649"/>
                </a:lnTo>
                <a:lnTo>
                  <a:pt x="1510883" y="90355"/>
                </a:lnTo>
                <a:lnTo>
                  <a:pt x="1524642" y="77007"/>
                </a:lnTo>
                <a:lnTo>
                  <a:pt x="1541277" y="51337"/>
                </a:lnTo>
                <a:lnTo>
                  <a:pt x="1559144" y="19508"/>
                </a:lnTo>
                <a:lnTo>
                  <a:pt x="1579475" y="0"/>
                </a:lnTo>
                <a:lnTo>
                  <a:pt x="1603503" y="11294"/>
                </a:lnTo>
                <a:lnTo>
                  <a:pt x="1618716" y="39035"/>
                </a:lnTo>
                <a:lnTo>
                  <a:pt x="1634542" y="81413"/>
                </a:lnTo>
                <a:lnTo>
                  <a:pt x="1651325" y="133485"/>
                </a:lnTo>
                <a:lnTo>
                  <a:pt x="1669412" y="190308"/>
                </a:lnTo>
                <a:lnTo>
                  <a:pt x="1689146" y="246939"/>
                </a:lnTo>
                <a:lnTo>
                  <a:pt x="1710873" y="298436"/>
                </a:lnTo>
                <a:lnTo>
                  <a:pt x="1734938" y="339856"/>
                </a:lnTo>
                <a:lnTo>
                  <a:pt x="1768983" y="377702"/>
                </a:lnTo>
                <a:lnTo>
                  <a:pt x="1809418" y="410436"/>
                </a:lnTo>
                <a:lnTo>
                  <a:pt x="1852408" y="438425"/>
                </a:lnTo>
                <a:lnTo>
                  <a:pt x="1894120" y="462033"/>
                </a:lnTo>
                <a:lnTo>
                  <a:pt x="1930721" y="481625"/>
                </a:lnTo>
                <a:lnTo>
                  <a:pt x="1958377" y="497566"/>
                </a:lnTo>
                <a:lnTo>
                  <a:pt x="1983329" y="512710"/>
                </a:lnTo>
                <a:lnTo>
                  <a:pt x="1995343" y="517690"/>
                </a:lnTo>
                <a:lnTo>
                  <a:pt x="1998731" y="515893"/>
                </a:lnTo>
                <a:lnTo>
                  <a:pt x="1997807" y="510708"/>
                </a:lnTo>
              </a:path>
            </a:pathLst>
          </a:custGeom>
          <a:ln w="2050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3149726" y="5380277"/>
            <a:ext cx="3759200" cy="82486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R="577215" algn="r">
              <a:lnSpc>
                <a:spcPct val="100000"/>
              </a:lnSpc>
              <a:spcBef>
                <a:spcPts val="1019"/>
              </a:spcBef>
            </a:pPr>
            <a:r>
              <a:rPr sz="1450" spc="320" dirty="0">
                <a:latin typeface="Calibri"/>
                <a:cs typeface="Calibri"/>
              </a:rPr>
              <a:t>(</a:t>
            </a:r>
            <a:r>
              <a:rPr sz="1450" spc="305" dirty="0">
                <a:latin typeface="Calibri"/>
                <a:cs typeface="Calibri"/>
              </a:rPr>
              <a:t>)</a:t>
            </a:r>
            <a:r>
              <a:rPr sz="1450" spc="-270" dirty="0">
                <a:latin typeface="Calibri"/>
                <a:cs typeface="Calibri"/>
              </a:rPr>
              <a:t>&amp;</a:t>
            </a: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950" b="1" spc="180" dirty="0">
                <a:solidFill>
                  <a:srgbClr val="0000FF"/>
                </a:solidFill>
                <a:latin typeface="Arial"/>
                <a:cs typeface="Arial"/>
              </a:rPr>
              <a:t>High </a:t>
            </a:r>
            <a:r>
              <a:rPr sz="1950" b="1" spc="130" dirty="0">
                <a:solidFill>
                  <a:srgbClr val="0000FF"/>
                </a:solidFill>
                <a:latin typeface="Arial"/>
                <a:cs typeface="Arial"/>
              </a:rPr>
              <a:t>variance</a:t>
            </a:r>
            <a:r>
              <a:rPr sz="1950" b="1" spc="4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1" spc="204" dirty="0">
                <a:solidFill>
                  <a:srgbClr val="0000FF"/>
                </a:solidFill>
                <a:latin typeface="Arial"/>
                <a:cs typeface="Arial"/>
              </a:rPr>
              <a:t>(overfitting)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029460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15" dirty="0"/>
              <a:t>Avoid	</a:t>
            </a:r>
            <a:r>
              <a:rPr spc="325" dirty="0"/>
              <a:t>overfitting	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854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30"/>
              </a:spcBef>
            </a:pPr>
            <a:r>
              <a:rPr spc="120" dirty="0"/>
              <a:t>In </a:t>
            </a:r>
            <a:r>
              <a:rPr spc="105" dirty="0"/>
              <a:t>general, </a:t>
            </a:r>
            <a:r>
              <a:rPr spc="45" dirty="0"/>
              <a:t>use </a:t>
            </a:r>
            <a:r>
              <a:rPr spc="110" dirty="0"/>
              <a:t>simple</a:t>
            </a:r>
            <a:r>
              <a:rPr spc="265" dirty="0"/>
              <a:t> </a:t>
            </a:r>
            <a:r>
              <a:rPr spc="135" dirty="0"/>
              <a:t>models!</a:t>
            </a:r>
          </a:p>
          <a:p>
            <a:pPr marL="1270">
              <a:lnSpc>
                <a:spcPct val="100000"/>
              </a:lnSpc>
              <a:spcBef>
                <a:spcPts val="25"/>
              </a:spcBef>
            </a:pPr>
            <a:endParaRPr sz="3100">
              <a:latin typeface="Times New Roman"/>
              <a:cs typeface="Times New Roman"/>
            </a:endParaRPr>
          </a:p>
          <a:p>
            <a:pPr marL="494665" marR="5715" indent="-260350">
              <a:lnSpc>
                <a:spcPct val="119200"/>
              </a:lnSpc>
              <a:buFont typeface="Lucida Sans Unicode"/>
              <a:buChar char="•"/>
              <a:tabLst>
                <a:tab pos="495934" algn="l"/>
              </a:tabLst>
            </a:pPr>
            <a:r>
              <a:rPr b="1" spc="185" dirty="0">
                <a:latin typeface="Arial"/>
                <a:cs typeface="Arial"/>
              </a:rPr>
              <a:t>Reduce </a:t>
            </a:r>
            <a:r>
              <a:rPr b="1" spc="215" dirty="0">
                <a:latin typeface="Arial"/>
                <a:cs typeface="Arial"/>
              </a:rPr>
              <a:t>the </a:t>
            </a:r>
            <a:r>
              <a:rPr b="1" spc="200" dirty="0">
                <a:latin typeface="Arial"/>
                <a:cs typeface="Arial"/>
              </a:rPr>
              <a:t>number </a:t>
            </a:r>
            <a:r>
              <a:rPr spc="180" dirty="0"/>
              <a:t>of </a:t>
            </a:r>
            <a:r>
              <a:rPr spc="120" dirty="0"/>
              <a:t>features </a:t>
            </a:r>
            <a:r>
              <a:rPr spc="140" dirty="0"/>
              <a:t>manually </a:t>
            </a:r>
            <a:r>
              <a:rPr spc="130" dirty="0"/>
              <a:t>or </a:t>
            </a:r>
            <a:r>
              <a:rPr spc="155" dirty="0"/>
              <a:t>do </a:t>
            </a:r>
            <a:r>
              <a:rPr spc="145" dirty="0"/>
              <a:t>feature </a:t>
            </a:r>
            <a:r>
              <a:rPr spc="70" dirty="0"/>
              <a:t>selec-  </a:t>
            </a:r>
            <a:r>
              <a:rPr spc="185" dirty="0"/>
              <a:t>tion.</a:t>
            </a:r>
          </a:p>
          <a:p>
            <a:pPr marL="1270">
              <a:lnSpc>
                <a:spcPct val="100000"/>
              </a:lnSpc>
              <a:spcBef>
                <a:spcPts val="5"/>
              </a:spcBef>
              <a:buFont typeface="Lucida Sans Unicode"/>
              <a:buChar char="•"/>
            </a:pPr>
            <a:endParaRPr spc="185" dirty="0"/>
          </a:p>
          <a:p>
            <a:pPr marL="494665" indent="-260985">
              <a:lnSpc>
                <a:spcPct val="100000"/>
              </a:lnSpc>
              <a:buFont typeface="Lucida Sans Unicode"/>
              <a:buChar char="•"/>
              <a:tabLst>
                <a:tab pos="495934" algn="l"/>
              </a:tabLst>
            </a:pPr>
            <a:r>
              <a:rPr spc="250" dirty="0"/>
              <a:t>Do </a:t>
            </a:r>
            <a:r>
              <a:rPr spc="85" dirty="0"/>
              <a:t>a </a:t>
            </a:r>
            <a:r>
              <a:rPr b="1" spc="195" dirty="0">
                <a:latin typeface="Arial"/>
                <a:cs typeface="Arial"/>
              </a:rPr>
              <a:t>model </a:t>
            </a:r>
            <a:r>
              <a:rPr b="1" spc="125" dirty="0">
                <a:latin typeface="Arial"/>
                <a:cs typeface="Arial"/>
              </a:rPr>
              <a:t>selection </a:t>
            </a:r>
            <a:r>
              <a:rPr spc="340" dirty="0"/>
              <a:t>(ML</a:t>
            </a:r>
            <a:r>
              <a:rPr spc="220" dirty="0"/>
              <a:t> </a:t>
            </a:r>
            <a:r>
              <a:rPr spc="130" dirty="0"/>
              <a:t>course).</a:t>
            </a:r>
          </a:p>
          <a:p>
            <a:pPr marL="494665" marR="5080" indent="-260350">
              <a:lnSpc>
                <a:spcPct val="119200"/>
              </a:lnSpc>
              <a:spcBef>
                <a:spcPts val="1800"/>
              </a:spcBef>
              <a:buFont typeface="Lucida Sans Unicode"/>
              <a:buChar char="•"/>
              <a:tabLst>
                <a:tab pos="495934" algn="l"/>
              </a:tabLst>
            </a:pPr>
            <a:r>
              <a:rPr spc="60" dirty="0"/>
              <a:t>Use </a:t>
            </a:r>
            <a:r>
              <a:rPr b="1" spc="145" dirty="0">
                <a:latin typeface="Arial"/>
                <a:cs typeface="Arial"/>
              </a:rPr>
              <a:t>regularization </a:t>
            </a:r>
            <a:r>
              <a:rPr spc="125" dirty="0"/>
              <a:t>(keep </a:t>
            </a:r>
            <a:r>
              <a:rPr spc="170" dirty="0"/>
              <a:t>the </a:t>
            </a:r>
            <a:r>
              <a:rPr spc="120" dirty="0"/>
              <a:t>features </a:t>
            </a:r>
            <a:r>
              <a:rPr spc="220" dirty="0"/>
              <a:t>but </a:t>
            </a:r>
            <a:r>
              <a:rPr spc="105" dirty="0"/>
              <a:t>reduce </a:t>
            </a:r>
            <a:r>
              <a:rPr spc="160" dirty="0"/>
              <a:t>their </a:t>
            </a:r>
            <a:r>
              <a:rPr spc="180" dirty="0"/>
              <a:t>impor-  </a:t>
            </a:r>
            <a:r>
              <a:rPr spc="145" dirty="0"/>
              <a:t>tance </a:t>
            </a:r>
            <a:r>
              <a:rPr spc="105" dirty="0"/>
              <a:t>by </a:t>
            </a:r>
            <a:r>
              <a:rPr spc="160" dirty="0"/>
              <a:t>setting </a:t>
            </a:r>
            <a:r>
              <a:rPr spc="114" dirty="0"/>
              <a:t>small </a:t>
            </a:r>
            <a:r>
              <a:rPr spc="140" dirty="0"/>
              <a:t>parameter </a:t>
            </a:r>
            <a:r>
              <a:rPr spc="110" dirty="0"/>
              <a:t>values) </a:t>
            </a:r>
            <a:r>
              <a:rPr spc="340" dirty="0"/>
              <a:t>(ML</a:t>
            </a:r>
            <a:r>
              <a:rPr spc="1205" dirty="0"/>
              <a:t> </a:t>
            </a:r>
            <a:r>
              <a:rPr spc="130" dirty="0"/>
              <a:t>course).</a:t>
            </a:r>
          </a:p>
          <a:p>
            <a:pPr marL="1270">
              <a:lnSpc>
                <a:spcPct val="100000"/>
              </a:lnSpc>
              <a:spcBef>
                <a:spcPts val="10"/>
              </a:spcBef>
              <a:buFont typeface="Lucida Sans Unicode"/>
              <a:buChar char="•"/>
            </a:pPr>
            <a:endParaRPr spc="130" dirty="0"/>
          </a:p>
          <a:p>
            <a:pPr marL="494665" indent="-260985">
              <a:lnSpc>
                <a:spcPct val="100000"/>
              </a:lnSpc>
              <a:buFont typeface="Lucida Sans Unicode"/>
              <a:buChar char="•"/>
              <a:tabLst>
                <a:tab pos="495934" algn="l"/>
              </a:tabLst>
            </a:pPr>
            <a:r>
              <a:rPr spc="250" dirty="0"/>
              <a:t>Do </a:t>
            </a:r>
            <a:r>
              <a:rPr spc="85" dirty="0"/>
              <a:t>a </a:t>
            </a:r>
            <a:r>
              <a:rPr b="1" spc="130" dirty="0">
                <a:latin typeface="Arial"/>
                <a:cs typeface="Arial"/>
              </a:rPr>
              <a:t>cross-validation </a:t>
            </a:r>
            <a:r>
              <a:rPr spc="250" dirty="0"/>
              <a:t>to </a:t>
            </a:r>
            <a:r>
              <a:rPr spc="150" dirty="0"/>
              <a:t>estimate </a:t>
            </a:r>
            <a:r>
              <a:rPr spc="170" dirty="0"/>
              <a:t>the test</a:t>
            </a:r>
            <a:r>
              <a:rPr spc="330" dirty="0"/>
              <a:t> </a:t>
            </a:r>
            <a:r>
              <a:rPr spc="125" dirty="0"/>
              <a:t>error.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259" y="194629"/>
            <a:ext cx="7137400" cy="652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681220" algn="l"/>
              </a:tabLst>
            </a:pPr>
            <a:r>
              <a:rPr u="none" spc="335" dirty="0"/>
              <a:t>Regul</a:t>
            </a:r>
            <a:r>
              <a:rPr u="none" spc="215" dirty="0"/>
              <a:t>a</a:t>
            </a:r>
            <a:r>
              <a:rPr u="none" spc="295" dirty="0"/>
              <a:t>rization:</a:t>
            </a:r>
            <a:r>
              <a:rPr u="none" dirty="0"/>
              <a:t>	</a:t>
            </a:r>
            <a:r>
              <a:rPr u="none" spc="340" dirty="0"/>
              <a:t>Intuition</a:t>
            </a:r>
          </a:p>
        </p:txBody>
      </p:sp>
      <p:sp>
        <p:nvSpPr>
          <p:cNvPr id="3" name="object 3"/>
          <p:cNvSpPr/>
          <p:nvPr/>
        </p:nvSpPr>
        <p:spPr>
          <a:xfrm>
            <a:off x="696429" y="821994"/>
            <a:ext cx="8665845" cy="0"/>
          </a:xfrm>
          <a:custGeom>
            <a:avLst/>
            <a:gdLst/>
            <a:ahLst/>
            <a:cxnLst/>
            <a:rect l="l" t="t" r="r" b="b"/>
            <a:pathLst>
              <a:path w="8665845">
                <a:moveTo>
                  <a:pt x="0" y="0"/>
                </a:moveTo>
                <a:lnTo>
                  <a:pt x="8665527" y="0"/>
                </a:lnTo>
              </a:path>
            </a:pathLst>
          </a:custGeom>
          <a:ln w="75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400" y="1247970"/>
            <a:ext cx="7170420" cy="12261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95" dirty="0">
                <a:latin typeface="Arial"/>
                <a:cs typeface="Arial"/>
              </a:rPr>
              <a:t>We </a:t>
            </a:r>
            <a:r>
              <a:rPr sz="1950" spc="190" dirty="0">
                <a:latin typeface="Arial"/>
                <a:cs typeface="Arial"/>
              </a:rPr>
              <a:t>want </a:t>
            </a:r>
            <a:r>
              <a:rPr sz="1950" spc="250" dirty="0">
                <a:latin typeface="Arial"/>
                <a:cs typeface="Arial"/>
              </a:rPr>
              <a:t>to</a:t>
            </a:r>
            <a:r>
              <a:rPr sz="1950" spc="450" dirty="0">
                <a:latin typeface="Arial"/>
                <a:cs typeface="Arial"/>
              </a:rPr>
              <a:t> </a:t>
            </a:r>
            <a:r>
              <a:rPr sz="1950" spc="150" dirty="0">
                <a:latin typeface="Arial"/>
                <a:cs typeface="Arial"/>
              </a:rPr>
              <a:t>minimize: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imes New Roman"/>
              <a:cs typeface="Times New Roman"/>
            </a:endParaRPr>
          </a:p>
          <a:p>
            <a:pPr marL="1327150">
              <a:lnSpc>
                <a:spcPct val="100000"/>
              </a:lnSpc>
            </a:pPr>
            <a:r>
              <a:rPr sz="1950" spc="125" dirty="0">
                <a:latin typeface="Arial"/>
                <a:cs typeface="Arial"/>
              </a:rPr>
              <a:t>Classification</a:t>
            </a:r>
            <a:r>
              <a:rPr sz="1950" spc="270" dirty="0">
                <a:latin typeface="Arial"/>
                <a:cs typeface="Arial"/>
              </a:rPr>
              <a:t> </a:t>
            </a:r>
            <a:r>
              <a:rPr sz="1950" spc="210" dirty="0">
                <a:latin typeface="Arial"/>
                <a:cs typeface="Arial"/>
              </a:rPr>
              <a:t>term</a:t>
            </a:r>
            <a:r>
              <a:rPr sz="1950" spc="-80" dirty="0">
                <a:latin typeface="Arial"/>
                <a:cs typeface="Arial"/>
              </a:rPr>
              <a:t> </a:t>
            </a:r>
            <a:r>
              <a:rPr sz="1950" spc="785" dirty="0">
                <a:latin typeface="Arial"/>
                <a:cs typeface="Arial"/>
              </a:rPr>
              <a:t>+</a:t>
            </a:r>
            <a:r>
              <a:rPr sz="1950" spc="-85" dirty="0">
                <a:latin typeface="Arial"/>
                <a:cs typeface="Arial"/>
              </a:rPr>
              <a:t> </a:t>
            </a:r>
            <a:r>
              <a:rPr sz="1950" b="0" i="1" spc="95" dirty="0">
                <a:latin typeface="Bookman Old Style"/>
                <a:cs typeface="Bookman Old Style"/>
              </a:rPr>
              <a:t>C</a:t>
            </a:r>
            <a:r>
              <a:rPr sz="1950" b="0" i="1" spc="15" dirty="0">
                <a:latin typeface="Bookman Old Style"/>
                <a:cs typeface="Bookman Old Style"/>
              </a:rPr>
              <a:t> </a:t>
            </a:r>
            <a:r>
              <a:rPr sz="1950" spc="85" dirty="0">
                <a:latin typeface="Lucida Sans Unicode"/>
                <a:cs typeface="Lucida Sans Unicode"/>
              </a:rPr>
              <a:t>×</a:t>
            </a:r>
            <a:r>
              <a:rPr sz="1950" spc="-155" dirty="0">
                <a:latin typeface="Lucida Sans Unicode"/>
                <a:cs typeface="Lucida Sans Unicode"/>
              </a:rPr>
              <a:t> </a:t>
            </a:r>
            <a:r>
              <a:rPr sz="1950" spc="135" dirty="0">
                <a:latin typeface="Arial"/>
                <a:cs typeface="Arial"/>
              </a:rPr>
              <a:t>Regularization</a:t>
            </a:r>
            <a:r>
              <a:rPr sz="1950" spc="270" dirty="0">
                <a:latin typeface="Arial"/>
                <a:cs typeface="Arial"/>
              </a:rPr>
              <a:t> </a:t>
            </a:r>
            <a:r>
              <a:rPr sz="1950" spc="210" dirty="0">
                <a:latin typeface="Arial"/>
                <a:cs typeface="Arial"/>
              </a:rPr>
              <a:t>term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5329" y="2983750"/>
            <a:ext cx="16065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0" i="1" spc="40" dirty="0">
                <a:latin typeface="Bookman Old Style"/>
                <a:cs typeface="Bookman Old Style"/>
              </a:rPr>
              <a:t>n</a:t>
            </a:r>
            <a:endParaRPr sz="165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5083" y="3040616"/>
            <a:ext cx="3416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1435" dirty="0">
                <a:latin typeface="Arial"/>
                <a:cs typeface="Arial"/>
              </a:rPr>
              <a:t>Σ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74695" y="3191154"/>
            <a:ext cx="3734435" cy="63881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29895" algn="ctr">
              <a:lnSpc>
                <a:spcPct val="100000"/>
              </a:lnSpc>
              <a:spcBef>
                <a:spcPts val="385"/>
              </a:spcBef>
            </a:pPr>
            <a:r>
              <a:rPr sz="1950" b="0" i="1" spc="-45" dirty="0">
                <a:latin typeface="Bookman Old Style"/>
                <a:cs typeface="Bookman Old Style"/>
              </a:rPr>
              <a:t>Aoss</a:t>
            </a:r>
            <a:r>
              <a:rPr sz="1950" spc="-45" dirty="0">
                <a:latin typeface="Arial"/>
                <a:cs typeface="Arial"/>
              </a:rPr>
              <a:t>(</a:t>
            </a:r>
            <a:r>
              <a:rPr sz="1950" b="0" i="1" spc="-45" dirty="0">
                <a:latin typeface="Bookman Old Style"/>
                <a:cs typeface="Bookman Old Style"/>
              </a:rPr>
              <a:t>y</a:t>
            </a:r>
            <a:r>
              <a:rPr sz="2475" b="0" i="1" spc="-67" baseline="-13468" dirty="0">
                <a:latin typeface="Bookman Old Style"/>
                <a:cs typeface="Bookman Old Style"/>
              </a:rPr>
              <a:t>i</a:t>
            </a:r>
            <a:r>
              <a:rPr sz="1950" b="0" i="1" spc="-45" dirty="0">
                <a:latin typeface="Bookman Old Style"/>
                <a:cs typeface="Bookman Old Style"/>
              </a:rPr>
              <a:t>,</a:t>
            </a:r>
            <a:r>
              <a:rPr sz="1950" b="0" i="1" spc="-240" dirty="0">
                <a:latin typeface="Bookman Old Style"/>
                <a:cs typeface="Bookman Old Style"/>
              </a:rPr>
              <a:t> </a:t>
            </a:r>
            <a:r>
              <a:rPr sz="1950" b="0" i="1" spc="345" dirty="0">
                <a:latin typeface="Bookman Old Style"/>
                <a:cs typeface="Bookman Old Style"/>
              </a:rPr>
              <a:t>f</a:t>
            </a:r>
            <a:r>
              <a:rPr sz="1950" b="0" i="1" spc="-370" dirty="0">
                <a:latin typeface="Bookman Old Style"/>
                <a:cs typeface="Bookman Old Style"/>
              </a:rPr>
              <a:t> </a:t>
            </a:r>
            <a:r>
              <a:rPr sz="1950" spc="250" dirty="0">
                <a:latin typeface="Arial"/>
                <a:cs typeface="Arial"/>
              </a:rPr>
              <a:t>(</a:t>
            </a:r>
            <a:r>
              <a:rPr sz="1950" b="0" i="1" spc="250" dirty="0">
                <a:latin typeface="Bookman Old Style"/>
                <a:cs typeface="Bookman Old Style"/>
              </a:rPr>
              <a:t>x</a:t>
            </a:r>
            <a:r>
              <a:rPr sz="2475" b="0" i="1" spc="375" baseline="-13468" dirty="0">
                <a:latin typeface="Bookman Old Style"/>
                <a:cs typeface="Bookman Old Style"/>
              </a:rPr>
              <a:t>i</a:t>
            </a:r>
            <a:r>
              <a:rPr sz="1950" spc="250" dirty="0">
                <a:latin typeface="Arial"/>
                <a:cs typeface="Arial"/>
              </a:rPr>
              <a:t>))</a:t>
            </a:r>
            <a:r>
              <a:rPr sz="1950" spc="-75" dirty="0">
                <a:latin typeface="Arial"/>
                <a:cs typeface="Arial"/>
              </a:rPr>
              <a:t> </a:t>
            </a:r>
            <a:r>
              <a:rPr sz="1950" spc="785" dirty="0">
                <a:latin typeface="Arial"/>
                <a:cs typeface="Arial"/>
              </a:rPr>
              <a:t>+</a:t>
            </a:r>
            <a:r>
              <a:rPr sz="1950" spc="-80" dirty="0">
                <a:latin typeface="Arial"/>
                <a:cs typeface="Arial"/>
              </a:rPr>
              <a:t> </a:t>
            </a:r>
            <a:r>
              <a:rPr sz="1950" b="0" i="1" spc="95" dirty="0">
                <a:latin typeface="Bookman Old Style"/>
                <a:cs typeface="Bookman Old Style"/>
              </a:rPr>
              <a:t>C</a:t>
            </a:r>
            <a:r>
              <a:rPr sz="1950" b="0" i="1" spc="15" dirty="0">
                <a:latin typeface="Bookman Old Style"/>
                <a:cs typeface="Bookman Old Style"/>
              </a:rPr>
              <a:t> </a:t>
            </a:r>
            <a:r>
              <a:rPr sz="1950" spc="85" dirty="0">
                <a:latin typeface="Lucida Sans Unicode"/>
                <a:cs typeface="Lucida Sans Unicode"/>
              </a:rPr>
              <a:t>×</a:t>
            </a:r>
            <a:r>
              <a:rPr sz="1950" spc="-155" dirty="0">
                <a:latin typeface="Lucida Sans Unicode"/>
                <a:cs typeface="Lucida Sans Unicode"/>
              </a:rPr>
              <a:t> </a:t>
            </a:r>
            <a:r>
              <a:rPr sz="1950" b="0" i="1" spc="295" dirty="0">
                <a:latin typeface="Bookman Old Style"/>
                <a:cs typeface="Bookman Old Style"/>
              </a:rPr>
              <a:t>R</a:t>
            </a:r>
            <a:r>
              <a:rPr sz="1950" spc="295" dirty="0">
                <a:latin typeface="Arial"/>
                <a:cs typeface="Arial"/>
              </a:rPr>
              <a:t>(</a:t>
            </a:r>
            <a:r>
              <a:rPr sz="1950" b="0" i="1" spc="295" dirty="0">
                <a:latin typeface="Bookman Old Style"/>
                <a:cs typeface="Bookman Old Style"/>
              </a:rPr>
              <a:t>f</a:t>
            </a:r>
            <a:r>
              <a:rPr sz="1950" b="0" i="1" spc="-375" dirty="0">
                <a:latin typeface="Bookman Old Style"/>
                <a:cs typeface="Bookman Old Style"/>
              </a:rPr>
              <a:t> </a:t>
            </a:r>
            <a:r>
              <a:rPr sz="1950" spc="310" dirty="0">
                <a:latin typeface="Arial"/>
                <a:cs typeface="Arial"/>
              </a:rPr>
              <a:t>)</a:t>
            </a:r>
            <a:endParaRPr sz="195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20"/>
              </a:spcBef>
            </a:pPr>
            <a:r>
              <a:rPr sz="1650" b="0" i="1" spc="295" dirty="0">
                <a:latin typeface="Bookman Old Style"/>
                <a:cs typeface="Bookman Old Style"/>
              </a:rPr>
              <a:t>i</a:t>
            </a:r>
            <a:r>
              <a:rPr sz="1650" spc="295" dirty="0">
                <a:latin typeface="Arial"/>
                <a:cs typeface="Arial"/>
              </a:rPr>
              <a:t>=1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259" y="194629"/>
            <a:ext cx="7137400" cy="652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681220" algn="l"/>
              </a:tabLst>
            </a:pPr>
            <a:r>
              <a:rPr u="none" spc="335" dirty="0"/>
              <a:t>Regul</a:t>
            </a:r>
            <a:r>
              <a:rPr u="none" spc="215" dirty="0"/>
              <a:t>a</a:t>
            </a:r>
            <a:r>
              <a:rPr u="none" spc="295" dirty="0"/>
              <a:t>rization:</a:t>
            </a:r>
            <a:r>
              <a:rPr u="none" dirty="0"/>
              <a:t>	</a:t>
            </a:r>
            <a:r>
              <a:rPr u="none" spc="340" dirty="0"/>
              <a:t>Intuition</a:t>
            </a:r>
          </a:p>
        </p:txBody>
      </p:sp>
      <p:sp>
        <p:nvSpPr>
          <p:cNvPr id="3" name="object 3"/>
          <p:cNvSpPr/>
          <p:nvPr/>
        </p:nvSpPr>
        <p:spPr>
          <a:xfrm>
            <a:off x="696429" y="821994"/>
            <a:ext cx="8665845" cy="0"/>
          </a:xfrm>
          <a:custGeom>
            <a:avLst/>
            <a:gdLst/>
            <a:ahLst/>
            <a:cxnLst/>
            <a:rect l="l" t="t" r="r" b="b"/>
            <a:pathLst>
              <a:path w="8665845">
                <a:moveTo>
                  <a:pt x="0" y="0"/>
                </a:moveTo>
                <a:lnTo>
                  <a:pt x="8665527" y="0"/>
                </a:lnTo>
              </a:path>
            </a:pathLst>
          </a:custGeom>
          <a:ln w="75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8869" y="1543736"/>
            <a:ext cx="205740" cy="471170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50" dirty="0">
                <a:latin typeface="Calibri"/>
                <a:cs typeface="Calibri"/>
              </a:rPr>
              <a:t>!"</a:t>
            </a:r>
            <a:r>
              <a:rPr sz="1150" spc="-10" dirty="0">
                <a:latin typeface="Calibri"/>
                <a:cs typeface="Calibri"/>
              </a:rPr>
              <a:t>#</a:t>
            </a:r>
            <a:r>
              <a:rPr sz="1150" spc="-5" dirty="0">
                <a:latin typeface="Calibri"/>
                <a:cs typeface="Calibri"/>
              </a:rPr>
              <a:t>$</a:t>
            </a:r>
            <a:r>
              <a:rPr sz="1150" dirty="0">
                <a:latin typeface="Calibri"/>
                <a:cs typeface="Calibri"/>
              </a:rPr>
              <a:t>%&amp;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54530" y="2564705"/>
            <a:ext cx="2265045" cy="17145"/>
          </a:xfrm>
          <a:custGeom>
            <a:avLst/>
            <a:gdLst/>
            <a:ahLst/>
            <a:cxnLst/>
            <a:rect l="l" t="t" r="r" b="b"/>
            <a:pathLst>
              <a:path w="2265045" h="17144">
                <a:moveTo>
                  <a:pt x="0" y="17023"/>
                </a:moveTo>
                <a:lnTo>
                  <a:pt x="2264960" y="0"/>
                </a:lnTo>
              </a:path>
            </a:pathLst>
          </a:custGeom>
          <a:ln w="12302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60696" y="2527001"/>
            <a:ext cx="75071" cy="761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41025" y="2602296"/>
            <a:ext cx="252729" cy="2025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260" dirty="0">
                <a:latin typeface="Calibri"/>
                <a:cs typeface="Calibri"/>
              </a:rPr>
              <a:t>(</a:t>
            </a:r>
            <a:r>
              <a:rPr sz="1150" spc="250" dirty="0">
                <a:latin typeface="Calibri"/>
                <a:cs typeface="Calibri"/>
              </a:rPr>
              <a:t>)</a:t>
            </a:r>
            <a:r>
              <a:rPr sz="1150" spc="-210" dirty="0">
                <a:latin typeface="Calibri"/>
                <a:cs typeface="Calibri"/>
              </a:rPr>
              <a:t>&amp;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54066" y="1515014"/>
            <a:ext cx="1270" cy="1109980"/>
          </a:xfrm>
          <a:custGeom>
            <a:avLst/>
            <a:gdLst/>
            <a:ahLst/>
            <a:cxnLst/>
            <a:rect l="l" t="t" r="r" b="b"/>
            <a:pathLst>
              <a:path w="1269" h="1109980">
                <a:moveTo>
                  <a:pt x="0" y="1109576"/>
                </a:moveTo>
                <a:lnTo>
                  <a:pt x="939" y="0"/>
                </a:lnTo>
              </a:path>
            </a:pathLst>
          </a:custGeom>
          <a:ln w="12302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16890" y="1498735"/>
            <a:ext cx="76147" cy="74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26086" y="1822992"/>
            <a:ext cx="169579" cy="182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6215" y="1839685"/>
            <a:ext cx="109741" cy="1190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35319" y="1822992"/>
            <a:ext cx="172073" cy="1820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67887" y="1840932"/>
            <a:ext cx="107314" cy="116839"/>
          </a:xfrm>
          <a:custGeom>
            <a:avLst/>
            <a:gdLst/>
            <a:ahLst/>
            <a:cxnLst/>
            <a:rect l="l" t="t" r="r" b="b"/>
            <a:pathLst>
              <a:path w="107314" h="116839">
                <a:moveTo>
                  <a:pt x="8894" y="0"/>
                </a:moveTo>
                <a:lnTo>
                  <a:pt x="0" y="8065"/>
                </a:lnTo>
                <a:lnTo>
                  <a:pt x="45520" y="58267"/>
                </a:lnTo>
                <a:lnTo>
                  <a:pt x="0" y="108469"/>
                </a:lnTo>
                <a:lnTo>
                  <a:pt x="8894" y="116535"/>
                </a:lnTo>
                <a:lnTo>
                  <a:pt x="53624" y="67205"/>
                </a:lnTo>
                <a:lnTo>
                  <a:pt x="69831" y="67205"/>
                </a:lnTo>
                <a:lnTo>
                  <a:pt x="61728" y="58267"/>
                </a:lnTo>
                <a:lnTo>
                  <a:pt x="69831" y="49330"/>
                </a:lnTo>
                <a:lnTo>
                  <a:pt x="53624" y="49330"/>
                </a:lnTo>
                <a:lnTo>
                  <a:pt x="8894" y="0"/>
                </a:lnTo>
                <a:close/>
              </a:path>
              <a:path w="107314" h="116839">
                <a:moveTo>
                  <a:pt x="69831" y="67205"/>
                </a:moveTo>
                <a:lnTo>
                  <a:pt x="53624" y="67205"/>
                </a:lnTo>
                <a:lnTo>
                  <a:pt x="98352" y="116535"/>
                </a:lnTo>
                <a:lnTo>
                  <a:pt x="107247" y="108469"/>
                </a:lnTo>
                <a:lnTo>
                  <a:pt x="69831" y="67205"/>
                </a:lnTo>
                <a:close/>
              </a:path>
              <a:path w="107314" h="116839">
                <a:moveTo>
                  <a:pt x="98352" y="0"/>
                </a:moveTo>
                <a:lnTo>
                  <a:pt x="53624" y="49330"/>
                </a:lnTo>
                <a:lnTo>
                  <a:pt x="69831" y="49330"/>
                </a:lnTo>
                <a:lnTo>
                  <a:pt x="107247" y="8065"/>
                </a:lnTo>
                <a:lnTo>
                  <a:pt x="98352" y="0"/>
                </a:lnTo>
                <a:close/>
              </a:path>
            </a:pathLst>
          </a:custGeom>
          <a:solidFill>
            <a:srgbClr val="1D48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67887" y="1840932"/>
            <a:ext cx="107314" cy="116839"/>
          </a:xfrm>
          <a:custGeom>
            <a:avLst/>
            <a:gdLst/>
            <a:ahLst/>
            <a:cxnLst/>
            <a:rect l="l" t="t" r="r" b="b"/>
            <a:pathLst>
              <a:path w="107314" h="116839">
                <a:moveTo>
                  <a:pt x="0" y="8065"/>
                </a:moveTo>
                <a:lnTo>
                  <a:pt x="8894" y="0"/>
                </a:lnTo>
                <a:lnTo>
                  <a:pt x="53624" y="49330"/>
                </a:lnTo>
                <a:lnTo>
                  <a:pt x="98352" y="0"/>
                </a:lnTo>
                <a:lnTo>
                  <a:pt x="107247" y="8065"/>
                </a:lnTo>
                <a:lnTo>
                  <a:pt x="61727" y="58267"/>
                </a:lnTo>
                <a:lnTo>
                  <a:pt x="107247" y="108469"/>
                </a:lnTo>
                <a:lnTo>
                  <a:pt x="98352" y="116535"/>
                </a:lnTo>
                <a:lnTo>
                  <a:pt x="53624" y="67205"/>
                </a:lnTo>
                <a:lnTo>
                  <a:pt x="8894" y="116535"/>
                </a:lnTo>
                <a:lnTo>
                  <a:pt x="0" y="108469"/>
                </a:lnTo>
                <a:lnTo>
                  <a:pt x="45519" y="58267"/>
                </a:lnTo>
                <a:lnTo>
                  <a:pt x="0" y="8065"/>
                </a:lnTo>
                <a:close/>
              </a:path>
            </a:pathLst>
          </a:custGeom>
          <a:ln w="3175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17367" y="1688326"/>
            <a:ext cx="172073" cy="1795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48328" y="1704303"/>
            <a:ext cx="109742" cy="1190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81465" y="1688326"/>
            <a:ext cx="172073" cy="1795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13142" y="1704303"/>
            <a:ext cx="109741" cy="1190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95933" y="1822992"/>
            <a:ext cx="172073" cy="1820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26794" y="1839685"/>
            <a:ext cx="109741" cy="1190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36555" y="1822992"/>
            <a:ext cx="169579" cy="1820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66948" y="1839685"/>
            <a:ext cx="109741" cy="1190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15616" y="1688326"/>
            <a:ext cx="169579" cy="17955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46728" y="1705550"/>
            <a:ext cx="107314" cy="116839"/>
          </a:xfrm>
          <a:custGeom>
            <a:avLst/>
            <a:gdLst/>
            <a:ahLst/>
            <a:cxnLst/>
            <a:rect l="l" t="t" r="r" b="b"/>
            <a:pathLst>
              <a:path w="107314" h="116839">
                <a:moveTo>
                  <a:pt x="8894" y="0"/>
                </a:moveTo>
                <a:lnTo>
                  <a:pt x="0" y="8065"/>
                </a:lnTo>
                <a:lnTo>
                  <a:pt x="45520" y="58267"/>
                </a:lnTo>
                <a:lnTo>
                  <a:pt x="0" y="108469"/>
                </a:lnTo>
                <a:lnTo>
                  <a:pt x="8894" y="116535"/>
                </a:lnTo>
                <a:lnTo>
                  <a:pt x="53624" y="67205"/>
                </a:lnTo>
                <a:lnTo>
                  <a:pt x="69831" y="67205"/>
                </a:lnTo>
                <a:lnTo>
                  <a:pt x="61728" y="58267"/>
                </a:lnTo>
                <a:lnTo>
                  <a:pt x="69831" y="49330"/>
                </a:lnTo>
                <a:lnTo>
                  <a:pt x="53624" y="49330"/>
                </a:lnTo>
                <a:lnTo>
                  <a:pt x="8894" y="0"/>
                </a:lnTo>
                <a:close/>
              </a:path>
              <a:path w="107314" h="116839">
                <a:moveTo>
                  <a:pt x="69831" y="67205"/>
                </a:moveTo>
                <a:lnTo>
                  <a:pt x="53624" y="67205"/>
                </a:lnTo>
                <a:lnTo>
                  <a:pt x="98352" y="116535"/>
                </a:lnTo>
                <a:lnTo>
                  <a:pt x="107247" y="108469"/>
                </a:lnTo>
                <a:lnTo>
                  <a:pt x="69831" y="67205"/>
                </a:lnTo>
                <a:close/>
              </a:path>
              <a:path w="107314" h="116839">
                <a:moveTo>
                  <a:pt x="98352" y="0"/>
                </a:moveTo>
                <a:lnTo>
                  <a:pt x="53624" y="49330"/>
                </a:lnTo>
                <a:lnTo>
                  <a:pt x="69831" y="49330"/>
                </a:lnTo>
                <a:lnTo>
                  <a:pt x="107247" y="8065"/>
                </a:lnTo>
                <a:lnTo>
                  <a:pt x="98352" y="0"/>
                </a:lnTo>
                <a:close/>
              </a:path>
            </a:pathLst>
          </a:custGeom>
          <a:solidFill>
            <a:srgbClr val="1D48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46729" y="1705550"/>
            <a:ext cx="107314" cy="116839"/>
          </a:xfrm>
          <a:custGeom>
            <a:avLst/>
            <a:gdLst/>
            <a:ahLst/>
            <a:cxnLst/>
            <a:rect l="l" t="t" r="r" b="b"/>
            <a:pathLst>
              <a:path w="107314" h="116839">
                <a:moveTo>
                  <a:pt x="0" y="8065"/>
                </a:moveTo>
                <a:lnTo>
                  <a:pt x="8894" y="0"/>
                </a:lnTo>
                <a:lnTo>
                  <a:pt x="53623" y="49330"/>
                </a:lnTo>
                <a:lnTo>
                  <a:pt x="98352" y="0"/>
                </a:lnTo>
                <a:lnTo>
                  <a:pt x="107247" y="8065"/>
                </a:lnTo>
                <a:lnTo>
                  <a:pt x="61727" y="58267"/>
                </a:lnTo>
                <a:lnTo>
                  <a:pt x="107247" y="108469"/>
                </a:lnTo>
                <a:lnTo>
                  <a:pt x="98352" y="116535"/>
                </a:lnTo>
                <a:lnTo>
                  <a:pt x="53623" y="67205"/>
                </a:lnTo>
                <a:lnTo>
                  <a:pt x="8894" y="116535"/>
                </a:lnTo>
                <a:lnTo>
                  <a:pt x="0" y="108469"/>
                </a:lnTo>
                <a:lnTo>
                  <a:pt x="45519" y="58267"/>
                </a:lnTo>
                <a:lnTo>
                  <a:pt x="0" y="8065"/>
                </a:lnTo>
                <a:close/>
              </a:path>
            </a:pathLst>
          </a:custGeom>
          <a:ln w="3175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52259" y="2241954"/>
            <a:ext cx="172073" cy="17955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83048" y="2257158"/>
            <a:ext cx="109741" cy="1190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41790" y="2032474"/>
            <a:ext cx="169579" cy="17955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72314" y="2048422"/>
            <a:ext cx="109741" cy="1190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94428" y="1618500"/>
            <a:ext cx="169579" cy="17955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23875" y="1633218"/>
            <a:ext cx="109741" cy="1190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9642" y="2002548"/>
            <a:ext cx="169579" cy="1820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28897" y="2019135"/>
            <a:ext cx="109741" cy="1190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65093" y="1679179"/>
            <a:ext cx="1885314" cy="489584"/>
          </a:xfrm>
          <a:custGeom>
            <a:avLst/>
            <a:gdLst/>
            <a:ahLst/>
            <a:cxnLst/>
            <a:rect l="l" t="t" r="r" b="b"/>
            <a:pathLst>
              <a:path w="1885314" h="489585">
                <a:moveTo>
                  <a:pt x="0" y="489528"/>
                </a:moveTo>
                <a:lnTo>
                  <a:pt x="1884806" y="0"/>
                </a:lnTo>
              </a:path>
            </a:pathLst>
          </a:custGeom>
          <a:ln w="16403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868764" y="1557894"/>
            <a:ext cx="205740" cy="471170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50" dirty="0">
                <a:latin typeface="Calibri"/>
                <a:cs typeface="Calibri"/>
              </a:rPr>
              <a:t>!"</a:t>
            </a:r>
            <a:r>
              <a:rPr sz="1150" spc="-10" dirty="0">
                <a:latin typeface="Calibri"/>
                <a:cs typeface="Calibri"/>
              </a:rPr>
              <a:t>#</a:t>
            </a:r>
            <a:r>
              <a:rPr sz="1150" spc="-5" dirty="0">
                <a:latin typeface="Calibri"/>
                <a:cs typeface="Calibri"/>
              </a:rPr>
              <a:t>$</a:t>
            </a:r>
            <a:r>
              <a:rPr sz="1150" dirty="0">
                <a:latin typeface="Calibri"/>
                <a:cs typeface="Calibri"/>
              </a:rPr>
              <a:t>%&amp;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034425" y="2578863"/>
            <a:ext cx="2265045" cy="17145"/>
          </a:xfrm>
          <a:custGeom>
            <a:avLst/>
            <a:gdLst/>
            <a:ahLst/>
            <a:cxnLst/>
            <a:rect l="l" t="t" r="r" b="b"/>
            <a:pathLst>
              <a:path w="2265045" h="17144">
                <a:moveTo>
                  <a:pt x="0" y="17023"/>
                </a:moveTo>
                <a:lnTo>
                  <a:pt x="2264960" y="0"/>
                </a:lnTo>
              </a:path>
            </a:pathLst>
          </a:custGeom>
          <a:ln w="12302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40591" y="2541159"/>
            <a:ext cx="75071" cy="7614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920920" y="2616455"/>
            <a:ext cx="252729" cy="2025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260" dirty="0">
                <a:latin typeface="Calibri"/>
                <a:cs typeface="Calibri"/>
              </a:rPr>
              <a:t>(</a:t>
            </a:r>
            <a:r>
              <a:rPr sz="1150" spc="250" dirty="0">
                <a:latin typeface="Calibri"/>
                <a:cs typeface="Calibri"/>
              </a:rPr>
              <a:t>)</a:t>
            </a:r>
            <a:r>
              <a:rPr sz="1150" spc="-210" dirty="0">
                <a:latin typeface="Calibri"/>
                <a:cs typeface="Calibri"/>
              </a:rPr>
              <a:t>&amp;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133961" y="1529172"/>
            <a:ext cx="1270" cy="1109980"/>
          </a:xfrm>
          <a:custGeom>
            <a:avLst/>
            <a:gdLst/>
            <a:ahLst/>
            <a:cxnLst/>
            <a:rect l="l" t="t" r="r" b="b"/>
            <a:pathLst>
              <a:path w="1270" h="1109980">
                <a:moveTo>
                  <a:pt x="0" y="1109576"/>
                </a:moveTo>
                <a:lnTo>
                  <a:pt x="939" y="0"/>
                </a:lnTo>
              </a:path>
            </a:pathLst>
          </a:custGeom>
          <a:ln w="12302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96785" y="1512893"/>
            <a:ext cx="76147" cy="7488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05981" y="1837150"/>
            <a:ext cx="169579" cy="182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36110" y="1853843"/>
            <a:ext cx="109741" cy="11902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15214" y="1837150"/>
            <a:ext cx="172073" cy="1820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47782" y="1855090"/>
            <a:ext cx="107314" cy="116839"/>
          </a:xfrm>
          <a:custGeom>
            <a:avLst/>
            <a:gdLst/>
            <a:ahLst/>
            <a:cxnLst/>
            <a:rect l="l" t="t" r="r" b="b"/>
            <a:pathLst>
              <a:path w="107314" h="116839">
                <a:moveTo>
                  <a:pt x="8894" y="0"/>
                </a:moveTo>
                <a:lnTo>
                  <a:pt x="0" y="8065"/>
                </a:lnTo>
                <a:lnTo>
                  <a:pt x="45520" y="58267"/>
                </a:lnTo>
                <a:lnTo>
                  <a:pt x="0" y="108469"/>
                </a:lnTo>
                <a:lnTo>
                  <a:pt x="8894" y="116535"/>
                </a:lnTo>
                <a:lnTo>
                  <a:pt x="53624" y="67205"/>
                </a:lnTo>
                <a:lnTo>
                  <a:pt x="69831" y="67205"/>
                </a:lnTo>
                <a:lnTo>
                  <a:pt x="61728" y="58267"/>
                </a:lnTo>
                <a:lnTo>
                  <a:pt x="69831" y="49330"/>
                </a:lnTo>
                <a:lnTo>
                  <a:pt x="53624" y="49330"/>
                </a:lnTo>
                <a:lnTo>
                  <a:pt x="8894" y="0"/>
                </a:lnTo>
                <a:close/>
              </a:path>
              <a:path w="107314" h="116839">
                <a:moveTo>
                  <a:pt x="69831" y="67205"/>
                </a:moveTo>
                <a:lnTo>
                  <a:pt x="53624" y="67205"/>
                </a:lnTo>
                <a:lnTo>
                  <a:pt x="98352" y="116535"/>
                </a:lnTo>
                <a:lnTo>
                  <a:pt x="107247" y="108469"/>
                </a:lnTo>
                <a:lnTo>
                  <a:pt x="69831" y="67205"/>
                </a:lnTo>
                <a:close/>
              </a:path>
              <a:path w="107314" h="116839">
                <a:moveTo>
                  <a:pt x="98352" y="0"/>
                </a:moveTo>
                <a:lnTo>
                  <a:pt x="53624" y="49330"/>
                </a:lnTo>
                <a:lnTo>
                  <a:pt x="69831" y="49330"/>
                </a:lnTo>
                <a:lnTo>
                  <a:pt x="107247" y="8065"/>
                </a:lnTo>
                <a:lnTo>
                  <a:pt x="98352" y="0"/>
                </a:lnTo>
                <a:close/>
              </a:path>
            </a:pathLst>
          </a:custGeom>
          <a:solidFill>
            <a:srgbClr val="1D48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47782" y="1855090"/>
            <a:ext cx="107314" cy="116839"/>
          </a:xfrm>
          <a:custGeom>
            <a:avLst/>
            <a:gdLst/>
            <a:ahLst/>
            <a:cxnLst/>
            <a:rect l="l" t="t" r="r" b="b"/>
            <a:pathLst>
              <a:path w="107314" h="116839">
                <a:moveTo>
                  <a:pt x="0" y="8065"/>
                </a:moveTo>
                <a:lnTo>
                  <a:pt x="8894" y="0"/>
                </a:lnTo>
                <a:lnTo>
                  <a:pt x="53624" y="49330"/>
                </a:lnTo>
                <a:lnTo>
                  <a:pt x="98352" y="0"/>
                </a:lnTo>
                <a:lnTo>
                  <a:pt x="107247" y="8065"/>
                </a:lnTo>
                <a:lnTo>
                  <a:pt x="61727" y="58267"/>
                </a:lnTo>
                <a:lnTo>
                  <a:pt x="107247" y="108469"/>
                </a:lnTo>
                <a:lnTo>
                  <a:pt x="98352" y="116535"/>
                </a:lnTo>
                <a:lnTo>
                  <a:pt x="53624" y="67205"/>
                </a:lnTo>
                <a:lnTo>
                  <a:pt x="8894" y="116535"/>
                </a:lnTo>
                <a:lnTo>
                  <a:pt x="0" y="108469"/>
                </a:lnTo>
                <a:lnTo>
                  <a:pt x="45519" y="58267"/>
                </a:lnTo>
                <a:lnTo>
                  <a:pt x="0" y="8065"/>
                </a:lnTo>
                <a:close/>
              </a:path>
            </a:pathLst>
          </a:custGeom>
          <a:ln w="3175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97263" y="1702484"/>
            <a:ext cx="172073" cy="1795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28223" y="1718461"/>
            <a:ext cx="109742" cy="1190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61360" y="1702484"/>
            <a:ext cx="172073" cy="1795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93037" y="1718461"/>
            <a:ext cx="109741" cy="1190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75829" y="1837150"/>
            <a:ext cx="172073" cy="1820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806689" y="1853843"/>
            <a:ext cx="109741" cy="1190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16450" y="1837150"/>
            <a:ext cx="169579" cy="1820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46843" y="1853843"/>
            <a:ext cx="109741" cy="1190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895511" y="1702484"/>
            <a:ext cx="169579" cy="17955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926624" y="1719708"/>
            <a:ext cx="107314" cy="116839"/>
          </a:xfrm>
          <a:custGeom>
            <a:avLst/>
            <a:gdLst/>
            <a:ahLst/>
            <a:cxnLst/>
            <a:rect l="l" t="t" r="r" b="b"/>
            <a:pathLst>
              <a:path w="107314" h="116839">
                <a:moveTo>
                  <a:pt x="8894" y="0"/>
                </a:moveTo>
                <a:lnTo>
                  <a:pt x="0" y="8065"/>
                </a:lnTo>
                <a:lnTo>
                  <a:pt x="45520" y="58267"/>
                </a:lnTo>
                <a:lnTo>
                  <a:pt x="0" y="108469"/>
                </a:lnTo>
                <a:lnTo>
                  <a:pt x="8894" y="116535"/>
                </a:lnTo>
                <a:lnTo>
                  <a:pt x="53624" y="67205"/>
                </a:lnTo>
                <a:lnTo>
                  <a:pt x="69831" y="67205"/>
                </a:lnTo>
                <a:lnTo>
                  <a:pt x="61728" y="58267"/>
                </a:lnTo>
                <a:lnTo>
                  <a:pt x="69831" y="49330"/>
                </a:lnTo>
                <a:lnTo>
                  <a:pt x="53624" y="49330"/>
                </a:lnTo>
                <a:lnTo>
                  <a:pt x="8894" y="0"/>
                </a:lnTo>
                <a:close/>
              </a:path>
              <a:path w="107314" h="116839">
                <a:moveTo>
                  <a:pt x="69831" y="67205"/>
                </a:moveTo>
                <a:lnTo>
                  <a:pt x="53624" y="67205"/>
                </a:lnTo>
                <a:lnTo>
                  <a:pt x="98352" y="116535"/>
                </a:lnTo>
                <a:lnTo>
                  <a:pt x="107247" y="108469"/>
                </a:lnTo>
                <a:lnTo>
                  <a:pt x="69831" y="67205"/>
                </a:lnTo>
                <a:close/>
              </a:path>
              <a:path w="107314" h="116839">
                <a:moveTo>
                  <a:pt x="98352" y="0"/>
                </a:moveTo>
                <a:lnTo>
                  <a:pt x="53624" y="49330"/>
                </a:lnTo>
                <a:lnTo>
                  <a:pt x="69831" y="49330"/>
                </a:lnTo>
                <a:lnTo>
                  <a:pt x="107247" y="8065"/>
                </a:lnTo>
                <a:lnTo>
                  <a:pt x="98352" y="0"/>
                </a:lnTo>
                <a:close/>
              </a:path>
            </a:pathLst>
          </a:custGeom>
          <a:solidFill>
            <a:srgbClr val="1D48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926624" y="1719708"/>
            <a:ext cx="107314" cy="116839"/>
          </a:xfrm>
          <a:custGeom>
            <a:avLst/>
            <a:gdLst/>
            <a:ahLst/>
            <a:cxnLst/>
            <a:rect l="l" t="t" r="r" b="b"/>
            <a:pathLst>
              <a:path w="107314" h="116839">
                <a:moveTo>
                  <a:pt x="0" y="8065"/>
                </a:moveTo>
                <a:lnTo>
                  <a:pt x="8894" y="0"/>
                </a:lnTo>
                <a:lnTo>
                  <a:pt x="53623" y="49330"/>
                </a:lnTo>
                <a:lnTo>
                  <a:pt x="98352" y="0"/>
                </a:lnTo>
                <a:lnTo>
                  <a:pt x="107247" y="8065"/>
                </a:lnTo>
                <a:lnTo>
                  <a:pt x="61727" y="58267"/>
                </a:lnTo>
                <a:lnTo>
                  <a:pt x="107247" y="108469"/>
                </a:lnTo>
                <a:lnTo>
                  <a:pt x="98352" y="116535"/>
                </a:lnTo>
                <a:lnTo>
                  <a:pt x="53623" y="67205"/>
                </a:lnTo>
                <a:lnTo>
                  <a:pt x="8894" y="116535"/>
                </a:lnTo>
                <a:lnTo>
                  <a:pt x="0" y="108469"/>
                </a:lnTo>
                <a:lnTo>
                  <a:pt x="45519" y="58267"/>
                </a:lnTo>
                <a:lnTo>
                  <a:pt x="0" y="8065"/>
                </a:lnTo>
                <a:close/>
              </a:path>
            </a:pathLst>
          </a:custGeom>
          <a:ln w="3175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32155" y="2256112"/>
            <a:ext cx="172073" cy="17955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62943" y="2271316"/>
            <a:ext cx="109741" cy="1190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421685" y="2046632"/>
            <a:ext cx="169579" cy="17955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452210" y="2062580"/>
            <a:ext cx="109741" cy="1190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374323" y="1632658"/>
            <a:ext cx="169579" cy="17955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403770" y="1647376"/>
            <a:ext cx="109741" cy="1190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79538" y="2016706"/>
            <a:ext cx="169579" cy="1820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308793" y="2033293"/>
            <a:ext cx="109741" cy="1190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33697" y="1707478"/>
            <a:ext cx="1735455" cy="799465"/>
          </a:xfrm>
          <a:custGeom>
            <a:avLst/>
            <a:gdLst/>
            <a:ahLst/>
            <a:cxnLst/>
            <a:rect l="l" t="t" r="r" b="b"/>
            <a:pathLst>
              <a:path w="1735454" h="799464">
                <a:moveTo>
                  <a:pt x="0" y="799063"/>
                </a:moveTo>
                <a:lnTo>
                  <a:pt x="26687" y="755906"/>
                </a:lnTo>
                <a:lnTo>
                  <a:pt x="53524" y="712897"/>
                </a:lnTo>
                <a:lnTo>
                  <a:pt x="80659" y="670188"/>
                </a:lnTo>
                <a:lnTo>
                  <a:pt x="108243" y="627927"/>
                </a:lnTo>
                <a:lnTo>
                  <a:pt x="136425" y="586264"/>
                </a:lnTo>
                <a:lnTo>
                  <a:pt x="165354" y="545348"/>
                </a:lnTo>
                <a:lnTo>
                  <a:pt x="195180" y="505328"/>
                </a:lnTo>
                <a:lnTo>
                  <a:pt x="226052" y="466355"/>
                </a:lnTo>
                <a:lnTo>
                  <a:pt x="258119" y="428577"/>
                </a:lnTo>
                <a:lnTo>
                  <a:pt x="291532" y="392144"/>
                </a:lnTo>
                <a:lnTo>
                  <a:pt x="326439" y="357205"/>
                </a:lnTo>
                <a:lnTo>
                  <a:pt x="362989" y="323910"/>
                </a:lnTo>
                <a:lnTo>
                  <a:pt x="401333" y="292409"/>
                </a:lnTo>
                <a:lnTo>
                  <a:pt x="441620" y="262849"/>
                </a:lnTo>
                <a:lnTo>
                  <a:pt x="481633" y="236363"/>
                </a:lnTo>
                <a:lnTo>
                  <a:pt x="524318" y="210307"/>
                </a:lnTo>
                <a:lnTo>
                  <a:pt x="569312" y="184878"/>
                </a:lnTo>
                <a:lnTo>
                  <a:pt x="616250" y="160270"/>
                </a:lnTo>
                <a:lnTo>
                  <a:pt x="664767" y="136681"/>
                </a:lnTo>
                <a:lnTo>
                  <a:pt x="714500" y="114308"/>
                </a:lnTo>
                <a:lnTo>
                  <a:pt x="765083" y="93345"/>
                </a:lnTo>
                <a:lnTo>
                  <a:pt x="816152" y="73990"/>
                </a:lnTo>
                <a:lnTo>
                  <a:pt x="867343" y="56439"/>
                </a:lnTo>
                <a:lnTo>
                  <a:pt x="918290" y="40887"/>
                </a:lnTo>
                <a:lnTo>
                  <a:pt x="968630" y="27532"/>
                </a:lnTo>
                <a:lnTo>
                  <a:pt x="1017998" y="16570"/>
                </a:lnTo>
                <a:lnTo>
                  <a:pt x="1066030" y="8196"/>
                </a:lnTo>
                <a:lnTo>
                  <a:pt x="1112360" y="2607"/>
                </a:lnTo>
                <a:lnTo>
                  <a:pt x="1156625" y="0"/>
                </a:lnTo>
                <a:lnTo>
                  <a:pt x="1337923" y="33924"/>
                </a:lnTo>
                <a:lnTo>
                  <a:pt x="1526614" y="113682"/>
                </a:lnTo>
                <a:lnTo>
                  <a:pt x="1674888" y="194427"/>
                </a:lnTo>
                <a:lnTo>
                  <a:pt x="1734938" y="231308"/>
                </a:lnTo>
              </a:path>
            </a:pathLst>
          </a:custGeom>
          <a:ln w="16403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545586" y="1629080"/>
            <a:ext cx="205740" cy="471170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50" dirty="0">
                <a:latin typeface="Calibri"/>
                <a:cs typeface="Calibri"/>
              </a:rPr>
              <a:t>!"</a:t>
            </a:r>
            <a:r>
              <a:rPr sz="1150" spc="-10" dirty="0">
                <a:latin typeface="Calibri"/>
                <a:cs typeface="Calibri"/>
              </a:rPr>
              <a:t>#</a:t>
            </a:r>
            <a:r>
              <a:rPr sz="1150" spc="-5" dirty="0">
                <a:latin typeface="Calibri"/>
                <a:cs typeface="Calibri"/>
              </a:rPr>
              <a:t>$</a:t>
            </a:r>
            <a:r>
              <a:rPr sz="1150" dirty="0">
                <a:latin typeface="Calibri"/>
                <a:cs typeface="Calibri"/>
              </a:rPr>
              <a:t>%&amp;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711247" y="2650049"/>
            <a:ext cx="2265045" cy="17145"/>
          </a:xfrm>
          <a:custGeom>
            <a:avLst/>
            <a:gdLst/>
            <a:ahLst/>
            <a:cxnLst/>
            <a:rect l="l" t="t" r="r" b="b"/>
            <a:pathLst>
              <a:path w="2265045" h="17144">
                <a:moveTo>
                  <a:pt x="0" y="17023"/>
                </a:moveTo>
                <a:lnTo>
                  <a:pt x="2264960" y="0"/>
                </a:lnTo>
              </a:path>
            </a:pathLst>
          </a:custGeom>
          <a:ln w="12302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917413" y="2612345"/>
            <a:ext cx="75071" cy="7614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8597742" y="2687640"/>
            <a:ext cx="252729" cy="2025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260" dirty="0">
                <a:latin typeface="Calibri"/>
                <a:cs typeface="Calibri"/>
              </a:rPr>
              <a:t>(</a:t>
            </a:r>
            <a:r>
              <a:rPr sz="1150" spc="250" dirty="0">
                <a:latin typeface="Calibri"/>
                <a:cs typeface="Calibri"/>
              </a:rPr>
              <a:t>)</a:t>
            </a:r>
            <a:r>
              <a:rPr sz="1150" spc="-210" dirty="0">
                <a:latin typeface="Calibri"/>
                <a:cs typeface="Calibri"/>
              </a:rPr>
              <a:t>&amp;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810784" y="1600358"/>
            <a:ext cx="1270" cy="1109980"/>
          </a:xfrm>
          <a:custGeom>
            <a:avLst/>
            <a:gdLst/>
            <a:ahLst/>
            <a:cxnLst/>
            <a:rect l="l" t="t" r="r" b="b"/>
            <a:pathLst>
              <a:path w="1270" h="1109980">
                <a:moveTo>
                  <a:pt x="0" y="1109576"/>
                </a:moveTo>
                <a:lnTo>
                  <a:pt x="939" y="0"/>
                </a:lnTo>
              </a:path>
            </a:pathLst>
          </a:custGeom>
          <a:ln w="12302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773607" y="1584079"/>
            <a:ext cx="76147" cy="74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382803" y="1908337"/>
            <a:ext cx="169579" cy="182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412932" y="1925029"/>
            <a:ext cx="109741" cy="1190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692036" y="1908337"/>
            <a:ext cx="172073" cy="1820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724605" y="1926276"/>
            <a:ext cx="107314" cy="116839"/>
          </a:xfrm>
          <a:custGeom>
            <a:avLst/>
            <a:gdLst/>
            <a:ahLst/>
            <a:cxnLst/>
            <a:rect l="l" t="t" r="r" b="b"/>
            <a:pathLst>
              <a:path w="107315" h="116839">
                <a:moveTo>
                  <a:pt x="8894" y="0"/>
                </a:moveTo>
                <a:lnTo>
                  <a:pt x="0" y="8065"/>
                </a:lnTo>
                <a:lnTo>
                  <a:pt x="45520" y="58267"/>
                </a:lnTo>
                <a:lnTo>
                  <a:pt x="0" y="108469"/>
                </a:lnTo>
                <a:lnTo>
                  <a:pt x="8894" y="116535"/>
                </a:lnTo>
                <a:lnTo>
                  <a:pt x="53624" y="67205"/>
                </a:lnTo>
                <a:lnTo>
                  <a:pt x="69831" y="67205"/>
                </a:lnTo>
                <a:lnTo>
                  <a:pt x="61728" y="58267"/>
                </a:lnTo>
                <a:lnTo>
                  <a:pt x="69831" y="49330"/>
                </a:lnTo>
                <a:lnTo>
                  <a:pt x="53624" y="49330"/>
                </a:lnTo>
                <a:lnTo>
                  <a:pt x="8894" y="0"/>
                </a:lnTo>
                <a:close/>
              </a:path>
              <a:path w="107315" h="116839">
                <a:moveTo>
                  <a:pt x="69831" y="67205"/>
                </a:moveTo>
                <a:lnTo>
                  <a:pt x="53624" y="67205"/>
                </a:lnTo>
                <a:lnTo>
                  <a:pt x="98352" y="116535"/>
                </a:lnTo>
                <a:lnTo>
                  <a:pt x="107247" y="108469"/>
                </a:lnTo>
                <a:lnTo>
                  <a:pt x="69831" y="67205"/>
                </a:lnTo>
                <a:close/>
              </a:path>
              <a:path w="107315" h="116839">
                <a:moveTo>
                  <a:pt x="98352" y="0"/>
                </a:moveTo>
                <a:lnTo>
                  <a:pt x="53624" y="49330"/>
                </a:lnTo>
                <a:lnTo>
                  <a:pt x="69831" y="49330"/>
                </a:lnTo>
                <a:lnTo>
                  <a:pt x="107247" y="8065"/>
                </a:lnTo>
                <a:lnTo>
                  <a:pt x="98352" y="0"/>
                </a:lnTo>
                <a:close/>
              </a:path>
            </a:pathLst>
          </a:custGeom>
          <a:solidFill>
            <a:srgbClr val="1D48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724605" y="1926276"/>
            <a:ext cx="107314" cy="116839"/>
          </a:xfrm>
          <a:custGeom>
            <a:avLst/>
            <a:gdLst/>
            <a:ahLst/>
            <a:cxnLst/>
            <a:rect l="l" t="t" r="r" b="b"/>
            <a:pathLst>
              <a:path w="107315" h="116839">
                <a:moveTo>
                  <a:pt x="0" y="8065"/>
                </a:moveTo>
                <a:lnTo>
                  <a:pt x="8894" y="0"/>
                </a:lnTo>
                <a:lnTo>
                  <a:pt x="53624" y="49330"/>
                </a:lnTo>
                <a:lnTo>
                  <a:pt x="98352" y="0"/>
                </a:lnTo>
                <a:lnTo>
                  <a:pt x="107247" y="8065"/>
                </a:lnTo>
                <a:lnTo>
                  <a:pt x="61727" y="58267"/>
                </a:lnTo>
                <a:lnTo>
                  <a:pt x="107247" y="108469"/>
                </a:lnTo>
                <a:lnTo>
                  <a:pt x="98352" y="116535"/>
                </a:lnTo>
                <a:lnTo>
                  <a:pt x="53624" y="67205"/>
                </a:lnTo>
                <a:lnTo>
                  <a:pt x="8894" y="116535"/>
                </a:lnTo>
                <a:lnTo>
                  <a:pt x="0" y="108469"/>
                </a:lnTo>
                <a:lnTo>
                  <a:pt x="45519" y="58267"/>
                </a:lnTo>
                <a:lnTo>
                  <a:pt x="0" y="8065"/>
                </a:lnTo>
                <a:close/>
              </a:path>
            </a:pathLst>
          </a:custGeom>
          <a:ln w="3175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874085" y="1773670"/>
            <a:ext cx="172073" cy="1795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905046" y="1789647"/>
            <a:ext cx="109742" cy="1190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238183" y="1773670"/>
            <a:ext cx="172073" cy="1795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269859" y="1789647"/>
            <a:ext cx="109741" cy="1190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452651" y="1908337"/>
            <a:ext cx="172073" cy="1820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483511" y="1925029"/>
            <a:ext cx="109741" cy="1190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193272" y="1908337"/>
            <a:ext cx="169579" cy="1820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223666" y="1925029"/>
            <a:ext cx="109741" cy="1190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572333" y="1773670"/>
            <a:ext cx="169579" cy="17955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603445" y="1790894"/>
            <a:ext cx="107314" cy="116839"/>
          </a:xfrm>
          <a:custGeom>
            <a:avLst/>
            <a:gdLst/>
            <a:ahLst/>
            <a:cxnLst/>
            <a:rect l="l" t="t" r="r" b="b"/>
            <a:pathLst>
              <a:path w="107315" h="116839">
                <a:moveTo>
                  <a:pt x="8894" y="0"/>
                </a:moveTo>
                <a:lnTo>
                  <a:pt x="0" y="8065"/>
                </a:lnTo>
                <a:lnTo>
                  <a:pt x="45520" y="58267"/>
                </a:lnTo>
                <a:lnTo>
                  <a:pt x="0" y="108469"/>
                </a:lnTo>
                <a:lnTo>
                  <a:pt x="8894" y="116535"/>
                </a:lnTo>
                <a:lnTo>
                  <a:pt x="53624" y="67205"/>
                </a:lnTo>
                <a:lnTo>
                  <a:pt x="69831" y="67205"/>
                </a:lnTo>
                <a:lnTo>
                  <a:pt x="61728" y="58267"/>
                </a:lnTo>
                <a:lnTo>
                  <a:pt x="69831" y="49330"/>
                </a:lnTo>
                <a:lnTo>
                  <a:pt x="53624" y="49330"/>
                </a:lnTo>
                <a:lnTo>
                  <a:pt x="8894" y="0"/>
                </a:lnTo>
                <a:close/>
              </a:path>
              <a:path w="107315" h="116839">
                <a:moveTo>
                  <a:pt x="69831" y="67205"/>
                </a:moveTo>
                <a:lnTo>
                  <a:pt x="53624" y="67205"/>
                </a:lnTo>
                <a:lnTo>
                  <a:pt x="98352" y="116535"/>
                </a:lnTo>
                <a:lnTo>
                  <a:pt x="107247" y="108469"/>
                </a:lnTo>
                <a:lnTo>
                  <a:pt x="69831" y="67205"/>
                </a:lnTo>
                <a:close/>
              </a:path>
              <a:path w="107315" h="116839">
                <a:moveTo>
                  <a:pt x="98352" y="0"/>
                </a:moveTo>
                <a:lnTo>
                  <a:pt x="53624" y="49330"/>
                </a:lnTo>
                <a:lnTo>
                  <a:pt x="69831" y="49330"/>
                </a:lnTo>
                <a:lnTo>
                  <a:pt x="107247" y="8065"/>
                </a:lnTo>
                <a:lnTo>
                  <a:pt x="98352" y="0"/>
                </a:lnTo>
                <a:close/>
              </a:path>
            </a:pathLst>
          </a:custGeom>
          <a:solidFill>
            <a:srgbClr val="1D48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603446" y="1790894"/>
            <a:ext cx="107314" cy="116839"/>
          </a:xfrm>
          <a:custGeom>
            <a:avLst/>
            <a:gdLst/>
            <a:ahLst/>
            <a:cxnLst/>
            <a:rect l="l" t="t" r="r" b="b"/>
            <a:pathLst>
              <a:path w="107315" h="116839">
                <a:moveTo>
                  <a:pt x="0" y="8065"/>
                </a:moveTo>
                <a:lnTo>
                  <a:pt x="8894" y="0"/>
                </a:lnTo>
                <a:lnTo>
                  <a:pt x="53623" y="49330"/>
                </a:lnTo>
                <a:lnTo>
                  <a:pt x="98352" y="0"/>
                </a:lnTo>
                <a:lnTo>
                  <a:pt x="107247" y="8065"/>
                </a:lnTo>
                <a:lnTo>
                  <a:pt x="61727" y="58267"/>
                </a:lnTo>
                <a:lnTo>
                  <a:pt x="107247" y="108469"/>
                </a:lnTo>
                <a:lnTo>
                  <a:pt x="98352" y="116535"/>
                </a:lnTo>
                <a:lnTo>
                  <a:pt x="53623" y="67205"/>
                </a:lnTo>
                <a:lnTo>
                  <a:pt x="8894" y="116535"/>
                </a:lnTo>
                <a:lnTo>
                  <a:pt x="0" y="108469"/>
                </a:lnTo>
                <a:lnTo>
                  <a:pt x="45519" y="58267"/>
                </a:lnTo>
                <a:lnTo>
                  <a:pt x="0" y="8065"/>
                </a:lnTo>
                <a:close/>
              </a:path>
            </a:pathLst>
          </a:custGeom>
          <a:ln w="3175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908977" y="2327298"/>
            <a:ext cx="172073" cy="17955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939765" y="2342502"/>
            <a:ext cx="109741" cy="1190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098508" y="2117818"/>
            <a:ext cx="169579" cy="17955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129032" y="2133766"/>
            <a:ext cx="109741" cy="1190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051146" y="1703844"/>
            <a:ext cx="169579" cy="17955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080592" y="1718562"/>
            <a:ext cx="109741" cy="1190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956359" y="2087892"/>
            <a:ext cx="169579" cy="1820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985615" y="2104479"/>
            <a:ext cx="109741" cy="1190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963093" y="1601406"/>
            <a:ext cx="1599565" cy="787400"/>
          </a:xfrm>
          <a:custGeom>
            <a:avLst/>
            <a:gdLst/>
            <a:ahLst/>
            <a:cxnLst/>
            <a:rect l="l" t="t" r="r" b="b"/>
            <a:pathLst>
              <a:path w="1599565" h="787400">
                <a:moveTo>
                  <a:pt x="0" y="787071"/>
                </a:moveTo>
                <a:lnTo>
                  <a:pt x="2324" y="727029"/>
                </a:lnTo>
                <a:lnTo>
                  <a:pt x="5452" y="669470"/>
                </a:lnTo>
                <a:lnTo>
                  <a:pt x="10186" y="616875"/>
                </a:lnTo>
                <a:lnTo>
                  <a:pt x="17329" y="571728"/>
                </a:lnTo>
                <a:lnTo>
                  <a:pt x="42058" y="513707"/>
                </a:lnTo>
                <a:lnTo>
                  <a:pt x="67378" y="513034"/>
                </a:lnTo>
                <a:lnTo>
                  <a:pt x="100352" y="537763"/>
                </a:lnTo>
                <a:lnTo>
                  <a:pt x="136439" y="571240"/>
                </a:lnTo>
                <a:lnTo>
                  <a:pt x="171096" y="596810"/>
                </a:lnTo>
                <a:lnTo>
                  <a:pt x="199780" y="597819"/>
                </a:lnTo>
                <a:lnTo>
                  <a:pt x="216721" y="571583"/>
                </a:lnTo>
                <a:lnTo>
                  <a:pt x="228988" y="526947"/>
                </a:lnTo>
                <a:lnTo>
                  <a:pt x="239211" y="472965"/>
                </a:lnTo>
                <a:lnTo>
                  <a:pt x="250018" y="418691"/>
                </a:lnTo>
                <a:lnTo>
                  <a:pt x="264037" y="373179"/>
                </a:lnTo>
                <a:lnTo>
                  <a:pt x="283899" y="345483"/>
                </a:lnTo>
                <a:lnTo>
                  <a:pt x="310624" y="341638"/>
                </a:lnTo>
                <a:lnTo>
                  <a:pt x="342314" y="355608"/>
                </a:lnTo>
                <a:lnTo>
                  <a:pt x="377217" y="378339"/>
                </a:lnTo>
                <a:lnTo>
                  <a:pt x="413581" y="400778"/>
                </a:lnTo>
                <a:lnTo>
                  <a:pt x="449652" y="413872"/>
                </a:lnTo>
                <a:lnTo>
                  <a:pt x="483679" y="408566"/>
                </a:lnTo>
                <a:lnTo>
                  <a:pt x="511729" y="382481"/>
                </a:lnTo>
                <a:lnTo>
                  <a:pt x="540055" y="339352"/>
                </a:lnTo>
                <a:lnTo>
                  <a:pt x="568288" y="286813"/>
                </a:lnTo>
                <a:lnTo>
                  <a:pt x="596062" y="232495"/>
                </a:lnTo>
                <a:lnTo>
                  <a:pt x="623008" y="184033"/>
                </a:lnTo>
                <a:lnTo>
                  <a:pt x="648759" y="149058"/>
                </a:lnTo>
                <a:lnTo>
                  <a:pt x="672946" y="135203"/>
                </a:lnTo>
                <a:lnTo>
                  <a:pt x="694956" y="149119"/>
                </a:lnTo>
                <a:lnTo>
                  <a:pt x="714913" y="186240"/>
                </a:lnTo>
                <a:lnTo>
                  <a:pt x="733551" y="237369"/>
                </a:lnTo>
                <a:lnTo>
                  <a:pt x="751607" y="293311"/>
                </a:lnTo>
                <a:lnTo>
                  <a:pt x="769816" y="344870"/>
                </a:lnTo>
                <a:lnTo>
                  <a:pt x="788914" y="382849"/>
                </a:lnTo>
                <a:lnTo>
                  <a:pt x="809637" y="398053"/>
                </a:lnTo>
                <a:lnTo>
                  <a:pt x="832475" y="385730"/>
                </a:lnTo>
                <a:lnTo>
                  <a:pt x="856938" y="352471"/>
                </a:lnTo>
                <a:lnTo>
                  <a:pt x="882290" y="306093"/>
                </a:lnTo>
                <a:lnTo>
                  <a:pt x="907796" y="254412"/>
                </a:lnTo>
                <a:lnTo>
                  <a:pt x="932718" y="205245"/>
                </a:lnTo>
                <a:lnTo>
                  <a:pt x="956323" y="166407"/>
                </a:lnTo>
                <a:lnTo>
                  <a:pt x="977873" y="145717"/>
                </a:lnTo>
                <a:lnTo>
                  <a:pt x="1004875" y="151268"/>
                </a:lnTo>
                <a:lnTo>
                  <a:pt x="1029438" y="182558"/>
                </a:lnTo>
                <a:lnTo>
                  <a:pt x="1052066" y="223689"/>
                </a:lnTo>
                <a:lnTo>
                  <a:pt x="1073264" y="258763"/>
                </a:lnTo>
                <a:lnTo>
                  <a:pt x="1093536" y="271885"/>
                </a:lnTo>
                <a:lnTo>
                  <a:pt x="1117770" y="249953"/>
                </a:lnTo>
                <a:lnTo>
                  <a:pt x="1140196" y="204201"/>
                </a:lnTo>
                <a:lnTo>
                  <a:pt x="1160322" y="152863"/>
                </a:lnTo>
                <a:lnTo>
                  <a:pt x="1177655" y="114175"/>
                </a:lnTo>
                <a:lnTo>
                  <a:pt x="1190634" y="93640"/>
                </a:lnTo>
                <a:lnTo>
                  <a:pt x="1199999" y="81319"/>
                </a:lnTo>
                <a:lnTo>
                  <a:pt x="1208706" y="72284"/>
                </a:lnTo>
                <a:lnTo>
                  <a:pt x="1219714" y="61605"/>
                </a:lnTo>
                <a:lnTo>
                  <a:pt x="1233022" y="41070"/>
                </a:lnTo>
                <a:lnTo>
                  <a:pt x="1247315" y="15606"/>
                </a:lnTo>
                <a:lnTo>
                  <a:pt x="1263580" y="0"/>
                </a:lnTo>
                <a:lnTo>
                  <a:pt x="1282802" y="9035"/>
                </a:lnTo>
                <a:lnTo>
                  <a:pt x="1297041" y="36172"/>
                </a:lnTo>
                <a:lnTo>
                  <a:pt x="1312010" y="78349"/>
                </a:lnTo>
                <a:lnTo>
                  <a:pt x="1328147" y="129289"/>
                </a:lnTo>
                <a:lnTo>
                  <a:pt x="1345891" y="182711"/>
                </a:lnTo>
                <a:lnTo>
                  <a:pt x="1365679" y="232336"/>
                </a:lnTo>
                <a:lnTo>
                  <a:pt x="1387950" y="271885"/>
                </a:lnTo>
                <a:lnTo>
                  <a:pt x="1430913" y="315748"/>
                </a:lnTo>
                <a:lnTo>
                  <a:pt x="1481926" y="350740"/>
                </a:lnTo>
                <a:lnTo>
                  <a:pt x="1530639" y="377846"/>
                </a:lnTo>
                <a:lnTo>
                  <a:pt x="1566701" y="398053"/>
                </a:lnTo>
                <a:lnTo>
                  <a:pt x="1586663" y="410168"/>
                </a:lnTo>
                <a:lnTo>
                  <a:pt x="1596274" y="414152"/>
                </a:lnTo>
                <a:lnTo>
                  <a:pt x="1598985" y="412714"/>
                </a:lnTo>
                <a:lnTo>
                  <a:pt x="1598246" y="408566"/>
                </a:lnTo>
              </a:path>
            </a:pathLst>
          </a:custGeom>
          <a:ln w="16403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749300" y="3012483"/>
            <a:ext cx="5895340" cy="2150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2604770" algn="l"/>
              </a:tabLst>
            </a:pPr>
            <a:r>
              <a:rPr sz="1950" b="0" i="1" spc="345" dirty="0">
                <a:solidFill>
                  <a:srgbClr val="00FF00"/>
                </a:solidFill>
                <a:latin typeface="Bookman Old Style"/>
                <a:cs typeface="Bookman Old Style"/>
              </a:rPr>
              <a:t>f</a:t>
            </a:r>
            <a:r>
              <a:rPr sz="1950" b="0" i="1" spc="-370" dirty="0">
                <a:solidFill>
                  <a:srgbClr val="00FF00"/>
                </a:solidFill>
                <a:latin typeface="Bookman Old Style"/>
                <a:cs typeface="Bookman Old Style"/>
              </a:rPr>
              <a:t> </a:t>
            </a:r>
            <a:r>
              <a:rPr sz="1950" spc="250" dirty="0">
                <a:solidFill>
                  <a:srgbClr val="00FF00"/>
                </a:solidFill>
                <a:latin typeface="Arial"/>
                <a:cs typeface="Arial"/>
              </a:rPr>
              <a:t>(</a:t>
            </a:r>
            <a:r>
              <a:rPr sz="1950" b="0" i="1" spc="250" dirty="0">
                <a:solidFill>
                  <a:srgbClr val="00FF00"/>
                </a:solidFill>
                <a:latin typeface="Bookman Old Style"/>
                <a:cs typeface="Bookman Old Style"/>
              </a:rPr>
              <a:t>x</a:t>
            </a:r>
            <a:r>
              <a:rPr sz="1950" spc="250" dirty="0">
                <a:solidFill>
                  <a:srgbClr val="00FF00"/>
                </a:solidFill>
                <a:latin typeface="Arial"/>
                <a:cs typeface="Arial"/>
              </a:rPr>
              <a:t>)</a:t>
            </a:r>
            <a:r>
              <a:rPr sz="1950" spc="45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1950" spc="785" dirty="0">
                <a:solidFill>
                  <a:srgbClr val="00FF00"/>
                </a:solidFill>
                <a:latin typeface="Arial"/>
                <a:cs typeface="Arial"/>
              </a:rPr>
              <a:t>=</a:t>
            </a:r>
            <a:r>
              <a:rPr sz="1950" spc="45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1950" b="0" i="1" spc="155" dirty="0">
                <a:solidFill>
                  <a:srgbClr val="00FF00"/>
                </a:solidFill>
                <a:latin typeface="Bookman Old Style"/>
                <a:cs typeface="Bookman Old Style"/>
              </a:rPr>
              <a:t>λ</a:t>
            </a:r>
            <a:r>
              <a:rPr sz="2475" spc="232" baseline="-13468" dirty="0">
                <a:solidFill>
                  <a:srgbClr val="00FF00"/>
                </a:solidFill>
                <a:latin typeface="Arial"/>
                <a:cs typeface="Arial"/>
              </a:rPr>
              <a:t>0</a:t>
            </a:r>
            <a:r>
              <a:rPr sz="2475" spc="89" baseline="-13468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1950" spc="785" dirty="0">
                <a:solidFill>
                  <a:srgbClr val="00FF00"/>
                </a:solidFill>
                <a:latin typeface="Arial"/>
                <a:cs typeface="Arial"/>
              </a:rPr>
              <a:t>+</a:t>
            </a:r>
            <a:r>
              <a:rPr sz="1950" spc="-70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1950" b="0" i="1" spc="165" dirty="0">
                <a:solidFill>
                  <a:srgbClr val="00FF00"/>
                </a:solidFill>
                <a:latin typeface="Bookman Old Style"/>
                <a:cs typeface="Bookman Old Style"/>
              </a:rPr>
              <a:t>λ</a:t>
            </a:r>
            <a:r>
              <a:rPr sz="2475" spc="247" baseline="-13468" dirty="0">
                <a:solidFill>
                  <a:srgbClr val="00FF00"/>
                </a:solidFill>
                <a:latin typeface="Arial"/>
                <a:cs typeface="Arial"/>
              </a:rPr>
              <a:t>1</a:t>
            </a:r>
            <a:r>
              <a:rPr sz="1950" b="0" i="1" spc="165" dirty="0">
                <a:solidFill>
                  <a:srgbClr val="00FF00"/>
                </a:solidFill>
                <a:latin typeface="Bookman Old Style"/>
                <a:cs typeface="Bookman Old Style"/>
              </a:rPr>
              <a:t>x</a:t>
            </a:r>
            <a:r>
              <a:rPr sz="1950" b="0" i="1" spc="245" dirty="0">
                <a:solidFill>
                  <a:srgbClr val="00FF00"/>
                </a:solidFill>
                <a:latin typeface="Bookman Old Style"/>
                <a:cs typeface="Bookman Old Style"/>
              </a:rPr>
              <a:t> </a:t>
            </a:r>
            <a:r>
              <a:rPr sz="1950" spc="145" dirty="0">
                <a:solidFill>
                  <a:srgbClr val="00FF00"/>
                </a:solidFill>
                <a:latin typeface="Arial"/>
                <a:cs typeface="Arial"/>
              </a:rPr>
              <a:t>...	</a:t>
            </a:r>
            <a:r>
              <a:rPr sz="1950" spc="260" dirty="0">
                <a:solidFill>
                  <a:srgbClr val="00FF00"/>
                </a:solidFill>
                <a:latin typeface="Arial"/>
                <a:cs typeface="Arial"/>
              </a:rPr>
              <a:t>(1)</a:t>
            </a:r>
            <a:endParaRPr sz="19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645"/>
              </a:spcBef>
              <a:tabLst>
                <a:tab pos="3550285" algn="l"/>
              </a:tabLst>
            </a:pPr>
            <a:r>
              <a:rPr sz="1950" b="0" i="1" spc="345" dirty="0">
                <a:solidFill>
                  <a:srgbClr val="0000FF"/>
                </a:solidFill>
                <a:latin typeface="Bookman Old Style"/>
                <a:cs typeface="Bookman Old Style"/>
              </a:rPr>
              <a:t>f</a:t>
            </a:r>
            <a:r>
              <a:rPr sz="1950" b="0" i="1" spc="-370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1950" spc="250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1950" b="0" i="1" spc="250" dirty="0">
                <a:solidFill>
                  <a:srgbClr val="0000FF"/>
                </a:solidFill>
                <a:latin typeface="Bookman Old Style"/>
                <a:cs typeface="Bookman Old Style"/>
              </a:rPr>
              <a:t>x</a:t>
            </a:r>
            <a:r>
              <a:rPr sz="1950" spc="25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r>
              <a:rPr sz="1950" spc="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spc="785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950" spc="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0" i="1" spc="155" dirty="0">
                <a:solidFill>
                  <a:srgbClr val="0000FF"/>
                </a:solidFill>
                <a:latin typeface="Bookman Old Style"/>
                <a:cs typeface="Bookman Old Style"/>
              </a:rPr>
              <a:t>λ</a:t>
            </a:r>
            <a:r>
              <a:rPr sz="2475" spc="232" baseline="-13468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sz="2475" spc="97" baseline="-1346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spc="785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195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0" i="1" spc="165" dirty="0">
                <a:solidFill>
                  <a:srgbClr val="0000FF"/>
                </a:solidFill>
                <a:latin typeface="Bookman Old Style"/>
                <a:cs typeface="Bookman Old Style"/>
              </a:rPr>
              <a:t>λ</a:t>
            </a:r>
            <a:r>
              <a:rPr sz="2475" spc="247" baseline="-13468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1950" b="0" i="1" spc="165" dirty="0">
                <a:solidFill>
                  <a:srgbClr val="0000FF"/>
                </a:solidFill>
                <a:latin typeface="Bookman Old Style"/>
                <a:cs typeface="Bookman Old Style"/>
              </a:rPr>
              <a:t>x</a:t>
            </a:r>
            <a:r>
              <a:rPr sz="1950" b="0" i="1" spc="-114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1950" spc="785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195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0" i="1" spc="150" dirty="0">
                <a:solidFill>
                  <a:srgbClr val="0000FF"/>
                </a:solidFill>
                <a:latin typeface="Bookman Old Style"/>
                <a:cs typeface="Bookman Old Style"/>
              </a:rPr>
              <a:t>λ</a:t>
            </a:r>
            <a:r>
              <a:rPr sz="2475" spc="225" baseline="-13468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950" b="0" i="1" spc="150" dirty="0">
                <a:solidFill>
                  <a:srgbClr val="0000FF"/>
                </a:solidFill>
                <a:latin typeface="Bookman Old Style"/>
                <a:cs typeface="Bookman Old Style"/>
              </a:rPr>
              <a:t>x</a:t>
            </a:r>
            <a:r>
              <a:rPr sz="2475" spc="225" baseline="23569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475" spc="630" baseline="2356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spc="145" dirty="0">
                <a:solidFill>
                  <a:srgbClr val="0000FF"/>
                </a:solidFill>
                <a:latin typeface="Arial"/>
                <a:cs typeface="Arial"/>
              </a:rPr>
              <a:t>...	</a:t>
            </a:r>
            <a:r>
              <a:rPr sz="1950" spc="260" dirty="0">
                <a:solidFill>
                  <a:srgbClr val="0000FF"/>
                </a:solidFill>
                <a:latin typeface="Arial"/>
                <a:cs typeface="Arial"/>
              </a:rPr>
              <a:t>(2)</a:t>
            </a:r>
            <a:endParaRPr sz="19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645"/>
              </a:spcBef>
              <a:tabLst>
                <a:tab pos="5441950" algn="l"/>
              </a:tabLst>
            </a:pPr>
            <a:r>
              <a:rPr sz="1950" b="0" i="1" spc="345" dirty="0">
                <a:solidFill>
                  <a:srgbClr val="FF0000"/>
                </a:solidFill>
                <a:latin typeface="Bookman Old Style"/>
                <a:cs typeface="Bookman Old Style"/>
              </a:rPr>
              <a:t>f</a:t>
            </a:r>
            <a:r>
              <a:rPr sz="1950" b="0" i="1" spc="-370" dirty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sz="1950" spc="25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950" b="0" i="1" spc="250" dirty="0">
                <a:solidFill>
                  <a:srgbClr val="FF0000"/>
                </a:solidFill>
                <a:latin typeface="Bookman Old Style"/>
                <a:cs typeface="Bookman Old Style"/>
              </a:rPr>
              <a:t>x</a:t>
            </a:r>
            <a:r>
              <a:rPr sz="1950" spc="25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950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spc="785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950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b="0" i="1" spc="155" dirty="0">
                <a:solidFill>
                  <a:srgbClr val="FF0000"/>
                </a:solidFill>
                <a:latin typeface="Bookman Old Style"/>
                <a:cs typeface="Bookman Old Style"/>
              </a:rPr>
              <a:t>λ</a:t>
            </a:r>
            <a:r>
              <a:rPr sz="2475" spc="232" baseline="-13468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475" spc="89" baseline="-1346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spc="785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1950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b="0" i="1" spc="165" dirty="0">
                <a:solidFill>
                  <a:srgbClr val="FF0000"/>
                </a:solidFill>
                <a:latin typeface="Bookman Old Style"/>
                <a:cs typeface="Bookman Old Style"/>
              </a:rPr>
              <a:t>λ</a:t>
            </a:r>
            <a:r>
              <a:rPr sz="2475" spc="247" baseline="-13468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950" b="0" i="1" spc="165" dirty="0">
                <a:solidFill>
                  <a:srgbClr val="FF0000"/>
                </a:solidFill>
                <a:latin typeface="Bookman Old Style"/>
                <a:cs typeface="Bookman Old Style"/>
              </a:rPr>
              <a:t>x</a:t>
            </a:r>
            <a:r>
              <a:rPr sz="1950" b="0" i="1" spc="-114" dirty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sz="1950" spc="785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195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b="0" i="1" spc="150" dirty="0">
                <a:solidFill>
                  <a:srgbClr val="FF0000"/>
                </a:solidFill>
                <a:latin typeface="Bookman Old Style"/>
                <a:cs typeface="Bookman Old Style"/>
              </a:rPr>
              <a:t>λ</a:t>
            </a:r>
            <a:r>
              <a:rPr sz="2475" spc="225" baseline="-13468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950" b="0" i="1" spc="150" dirty="0">
                <a:solidFill>
                  <a:srgbClr val="FF0000"/>
                </a:solidFill>
                <a:latin typeface="Bookman Old Style"/>
                <a:cs typeface="Bookman Old Style"/>
              </a:rPr>
              <a:t>x</a:t>
            </a:r>
            <a:r>
              <a:rPr sz="2475" spc="225" baseline="23569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75" spc="89" baseline="2356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spc="785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1950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b="0" i="1" spc="150" dirty="0">
                <a:solidFill>
                  <a:srgbClr val="FF0000"/>
                </a:solidFill>
                <a:latin typeface="Bookman Old Style"/>
                <a:cs typeface="Bookman Old Style"/>
              </a:rPr>
              <a:t>λ</a:t>
            </a:r>
            <a:r>
              <a:rPr sz="2475" spc="225" baseline="-13468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1950" b="0" i="1" spc="150" dirty="0">
                <a:solidFill>
                  <a:srgbClr val="FF0000"/>
                </a:solidFill>
                <a:latin typeface="Bookman Old Style"/>
                <a:cs typeface="Bookman Old Style"/>
              </a:rPr>
              <a:t>x</a:t>
            </a:r>
            <a:r>
              <a:rPr sz="2475" spc="225" baseline="23569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475" spc="89" baseline="2356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spc="785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1950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b="0" i="1" spc="150" dirty="0">
                <a:solidFill>
                  <a:srgbClr val="FF0000"/>
                </a:solidFill>
                <a:latin typeface="Bookman Old Style"/>
                <a:cs typeface="Bookman Old Style"/>
              </a:rPr>
              <a:t>λ</a:t>
            </a:r>
            <a:r>
              <a:rPr sz="2475" spc="225" baseline="-13468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sz="1950" b="0" i="1" spc="150" dirty="0">
                <a:solidFill>
                  <a:srgbClr val="FF0000"/>
                </a:solidFill>
                <a:latin typeface="Bookman Old Style"/>
                <a:cs typeface="Bookman Old Style"/>
              </a:rPr>
              <a:t>x</a:t>
            </a:r>
            <a:r>
              <a:rPr sz="2475" spc="225" baseline="23569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sz="2475" spc="637" baseline="2356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spc="145" dirty="0">
                <a:solidFill>
                  <a:srgbClr val="FF0000"/>
                </a:solidFill>
                <a:latin typeface="Arial"/>
                <a:cs typeface="Arial"/>
              </a:rPr>
              <a:t>...	</a:t>
            </a:r>
            <a:r>
              <a:rPr sz="1950" spc="260" dirty="0">
                <a:solidFill>
                  <a:srgbClr val="FF0000"/>
                </a:solidFill>
                <a:latin typeface="Arial"/>
                <a:cs typeface="Arial"/>
              </a:rPr>
              <a:t>(3)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  <a:tabLst>
                <a:tab pos="823594" algn="l"/>
              </a:tabLst>
            </a:pPr>
            <a:r>
              <a:rPr sz="1950" spc="190" dirty="0">
                <a:latin typeface="Arial"/>
                <a:cs typeface="Arial"/>
              </a:rPr>
              <a:t>Hint:	</a:t>
            </a:r>
            <a:r>
              <a:rPr sz="1950" spc="165" dirty="0">
                <a:latin typeface="Arial"/>
                <a:cs typeface="Arial"/>
              </a:rPr>
              <a:t>Avoid </a:t>
            </a:r>
            <a:r>
              <a:rPr sz="1950" spc="114" dirty="0">
                <a:latin typeface="Arial"/>
                <a:cs typeface="Arial"/>
              </a:rPr>
              <a:t>high-degree</a:t>
            </a:r>
            <a:r>
              <a:rPr sz="1950" spc="395" dirty="0">
                <a:latin typeface="Arial"/>
                <a:cs typeface="Arial"/>
              </a:rPr>
              <a:t> </a:t>
            </a:r>
            <a:r>
              <a:rPr sz="1950" spc="135" dirty="0">
                <a:latin typeface="Arial"/>
                <a:cs typeface="Arial"/>
              </a:rPr>
              <a:t>polynomials.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117725" algn="l"/>
                <a:tab pos="5274310" algn="l"/>
                <a:tab pos="6562090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415" dirty="0"/>
              <a:t>Train,	</a:t>
            </a:r>
            <a:r>
              <a:rPr spc="330" dirty="0"/>
              <a:t>Validation	</a:t>
            </a:r>
            <a:r>
              <a:rPr spc="315" dirty="0"/>
              <a:t>and	</a:t>
            </a:r>
            <a:r>
              <a:rPr spc="480" dirty="0"/>
              <a:t>Test	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55313" y="1353504"/>
          <a:ext cx="5143499" cy="411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4620"/>
                <a:gridCol w="1508759"/>
                <a:gridCol w="960120"/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6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TRAIN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600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VALIDATION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C8FA"/>
                    </a:solidFill>
                  </a:tcPr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600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TEST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87400" y="2095379"/>
            <a:ext cx="8484870" cy="7340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9200"/>
              </a:lnSpc>
              <a:spcBef>
                <a:spcPts val="90"/>
              </a:spcBef>
              <a:tabLst>
                <a:tab pos="1445895" algn="l"/>
              </a:tabLst>
            </a:pPr>
            <a:r>
              <a:rPr sz="1950" b="1" spc="190" dirty="0">
                <a:solidFill>
                  <a:srgbClr val="EC008C"/>
                </a:solidFill>
                <a:latin typeface="Arial"/>
                <a:cs typeface="Arial"/>
              </a:rPr>
              <a:t>Example:	</a:t>
            </a:r>
            <a:r>
              <a:rPr sz="1950" spc="160" dirty="0">
                <a:latin typeface="Arial"/>
                <a:cs typeface="Arial"/>
              </a:rPr>
              <a:t>Split </a:t>
            </a:r>
            <a:r>
              <a:rPr sz="1950" spc="170" dirty="0">
                <a:latin typeface="Arial"/>
                <a:cs typeface="Arial"/>
              </a:rPr>
              <a:t>the </a:t>
            </a:r>
            <a:r>
              <a:rPr sz="1950" spc="165" dirty="0">
                <a:latin typeface="Arial"/>
                <a:cs typeface="Arial"/>
              </a:rPr>
              <a:t>data </a:t>
            </a:r>
            <a:r>
              <a:rPr sz="1950" spc="155" dirty="0">
                <a:latin typeface="Arial"/>
                <a:cs typeface="Arial"/>
              </a:rPr>
              <a:t>randomly </a:t>
            </a:r>
            <a:r>
              <a:rPr sz="1950" spc="190" dirty="0">
                <a:latin typeface="Arial"/>
                <a:cs typeface="Arial"/>
              </a:rPr>
              <a:t>into </a:t>
            </a:r>
            <a:r>
              <a:rPr sz="1950" spc="210" dirty="0">
                <a:latin typeface="Arial"/>
                <a:cs typeface="Arial"/>
              </a:rPr>
              <a:t>60% </a:t>
            </a:r>
            <a:r>
              <a:rPr sz="1950" spc="155" dirty="0">
                <a:latin typeface="Arial"/>
                <a:cs typeface="Arial"/>
              </a:rPr>
              <a:t>for </a:t>
            </a:r>
            <a:r>
              <a:rPr sz="1950" spc="160" dirty="0">
                <a:latin typeface="Arial"/>
                <a:cs typeface="Arial"/>
              </a:rPr>
              <a:t>training, </a:t>
            </a:r>
            <a:r>
              <a:rPr sz="1950" spc="210" dirty="0">
                <a:latin typeface="Arial"/>
                <a:cs typeface="Arial"/>
              </a:rPr>
              <a:t>20% </a:t>
            </a:r>
            <a:r>
              <a:rPr sz="1950" spc="155" dirty="0">
                <a:latin typeface="Arial"/>
                <a:cs typeface="Arial"/>
              </a:rPr>
              <a:t>for  </a:t>
            </a:r>
            <a:r>
              <a:rPr sz="1950" spc="145" dirty="0">
                <a:latin typeface="Arial"/>
                <a:cs typeface="Arial"/>
              </a:rPr>
              <a:t>validation </a:t>
            </a:r>
            <a:r>
              <a:rPr sz="1950" spc="130" dirty="0">
                <a:latin typeface="Arial"/>
                <a:cs typeface="Arial"/>
              </a:rPr>
              <a:t>and </a:t>
            </a:r>
            <a:r>
              <a:rPr sz="1950" spc="210" dirty="0">
                <a:latin typeface="Arial"/>
                <a:cs typeface="Arial"/>
              </a:rPr>
              <a:t>20% </a:t>
            </a:r>
            <a:r>
              <a:rPr sz="1950" spc="155" dirty="0">
                <a:latin typeface="Arial"/>
                <a:cs typeface="Arial"/>
              </a:rPr>
              <a:t>for</a:t>
            </a:r>
            <a:r>
              <a:rPr sz="1950" spc="635" dirty="0">
                <a:latin typeface="Arial"/>
                <a:cs typeface="Arial"/>
              </a:rPr>
              <a:t> </a:t>
            </a:r>
            <a:r>
              <a:rPr sz="1950" spc="155" dirty="0">
                <a:latin typeface="Arial"/>
                <a:cs typeface="Arial"/>
              </a:rPr>
              <a:t>testing.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117725" algn="l"/>
                <a:tab pos="5274310" algn="l"/>
                <a:tab pos="6562090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415" dirty="0"/>
              <a:t>Train,	</a:t>
            </a:r>
            <a:r>
              <a:rPr spc="330" dirty="0"/>
              <a:t>Validation	</a:t>
            </a:r>
            <a:r>
              <a:rPr spc="315" dirty="0"/>
              <a:t>and	</a:t>
            </a:r>
            <a:r>
              <a:rPr spc="480" dirty="0"/>
              <a:t>Test	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27281" y="1258548"/>
          <a:ext cx="4000500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0260"/>
                <a:gridCol w="1173480"/>
                <a:gridCol w="746760"/>
              </a:tblGrid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50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TRAIN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540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50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VALIDATION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540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C8FA"/>
                    </a:solidFill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TEST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540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96797" y="1919865"/>
            <a:ext cx="8375650" cy="7340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3540" marR="5080" indent="-371475">
              <a:lnSpc>
                <a:spcPct val="119200"/>
              </a:lnSpc>
              <a:spcBef>
                <a:spcPts val="90"/>
              </a:spcBef>
              <a:tabLst>
                <a:tab pos="1591310" algn="l"/>
                <a:tab pos="2106930" algn="l"/>
                <a:tab pos="2439670" algn="l"/>
                <a:tab pos="2730500" algn="l"/>
                <a:tab pos="3246120" algn="l"/>
                <a:tab pos="3641725" algn="l"/>
                <a:tab pos="4945380" algn="l"/>
                <a:tab pos="5662295" algn="l"/>
                <a:tab pos="6153785" algn="l"/>
                <a:tab pos="7293609" algn="l"/>
                <a:tab pos="7583805" algn="l"/>
              </a:tabLst>
            </a:pPr>
            <a:r>
              <a:rPr sz="1950" spc="150" dirty="0">
                <a:latin typeface="Arial"/>
                <a:cs typeface="Arial"/>
              </a:rPr>
              <a:t>1. 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375" dirty="0">
                <a:latin typeface="Arial"/>
                <a:cs typeface="Arial"/>
              </a:rPr>
              <a:t>T</a:t>
            </a:r>
            <a:r>
              <a:rPr sz="1950" spc="135" dirty="0">
                <a:latin typeface="Arial"/>
                <a:cs typeface="Arial"/>
              </a:rPr>
              <a:t>raining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10" dirty="0">
                <a:latin typeface="Arial"/>
                <a:cs typeface="Arial"/>
              </a:rPr>
              <a:t>set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45" dirty="0">
                <a:latin typeface="Arial"/>
                <a:cs typeface="Arial"/>
              </a:rPr>
              <a:t>is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8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10" dirty="0">
                <a:latin typeface="Arial"/>
                <a:cs typeface="Arial"/>
              </a:rPr>
              <a:t>set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80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95" dirty="0">
                <a:latin typeface="Arial"/>
                <a:cs typeface="Arial"/>
              </a:rPr>
              <a:t>examples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75" dirty="0">
                <a:latin typeface="Arial"/>
                <a:cs typeface="Arial"/>
              </a:rPr>
              <a:t>used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20" dirty="0">
                <a:latin typeface="Arial"/>
                <a:cs typeface="Arial"/>
              </a:rPr>
              <a:t>f</a:t>
            </a:r>
            <a:r>
              <a:rPr sz="1950" spc="17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60" dirty="0">
                <a:latin typeface="Arial"/>
                <a:cs typeface="Arial"/>
              </a:rPr>
              <a:t>le</a:t>
            </a:r>
            <a:r>
              <a:rPr sz="1950" spc="20" dirty="0">
                <a:latin typeface="Arial"/>
                <a:cs typeface="Arial"/>
              </a:rPr>
              <a:t>a</a:t>
            </a:r>
            <a:r>
              <a:rPr sz="1950" spc="150" dirty="0">
                <a:latin typeface="Arial"/>
                <a:cs typeface="Arial"/>
              </a:rPr>
              <a:t>rning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8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270" dirty="0">
                <a:latin typeface="Arial"/>
                <a:cs typeface="Arial"/>
              </a:rPr>
              <a:t>m</a:t>
            </a:r>
            <a:r>
              <a:rPr sz="1950" spc="245" dirty="0">
                <a:latin typeface="Arial"/>
                <a:cs typeface="Arial"/>
              </a:rPr>
              <a:t>o</a:t>
            </a:r>
            <a:r>
              <a:rPr sz="1950" spc="80" dirty="0">
                <a:latin typeface="Arial"/>
                <a:cs typeface="Arial"/>
              </a:rPr>
              <a:t>del  </a:t>
            </a:r>
            <a:r>
              <a:rPr sz="1950" spc="150" dirty="0">
                <a:latin typeface="Arial"/>
                <a:cs typeface="Arial"/>
              </a:rPr>
              <a:t>(e.g., </a:t>
            </a:r>
            <a:r>
              <a:rPr sz="1950" spc="85" dirty="0">
                <a:latin typeface="Arial"/>
                <a:cs typeface="Arial"/>
              </a:rPr>
              <a:t>a </a:t>
            </a:r>
            <a:r>
              <a:rPr sz="1950" spc="120" dirty="0">
                <a:latin typeface="Arial"/>
                <a:cs typeface="Arial"/>
              </a:rPr>
              <a:t>classification</a:t>
            </a:r>
            <a:r>
              <a:rPr sz="1950" spc="-20" dirty="0">
                <a:latin typeface="Arial"/>
                <a:cs typeface="Arial"/>
              </a:rPr>
              <a:t> </a:t>
            </a:r>
            <a:r>
              <a:rPr sz="1950" spc="180" dirty="0">
                <a:latin typeface="Arial"/>
                <a:cs typeface="Arial"/>
              </a:rPr>
              <a:t>model).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117725" algn="l"/>
                <a:tab pos="5274310" algn="l"/>
                <a:tab pos="6562090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415" dirty="0"/>
              <a:t>Train,	</a:t>
            </a:r>
            <a:r>
              <a:rPr spc="330" dirty="0"/>
              <a:t>Validation	</a:t>
            </a:r>
            <a:r>
              <a:rPr spc="315" dirty="0"/>
              <a:t>and	</a:t>
            </a:r>
            <a:r>
              <a:rPr spc="480" dirty="0"/>
              <a:t>Test	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27281" y="1258548"/>
          <a:ext cx="4000500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0260"/>
                <a:gridCol w="1173480"/>
                <a:gridCol w="746760"/>
              </a:tblGrid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50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TRAIN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540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50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VALIDATION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540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C8FA"/>
                    </a:solidFill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TEST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540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96797" y="1919865"/>
            <a:ext cx="8375650" cy="1979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3540" marR="5080" indent="-371475" algn="just">
              <a:lnSpc>
                <a:spcPct val="119200"/>
              </a:lnSpc>
              <a:spcBef>
                <a:spcPts val="90"/>
              </a:spcBef>
              <a:buAutoNum type="arabicPeriod"/>
              <a:tabLst>
                <a:tab pos="384175" algn="l"/>
              </a:tabLst>
            </a:pPr>
            <a:r>
              <a:rPr sz="1950" spc="165" dirty="0">
                <a:latin typeface="Arial"/>
                <a:cs typeface="Arial"/>
              </a:rPr>
              <a:t>Training </a:t>
            </a:r>
            <a:r>
              <a:rPr sz="1950" spc="110" dirty="0">
                <a:latin typeface="Arial"/>
                <a:cs typeface="Arial"/>
              </a:rPr>
              <a:t>set </a:t>
            </a:r>
            <a:r>
              <a:rPr sz="1950" spc="45" dirty="0">
                <a:latin typeface="Arial"/>
                <a:cs typeface="Arial"/>
              </a:rPr>
              <a:t>is </a:t>
            </a:r>
            <a:r>
              <a:rPr sz="1950" spc="85" dirty="0">
                <a:latin typeface="Arial"/>
                <a:cs typeface="Arial"/>
              </a:rPr>
              <a:t>a </a:t>
            </a:r>
            <a:r>
              <a:rPr sz="1950" spc="110" dirty="0">
                <a:latin typeface="Arial"/>
                <a:cs typeface="Arial"/>
              </a:rPr>
              <a:t>set </a:t>
            </a:r>
            <a:r>
              <a:rPr sz="1950" spc="180" dirty="0">
                <a:latin typeface="Arial"/>
                <a:cs typeface="Arial"/>
              </a:rPr>
              <a:t>of </a:t>
            </a:r>
            <a:r>
              <a:rPr sz="1950" spc="95" dirty="0">
                <a:latin typeface="Arial"/>
                <a:cs typeface="Arial"/>
              </a:rPr>
              <a:t>examples </a:t>
            </a:r>
            <a:r>
              <a:rPr sz="1950" spc="75" dirty="0">
                <a:latin typeface="Arial"/>
                <a:cs typeface="Arial"/>
              </a:rPr>
              <a:t>used </a:t>
            </a:r>
            <a:r>
              <a:rPr sz="1950" spc="155" dirty="0">
                <a:latin typeface="Arial"/>
                <a:cs typeface="Arial"/>
              </a:rPr>
              <a:t>for </a:t>
            </a:r>
            <a:r>
              <a:rPr sz="1950" spc="110" dirty="0">
                <a:latin typeface="Arial"/>
                <a:cs typeface="Arial"/>
              </a:rPr>
              <a:t>learning </a:t>
            </a:r>
            <a:r>
              <a:rPr sz="1950" spc="85" dirty="0">
                <a:latin typeface="Arial"/>
                <a:cs typeface="Arial"/>
              </a:rPr>
              <a:t>a </a:t>
            </a:r>
            <a:r>
              <a:rPr sz="1950" spc="160" dirty="0">
                <a:latin typeface="Arial"/>
                <a:cs typeface="Arial"/>
              </a:rPr>
              <a:t>model  </a:t>
            </a:r>
            <a:r>
              <a:rPr sz="1950" spc="150" dirty="0">
                <a:latin typeface="Arial"/>
                <a:cs typeface="Arial"/>
              </a:rPr>
              <a:t>(e.g., </a:t>
            </a:r>
            <a:r>
              <a:rPr sz="1950" spc="85" dirty="0">
                <a:latin typeface="Arial"/>
                <a:cs typeface="Arial"/>
              </a:rPr>
              <a:t>a </a:t>
            </a:r>
            <a:r>
              <a:rPr sz="1950" spc="120" dirty="0">
                <a:latin typeface="Arial"/>
                <a:cs typeface="Arial"/>
              </a:rPr>
              <a:t>classification</a:t>
            </a:r>
            <a:r>
              <a:rPr sz="1950" spc="-20" dirty="0">
                <a:latin typeface="Arial"/>
                <a:cs typeface="Arial"/>
              </a:rPr>
              <a:t> </a:t>
            </a:r>
            <a:r>
              <a:rPr sz="1950" spc="180" dirty="0">
                <a:latin typeface="Arial"/>
                <a:cs typeface="Arial"/>
              </a:rPr>
              <a:t>model).</a:t>
            </a:r>
            <a:endParaRPr sz="1950">
              <a:latin typeface="Arial"/>
              <a:cs typeface="Arial"/>
            </a:endParaRPr>
          </a:p>
          <a:p>
            <a:pPr marL="383540" marR="5080" indent="-371475" algn="just">
              <a:lnSpc>
                <a:spcPct val="119200"/>
              </a:lnSpc>
              <a:spcBef>
                <a:spcPts val="1440"/>
              </a:spcBef>
              <a:buAutoNum type="arabicPeriod"/>
              <a:tabLst>
                <a:tab pos="384175" algn="l"/>
              </a:tabLst>
            </a:pPr>
            <a:r>
              <a:rPr sz="1950" spc="155" dirty="0">
                <a:latin typeface="Arial"/>
                <a:cs typeface="Arial"/>
              </a:rPr>
              <a:t>Validation </a:t>
            </a:r>
            <a:r>
              <a:rPr sz="1950" spc="110" dirty="0">
                <a:latin typeface="Arial"/>
                <a:cs typeface="Arial"/>
              </a:rPr>
              <a:t>set </a:t>
            </a:r>
            <a:r>
              <a:rPr sz="1950" spc="45" dirty="0">
                <a:latin typeface="Arial"/>
                <a:cs typeface="Arial"/>
              </a:rPr>
              <a:t>is </a:t>
            </a:r>
            <a:r>
              <a:rPr sz="1950" spc="85" dirty="0">
                <a:latin typeface="Arial"/>
                <a:cs typeface="Arial"/>
              </a:rPr>
              <a:t>a </a:t>
            </a:r>
            <a:r>
              <a:rPr sz="1950" spc="110" dirty="0">
                <a:latin typeface="Arial"/>
                <a:cs typeface="Arial"/>
              </a:rPr>
              <a:t>set </a:t>
            </a:r>
            <a:r>
              <a:rPr sz="1950" spc="180" dirty="0">
                <a:latin typeface="Arial"/>
                <a:cs typeface="Arial"/>
              </a:rPr>
              <a:t>of </a:t>
            </a:r>
            <a:r>
              <a:rPr sz="1950" spc="95" dirty="0">
                <a:latin typeface="Arial"/>
                <a:cs typeface="Arial"/>
              </a:rPr>
              <a:t>examples </a:t>
            </a:r>
            <a:r>
              <a:rPr sz="1950" spc="235" dirty="0">
                <a:latin typeface="Arial"/>
                <a:cs typeface="Arial"/>
              </a:rPr>
              <a:t>that </a:t>
            </a:r>
            <a:r>
              <a:rPr sz="1950" spc="170" dirty="0">
                <a:latin typeface="Arial"/>
                <a:cs typeface="Arial"/>
              </a:rPr>
              <a:t>cannot </a:t>
            </a:r>
            <a:r>
              <a:rPr sz="1950" spc="114" dirty="0">
                <a:latin typeface="Arial"/>
                <a:cs typeface="Arial"/>
              </a:rPr>
              <a:t>be </a:t>
            </a:r>
            <a:r>
              <a:rPr sz="1950" spc="75" dirty="0">
                <a:latin typeface="Arial"/>
                <a:cs typeface="Arial"/>
              </a:rPr>
              <a:t>used </a:t>
            </a:r>
            <a:r>
              <a:rPr sz="1950" spc="155" dirty="0">
                <a:latin typeface="Arial"/>
                <a:cs typeface="Arial"/>
              </a:rPr>
              <a:t>for  </a:t>
            </a:r>
            <a:r>
              <a:rPr sz="1950" spc="110" dirty="0">
                <a:latin typeface="Arial"/>
                <a:cs typeface="Arial"/>
              </a:rPr>
              <a:t>learning </a:t>
            </a:r>
            <a:r>
              <a:rPr sz="1950" spc="170" dirty="0">
                <a:latin typeface="Arial"/>
                <a:cs typeface="Arial"/>
              </a:rPr>
              <a:t>the </a:t>
            </a:r>
            <a:r>
              <a:rPr sz="1950" spc="160" dirty="0">
                <a:latin typeface="Arial"/>
                <a:cs typeface="Arial"/>
              </a:rPr>
              <a:t>model </a:t>
            </a:r>
            <a:r>
              <a:rPr sz="1950" spc="220" dirty="0">
                <a:latin typeface="Arial"/>
                <a:cs typeface="Arial"/>
              </a:rPr>
              <a:t>but </a:t>
            </a:r>
            <a:r>
              <a:rPr sz="1950" spc="120" dirty="0">
                <a:latin typeface="Arial"/>
                <a:cs typeface="Arial"/>
              </a:rPr>
              <a:t>can </a:t>
            </a:r>
            <a:r>
              <a:rPr sz="1950" spc="110" dirty="0">
                <a:latin typeface="Arial"/>
                <a:cs typeface="Arial"/>
              </a:rPr>
              <a:t>help </a:t>
            </a:r>
            <a:r>
              <a:rPr sz="1950" spc="165" dirty="0">
                <a:latin typeface="Arial"/>
                <a:cs typeface="Arial"/>
              </a:rPr>
              <a:t>tune </a:t>
            </a:r>
            <a:r>
              <a:rPr sz="1950" spc="160" dirty="0">
                <a:latin typeface="Arial"/>
                <a:cs typeface="Arial"/>
              </a:rPr>
              <a:t>model </a:t>
            </a:r>
            <a:r>
              <a:rPr sz="1950" spc="125" dirty="0">
                <a:latin typeface="Arial"/>
                <a:cs typeface="Arial"/>
              </a:rPr>
              <a:t>parameters </a:t>
            </a:r>
            <a:r>
              <a:rPr sz="1950" spc="150" dirty="0">
                <a:latin typeface="Arial"/>
                <a:cs typeface="Arial"/>
              </a:rPr>
              <a:t>(e.g.,  </a:t>
            </a:r>
            <a:r>
              <a:rPr sz="1950" spc="110" dirty="0">
                <a:latin typeface="Arial"/>
                <a:cs typeface="Arial"/>
              </a:rPr>
              <a:t>selecting </a:t>
            </a:r>
            <a:r>
              <a:rPr sz="1950" spc="365" dirty="0">
                <a:latin typeface="Arial"/>
                <a:cs typeface="Arial"/>
              </a:rPr>
              <a:t>K </a:t>
            </a:r>
            <a:r>
              <a:rPr sz="1950" spc="135" dirty="0">
                <a:latin typeface="Arial"/>
                <a:cs typeface="Arial"/>
              </a:rPr>
              <a:t>in </a:t>
            </a:r>
            <a:r>
              <a:rPr sz="1950" spc="229" dirty="0">
                <a:latin typeface="Arial"/>
                <a:cs typeface="Arial"/>
              </a:rPr>
              <a:t>K-NN). </a:t>
            </a:r>
            <a:r>
              <a:rPr sz="1950" spc="155" dirty="0">
                <a:latin typeface="Arial"/>
                <a:cs typeface="Arial"/>
              </a:rPr>
              <a:t>Validation </a:t>
            </a:r>
            <a:r>
              <a:rPr sz="1950" spc="80" dirty="0">
                <a:latin typeface="Arial"/>
                <a:cs typeface="Arial"/>
              </a:rPr>
              <a:t>helps </a:t>
            </a:r>
            <a:r>
              <a:rPr sz="1950" spc="175" dirty="0">
                <a:latin typeface="Arial"/>
                <a:cs typeface="Arial"/>
              </a:rPr>
              <a:t>control</a:t>
            </a:r>
            <a:r>
              <a:rPr sz="1950" spc="305" dirty="0">
                <a:latin typeface="Arial"/>
                <a:cs typeface="Arial"/>
              </a:rPr>
              <a:t> </a:t>
            </a:r>
            <a:r>
              <a:rPr sz="1950" spc="170" dirty="0">
                <a:latin typeface="Arial"/>
                <a:cs typeface="Arial"/>
              </a:rPr>
              <a:t>overfitting.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117725" algn="l"/>
                <a:tab pos="5274310" algn="l"/>
                <a:tab pos="6562090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415" dirty="0"/>
              <a:t>Train,	</a:t>
            </a:r>
            <a:r>
              <a:rPr spc="330" dirty="0"/>
              <a:t>Validation	</a:t>
            </a:r>
            <a:r>
              <a:rPr spc="315" dirty="0"/>
              <a:t>and	</a:t>
            </a:r>
            <a:r>
              <a:rPr spc="480" dirty="0"/>
              <a:t>Test	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27281" y="1258548"/>
          <a:ext cx="4000500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0260"/>
                <a:gridCol w="1173480"/>
                <a:gridCol w="746760"/>
              </a:tblGrid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50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TRAIN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540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50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VALIDATION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540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C8FA"/>
                    </a:solidFill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TEST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540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96797" y="1919865"/>
            <a:ext cx="8375650" cy="2871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3540" marR="5080" indent="-371475" algn="just">
              <a:lnSpc>
                <a:spcPct val="119200"/>
              </a:lnSpc>
              <a:spcBef>
                <a:spcPts val="90"/>
              </a:spcBef>
              <a:buAutoNum type="arabicPeriod"/>
              <a:tabLst>
                <a:tab pos="384175" algn="l"/>
              </a:tabLst>
            </a:pPr>
            <a:r>
              <a:rPr sz="1950" spc="165" dirty="0">
                <a:latin typeface="Arial"/>
                <a:cs typeface="Arial"/>
              </a:rPr>
              <a:t>Training </a:t>
            </a:r>
            <a:r>
              <a:rPr sz="1950" spc="110" dirty="0">
                <a:latin typeface="Arial"/>
                <a:cs typeface="Arial"/>
              </a:rPr>
              <a:t>set </a:t>
            </a:r>
            <a:r>
              <a:rPr sz="1950" spc="45" dirty="0">
                <a:latin typeface="Arial"/>
                <a:cs typeface="Arial"/>
              </a:rPr>
              <a:t>is </a:t>
            </a:r>
            <a:r>
              <a:rPr sz="1950" spc="85" dirty="0">
                <a:latin typeface="Arial"/>
                <a:cs typeface="Arial"/>
              </a:rPr>
              <a:t>a </a:t>
            </a:r>
            <a:r>
              <a:rPr sz="1950" spc="110" dirty="0">
                <a:latin typeface="Arial"/>
                <a:cs typeface="Arial"/>
              </a:rPr>
              <a:t>set </a:t>
            </a:r>
            <a:r>
              <a:rPr sz="1950" spc="180" dirty="0">
                <a:latin typeface="Arial"/>
                <a:cs typeface="Arial"/>
              </a:rPr>
              <a:t>of </a:t>
            </a:r>
            <a:r>
              <a:rPr sz="1950" spc="95" dirty="0">
                <a:latin typeface="Arial"/>
                <a:cs typeface="Arial"/>
              </a:rPr>
              <a:t>examples </a:t>
            </a:r>
            <a:r>
              <a:rPr sz="1950" spc="75" dirty="0">
                <a:latin typeface="Arial"/>
                <a:cs typeface="Arial"/>
              </a:rPr>
              <a:t>used </a:t>
            </a:r>
            <a:r>
              <a:rPr sz="1950" spc="155" dirty="0">
                <a:latin typeface="Arial"/>
                <a:cs typeface="Arial"/>
              </a:rPr>
              <a:t>for </a:t>
            </a:r>
            <a:r>
              <a:rPr sz="1950" spc="110" dirty="0">
                <a:latin typeface="Arial"/>
                <a:cs typeface="Arial"/>
              </a:rPr>
              <a:t>learning </a:t>
            </a:r>
            <a:r>
              <a:rPr sz="1950" spc="85" dirty="0">
                <a:latin typeface="Arial"/>
                <a:cs typeface="Arial"/>
              </a:rPr>
              <a:t>a </a:t>
            </a:r>
            <a:r>
              <a:rPr sz="1950" spc="160" dirty="0">
                <a:latin typeface="Arial"/>
                <a:cs typeface="Arial"/>
              </a:rPr>
              <a:t>model  </a:t>
            </a:r>
            <a:r>
              <a:rPr sz="1950" spc="150" dirty="0">
                <a:latin typeface="Arial"/>
                <a:cs typeface="Arial"/>
              </a:rPr>
              <a:t>(e.g., </a:t>
            </a:r>
            <a:r>
              <a:rPr sz="1950" spc="85" dirty="0">
                <a:latin typeface="Arial"/>
                <a:cs typeface="Arial"/>
              </a:rPr>
              <a:t>a </a:t>
            </a:r>
            <a:r>
              <a:rPr sz="1950" spc="120" dirty="0">
                <a:latin typeface="Arial"/>
                <a:cs typeface="Arial"/>
              </a:rPr>
              <a:t>classification</a:t>
            </a:r>
            <a:r>
              <a:rPr sz="1950" spc="-20" dirty="0">
                <a:latin typeface="Arial"/>
                <a:cs typeface="Arial"/>
              </a:rPr>
              <a:t> </a:t>
            </a:r>
            <a:r>
              <a:rPr sz="1950" spc="180" dirty="0">
                <a:latin typeface="Arial"/>
                <a:cs typeface="Arial"/>
              </a:rPr>
              <a:t>model).</a:t>
            </a:r>
            <a:endParaRPr sz="1950">
              <a:latin typeface="Arial"/>
              <a:cs typeface="Arial"/>
            </a:endParaRPr>
          </a:p>
          <a:p>
            <a:pPr marL="383540" marR="5080" indent="-371475" algn="just">
              <a:lnSpc>
                <a:spcPct val="119200"/>
              </a:lnSpc>
              <a:spcBef>
                <a:spcPts val="1440"/>
              </a:spcBef>
              <a:buAutoNum type="arabicPeriod"/>
              <a:tabLst>
                <a:tab pos="384175" algn="l"/>
              </a:tabLst>
            </a:pPr>
            <a:r>
              <a:rPr sz="1950" spc="155" dirty="0">
                <a:latin typeface="Arial"/>
                <a:cs typeface="Arial"/>
              </a:rPr>
              <a:t>Validation </a:t>
            </a:r>
            <a:r>
              <a:rPr sz="1950" spc="110" dirty="0">
                <a:latin typeface="Arial"/>
                <a:cs typeface="Arial"/>
              </a:rPr>
              <a:t>set </a:t>
            </a:r>
            <a:r>
              <a:rPr sz="1950" spc="45" dirty="0">
                <a:latin typeface="Arial"/>
                <a:cs typeface="Arial"/>
              </a:rPr>
              <a:t>is </a:t>
            </a:r>
            <a:r>
              <a:rPr sz="1950" spc="85" dirty="0">
                <a:latin typeface="Arial"/>
                <a:cs typeface="Arial"/>
              </a:rPr>
              <a:t>a </a:t>
            </a:r>
            <a:r>
              <a:rPr sz="1950" spc="110" dirty="0">
                <a:latin typeface="Arial"/>
                <a:cs typeface="Arial"/>
              </a:rPr>
              <a:t>set </a:t>
            </a:r>
            <a:r>
              <a:rPr sz="1950" spc="180" dirty="0">
                <a:latin typeface="Arial"/>
                <a:cs typeface="Arial"/>
              </a:rPr>
              <a:t>of </a:t>
            </a:r>
            <a:r>
              <a:rPr sz="1950" spc="95" dirty="0">
                <a:latin typeface="Arial"/>
                <a:cs typeface="Arial"/>
              </a:rPr>
              <a:t>examples </a:t>
            </a:r>
            <a:r>
              <a:rPr sz="1950" spc="235" dirty="0">
                <a:latin typeface="Arial"/>
                <a:cs typeface="Arial"/>
              </a:rPr>
              <a:t>that </a:t>
            </a:r>
            <a:r>
              <a:rPr sz="1950" spc="170" dirty="0">
                <a:latin typeface="Arial"/>
                <a:cs typeface="Arial"/>
              </a:rPr>
              <a:t>cannot </a:t>
            </a:r>
            <a:r>
              <a:rPr sz="1950" spc="114" dirty="0">
                <a:latin typeface="Arial"/>
                <a:cs typeface="Arial"/>
              </a:rPr>
              <a:t>be </a:t>
            </a:r>
            <a:r>
              <a:rPr sz="1950" spc="75" dirty="0">
                <a:latin typeface="Arial"/>
                <a:cs typeface="Arial"/>
              </a:rPr>
              <a:t>used </a:t>
            </a:r>
            <a:r>
              <a:rPr sz="1950" spc="155" dirty="0">
                <a:latin typeface="Arial"/>
                <a:cs typeface="Arial"/>
              </a:rPr>
              <a:t>for  </a:t>
            </a:r>
            <a:r>
              <a:rPr sz="1950" spc="110" dirty="0">
                <a:latin typeface="Arial"/>
                <a:cs typeface="Arial"/>
              </a:rPr>
              <a:t>learning </a:t>
            </a:r>
            <a:r>
              <a:rPr sz="1950" spc="170" dirty="0">
                <a:latin typeface="Arial"/>
                <a:cs typeface="Arial"/>
              </a:rPr>
              <a:t>the </a:t>
            </a:r>
            <a:r>
              <a:rPr sz="1950" spc="160" dirty="0">
                <a:latin typeface="Arial"/>
                <a:cs typeface="Arial"/>
              </a:rPr>
              <a:t>model </a:t>
            </a:r>
            <a:r>
              <a:rPr sz="1950" spc="220" dirty="0">
                <a:latin typeface="Arial"/>
                <a:cs typeface="Arial"/>
              </a:rPr>
              <a:t>but </a:t>
            </a:r>
            <a:r>
              <a:rPr sz="1950" spc="120" dirty="0">
                <a:latin typeface="Arial"/>
                <a:cs typeface="Arial"/>
              </a:rPr>
              <a:t>can </a:t>
            </a:r>
            <a:r>
              <a:rPr sz="1950" spc="110" dirty="0">
                <a:latin typeface="Arial"/>
                <a:cs typeface="Arial"/>
              </a:rPr>
              <a:t>help </a:t>
            </a:r>
            <a:r>
              <a:rPr sz="1950" spc="165" dirty="0">
                <a:latin typeface="Arial"/>
                <a:cs typeface="Arial"/>
              </a:rPr>
              <a:t>tune </a:t>
            </a:r>
            <a:r>
              <a:rPr sz="1950" spc="160" dirty="0">
                <a:latin typeface="Arial"/>
                <a:cs typeface="Arial"/>
              </a:rPr>
              <a:t>model </a:t>
            </a:r>
            <a:r>
              <a:rPr sz="1950" spc="125" dirty="0">
                <a:latin typeface="Arial"/>
                <a:cs typeface="Arial"/>
              </a:rPr>
              <a:t>parameters </a:t>
            </a:r>
            <a:r>
              <a:rPr sz="1950" spc="150" dirty="0">
                <a:latin typeface="Arial"/>
                <a:cs typeface="Arial"/>
              </a:rPr>
              <a:t>(e.g.,  </a:t>
            </a:r>
            <a:r>
              <a:rPr sz="1950" spc="110" dirty="0">
                <a:latin typeface="Arial"/>
                <a:cs typeface="Arial"/>
              </a:rPr>
              <a:t>selecting </a:t>
            </a:r>
            <a:r>
              <a:rPr sz="1950" spc="365" dirty="0">
                <a:latin typeface="Arial"/>
                <a:cs typeface="Arial"/>
              </a:rPr>
              <a:t>K </a:t>
            </a:r>
            <a:r>
              <a:rPr sz="1950" spc="135" dirty="0">
                <a:latin typeface="Arial"/>
                <a:cs typeface="Arial"/>
              </a:rPr>
              <a:t>in </a:t>
            </a:r>
            <a:r>
              <a:rPr sz="1950" spc="229" dirty="0">
                <a:latin typeface="Arial"/>
                <a:cs typeface="Arial"/>
              </a:rPr>
              <a:t>K-NN). </a:t>
            </a:r>
            <a:r>
              <a:rPr sz="1950" spc="155" dirty="0">
                <a:latin typeface="Arial"/>
                <a:cs typeface="Arial"/>
              </a:rPr>
              <a:t>Validation </a:t>
            </a:r>
            <a:r>
              <a:rPr sz="1950" spc="80" dirty="0">
                <a:latin typeface="Arial"/>
                <a:cs typeface="Arial"/>
              </a:rPr>
              <a:t>helps </a:t>
            </a:r>
            <a:r>
              <a:rPr sz="1950" spc="175" dirty="0">
                <a:latin typeface="Arial"/>
                <a:cs typeface="Arial"/>
              </a:rPr>
              <a:t>control</a:t>
            </a:r>
            <a:r>
              <a:rPr sz="1950" spc="305" dirty="0">
                <a:latin typeface="Arial"/>
                <a:cs typeface="Arial"/>
              </a:rPr>
              <a:t> </a:t>
            </a:r>
            <a:r>
              <a:rPr sz="1950" spc="170" dirty="0">
                <a:latin typeface="Arial"/>
                <a:cs typeface="Arial"/>
              </a:rPr>
              <a:t>overfitting.</a:t>
            </a:r>
            <a:endParaRPr sz="1950">
              <a:latin typeface="Arial"/>
              <a:cs typeface="Arial"/>
            </a:endParaRPr>
          </a:p>
          <a:p>
            <a:pPr marL="383540" marR="5080" indent="-371475" algn="just">
              <a:lnSpc>
                <a:spcPct val="119200"/>
              </a:lnSpc>
              <a:spcBef>
                <a:spcPts val="1445"/>
              </a:spcBef>
              <a:buAutoNum type="arabicPeriod"/>
              <a:tabLst>
                <a:tab pos="384175" algn="l"/>
              </a:tabLst>
            </a:pPr>
            <a:r>
              <a:rPr sz="1950" spc="180" dirty="0">
                <a:latin typeface="Arial"/>
                <a:cs typeface="Arial"/>
              </a:rPr>
              <a:t>Test </a:t>
            </a:r>
            <a:r>
              <a:rPr sz="1950" spc="110" dirty="0">
                <a:latin typeface="Arial"/>
                <a:cs typeface="Arial"/>
              </a:rPr>
              <a:t>set </a:t>
            </a:r>
            <a:r>
              <a:rPr sz="1950" spc="45" dirty="0">
                <a:latin typeface="Arial"/>
                <a:cs typeface="Arial"/>
              </a:rPr>
              <a:t>is </a:t>
            </a:r>
            <a:r>
              <a:rPr sz="1950" spc="75" dirty="0">
                <a:latin typeface="Arial"/>
                <a:cs typeface="Arial"/>
              </a:rPr>
              <a:t>used </a:t>
            </a:r>
            <a:r>
              <a:rPr sz="1950" spc="250" dirty="0">
                <a:latin typeface="Arial"/>
                <a:cs typeface="Arial"/>
              </a:rPr>
              <a:t>to </a:t>
            </a:r>
            <a:r>
              <a:rPr sz="1950" spc="-5" dirty="0">
                <a:latin typeface="Arial"/>
                <a:cs typeface="Arial"/>
              </a:rPr>
              <a:t>assess </a:t>
            </a:r>
            <a:r>
              <a:rPr sz="1950" spc="170" dirty="0">
                <a:latin typeface="Arial"/>
                <a:cs typeface="Arial"/>
              </a:rPr>
              <a:t>the </a:t>
            </a:r>
            <a:r>
              <a:rPr sz="1950" spc="140" dirty="0">
                <a:latin typeface="Arial"/>
                <a:cs typeface="Arial"/>
              </a:rPr>
              <a:t>performance </a:t>
            </a:r>
            <a:r>
              <a:rPr sz="1950" spc="180" dirty="0">
                <a:latin typeface="Arial"/>
                <a:cs typeface="Arial"/>
              </a:rPr>
              <a:t>of </a:t>
            </a:r>
            <a:r>
              <a:rPr sz="1950" spc="170" dirty="0">
                <a:latin typeface="Arial"/>
                <a:cs typeface="Arial"/>
              </a:rPr>
              <a:t>the </a:t>
            </a:r>
            <a:r>
              <a:rPr sz="1950" spc="135" dirty="0">
                <a:latin typeface="Arial"/>
                <a:cs typeface="Arial"/>
              </a:rPr>
              <a:t>final </a:t>
            </a:r>
            <a:r>
              <a:rPr sz="1950" spc="160" dirty="0">
                <a:latin typeface="Arial"/>
                <a:cs typeface="Arial"/>
              </a:rPr>
              <a:t>model  </a:t>
            </a:r>
            <a:r>
              <a:rPr sz="1950" spc="130" dirty="0">
                <a:latin typeface="Arial"/>
                <a:cs typeface="Arial"/>
              </a:rPr>
              <a:t>and </a:t>
            </a:r>
            <a:r>
              <a:rPr sz="1950" spc="114" dirty="0">
                <a:latin typeface="Arial"/>
                <a:cs typeface="Arial"/>
              </a:rPr>
              <a:t>provide </a:t>
            </a:r>
            <a:r>
              <a:rPr sz="1950" spc="120" dirty="0">
                <a:latin typeface="Arial"/>
                <a:cs typeface="Arial"/>
              </a:rPr>
              <a:t>an </a:t>
            </a:r>
            <a:r>
              <a:rPr sz="1950" spc="160" dirty="0">
                <a:latin typeface="Arial"/>
                <a:cs typeface="Arial"/>
              </a:rPr>
              <a:t>estimation </a:t>
            </a:r>
            <a:r>
              <a:rPr sz="1950" spc="180" dirty="0">
                <a:latin typeface="Arial"/>
                <a:cs typeface="Arial"/>
              </a:rPr>
              <a:t>of </a:t>
            </a:r>
            <a:r>
              <a:rPr sz="1950" spc="170" dirty="0">
                <a:latin typeface="Arial"/>
                <a:cs typeface="Arial"/>
              </a:rPr>
              <a:t>the test</a:t>
            </a:r>
            <a:r>
              <a:rPr sz="1950" spc="385" dirty="0">
                <a:latin typeface="Arial"/>
                <a:cs typeface="Arial"/>
              </a:rPr>
              <a:t> </a:t>
            </a:r>
            <a:r>
              <a:rPr sz="1950" spc="125" dirty="0">
                <a:latin typeface="Arial"/>
                <a:cs typeface="Arial"/>
              </a:rPr>
              <a:t>error.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117725" algn="l"/>
                <a:tab pos="5274310" algn="l"/>
                <a:tab pos="6562090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415" dirty="0"/>
              <a:t>Train,	</a:t>
            </a:r>
            <a:r>
              <a:rPr spc="330" dirty="0"/>
              <a:t>Validation	</a:t>
            </a:r>
            <a:r>
              <a:rPr spc="315" dirty="0"/>
              <a:t>and	</a:t>
            </a:r>
            <a:r>
              <a:rPr spc="480" dirty="0"/>
              <a:t>Test	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27281" y="1258548"/>
          <a:ext cx="4000500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0260"/>
                <a:gridCol w="1173480"/>
                <a:gridCol w="746760"/>
              </a:tblGrid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50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TRAIN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540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50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VALIDATION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540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C8FA"/>
                    </a:solidFill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TEST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540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96797" y="1919865"/>
            <a:ext cx="8375650" cy="4086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3540" marR="5080" indent="-371475" algn="just">
              <a:lnSpc>
                <a:spcPct val="119200"/>
              </a:lnSpc>
              <a:spcBef>
                <a:spcPts val="90"/>
              </a:spcBef>
              <a:buAutoNum type="arabicPeriod"/>
              <a:tabLst>
                <a:tab pos="384175" algn="l"/>
              </a:tabLst>
            </a:pPr>
            <a:r>
              <a:rPr sz="1950" spc="165" dirty="0">
                <a:latin typeface="Arial"/>
                <a:cs typeface="Arial"/>
              </a:rPr>
              <a:t>Training </a:t>
            </a:r>
            <a:r>
              <a:rPr sz="1950" spc="110" dirty="0">
                <a:latin typeface="Arial"/>
                <a:cs typeface="Arial"/>
              </a:rPr>
              <a:t>set </a:t>
            </a:r>
            <a:r>
              <a:rPr sz="1950" spc="45" dirty="0">
                <a:latin typeface="Arial"/>
                <a:cs typeface="Arial"/>
              </a:rPr>
              <a:t>is </a:t>
            </a:r>
            <a:r>
              <a:rPr sz="1950" spc="85" dirty="0">
                <a:latin typeface="Arial"/>
                <a:cs typeface="Arial"/>
              </a:rPr>
              <a:t>a </a:t>
            </a:r>
            <a:r>
              <a:rPr sz="1950" spc="110" dirty="0">
                <a:latin typeface="Arial"/>
                <a:cs typeface="Arial"/>
              </a:rPr>
              <a:t>set </a:t>
            </a:r>
            <a:r>
              <a:rPr sz="1950" spc="180" dirty="0">
                <a:latin typeface="Arial"/>
                <a:cs typeface="Arial"/>
              </a:rPr>
              <a:t>of </a:t>
            </a:r>
            <a:r>
              <a:rPr sz="1950" spc="95" dirty="0">
                <a:latin typeface="Arial"/>
                <a:cs typeface="Arial"/>
              </a:rPr>
              <a:t>examples </a:t>
            </a:r>
            <a:r>
              <a:rPr sz="1950" spc="75" dirty="0">
                <a:latin typeface="Arial"/>
                <a:cs typeface="Arial"/>
              </a:rPr>
              <a:t>used </a:t>
            </a:r>
            <a:r>
              <a:rPr sz="1950" spc="155" dirty="0">
                <a:latin typeface="Arial"/>
                <a:cs typeface="Arial"/>
              </a:rPr>
              <a:t>for </a:t>
            </a:r>
            <a:r>
              <a:rPr sz="1950" spc="110" dirty="0">
                <a:latin typeface="Arial"/>
                <a:cs typeface="Arial"/>
              </a:rPr>
              <a:t>learning </a:t>
            </a:r>
            <a:r>
              <a:rPr sz="1950" spc="85" dirty="0">
                <a:latin typeface="Arial"/>
                <a:cs typeface="Arial"/>
              </a:rPr>
              <a:t>a </a:t>
            </a:r>
            <a:r>
              <a:rPr sz="1950" spc="160" dirty="0">
                <a:latin typeface="Arial"/>
                <a:cs typeface="Arial"/>
              </a:rPr>
              <a:t>model  </a:t>
            </a:r>
            <a:r>
              <a:rPr sz="1950" spc="150" dirty="0">
                <a:latin typeface="Arial"/>
                <a:cs typeface="Arial"/>
              </a:rPr>
              <a:t>(e.g., </a:t>
            </a:r>
            <a:r>
              <a:rPr sz="1950" spc="85" dirty="0">
                <a:latin typeface="Arial"/>
                <a:cs typeface="Arial"/>
              </a:rPr>
              <a:t>a </a:t>
            </a:r>
            <a:r>
              <a:rPr sz="1950" spc="120" dirty="0">
                <a:latin typeface="Arial"/>
                <a:cs typeface="Arial"/>
              </a:rPr>
              <a:t>classification</a:t>
            </a:r>
            <a:r>
              <a:rPr sz="1950" spc="-20" dirty="0">
                <a:latin typeface="Arial"/>
                <a:cs typeface="Arial"/>
              </a:rPr>
              <a:t> </a:t>
            </a:r>
            <a:r>
              <a:rPr sz="1950" spc="180" dirty="0">
                <a:latin typeface="Arial"/>
                <a:cs typeface="Arial"/>
              </a:rPr>
              <a:t>model).</a:t>
            </a:r>
            <a:endParaRPr sz="1950">
              <a:latin typeface="Arial"/>
              <a:cs typeface="Arial"/>
            </a:endParaRPr>
          </a:p>
          <a:p>
            <a:pPr marL="383540" marR="5080" indent="-371475" algn="just">
              <a:lnSpc>
                <a:spcPct val="119200"/>
              </a:lnSpc>
              <a:spcBef>
                <a:spcPts val="1440"/>
              </a:spcBef>
              <a:buAutoNum type="arabicPeriod"/>
              <a:tabLst>
                <a:tab pos="384175" algn="l"/>
              </a:tabLst>
            </a:pPr>
            <a:r>
              <a:rPr sz="1950" spc="155" dirty="0">
                <a:latin typeface="Arial"/>
                <a:cs typeface="Arial"/>
              </a:rPr>
              <a:t>Validation </a:t>
            </a:r>
            <a:r>
              <a:rPr sz="1950" spc="110" dirty="0">
                <a:latin typeface="Arial"/>
                <a:cs typeface="Arial"/>
              </a:rPr>
              <a:t>set </a:t>
            </a:r>
            <a:r>
              <a:rPr sz="1950" spc="45" dirty="0">
                <a:latin typeface="Arial"/>
                <a:cs typeface="Arial"/>
              </a:rPr>
              <a:t>is </a:t>
            </a:r>
            <a:r>
              <a:rPr sz="1950" spc="85" dirty="0">
                <a:latin typeface="Arial"/>
                <a:cs typeface="Arial"/>
              </a:rPr>
              <a:t>a </a:t>
            </a:r>
            <a:r>
              <a:rPr sz="1950" spc="110" dirty="0">
                <a:latin typeface="Arial"/>
                <a:cs typeface="Arial"/>
              </a:rPr>
              <a:t>set </a:t>
            </a:r>
            <a:r>
              <a:rPr sz="1950" spc="180" dirty="0">
                <a:latin typeface="Arial"/>
                <a:cs typeface="Arial"/>
              </a:rPr>
              <a:t>of </a:t>
            </a:r>
            <a:r>
              <a:rPr sz="1950" spc="95" dirty="0">
                <a:latin typeface="Arial"/>
                <a:cs typeface="Arial"/>
              </a:rPr>
              <a:t>examples </a:t>
            </a:r>
            <a:r>
              <a:rPr sz="1950" spc="235" dirty="0">
                <a:latin typeface="Arial"/>
                <a:cs typeface="Arial"/>
              </a:rPr>
              <a:t>that </a:t>
            </a:r>
            <a:r>
              <a:rPr sz="1950" spc="170" dirty="0">
                <a:latin typeface="Arial"/>
                <a:cs typeface="Arial"/>
              </a:rPr>
              <a:t>cannot </a:t>
            </a:r>
            <a:r>
              <a:rPr sz="1950" spc="114" dirty="0">
                <a:latin typeface="Arial"/>
                <a:cs typeface="Arial"/>
              </a:rPr>
              <a:t>be </a:t>
            </a:r>
            <a:r>
              <a:rPr sz="1950" spc="75" dirty="0">
                <a:latin typeface="Arial"/>
                <a:cs typeface="Arial"/>
              </a:rPr>
              <a:t>used </a:t>
            </a:r>
            <a:r>
              <a:rPr sz="1950" spc="155" dirty="0">
                <a:latin typeface="Arial"/>
                <a:cs typeface="Arial"/>
              </a:rPr>
              <a:t>for  </a:t>
            </a:r>
            <a:r>
              <a:rPr sz="1950" spc="110" dirty="0">
                <a:latin typeface="Arial"/>
                <a:cs typeface="Arial"/>
              </a:rPr>
              <a:t>learning </a:t>
            </a:r>
            <a:r>
              <a:rPr sz="1950" spc="170" dirty="0">
                <a:latin typeface="Arial"/>
                <a:cs typeface="Arial"/>
              </a:rPr>
              <a:t>the </a:t>
            </a:r>
            <a:r>
              <a:rPr sz="1950" spc="160" dirty="0">
                <a:latin typeface="Arial"/>
                <a:cs typeface="Arial"/>
              </a:rPr>
              <a:t>model </a:t>
            </a:r>
            <a:r>
              <a:rPr sz="1950" spc="220" dirty="0">
                <a:latin typeface="Arial"/>
                <a:cs typeface="Arial"/>
              </a:rPr>
              <a:t>but </a:t>
            </a:r>
            <a:r>
              <a:rPr sz="1950" spc="120" dirty="0">
                <a:latin typeface="Arial"/>
                <a:cs typeface="Arial"/>
              </a:rPr>
              <a:t>can </a:t>
            </a:r>
            <a:r>
              <a:rPr sz="1950" spc="110" dirty="0">
                <a:latin typeface="Arial"/>
                <a:cs typeface="Arial"/>
              </a:rPr>
              <a:t>help </a:t>
            </a:r>
            <a:r>
              <a:rPr sz="1950" spc="165" dirty="0">
                <a:latin typeface="Arial"/>
                <a:cs typeface="Arial"/>
              </a:rPr>
              <a:t>tune </a:t>
            </a:r>
            <a:r>
              <a:rPr sz="1950" spc="160" dirty="0">
                <a:latin typeface="Arial"/>
                <a:cs typeface="Arial"/>
              </a:rPr>
              <a:t>model </a:t>
            </a:r>
            <a:r>
              <a:rPr sz="1950" spc="125" dirty="0">
                <a:latin typeface="Arial"/>
                <a:cs typeface="Arial"/>
              </a:rPr>
              <a:t>parameters </a:t>
            </a:r>
            <a:r>
              <a:rPr sz="1950" spc="150" dirty="0">
                <a:latin typeface="Arial"/>
                <a:cs typeface="Arial"/>
              </a:rPr>
              <a:t>(e.g.,  </a:t>
            </a:r>
            <a:r>
              <a:rPr sz="1950" spc="110" dirty="0">
                <a:latin typeface="Arial"/>
                <a:cs typeface="Arial"/>
              </a:rPr>
              <a:t>selecting </a:t>
            </a:r>
            <a:r>
              <a:rPr sz="1950" spc="365" dirty="0">
                <a:latin typeface="Arial"/>
                <a:cs typeface="Arial"/>
              </a:rPr>
              <a:t>K </a:t>
            </a:r>
            <a:r>
              <a:rPr sz="1950" spc="135" dirty="0">
                <a:latin typeface="Arial"/>
                <a:cs typeface="Arial"/>
              </a:rPr>
              <a:t>in </a:t>
            </a:r>
            <a:r>
              <a:rPr sz="1950" spc="229" dirty="0">
                <a:latin typeface="Arial"/>
                <a:cs typeface="Arial"/>
              </a:rPr>
              <a:t>K-NN). </a:t>
            </a:r>
            <a:r>
              <a:rPr sz="1950" spc="155" dirty="0">
                <a:latin typeface="Arial"/>
                <a:cs typeface="Arial"/>
              </a:rPr>
              <a:t>Validation </a:t>
            </a:r>
            <a:r>
              <a:rPr sz="1950" spc="80" dirty="0">
                <a:latin typeface="Arial"/>
                <a:cs typeface="Arial"/>
              </a:rPr>
              <a:t>helps </a:t>
            </a:r>
            <a:r>
              <a:rPr sz="1950" spc="175" dirty="0">
                <a:latin typeface="Arial"/>
                <a:cs typeface="Arial"/>
              </a:rPr>
              <a:t>control</a:t>
            </a:r>
            <a:r>
              <a:rPr sz="1950" spc="305" dirty="0">
                <a:latin typeface="Arial"/>
                <a:cs typeface="Arial"/>
              </a:rPr>
              <a:t> </a:t>
            </a:r>
            <a:r>
              <a:rPr sz="1950" spc="170" dirty="0">
                <a:latin typeface="Arial"/>
                <a:cs typeface="Arial"/>
              </a:rPr>
              <a:t>overfitting.</a:t>
            </a:r>
            <a:endParaRPr sz="1950">
              <a:latin typeface="Arial"/>
              <a:cs typeface="Arial"/>
            </a:endParaRPr>
          </a:p>
          <a:p>
            <a:pPr marL="383540" marR="5080" indent="-371475" algn="just">
              <a:lnSpc>
                <a:spcPct val="119200"/>
              </a:lnSpc>
              <a:spcBef>
                <a:spcPts val="1445"/>
              </a:spcBef>
              <a:buAutoNum type="arabicPeriod"/>
              <a:tabLst>
                <a:tab pos="384175" algn="l"/>
              </a:tabLst>
            </a:pPr>
            <a:r>
              <a:rPr sz="1950" spc="180" dirty="0">
                <a:latin typeface="Arial"/>
                <a:cs typeface="Arial"/>
              </a:rPr>
              <a:t>Test </a:t>
            </a:r>
            <a:r>
              <a:rPr sz="1950" spc="110" dirty="0">
                <a:latin typeface="Arial"/>
                <a:cs typeface="Arial"/>
              </a:rPr>
              <a:t>set </a:t>
            </a:r>
            <a:r>
              <a:rPr sz="1950" spc="45" dirty="0">
                <a:latin typeface="Arial"/>
                <a:cs typeface="Arial"/>
              </a:rPr>
              <a:t>is </a:t>
            </a:r>
            <a:r>
              <a:rPr sz="1950" spc="75" dirty="0">
                <a:latin typeface="Arial"/>
                <a:cs typeface="Arial"/>
              </a:rPr>
              <a:t>used </a:t>
            </a:r>
            <a:r>
              <a:rPr sz="1950" spc="250" dirty="0">
                <a:latin typeface="Arial"/>
                <a:cs typeface="Arial"/>
              </a:rPr>
              <a:t>to </a:t>
            </a:r>
            <a:r>
              <a:rPr sz="1950" spc="-5" dirty="0">
                <a:latin typeface="Arial"/>
                <a:cs typeface="Arial"/>
              </a:rPr>
              <a:t>assess </a:t>
            </a:r>
            <a:r>
              <a:rPr sz="1950" spc="170" dirty="0">
                <a:latin typeface="Arial"/>
                <a:cs typeface="Arial"/>
              </a:rPr>
              <a:t>the </a:t>
            </a:r>
            <a:r>
              <a:rPr sz="1950" spc="140" dirty="0">
                <a:latin typeface="Arial"/>
                <a:cs typeface="Arial"/>
              </a:rPr>
              <a:t>performance </a:t>
            </a:r>
            <a:r>
              <a:rPr sz="1950" spc="180" dirty="0">
                <a:latin typeface="Arial"/>
                <a:cs typeface="Arial"/>
              </a:rPr>
              <a:t>of </a:t>
            </a:r>
            <a:r>
              <a:rPr sz="1950" spc="170" dirty="0">
                <a:latin typeface="Arial"/>
                <a:cs typeface="Arial"/>
              </a:rPr>
              <a:t>the </a:t>
            </a:r>
            <a:r>
              <a:rPr sz="1950" spc="135" dirty="0">
                <a:latin typeface="Arial"/>
                <a:cs typeface="Arial"/>
              </a:rPr>
              <a:t>final </a:t>
            </a:r>
            <a:r>
              <a:rPr sz="1950" spc="160" dirty="0">
                <a:latin typeface="Arial"/>
                <a:cs typeface="Arial"/>
              </a:rPr>
              <a:t>model  </a:t>
            </a:r>
            <a:r>
              <a:rPr sz="1950" spc="130" dirty="0">
                <a:latin typeface="Arial"/>
                <a:cs typeface="Arial"/>
              </a:rPr>
              <a:t>and </a:t>
            </a:r>
            <a:r>
              <a:rPr sz="1950" spc="114" dirty="0">
                <a:latin typeface="Arial"/>
                <a:cs typeface="Arial"/>
              </a:rPr>
              <a:t>provide </a:t>
            </a:r>
            <a:r>
              <a:rPr sz="1950" spc="120" dirty="0">
                <a:latin typeface="Arial"/>
                <a:cs typeface="Arial"/>
              </a:rPr>
              <a:t>an </a:t>
            </a:r>
            <a:r>
              <a:rPr sz="1950" spc="160" dirty="0">
                <a:latin typeface="Arial"/>
                <a:cs typeface="Arial"/>
              </a:rPr>
              <a:t>estimation </a:t>
            </a:r>
            <a:r>
              <a:rPr sz="1950" spc="180" dirty="0">
                <a:latin typeface="Arial"/>
                <a:cs typeface="Arial"/>
              </a:rPr>
              <a:t>of </a:t>
            </a:r>
            <a:r>
              <a:rPr sz="1950" spc="170" dirty="0">
                <a:latin typeface="Arial"/>
                <a:cs typeface="Arial"/>
              </a:rPr>
              <a:t>the test</a:t>
            </a:r>
            <a:r>
              <a:rPr sz="1950" spc="385" dirty="0">
                <a:latin typeface="Arial"/>
                <a:cs typeface="Arial"/>
              </a:rPr>
              <a:t> </a:t>
            </a:r>
            <a:r>
              <a:rPr sz="1950" spc="125" dirty="0">
                <a:latin typeface="Arial"/>
                <a:cs typeface="Arial"/>
              </a:rPr>
              <a:t>error.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83540" marR="7620">
              <a:lnSpc>
                <a:spcPct val="119200"/>
              </a:lnSpc>
              <a:spcBef>
                <a:spcPts val="1570"/>
              </a:spcBef>
              <a:tabLst>
                <a:tab pos="1327150" algn="l"/>
              </a:tabLst>
            </a:pPr>
            <a:r>
              <a:rPr sz="1950" b="1" spc="225" dirty="0">
                <a:solidFill>
                  <a:srgbClr val="FF0000"/>
                </a:solidFill>
                <a:latin typeface="Arial"/>
                <a:cs typeface="Arial"/>
              </a:rPr>
              <a:t>Note:	</a:t>
            </a:r>
            <a:r>
              <a:rPr sz="1950" b="1" spc="185" dirty="0">
                <a:solidFill>
                  <a:srgbClr val="FF0000"/>
                </a:solidFill>
                <a:latin typeface="Arial"/>
                <a:cs typeface="Arial"/>
              </a:rPr>
              <a:t>Never </a:t>
            </a:r>
            <a:r>
              <a:rPr sz="1950" b="1" spc="90" dirty="0">
                <a:solidFill>
                  <a:srgbClr val="FF0000"/>
                </a:solidFill>
                <a:latin typeface="Arial"/>
                <a:cs typeface="Arial"/>
              </a:rPr>
              <a:t>use </a:t>
            </a:r>
            <a:r>
              <a:rPr sz="1950" b="1" spc="21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950" b="1" spc="195" dirty="0">
                <a:solidFill>
                  <a:srgbClr val="FF0000"/>
                </a:solidFill>
                <a:latin typeface="Arial"/>
                <a:cs typeface="Arial"/>
              </a:rPr>
              <a:t>test </a:t>
            </a:r>
            <a:r>
              <a:rPr sz="1950" b="1" spc="150" dirty="0">
                <a:solidFill>
                  <a:srgbClr val="FF0000"/>
                </a:solidFill>
                <a:latin typeface="Arial"/>
                <a:cs typeface="Arial"/>
              </a:rPr>
              <a:t>set </a:t>
            </a:r>
            <a:r>
              <a:rPr sz="1950" b="1" spc="100" dirty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sz="1950" b="1" spc="150" dirty="0">
                <a:solidFill>
                  <a:srgbClr val="FF0000"/>
                </a:solidFill>
                <a:latin typeface="Arial"/>
                <a:cs typeface="Arial"/>
              </a:rPr>
              <a:t>any </a:t>
            </a:r>
            <a:r>
              <a:rPr sz="1950" b="1" spc="145" dirty="0">
                <a:solidFill>
                  <a:srgbClr val="FF0000"/>
                </a:solidFill>
                <a:latin typeface="Arial"/>
                <a:cs typeface="Arial"/>
              </a:rPr>
              <a:t>way </a:t>
            </a:r>
            <a:r>
              <a:rPr sz="1950" b="1" spc="25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950" b="1" spc="180" dirty="0">
                <a:solidFill>
                  <a:srgbClr val="FF0000"/>
                </a:solidFill>
                <a:latin typeface="Arial"/>
                <a:cs typeface="Arial"/>
              </a:rPr>
              <a:t>further </a:t>
            </a:r>
            <a:r>
              <a:rPr sz="1950" b="1" spc="200" dirty="0">
                <a:solidFill>
                  <a:srgbClr val="FF0000"/>
                </a:solidFill>
                <a:latin typeface="Arial"/>
                <a:cs typeface="Arial"/>
              </a:rPr>
              <a:t>tune  </a:t>
            </a:r>
            <a:r>
              <a:rPr sz="1950" b="1" spc="21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950" b="1" spc="170" dirty="0">
                <a:solidFill>
                  <a:srgbClr val="FF0000"/>
                </a:solidFill>
                <a:latin typeface="Arial"/>
                <a:cs typeface="Arial"/>
              </a:rPr>
              <a:t>parameters </a:t>
            </a:r>
            <a:r>
              <a:rPr sz="1950" b="1" spc="114" dirty="0">
                <a:solidFill>
                  <a:srgbClr val="FF0000"/>
                </a:solidFill>
                <a:latin typeface="Arial"/>
                <a:cs typeface="Arial"/>
              </a:rPr>
              <a:t>or </a:t>
            </a:r>
            <a:r>
              <a:rPr sz="1950" b="1" spc="95" dirty="0">
                <a:solidFill>
                  <a:srgbClr val="FF0000"/>
                </a:solidFill>
                <a:latin typeface="Arial"/>
                <a:cs typeface="Arial"/>
              </a:rPr>
              <a:t>revise </a:t>
            </a:r>
            <a:r>
              <a:rPr sz="1950" b="1" spc="215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95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b="1" spc="185" dirty="0">
                <a:solidFill>
                  <a:srgbClr val="FF0000"/>
                </a:solidFill>
                <a:latin typeface="Arial"/>
                <a:cs typeface="Arial"/>
              </a:rPr>
              <a:t>model</a:t>
            </a:r>
            <a:r>
              <a:rPr sz="1950" spc="185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171065" algn="l"/>
                <a:tab pos="3193415" algn="l"/>
                <a:tab pos="4315460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35" dirty="0"/>
              <a:t>Smile,	</a:t>
            </a:r>
            <a:r>
              <a:rPr spc="340" dirty="0"/>
              <a:t>we	</a:t>
            </a:r>
            <a:r>
              <a:rPr spc="254" dirty="0"/>
              <a:t>are	</a:t>
            </a:r>
            <a:r>
              <a:rPr spc="675" dirty="0"/>
              <a:t>’DATAFIED’</a:t>
            </a:r>
            <a:r>
              <a:rPr spc="-590" dirty="0"/>
              <a:t> </a:t>
            </a:r>
            <a:r>
              <a:rPr spc="245" dirty="0"/>
              <a:t>!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7859" y="1247970"/>
            <a:ext cx="6249035" cy="2476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2415" indent="-260350">
              <a:lnSpc>
                <a:spcPct val="100000"/>
              </a:lnSpc>
              <a:spcBef>
                <a:spcPts val="13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40" dirty="0">
                <a:latin typeface="Arial"/>
                <a:cs typeface="Arial"/>
              </a:rPr>
              <a:t>Wherever </a:t>
            </a:r>
            <a:r>
              <a:rPr sz="1950" spc="95" dirty="0">
                <a:latin typeface="Arial"/>
                <a:cs typeface="Arial"/>
              </a:rPr>
              <a:t>we </a:t>
            </a:r>
            <a:r>
              <a:rPr sz="1950" spc="150" dirty="0">
                <a:latin typeface="Arial"/>
                <a:cs typeface="Arial"/>
              </a:rPr>
              <a:t>go, </a:t>
            </a:r>
            <a:r>
              <a:rPr sz="1950" spc="95" dirty="0">
                <a:latin typeface="Arial"/>
                <a:cs typeface="Arial"/>
              </a:rPr>
              <a:t>we </a:t>
            </a:r>
            <a:r>
              <a:rPr sz="1950" spc="65" dirty="0">
                <a:latin typeface="Arial"/>
                <a:cs typeface="Arial"/>
              </a:rPr>
              <a:t>are</a:t>
            </a:r>
            <a:r>
              <a:rPr sz="1950" spc="310" dirty="0">
                <a:latin typeface="Arial"/>
                <a:cs typeface="Arial"/>
              </a:rPr>
              <a:t> </a:t>
            </a:r>
            <a:r>
              <a:rPr sz="1950" spc="225" dirty="0">
                <a:latin typeface="Arial"/>
                <a:cs typeface="Arial"/>
              </a:rPr>
              <a:t>“datafied”.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1889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35" dirty="0">
                <a:latin typeface="Arial"/>
                <a:cs typeface="Arial"/>
              </a:rPr>
              <a:t>Smartphones </a:t>
            </a:r>
            <a:r>
              <a:rPr sz="1950" spc="65" dirty="0">
                <a:latin typeface="Arial"/>
                <a:cs typeface="Arial"/>
              </a:rPr>
              <a:t>are </a:t>
            </a:r>
            <a:r>
              <a:rPr sz="1950" spc="170" dirty="0">
                <a:latin typeface="Arial"/>
                <a:cs typeface="Arial"/>
              </a:rPr>
              <a:t>tracking </a:t>
            </a:r>
            <a:r>
              <a:rPr sz="1950" spc="160" dirty="0">
                <a:latin typeface="Arial"/>
                <a:cs typeface="Arial"/>
              </a:rPr>
              <a:t>our</a:t>
            </a:r>
            <a:r>
              <a:rPr sz="1950" spc="140" dirty="0">
                <a:latin typeface="Arial"/>
                <a:cs typeface="Arial"/>
              </a:rPr>
              <a:t> </a:t>
            </a:r>
            <a:r>
              <a:rPr sz="1950" spc="145" dirty="0">
                <a:latin typeface="Arial"/>
                <a:cs typeface="Arial"/>
              </a:rPr>
              <a:t>locations.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1889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95" dirty="0">
                <a:latin typeface="Arial"/>
                <a:cs typeface="Arial"/>
              </a:rPr>
              <a:t>We </a:t>
            </a:r>
            <a:r>
              <a:rPr sz="1950" spc="70" dirty="0">
                <a:latin typeface="Arial"/>
                <a:cs typeface="Arial"/>
              </a:rPr>
              <a:t>leave </a:t>
            </a:r>
            <a:r>
              <a:rPr sz="1950" spc="85" dirty="0">
                <a:latin typeface="Arial"/>
                <a:cs typeface="Arial"/>
              </a:rPr>
              <a:t>a </a:t>
            </a:r>
            <a:r>
              <a:rPr sz="1950" spc="165" dirty="0">
                <a:latin typeface="Arial"/>
                <a:cs typeface="Arial"/>
              </a:rPr>
              <a:t>data trail </a:t>
            </a:r>
            <a:r>
              <a:rPr sz="1950" spc="135" dirty="0">
                <a:latin typeface="Arial"/>
                <a:cs typeface="Arial"/>
              </a:rPr>
              <a:t>in </a:t>
            </a:r>
            <a:r>
              <a:rPr sz="1950" spc="160" dirty="0">
                <a:latin typeface="Arial"/>
                <a:cs typeface="Arial"/>
              </a:rPr>
              <a:t>our </a:t>
            </a:r>
            <a:r>
              <a:rPr sz="1950" spc="114" dirty="0">
                <a:latin typeface="Arial"/>
                <a:cs typeface="Arial"/>
              </a:rPr>
              <a:t>web</a:t>
            </a:r>
            <a:r>
              <a:rPr sz="1950" spc="25" dirty="0">
                <a:latin typeface="Arial"/>
                <a:cs typeface="Arial"/>
              </a:rPr>
              <a:t> </a:t>
            </a:r>
            <a:r>
              <a:rPr sz="1950" spc="125" dirty="0">
                <a:latin typeface="Arial"/>
                <a:cs typeface="Arial"/>
              </a:rPr>
              <a:t>browsing.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1889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60" dirty="0">
                <a:latin typeface="Arial"/>
                <a:cs typeface="Arial"/>
              </a:rPr>
              <a:t>Interaction </a:t>
            </a:r>
            <a:r>
              <a:rPr sz="1950" spc="135" dirty="0">
                <a:latin typeface="Arial"/>
                <a:cs typeface="Arial"/>
              </a:rPr>
              <a:t>in </a:t>
            </a:r>
            <a:r>
              <a:rPr sz="1950" spc="105" dirty="0">
                <a:latin typeface="Arial"/>
                <a:cs typeface="Arial"/>
              </a:rPr>
              <a:t>social</a:t>
            </a:r>
            <a:r>
              <a:rPr sz="1950" spc="545" dirty="0">
                <a:latin typeface="Arial"/>
                <a:cs typeface="Arial"/>
              </a:rPr>
              <a:t> </a:t>
            </a:r>
            <a:r>
              <a:rPr sz="1950" spc="130" dirty="0">
                <a:latin typeface="Arial"/>
                <a:cs typeface="Arial"/>
              </a:rPr>
              <a:t>networks.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1889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40" dirty="0">
                <a:latin typeface="Arial"/>
                <a:cs typeface="Arial"/>
              </a:rPr>
              <a:t>Privacy </a:t>
            </a:r>
            <a:r>
              <a:rPr sz="1950" spc="40" dirty="0">
                <a:latin typeface="Arial"/>
                <a:cs typeface="Arial"/>
              </a:rPr>
              <a:t>is </a:t>
            </a:r>
            <a:r>
              <a:rPr sz="1950" spc="120" dirty="0">
                <a:latin typeface="Arial"/>
                <a:cs typeface="Arial"/>
              </a:rPr>
              <a:t>an </a:t>
            </a:r>
            <a:r>
              <a:rPr sz="1950" spc="204" dirty="0">
                <a:latin typeface="Arial"/>
                <a:cs typeface="Arial"/>
              </a:rPr>
              <a:t>important </a:t>
            </a:r>
            <a:r>
              <a:rPr sz="1950" spc="45" dirty="0">
                <a:latin typeface="Arial"/>
                <a:cs typeface="Arial"/>
              </a:rPr>
              <a:t>issue </a:t>
            </a:r>
            <a:r>
              <a:rPr sz="1950" spc="135" dirty="0">
                <a:latin typeface="Arial"/>
                <a:cs typeface="Arial"/>
              </a:rPr>
              <a:t>in </a:t>
            </a:r>
            <a:r>
              <a:rPr sz="1950" spc="215" dirty="0">
                <a:latin typeface="Arial"/>
                <a:cs typeface="Arial"/>
              </a:rPr>
              <a:t>Data</a:t>
            </a:r>
            <a:r>
              <a:rPr sz="1950" spc="114" dirty="0">
                <a:latin typeface="Arial"/>
                <a:cs typeface="Arial"/>
              </a:rPr>
              <a:t> </a:t>
            </a:r>
            <a:r>
              <a:rPr sz="1950" spc="95" dirty="0">
                <a:latin typeface="Arial"/>
                <a:cs typeface="Arial"/>
              </a:rPr>
              <a:t>Science.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190750" algn="l"/>
                <a:tab pos="403669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405" dirty="0"/>
              <a:t>K-fold	</a:t>
            </a:r>
            <a:r>
              <a:rPr spc="200" dirty="0"/>
              <a:t>Cross	</a:t>
            </a:r>
            <a:r>
              <a:rPr spc="330" dirty="0"/>
              <a:t>Validation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8500" y="1247970"/>
            <a:ext cx="8662670" cy="39211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30"/>
              </a:spcBef>
            </a:pPr>
            <a:r>
              <a:rPr sz="1950" spc="295" dirty="0">
                <a:latin typeface="Arial"/>
                <a:cs typeface="Arial"/>
              </a:rPr>
              <a:t>A </a:t>
            </a:r>
            <a:r>
              <a:rPr sz="1950" spc="200" dirty="0">
                <a:latin typeface="Arial"/>
                <a:cs typeface="Arial"/>
              </a:rPr>
              <a:t>method </a:t>
            </a:r>
            <a:r>
              <a:rPr sz="1950" spc="155" dirty="0">
                <a:latin typeface="Arial"/>
                <a:cs typeface="Arial"/>
              </a:rPr>
              <a:t>for </a:t>
            </a:r>
            <a:r>
              <a:rPr sz="1950" spc="160" dirty="0">
                <a:latin typeface="Arial"/>
                <a:cs typeface="Arial"/>
              </a:rPr>
              <a:t>estimating </a:t>
            </a:r>
            <a:r>
              <a:rPr sz="1950" spc="170" dirty="0">
                <a:latin typeface="Arial"/>
                <a:cs typeface="Arial"/>
              </a:rPr>
              <a:t>test </a:t>
            </a:r>
            <a:r>
              <a:rPr sz="1950" spc="125" dirty="0">
                <a:latin typeface="Arial"/>
                <a:cs typeface="Arial"/>
              </a:rPr>
              <a:t>error </a:t>
            </a:r>
            <a:r>
              <a:rPr sz="1950" spc="110" dirty="0">
                <a:latin typeface="Arial"/>
                <a:cs typeface="Arial"/>
              </a:rPr>
              <a:t>using </a:t>
            </a:r>
            <a:r>
              <a:rPr sz="1950" spc="160" dirty="0">
                <a:latin typeface="Arial"/>
                <a:cs typeface="Arial"/>
              </a:rPr>
              <a:t>training</a:t>
            </a:r>
            <a:r>
              <a:rPr sz="1950" spc="330" dirty="0">
                <a:latin typeface="Arial"/>
                <a:cs typeface="Arial"/>
              </a:rPr>
              <a:t> </a:t>
            </a:r>
            <a:r>
              <a:rPr sz="1950" spc="165" dirty="0">
                <a:latin typeface="Arial"/>
                <a:cs typeface="Arial"/>
              </a:rPr>
              <a:t>data.</a:t>
            </a:r>
            <a:endParaRPr sz="195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1645"/>
              </a:spcBef>
            </a:pPr>
            <a:r>
              <a:rPr sz="1950" b="1" spc="180" dirty="0">
                <a:solidFill>
                  <a:srgbClr val="0000FF"/>
                </a:solidFill>
                <a:latin typeface="Arial"/>
                <a:cs typeface="Arial"/>
              </a:rPr>
              <a:t>Algorithm:</a:t>
            </a:r>
            <a:endParaRPr sz="195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1645"/>
              </a:spcBef>
            </a:pPr>
            <a:r>
              <a:rPr sz="1950" spc="105" dirty="0">
                <a:latin typeface="Arial"/>
                <a:cs typeface="Arial"/>
              </a:rPr>
              <a:t>Given </a:t>
            </a:r>
            <a:r>
              <a:rPr sz="1950" spc="85" dirty="0">
                <a:latin typeface="Arial"/>
                <a:cs typeface="Arial"/>
              </a:rPr>
              <a:t>a </a:t>
            </a:r>
            <a:r>
              <a:rPr sz="1950" spc="110" dirty="0">
                <a:latin typeface="Arial"/>
                <a:cs typeface="Arial"/>
              </a:rPr>
              <a:t>learning </a:t>
            </a:r>
            <a:r>
              <a:rPr sz="1950" spc="170" dirty="0">
                <a:latin typeface="Arial"/>
                <a:cs typeface="Arial"/>
              </a:rPr>
              <a:t>algorithm </a:t>
            </a:r>
            <a:r>
              <a:rPr sz="1950" spc="335" dirty="0">
                <a:latin typeface="Lucida Sans Unicode"/>
                <a:cs typeface="Lucida Sans Unicode"/>
              </a:rPr>
              <a:t>A </a:t>
            </a:r>
            <a:r>
              <a:rPr sz="1950" spc="130" dirty="0">
                <a:latin typeface="Arial"/>
                <a:cs typeface="Arial"/>
              </a:rPr>
              <a:t>and </a:t>
            </a:r>
            <a:r>
              <a:rPr sz="1950" spc="85" dirty="0">
                <a:latin typeface="Arial"/>
                <a:cs typeface="Arial"/>
              </a:rPr>
              <a:t>a </a:t>
            </a:r>
            <a:r>
              <a:rPr sz="1950" spc="145" dirty="0">
                <a:latin typeface="Arial"/>
                <a:cs typeface="Arial"/>
              </a:rPr>
              <a:t>dataset</a:t>
            </a:r>
            <a:r>
              <a:rPr sz="1950" spc="-95" dirty="0">
                <a:latin typeface="Arial"/>
                <a:cs typeface="Arial"/>
              </a:rPr>
              <a:t> </a:t>
            </a:r>
            <a:r>
              <a:rPr sz="1950" spc="165" dirty="0">
                <a:latin typeface="Lucida Sans Unicode"/>
                <a:cs typeface="Lucida Sans Unicode"/>
              </a:rPr>
              <a:t>D</a:t>
            </a:r>
            <a:endParaRPr sz="1950">
              <a:latin typeface="Lucida Sans Unicode"/>
              <a:cs typeface="Lucida Sans Unicode"/>
            </a:endParaRPr>
          </a:p>
          <a:p>
            <a:pPr marL="101600">
              <a:lnSpc>
                <a:spcPct val="100000"/>
              </a:lnSpc>
              <a:spcBef>
                <a:spcPts val="1645"/>
              </a:spcBef>
              <a:tabLst>
                <a:tab pos="1362075" algn="l"/>
              </a:tabLst>
            </a:pPr>
            <a:r>
              <a:rPr sz="1950" b="1" spc="215" dirty="0">
                <a:latin typeface="Arial"/>
                <a:cs typeface="Arial"/>
              </a:rPr>
              <a:t>Step</a:t>
            </a:r>
            <a:r>
              <a:rPr sz="1950" b="1" spc="105" dirty="0">
                <a:latin typeface="Arial"/>
                <a:cs typeface="Arial"/>
              </a:rPr>
              <a:t> </a:t>
            </a:r>
            <a:r>
              <a:rPr sz="1950" b="1" spc="190" dirty="0">
                <a:latin typeface="Arial"/>
                <a:cs typeface="Arial"/>
              </a:rPr>
              <a:t>1:	</a:t>
            </a:r>
            <a:r>
              <a:rPr sz="1950" spc="160" dirty="0">
                <a:latin typeface="Arial"/>
                <a:cs typeface="Arial"/>
              </a:rPr>
              <a:t>Randomly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spc="175" dirty="0">
                <a:latin typeface="Arial"/>
                <a:cs typeface="Arial"/>
              </a:rPr>
              <a:t>partition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spc="165" dirty="0">
                <a:latin typeface="Lucida Sans Unicode"/>
                <a:cs typeface="Lucida Sans Unicode"/>
              </a:rPr>
              <a:t>D</a:t>
            </a:r>
            <a:r>
              <a:rPr sz="1950" spc="30" dirty="0">
                <a:latin typeface="Lucida Sans Unicode"/>
                <a:cs typeface="Lucida Sans Unicode"/>
              </a:rPr>
              <a:t> </a:t>
            </a:r>
            <a:r>
              <a:rPr sz="1950" spc="190" dirty="0">
                <a:latin typeface="Arial"/>
                <a:cs typeface="Arial"/>
              </a:rPr>
              <a:t>into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b="0" i="1" spc="-75" dirty="0">
                <a:latin typeface="Bookman Old Style"/>
                <a:cs typeface="Bookman Old Style"/>
              </a:rPr>
              <a:t>k</a:t>
            </a:r>
            <a:r>
              <a:rPr sz="1950" b="0" i="1" spc="55" dirty="0">
                <a:latin typeface="Bookman Old Style"/>
                <a:cs typeface="Bookman Old Style"/>
              </a:rPr>
              <a:t> </a:t>
            </a:r>
            <a:r>
              <a:rPr sz="1950" spc="90" dirty="0">
                <a:latin typeface="Arial"/>
                <a:cs typeface="Arial"/>
              </a:rPr>
              <a:t>equal-size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spc="85" dirty="0">
                <a:latin typeface="Arial"/>
                <a:cs typeface="Arial"/>
              </a:rPr>
              <a:t>subsets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spc="105" dirty="0">
                <a:latin typeface="Lucida Sans Unicode"/>
                <a:cs typeface="Lucida Sans Unicode"/>
              </a:rPr>
              <a:t>D</a:t>
            </a:r>
            <a:r>
              <a:rPr sz="2475" spc="157" baseline="-13468" dirty="0">
                <a:latin typeface="Arial"/>
                <a:cs typeface="Arial"/>
              </a:rPr>
              <a:t>1</a:t>
            </a:r>
            <a:r>
              <a:rPr sz="1950" b="0" i="1" spc="105" dirty="0">
                <a:latin typeface="Bookman Old Style"/>
                <a:cs typeface="Bookman Old Style"/>
              </a:rPr>
              <a:t>,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b="0" i="1" dirty="0">
                <a:latin typeface="Bookman Old Style"/>
                <a:cs typeface="Bookman Old Style"/>
              </a:rPr>
              <a:t>.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b="0" i="1" dirty="0">
                <a:latin typeface="Bookman Old Style"/>
                <a:cs typeface="Bookman Old Style"/>
              </a:rPr>
              <a:t>.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b="0" i="1" dirty="0">
                <a:latin typeface="Bookman Old Style"/>
                <a:cs typeface="Bookman Old Style"/>
              </a:rPr>
              <a:t>.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b="0" i="1" dirty="0">
                <a:latin typeface="Bookman Old Style"/>
                <a:cs typeface="Bookman Old Style"/>
              </a:rPr>
              <a:t>,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spc="45" dirty="0">
                <a:latin typeface="Lucida Sans Unicode"/>
                <a:cs typeface="Lucida Sans Unicode"/>
              </a:rPr>
              <a:t>D</a:t>
            </a:r>
            <a:r>
              <a:rPr sz="2475" b="0" i="1" spc="67" baseline="-15151" dirty="0">
                <a:latin typeface="Bookman Old Style"/>
                <a:cs typeface="Bookman Old Style"/>
              </a:rPr>
              <a:t>k</a:t>
            </a:r>
            <a:endParaRPr sz="2475" baseline="-15151">
              <a:latin typeface="Bookman Old Style"/>
              <a:cs typeface="Bookman Old Style"/>
            </a:endParaRPr>
          </a:p>
          <a:p>
            <a:pPr marL="100965">
              <a:lnSpc>
                <a:spcPct val="100000"/>
              </a:lnSpc>
              <a:spcBef>
                <a:spcPts val="1645"/>
              </a:spcBef>
            </a:pPr>
            <a:r>
              <a:rPr sz="1950" b="1" spc="215" dirty="0">
                <a:latin typeface="Arial"/>
                <a:cs typeface="Arial"/>
              </a:rPr>
              <a:t>Step</a:t>
            </a:r>
            <a:r>
              <a:rPr sz="1950" b="1" spc="365" dirty="0">
                <a:latin typeface="Arial"/>
                <a:cs typeface="Arial"/>
              </a:rPr>
              <a:t> </a:t>
            </a:r>
            <a:r>
              <a:rPr sz="1950" b="1" spc="190" dirty="0">
                <a:latin typeface="Arial"/>
                <a:cs typeface="Arial"/>
              </a:rPr>
              <a:t>2:</a:t>
            </a:r>
            <a:endParaRPr sz="1950">
              <a:latin typeface="Arial"/>
              <a:cs typeface="Arial"/>
            </a:endParaRPr>
          </a:p>
          <a:p>
            <a:pPr marL="100965">
              <a:lnSpc>
                <a:spcPct val="100000"/>
              </a:lnSpc>
              <a:spcBef>
                <a:spcPts val="450"/>
              </a:spcBef>
            </a:pPr>
            <a:r>
              <a:rPr sz="1950" spc="155" dirty="0">
                <a:latin typeface="Arial"/>
                <a:cs typeface="Arial"/>
              </a:rPr>
              <a:t>For </a:t>
            </a:r>
            <a:r>
              <a:rPr sz="1950" b="0" i="1" spc="305" dirty="0">
                <a:latin typeface="Bookman Old Style"/>
                <a:cs typeface="Bookman Old Style"/>
              </a:rPr>
              <a:t>j </a:t>
            </a:r>
            <a:r>
              <a:rPr sz="1950" spc="785" dirty="0">
                <a:latin typeface="Arial"/>
                <a:cs typeface="Arial"/>
              </a:rPr>
              <a:t>=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spc="155" dirty="0">
                <a:latin typeface="Arial"/>
                <a:cs typeface="Arial"/>
              </a:rPr>
              <a:t>1 </a:t>
            </a:r>
            <a:r>
              <a:rPr sz="1950" spc="250" dirty="0">
                <a:latin typeface="Arial"/>
                <a:cs typeface="Arial"/>
              </a:rPr>
              <a:t>to </a:t>
            </a:r>
            <a:r>
              <a:rPr sz="1950" b="0" i="1" spc="-75" dirty="0">
                <a:latin typeface="Bookman Old Style"/>
                <a:cs typeface="Bookman Old Style"/>
              </a:rPr>
              <a:t>k</a:t>
            </a:r>
            <a:endParaRPr sz="1950">
              <a:latin typeface="Bookman Old Style"/>
              <a:cs typeface="Bookman Old Style"/>
            </a:endParaRPr>
          </a:p>
          <a:p>
            <a:pPr marL="521334" marR="1653539">
              <a:lnSpc>
                <a:spcPct val="119200"/>
              </a:lnSpc>
            </a:pPr>
            <a:r>
              <a:rPr sz="1950" spc="180" dirty="0">
                <a:latin typeface="Arial"/>
                <a:cs typeface="Arial"/>
              </a:rPr>
              <a:t>Train </a:t>
            </a:r>
            <a:r>
              <a:rPr sz="1950" spc="335" dirty="0">
                <a:latin typeface="Lucida Sans Unicode"/>
                <a:cs typeface="Lucida Sans Unicode"/>
              </a:rPr>
              <a:t>A </a:t>
            </a:r>
            <a:r>
              <a:rPr sz="1950" spc="155" dirty="0">
                <a:latin typeface="Arial"/>
                <a:cs typeface="Arial"/>
              </a:rPr>
              <a:t>on </a:t>
            </a:r>
            <a:r>
              <a:rPr sz="1950" spc="105" dirty="0">
                <a:latin typeface="Arial"/>
                <a:cs typeface="Arial"/>
              </a:rPr>
              <a:t>all </a:t>
            </a:r>
            <a:r>
              <a:rPr sz="1950" spc="165" dirty="0">
                <a:latin typeface="Lucida Sans Unicode"/>
                <a:cs typeface="Lucida Sans Unicode"/>
              </a:rPr>
              <a:t>D</a:t>
            </a:r>
            <a:r>
              <a:rPr sz="2475" b="0" i="1" spc="247" baseline="-13468" dirty="0">
                <a:latin typeface="Bookman Old Style"/>
                <a:cs typeface="Bookman Old Style"/>
              </a:rPr>
              <a:t>i</a:t>
            </a:r>
            <a:r>
              <a:rPr sz="1950" spc="165" dirty="0">
                <a:latin typeface="Arial"/>
                <a:cs typeface="Arial"/>
              </a:rPr>
              <a:t>, </a:t>
            </a:r>
            <a:r>
              <a:rPr sz="1950" b="0" i="1" spc="170" dirty="0">
                <a:latin typeface="Bookman Old Style"/>
                <a:cs typeface="Bookman Old Style"/>
              </a:rPr>
              <a:t>i </a:t>
            </a:r>
            <a:r>
              <a:rPr sz="1950" spc="-150" dirty="0">
                <a:latin typeface="Lucida Sans Unicode"/>
                <a:cs typeface="Lucida Sans Unicode"/>
              </a:rPr>
              <a:t>∈ </a:t>
            </a:r>
            <a:r>
              <a:rPr sz="1950" spc="75" dirty="0">
                <a:latin typeface="Arial"/>
                <a:cs typeface="Arial"/>
              </a:rPr>
              <a:t>1</a:t>
            </a:r>
            <a:r>
              <a:rPr sz="1950" b="0" i="1" spc="75" dirty="0">
                <a:latin typeface="Bookman Old Style"/>
                <a:cs typeface="Bookman Old Style"/>
              </a:rPr>
              <a:t>, </a:t>
            </a:r>
            <a:r>
              <a:rPr sz="1950" b="0" i="1" dirty="0">
                <a:latin typeface="Bookman Old Style"/>
                <a:cs typeface="Bookman Old Style"/>
              </a:rPr>
              <a:t>. . . </a:t>
            </a:r>
            <a:r>
              <a:rPr sz="1950" b="0" i="1" spc="-75" dirty="0">
                <a:latin typeface="Bookman Old Style"/>
                <a:cs typeface="Bookman Old Style"/>
              </a:rPr>
              <a:t>k </a:t>
            </a:r>
            <a:r>
              <a:rPr sz="1950" spc="130" dirty="0">
                <a:latin typeface="Arial"/>
                <a:cs typeface="Arial"/>
              </a:rPr>
              <a:t>and </a:t>
            </a:r>
            <a:r>
              <a:rPr sz="1950" b="0" i="1" spc="170" dirty="0">
                <a:latin typeface="Bookman Old Style"/>
                <a:cs typeface="Bookman Old Style"/>
              </a:rPr>
              <a:t>i </a:t>
            </a:r>
            <a:r>
              <a:rPr sz="1950" spc="400" dirty="0">
                <a:latin typeface="Lucida Sans Unicode"/>
                <a:cs typeface="Lucida Sans Unicode"/>
              </a:rPr>
              <a:t>ƒ</a:t>
            </a:r>
            <a:r>
              <a:rPr sz="1950" spc="400" dirty="0">
                <a:latin typeface="Arial"/>
                <a:cs typeface="Arial"/>
              </a:rPr>
              <a:t>= </a:t>
            </a:r>
            <a:r>
              <a:rPr sz="1950" b="0" i="1" spc="280" dirty="0">
                <a:latin typeface="Bookman Old Style"/>
                <a:cs typeface="Bookman Old Style"/>
              </a:rPr>
              <a:t>j</a:t>
            </a:r>
            <a:r>
              <a:rPr sz="1950" spc="280" dirty="0">
                <a:latin typeface="Arial"/>
                <a:cs typeface="Arial"/>
              </a:rPr>
              <a:t>, </a:t>
            </a:r>
            <a:r>
              <a:rPr sz="1950" spc="130" dirty="0">
                <a:latin typeface="Arial"/>
                <a:cs typeface="Arial"/>
              </a:rPr>
              <a:t>and </a:t>
            </a:r>
            <a:r>
              <a:rPr sz="1950" spc="170" dirty="0">
                <a:latin typeface="Arial"/>
                <a:cs typeface="Arial"/>
              </a:rPr>
              <a:t>get</a:t>
            </a:r>
            <a:r>
              <a:rPr sz="1950" spc="-275" dirty="0">
                <a:latin typeface="Arial"/>
                <a:cs typeface="Arial"/>
              </a:rPr>
              <a:t> </a:t>
            </a:r>
            <a:r>
              <a:rPr sz="1950" b="0" i="1" spc="45" dirty="0">
                <a:latin typeface="Bookman Old Style"/>
                <a:cs typeface="Bookman Old Style"/>
              </a:rPr>
              <a:t>f</a:t>
            </a:r>
            <a:r>
              <a:rPr sz="2475" b="0" i="1" spc="67" baseline="-13468" dirty="0">
                <a:latin typeface="Bookman Old Style"/>
                <a:cs typeface="Bookman Old Style"/>
              </a:rPr>
              <a:t>j</a:t>
            </a:r>
            <a:r>
              <a:rPr sz="1950" spc="45" dirty="0">
                <a:latin typeface="Arial"/>
                <a:cs typeface="Arial"/>
              </a:rPr>
              <a:t>.  </a:t>
            </a:r>
            <a:r>
              <a:rPr sz="1950" spc="165" dirty="0">
                <a:latin typeface="Arial"/>
                <a:cs typeface="Arial"/>
              </a:rPr>
              <a:t>Apply </a:t>
            </a:r>
            <a:r>
              <a:rPr sz="1950" b="0" i="1" spc="295" dirty="0">
                <a:latin typeface="Bookman Old Style"/>
                <a:cs typeface="Bookman Old Style"/>
              </a:rPr>
              <a:t>f</a:t>
            </a:r>
            <a:r>
              <a:rPr sz="2475" b="0" i="1" spc="442" baseline="-13468" dirty="0">
                <a:latin typeface="Bookman Old Style"/>
                <a:cs typeface="Bookman Old Style"/>
              </a:rPr>
              <a:t>j </a:t>
            </a:r>
            <a:r>
              <a:rPr sz="1950" spc="250" dirty="0">
                <a:latin typeface="Arial"/>
                <a:cs typeface="Arial"/>
              </a:rPr>
              <a:t>to </a:t>
            </a:r>
            <a:r>
              <a:rPr sz="1950" spc="204" dirty="0">
                <a:latin typeface="Lucida Sans Unicode"/>
                <a:cs typeface="Lucida Sans Unicode"/>
              </a:rPr>
              <a:t>D</a:t>
            </a:r>
            <a:r>
              <a:rPr sz="2475" b="0" i="1" spc="307" baseline="-13468" dirty="0">
                <a:latin typeface="Bookman Old Style"/>
                <a:cs typeface="Bookman Old Style"/>
              </a:rPr>
              <a:t>j </a:t>
            </a:r>
            <a:r>
              <a:rPr sz="1950" spc="130" dirty="0">
                <a:latin typeface="Arial"/>
                <a:cs typeface="Arial"/>
              </a:rPr>
              <a:t>and </a:t>
            </a:r>
            <a:r>
              <a:rPr sz="1950" spc="180" dirty="0">
                <a:latin typeface="Arial"/>
                <a:cs typeface="Arial"/>
              </a:rPr>
              <a:t>compute</a:t>
            </a:r>
            <a:r>
              <a:rPr sz="1950" spc="315" dirty="0">
                <a:latin typeface="Arial"/>
                <a:cs typeface="Arial"/>
              </a:rPr>
              <a:t> </a:t>
            </a:r>
            <a:r>
              <a:rPr sz="1950" b="0" i="1" spc="220" dirty="0">
                <a:latin typeface="Bookman Old Style"/>
                <a:cs typeface="Bookman Old Style"/>
              </a:rPr>
              <a:t>E</a:t>
            </a:r>
            <a:r>
              <a:rPr sz="2475" spc="330" baseline="26936" dirty="0">
                <a:latin typeface="Lucida Sans Unicode"/>
                <a:cs typeface="Lucida Sans Unicode"/>
              </a:rPr>
              <a:t>D</a:t>
            </a:r>
            <a:r>
              <a:rPr sz="2025" b="0" i="1" spc="330" baseline="20576" dirty="0">
                <a:latin typeface="Bookman Old Style"/>
                <a:cs typeface="Bookman Old Style"/>
              </a:rPr>
              <a:t>j</a:t>
            </a:r>
            <a:endParaRPr sz="2025" baseline="20576">
              <a:latin typeface="Bookman Old Style"/>
              <a:cs typeface="Bookman Old Style"/>
            </a:endParaRPr>
          </a:p>
          <a:p>
            <a:pPr marL="101600">
              <a:lnSpc>
                <a:spcPct val="100000"/>
              </a:lnSpc>
              <a:spcBef>
                <a:spcPts val="1645"/>
              </a:spcBef>
              <a:tabLst>
                <a:tab pos="1426845" algn="l"/>
              </a:tabLst>
            </a:pPr>
            <a:r>
              <a:rPr sz="1950" b="1" spc="215" dirty="0">
                <a:latin typeface="Arial"/>
                <a:cs typeface="Arial"/>
              </a:rPr>
              <a:t>Step</a:t>
            </a:r>
            <a:r>
              <a:rPr sz="1950" b="1" spc="365" dirty="0">
                <a:latin typeface="Arial"/>
                <a:cs typeface="Arial"/>
              </a:rPr>
              <a:t> </a:t>
            </a:r>
            <a:r>
              <a:rPr sz="1950" b="1" spc="190" dirty="0">
                <a:latin typeface="Arial"/>
                <a:cs typeface="Arial"/>
              </a:rPr>
              <a:t>3:	</a:t>
            </a:r>
            <a:r>
              <a:rPr sz="1950" spc="120" dirty="0">
                <a:latin typeface="Arial"/>
                <a:cs typeface="Arial"/>
              </a:rPr>
              <a:t>Average </a:t>
            </a:r>
            <a:r>
              <a:rPr sz="1950" spc="125" dirty="0">
                <a:latin typeface="Arial"/>
                <a:cs typeface="Arial"/>
              </a:rPr>
              <a:t>error </a:t>
            </a:r>
            <a:r>
              <a:rPr sz="1950" spc="114" dirty="0">
                <a:latin typeface="Arial"/>
                <a:cs typeface="Arial"/>
              </a:rPr>
              <a:t>over </a:t>
            </a:r>
            <a:r>
              <a:rPr sz="1950" spc="105" dirty="0">
                <a:latin typeface="Arial"/>
                <a:cs typeface="Arial"/>
              </a:rPr>
              <a:t>all</a:t>
            </a:r>
            <a:r>
              <a:rPr sz="1950" spc="120" dirty="0">
                <a:latin typeface="Arial"/>
                <a:cs typeface="Arial"/>
              </a:rPr>
              <a:t> </a:t>
            </a:r>
            <a:r>
              <a:rPr sz="1950" spc="125" dirty="0">
                <a:latin typeface="Arial"/>
                <a:cs typeface="Arial"/>
              </a:rPr>
              <a:t>folds.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2904" y="5288317"/>
            <a:ext cx="14160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0" i="1" spc="-80" dirty="0">
                <a:latin typeface="Bookman Old Style"/>
                <a:cs typeface="Bookman Old Style"/>
              </a:rPr>
              <a:t>k</a:t>
            </a:r>
            <a:endParaRPr sz="165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95850" y="5345183"/>
            <a:ext cx="3416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1435" dirty="0">
                <a:latin typeface="Arial"/>
                <a:cs typeface="Arial"/>
              </a:rPr>
              <a:t>Σ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4979" y="5857074"/>
            <a:ext cx="46355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0" i="1" spc="340" dirty="0">
                <a:latin typeface="Bookman Old Style"/>
                <a:cs typeface="Bookman Old Style"/>
              </a:rPr>
              <a:t>j</a:t>
            </a:r>
            <a:r>
              <a:rPr sz="1650" spc="375" dirty="0">
                <a:latin typeface="Arial"/>
                <a:cs typeface="Arial"/>
              </a:rPr>
              <a:t>=1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05221" y="5465292"/>
            <a:ext cx="19812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20" dirty="0">
                <a:latin typeface="Lucida Sans Unicode"/>
                <a:cs typeface="Lucida Sans Unicode"/>
              </a:rPr>
              <a:t>D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7713" y="5543633"/>
            <a:ext cx="10096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b="0" i="1" spc="210" dirty="0">
                <a:latin typeface="Bookman Old Style"/>
                <a:cs typeface="Bookman Old Style"/>
              </a:rPr>
              <a:t>j</a:t>
            </a:r>
            <a:endParaRPr sz="135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72545" y="5527959"/>
            <a:ext cx="75120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15315" algn="l"/>
              </a:tabLst>
            </a:pPr>
            <a:r>
              <a:rPr sz="1950" spc="310" dirty="0">
                <a:latin typeface="Arial"/>
                <a:cs typeface="Arial"/>
              </a:rPr>
              <a:t>(</a:t>
            </a:r>
            <a:r>
              <a:rPr sz="1950" b="0" i="1" spc="215" dirty="0">
                <a:latin typeface="Bookman Old Style"/>
                <a:cs typeface="Bookman Old Style"/>
              </a:rPr>
              <a:t>E	</a:t>
            </a:r>
            <a:r>
              <a:rPr sz="1950" spc="310" dirty="0">
                <a:latin typeface="Arial"/>
                <a:cs typeface="Arial"/>
              </a:rPr>
              <a:t>)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008120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55" dirty="0"/>
              <a:t>Terminology	</a:t>
            </a:r>
            <a:r>
              <a:rPr spc="280" dirty="0"/>
              <a:t>review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0" y="1247970"/>
            <a:ext cx="8483600" cy="25546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sz="1950" b="1" spc="185" dirty="0">
                <a:latin typeface="Arial"/>
                <a:cs typeface="Arial"/>
              </a:rPr>
              <a:t>Review </a:t>
            </a:r>
            <a:r>
              <a:rPr sz="1950" b="1" spc="215" dirty="0">
                <a:latin typeface="Arial"/>
                <a:cs typeface="Arial"/>
              </a:rPr>
              <a:t>the </a:t>
            </a:r>
            <a:r>
              <a:rPr sz="1950" b="1" spc="145" dirty="0">
                <a:latin typeface="Arial"/>
                <a:cs typeface="Arial"/>
              </a:rPr>
              <a:t>concepts </a:t>
            </a:r>
            <a:r>
              <a:rPr sz="1950" b="1" spc="165" dirty="0">
                <a:latin typeface="Arial"/>
                <a:cs typeface="Arial"/>
              </a:rPr>
              <a:t>and</a:t>
            </a:r>
            <a:r>
              <a:rPr sz="1950" b="1" spc="229" dirty="0">
                <a:latin typeface="Arial"/>
                <a:cs typeface="Arial"/>
              </a:rPr>
              <a:t> </a:t>
            </a:r>
            <a:r>
              <a:rPr sz="1950" b="1" spc="165" dirty="0">
                <a:latin typeface="Arial"/>
                <a:cs typeface="Arial"/>
              </a:rPr>
              <a:t>terminology: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9200"/>
              </a:lnSpc>
            </a:pPr>
            <a:r>
              <a:rPr sz="1950" b="1" spc="160" dirty="0">
                <a:solidFill>
                  <a:srgbClr val="0000FF"/>
                </a:solidFill>
                <a:latin typeface="Arial"/>
                <a:cs typeface="Arial"/>
              </a:rPr>
              <a:t>Instance, </a:t>
            </a:r>
            <a:r>
              <a:rPr sz="1950" b="1" spc="175" dirty="0">
                <a:solidFill>
                  <a:srgbClr val="0000FF"/>
                </a:solidFill>
                <a:latin typeface="Arial"/>
                <a:cs typeface="Arial"/>
              </a:rPr>
              <a:t>example, </a:t>
            </a:r>
            <a:r>
              <a:rPr sz="1950" b="1" spc="190" dirty="0">
                <a:solidFill>
                  <a:srgbClr val="0000FF"/>
                </a:solidFill>
                <a:latin typeface="Arial"/>
                <a:cs typeface="Arial"/>
              </a:rPr>
              <a:t>feature, </a:t>
            </a:r>
            <a:r>
              <a:rPr sz="1950" b="1" spc="145" dirty="0">
                <a:solidFill>
                  <a:srgbClr val="0000FF"/>
                </a:solidFill>
                <a:latin typeface="Arial"/>
                <a:cs typeface="Arial"/>
              </a:rPr>
              <a:t>label, </a:t>
            </a:r>
            <a:r>
              <a:rPr sz="1950" b="1" spc="105" dirty="0">
                <a:solidFill>
                  <a:srgbClr val="0000FF"/>
                </a:solidFill>
                <a:latin typeface="Arial"/>
                <a:cs typeface="Arial"/>
              </a:rPr>
              <a:t>supervised </a:t>
            </a:r>
            <a:r>
              <a:rPr sz="1950" b="1" spc="130" dirty="0">
                <a:solidFill>
                  <a:srgbClr val="0000FF"/>
                </a:solidFill>
                <a:latin typeface="Arial"/>
                <a:cs typeface="Arial"/>
              </a:rPr>
              <a:t>learning, </a:t>
            </a:r>
            <a:r>
              <a:rPr sz="1950" b="1" spc="135" dirty="0">
                <a:solidFill>
                  <a:srgbClr val="0000FF"/>
                </a:solidFill>
                <a:latin typeface="Arial"/>
                <a:cs typeface="Arial"/>
              </a:rPr>
              <a:t>unsu-  </a:t>
            </a:r>
            <a:r>
              <a:rPr sz="1950" b="1" spc="120" dirty="0">
                <a:solidFill>
                  <a:srgbClr val="0000FF"/>
                </a:solidFill>
                <a:latin typeface="Arial"/>
                <a:cs typeface="Arial"/>
              </a:rPr>
              <a:t>pervised </a:t>
            </a:r>
            <a:r>
              <a:rPr sz="1950" b="1" spc="130" dirty="0">
                <a:solidFill>
                  <a:srgbClr val="0000FF"/>
                </a:solidFill>
                <a:latin typeface="Arial"/>
                <a:cs typeface="Arial"/>
              </a:rPr>
              <a:t>learning, </a:t>
            </a:r>
            <a:r>
              <a:rPr sz="1950" b="1" spc="120" dirty="0">
                <a:solidFill>
                  <a:srgbClr val="0000FF"/>
                </a:solidFill>
                <a:latin typeface="Arial"/>
                <a:cs typeface="Arial"/>
              </a:rPr>
              <a:t>classification, </a:t>
            </a:r>
            <a:r>
              <a:rPr sz="1950" b="1" spc="110" dirty="0">
                <a:solidFill>
                  <a:srgbClr val="0000FF"/>
                </a:solidFill>
                <a:latin typeface="Arial"/>
                <a:cs typeface="Arial"/>
              </a:rPr>
              <a:t>regression, </a:t>
            </a:r>
            <a:r>
              <a:rPr sz="1950" b="1" spc="135" dirty="0">
                <a:solidFill>
                  <a:srgbClr val="0000FF"/>
                </a:solidFill>
                <a:latin typeface="Arial"/>
                <a:cs typeface="Arial"/>
              </a:rPr>
              <a:t>clustering, </a:t>
            </a:r>
            <a:r>
              <a:rPr sz="1950" b="1" spc="155" dirty="0">
                <a:solidFill>
                  <a:srgbClr val="0000FF"/>
                </a:solidFill>
                <a:latin typeface="Arial"/>
                <a:cs typeface="Arial"/>
              </a:rPr>
              <a:t>pre-  diction, training </a:t>
            </a:r>
            <a:r>
              <a:rPr sz="1950" b="1" spc="165" dirty="0">
                <a:solidFill>
                  <a:srgbClr val="0000FF"/>
                </a:solidFill>
                <a:latin typeface="Arial"/>
                <a:cs typeface="Arial"/>
              </a:rPr>
              <a:t>set, </a:t>
            </a:r>
            <a:r>
              <a:rPr sz="1950" b="1" spc="145" dirty="0">
                <a:solidFill>
                  <a:srgbClr val="0000FF"/>
                </a:solidFill>
                <a:latin typeface="Arial"/>
                <a:cs typeface="Arial"/>
              </a:rPr>
              <a:t>validation </a:t>
            </a:r>
            <a:r>
              <a:rPr sz="1950" b="1" spc="165" dirty="0">
                <a:solidFill>
                  <a:srgbClr val="0000FF"/>
                </a:solidFill>
                <a:latin typeface="Arial"/>
                <a:cs typeface="Arial"/>
              </a:rPr>
              <a:t>set, </a:t>
            </a:r>
            <a:r>
              <a:rPr sz="1950" b="1" spc="195" dirty="0">
                <a:solidFill>
                  <a:srgbClr val="0000FF"/>
                </a:solidFill>
                <a:latin typeface="Arial"/>
                <a:cs typeface="Arial"/>
              </a:rPr>
              <a:t>test </a:t>
            </a:r>
            <a:r>
              <a:rPr sz="1950" b="1" spc="165" dirty="0">
                <a:solidFill>
                  <a:srgbClr val="0000FF"/>
                </a:solidFill>
                <a:latin typeface="Arial"/>
                <a:cs typeface="Arial"/>
              </a:rPr>
              <a:t>set, </a:t>
            </a:r>
            <a:r>
              <a:rPr sz="1950" b="1" spc="204" dirty="0">
                <a:solidFill>
                  <a:srgbClr val="0000FF"/>
                </a:solidFill>
                <a:latin typeface="Arial"/>
                <a:cs typeface="Arial"/>
              </a:rPr>
              <a:t>K-fold </a:t>
            </a:r>
            <a:r>
              <a:rPr sz="1950" b="1" spc="70" dirty="0">
                <a:solidFill>
                  <a:srgbClr val="0000FF"/>
                </a:solidFill>
                <a:latin typeface="Arial"/>
                <a:cs typeface="Arial"/>
              </a:rPr>
              <a:t>cross </a:t>
            </a:r>
            <a:r>
              <a:rPr sz="1950" b="1" spc="150" dirty="0">
                <a:solidFill>
                  <a:srgbClr val="0000FF"/>
                </a:solidFill>
                <a:latin typeface="Arial"/>
                <a:cs typeface="Arial"/>
              </a:rPr>
              <a:t>val-  </a:t>
            </a:r>
            <a:r>
              <a:rPr sz="1950" b="1" spc="165" dirty="0">
                <a:solidFill>
                  <a:srgbClr val="0000FF"/>
                </a:solidFill>
                <a:latin typeface="Arial"/>
                <a:cs typeface="Arial"/>
              </a:rPr>
              <a:t>idation, </a:t>
            </a:r>
            <a:r>
              <a:rPr sz="1950" b="1" spc="114" dirty="0">
                <a:solidFill>
                  <a:srgbClr val="0000FF"/>
                </a:solidFill>
                <a:latin typeface="Arial"/>
                <a:cs typeface="Arial"/>
              </a:rPr>
              <a:t>classification </a:t>
            </a:r>
            <a:r>
              <a:rPr sz="1950" b="1" spc="145" dirty="0">
                <a:solidFill>
                  <a:srgbClr val="0000FF"/>
                </a:solidFill>
                <a:latin typeface="Arial"/>
                <a:cs typeface="Arial"/>
              </a:rPr>
              <a:t>error, </a:t>
            </a:r>
            <a:r>
              <a:rPr sz="1950" b="1" spc="35" dirty="0">
                <a:solidFill>
                  <a:srgbClr val="0000FF"/>
                </a:solidFill>
                <a:latin typeface="Arial"/>
                <a:cs typeface="Arial"/>
              </a:rPr>
              <a:t>loss </a:t>
            </a:r>
            <a:r>
              <a:rPr sz="1950" b="1" spc="170" dirty="0">
                <a:solidFill>
                  <a:srgbClr val="0000FF"/>
                </a:solidFill>
                <a:latin typeface="Arial"/>
                <a:cs typeface="Arial"/>
              </a:rPr>
              <a:t>function, overfitting, under-  </a:t>
            </a:r>
            <a:r>
              <a:rPr sz="1950" b="1" spc="185" dirty="0">
                <a:solidFill>
                  <a:srgbClr val="0000FF"/>
                </a:solidFill>
                <a:latin typeface="Arial"/>
                <a:cs typeface="Arial"/>
              </a:rPr>
              <a:t>fitting,</a:t>
            </a:r>
            <a:r>
              <a:rPr sz="1950" b="1" spc="3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1" spc="150" dirty="0">
                <a:solidFill>
                  <a:srgbClr val="0000FF"/>
                </a:solidFill>
                <a:latin typeface="Arial"/>
                <a:cs typeface="Arial"/>
              </a:rPr>
              <a:t>regularization.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818130" algn="l"/>
                <a:tab pos="5568950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95" dirty="0"/>
              <a:t>Machine	</a:t>
            </a:r>
            <a:r>
              <a:rPr spc="300" dirty="0"/>
              <a:t>Learning	</a:t>
            </a:r>
            <a:r>
              <a:rPr spc="355" dirty="0"/>
              <a:t>Books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6797" y="1247970"/>
            <a:ext cx="8378190" cy="3893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3540" indent="-371475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384175" algn="l"/>
              </a:tabLst>
            </a:pPr>
            <a:r>
              <a:rPr sz="1950" spc="275" dirty="0">
                <a:latin typeface="Arial"/>
                <a:cs typeface="Arial"/>
              </a:rPr>
              <a:t>Tom </a:t>
            </a:r>
            <a:r>
              <a:rPr sz="1950" spc="170" dirty="0">
                <a:latin typeface="Arial"/>
                <a:cs typeface="Arial"/>
              </a:rPr>
              <a:t>Mitchell, </a:t>
            </a:r>
            <a:r>
              <a:rPr sz="1950" spc="145" dirty="0">
                <a:latin typeface="Arial"/>
                <a:cs typeface="Arial"/>
              </a:rPr>
              <a:t>Machine</a:t>
            </a:r>
            <a:r>
              <a:rPr sz="1950" spc="400" dirty="0">
                <a:latin typeface="Arial"/>
                <a:cs typeface="Arial"/>
              </a:rPr>
              <a:t> </a:t>
            </a:r>
            <a:r>
              <a:rPr sz="1950" spc="135" dirty="0">
                <a:latin typeface="Arial"/>
                <a:cs typeface="Arial"/>
              </a:rPr>
              <a:t>Learning.</a:t>
            </a:r>
            <a:endParaRPr sz="1950">
              <a:latin typeface="Arial"/>
              <a:cs typeface="Arial"/>
            </a:endParaRPr>
          </a:p>
          <a:p>
            <a:pPr marL="383540" marR="5080" indent="-371475">
              <a:lnSpc>
                <a:spcPct val="119200"/>
              </a:lnSpc>
              <a:spcBef>
                <a:spcPts val="1440"/>
              </a:spcBef>
              <a:buAutoNum type="arabicPeriod"/>
              <a:tabLst>
                <a:tab pos="384175" algn="l"/>
                <a:tab pos="2318385" algn="l"/>
                <a:tab pos="3175635" algn="l"/>
                <a:tab pos="3604260" algn="l"/>
                <a:tab pos="4234180" algn="l"/>
                <a:tab pos="6379845" algn="l"/>
                <a:tab pos="7240905" algn="l"/>
                <a:tab pos="7870190" algn="l"/>
              </a:tabLst>
            </a:pPr>
            <a:r>
              <a:rPr sz="1950" spc="180" dirty="0">
                <a:latin typeface="Arial"/>
                <a:cs typeface="Arial"/>
              </a:rPr>
              <a:t>Abu-Mostafa,	</a:t>
            </a:r>
            <a:r>
              <a:rPr sz="1950" spc="85" dirty="0">
                <a:latin typeface="Arial"/>
                <a:cs typeface="Arial"/>
              </a:rPr>
              <a:t>Y</a:t>
            </a:r>
            <a:r>
              <a:rPr sz="1950" spc="60" dirty="0">
                <a:latin typeface="Arial"/>
                <a:cs typeface="Arial"/>
              </a:rPr>
              <a:t>aser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10" dirty="0">
                <a:latin typeface="Arial"/>
                <a:cs typeface="Arial"/>
              </a:rPr>
              <a:t>S.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30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50" dirty="0">
                <a:latin typeface="Arial"/>
                <a:cs typeface="Arial"/>
              </a:rPr>
              <a:t>Magdon-Ismail,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80" dirty="0">
                <a:latin typeface="Arial"/>
                <a:cs typeface="Arial"/>
              </a:rPr>
              <a:t>Malik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30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315" dirty="0">
                <a:latin typeface="Arial"/>
                <a:cs typeface="Arial"/>
              </a:rPr>
              <a:t>L</a:t>
            </a:r>
            <a:r>
              <a:rPr sz="1950" spc="125" dirty="0">
                <a:latin typeface="Arial"/>
                <a:cs typeface="Arial"/>
              </a:rPr>
              <a:t>in,  </a:t>
            </a:r>
            <a:r>
              <a:rPr sz="1950" spc="160" dirty="0">
                <a:latin typeface="Arial"/>
                <a:cs typeface="Arial"/>
              </a:rPr>
              <a:t>Hsuan-Tien, </a:t>
            </a:r>
            <a:r>
              <a:rPr sz="1950" spc="135" dirty="0">
                <a:latin typeface="Arial"/>
                <a:cs typeface="Arial"/>
              </a:rPr>
              <a:t>Learning </a:t>
            </a:r>
            <a:r>
              <a:rPr sz="1950" spc="210" dirty="0">
                <a:latin typeface="Arial"/>
                <a:cs typeface="Arial"/>
              </a:rPr>
              <a:t>From </a:t>
            </a:r>
            <a:r>
              <a:rPr sz="1950" spc="200" dirty="0">
                <a:latin typeface="Arial"/>
                <a:cs typeface="Arial"/>
              </a:rPr>
              <a:t>Data,</a:t>
            </a:r>
            <a:r>
              <a:rPr sz="1950" spc="620" dirty="0">
                <a:latin typeface="Arial"/>
                <a:cs typeface="Arial"/>
              </a:rPr>
              <a:t> </a:t>
            </a:r>
            <a:r>
              <a:rPr sz="1950" spc="254" dirty="0">
                <a:latin typeface="Arial"/>
                <a:cs typeface="Arial"/>
              </a:rPr>
              <a:t>AMLBook.</a:t>
            </a:r>
            <a:endParaRPr sz="1950">
              <a:latin typeface="Arial"/>
              <a:cs typeface="Arial"/>
            </a:endParaRPr>
          </a:p>
          <a:p>
            <a:pPr marL="383540" marR="6985" indent="-371475">
              <a:lnSpc>
                <a:spcPct val="119200"/>
              </a:lnSpc>
              <a:spcBef>
                <a:spcPts val="1440"/>
              </a:spcBef>
              <a:buAutoNum type="arabicPeriod"/>
              <a:tabLst>
                <a:tab pos="384175" algn="l"/>
                <a:tab pos="5295900" algn="l"/>
                <a:tab pos="7128509" algn="l"/>
              </a:tabLst>
            </a:pPr>
            <a:r>
              <a:rPr sz="1950" spc="250" dirty="0">
                <a:latin typeface="Arial"/>
                <a:cs typeface="Arial"/>
              </a:rPr>
              <a:t>The </a:t>
            </a:r>
            <a:r>
              <a:rPr sz="1950" spc="-105" dirty="0">
                <a:latin typeface="Arial"/>
                <a:cs typeface="Arial"/>
              </a:rPr>
              <a:t> </a:t>
            </a:r>
            <a:r>
              <a:rPr sz="1950" spc="114" dirty="0">
                <a:latin typeface="Arial"/>
                <a:cs typeface="Arial"/>
              </a:rPr>
              <a:t>elements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05" dirty="0">
                <a:latin typeface="Arial"/>
                <a:cs typeface="Arial"/>
              </a:rPr>
              <a:t> </a:t>
            </a:r>
            <a:r>
              <a:rPr sz="1950" spc="180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10" dirty="0">
                <a:latin typeface="Arial"/>
                <a:cs typeface="Arial"/>
              </a:rPr>
              <a:t> </a:t>
            </a:r>
            <a:r>
              <a:rPr sz="1950" spc="150" dirty="0">
                <a:latin typeface="Arial"/>
                <a:cs typeface="Arial"/>
              </a:rPr>
              <a:t>statistical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10" dirty="0">
                <a:latin typeface="Arial"/>
                <a:cs typeface="Arial"/>
              </a:rPr>
              <a:t> </a:t>
            </a:r>
            <a:r>
              <a:rPr sz="1950" spc="60" dirty="0">
                <a:latin typeface="Arial"/>
                <a:cs typeface="Arial"/>
              </a:rPr>
              <a:t>le</a:t>
            </a:r>
            <a:r>
              <a:rPr sz="1950" spc="20" dirty="0">
                <a:latin typeface="Arial"/>
                <a:cs typeface="Arial"/>
              </a:rPr>
              <a:t>a</a:t>
            </a:r>
            <a:r>
              <a:rPr sz="1950" spc="150" dirty="0">
                <a:latin typeface="Arial"/>
                <a:cs typeface="Arial"/>
              </a:rPr>
              <a:t>rning.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215" dirty="0">
                <a:latin typeface="Arial"/>
                <a:cs typeface="Arial"/>
              </a:rPr>
              <a:t>Data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05" dirty="0">
                <a:latin typeface="Arial"/>
                <a:cs typeface="Arial"/>
              </a:rPr>
              <a:t> </a:t>
            </a:r>
            <a:r>
              <a:rPr sz="1950" spc="160" dirty="0">
                <a:latin typeface="Arial"/>
                <a:cs typeface="Arial"/>
              </a:rPr>
              <a:t>mining,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60" dirty="0">
                <a:latin typeface="Arial"/>
                <a:cs typeface="Arial"/>
              </a:rPr>
              <a:t>inf</a:t>
            </a:r>
            <a:r>
              <a:rPr sz="1950" spc="10" dirty="0">
                <a:latin typeface="Arial"/>
                <a:cs typeface="Arial"/>
              </a:rPr>
              <a:t>e</a:t>
            </a:r>
            <a:r>
              <a:rPr sz="1950" spc="95" dirty="0">
                <a:latin typeface="Arial"/>
                <a:cs typeface="Arial"/>
              </a:rPr>
              <a:t>rence,  </a:t>
            </a:r>
            <a:r>
              <a:rPr sz="1950" spc="130" dirty="0">
                <a:latin typeface="Arial"/>
                <a:cs typeface="Arial"/>
              </a:rPr>
              <a:t>and </a:t>
            </a:r>
            <a:r>
              <a:rPr sz="1950" spc="145" dirty="0">
                <a:latin typeface="Arial"/>
                <a:cs typeface="Arial"/>
              </a:rPr>
              <a:t>prediction </a:t>
            </a:r>
            <a:r>
              <a:rPr sz="1950" spc="365" dirty="0">
                <a:latin typeface="Arial"/>
                <a:cs typeface="Arial"/>
              </a:rPr>
              <a:t>T. </a:t>
            </a:r>
            <a:r>
              <a:rPr sz="1950" spc="125" dirty="0">
                <a:latin typeface="Arial"/>
                <a:cs typeface="Arial"/>
              </a:rPr>
              <a:t>Hastie, </a:t>
            </a:r>
            <a:r>
              <a:rPr sz="1950" spc="175" dirty="0">
                <a:latin typeface="Arial"/>
                <a:cs typeface="Arial"/>
              </a:rPr>
              <a:t>R. </a:t>
            </a:r>
            <a:r>
              <a:rPr sz="1950" spc="160" dirty="0">
                <a:latin typeface="Arial"/>
                <a:cs typeface="Arial"/>
              </a:rPr>
              <a:t>Tibshirani, </a:t>
            </a:r>
            <a:r>
              <a:rPr sz="1950" spc="155" dirty="0">
                <a:latin typeface="Arial"/>
                <a:cs typeface="Arial"/>
              </a:rPr>
              <a:t>J.</a:t>
            </a:r>
            <a:r>
              <a:rPr sz="1950" spc="170" dirty="0">
                <a:latin typeface="Arial"/>
                <a:cs typeface="Arial"/>
              </a:rPr>
              <a:t> </a:t>
            </a:r>
            <a:r>
              <a:rPr sz="1950" spc="150" dirty="0">
                <a:latin typeface="Arial"/>
                <a:cs typeface="Arial"/>
              </a:rPr>
              <a:t>Friedman.</a:t>
            </a:r>
            <a:endParaRPr sz="1950">
              <a:latin typeface="Arial"/>
              <a:cs typeface="Arial"/>
            </a:endParaRPr>
          </a:p>
          <a:p>
            <a:pPr marL="383540" marR="5080" indent="-371475">
              <a:lnSpc>
                <a:spcPct val="119200"/>
              </a:lnSpc>
              <a:spcBef>
                <a:spcPts val="1440"/>
              </a:spcBef>
              <a:buAutoNum type="arabicPeriod"/>
              <a:tabLst>
                <a:tab pos="384175" algn="l"/>
                <a:tab pos="3080385" algn="l"/>
              </a:tabLst>
            </a:pPr>
            <a:r>
              <a:rPr sz="1950" spc="145" dirty="0">
                <a:latin typeface="Arial"/>
                <a:cs typeface="Arial"/>
              </a:rPr>
              <a:t>Christopher</a:t>
            </a:r>
            <a:r>
              <a:rPr sz="1950" spc="320" dirty="0">
                <a:latin typeface="Arial"/>
                <a:cs typeface="Arial"/>
              </a:rPr>
              <a:t> </a:t>
            </a:r>
            <a:r>
              <a:rPr sz="1950" spc="145" dirty="0">
                <a:latin typeface="Arial"/>
                <a:cs typeface="Arial"/>
              </a:rPr>
              <a:t>Bishop.	</a:t>
            </a:r>
            <a:r>
              <a:rPr sz="1950" spc="185" dirty="0">
                <a:latin typeface="Arial"/>
                <a:cs typeface="Arial"/>
              </a:rPr>
              <a:t>Pattern </a:t>
            </a:r>
            <a:r>
              <a:rPr sz="1950" spc="155" dirty="0">
                <a:latin typeface="Arial"/>
                <a:cs typeface="Arial"/>
              </a:rPr>
              <a:t>Recognition </a:t>
            </a:r>
            <a:r>
              <a:rPr sz="1950" spc="130" dirty="0">
                <a:latin typeface="Arial"/>
                <a:cs typeface="Arial"/>
              </a:rPr>
              <a:t>and </a:t>
            </a:r>
            <a:r>
              <a:rPr sz="1950" spc="150" dirty="0">
                <a:latin typeface="Arial"/>
                <a:cs typeface="Arial"/>
              </a:rPr>
              <a:t>Machine </a:t>
            </a:r>
            <a:r>
              <a:rPr sz="1950" spc="140" dirty="0">
                <a:latin typeface="Arial"/>
                <a:cs typeface="Arial"/>
              </a:rPr>
              <a:t>Learn-  ing.</a:t>
            </a:r>
            <a:endParaRPr sz="1950">
              <a:latin typeface="Arial"/>
              <a:cs typeface="Arial"/>
            </a:endParaRPr>
          </a:p>
          <a:p>
            <a:pPr marL="383540" marR="5715" indent="-371475">
              <a:lnSpc>
                <a:spcPct val="119200"/>
              </a:lnSpc>
              <a:spcBef>
                <a:spcPts val="1445"/>
              </a:spcBef>
              <a:buAutoNum type="arabicPeriod"/>
              <a:tabLst>
                <a:tab pos="384175" algn="l"/>
                <a:tab pos="1508760" algn="l"/>
                <a:tab pos="1988820" algn="l"/>
                <a:tab pos="2296160" algn="l"/>
                <a:tab pos="2925445" algn="l"/>
                <a:tab pos="3762375" algn="l"/>
                <a:tab pos="4195445" algn="l"/>
                <a:tab pos="5006975" algn="l"/>
                <a:tab pos="5897245" algn="l"/>
                <a:tab pos="6344285" algn="l"/>
                <a:tab pos="7396480" algn="l"/>
              </a:tabLst>
            </a:pPr>
            <a:r>
              <a:rPr sz="1950" spc="135" dirty="0">
                <a:latin typeface="Arial"/>
                <a:cs typeface="Arial"/>
              </a:rPr>
              <a:t>Rich</a:t>
            </a:r>
            <a:r>
              <a:rPr sz="1950" spc="80" dirty="0">
                <a:latin typeface="Arial"/>
                <a:cs typeface="Arial"/>
              </a:rPr>
              <a:t>a</a:t>
            </a:r>
            <a:r>
              <a:rPr sz="1950" spc="170" dirty="0">
                <a:latin typeface="Arial"/>
                <a:cs typeface="Arial"/>
              </a:rPr>
              <a:t>r</a:t>
            </a:r>
            <a:r>
              <a:rPr sz="1950" spc="155" dirty="0">
                <a:latin typeface="Arial"/>
                <a:cs typeface="Arial"/>
              </a:rPr>
              <a:t>d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270" dirty="0">
                <a:latin typeface="Arial"/>
                <a:cs typeface="Arial"/>
              </a:rPr>
              <a:t>O.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75" dirty="0">
                <a:latin typeface="Arial"/>
                <a:cs typeface="Arial"/>
              </a:rPr>
              <a:t>Duda,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80" dirty="0">
                <a:latin typeface="Arial"/>
                <a:cs typeface="Arial"/>
              </a:rPr>
              <a:t>P</a:t>
            </a:r>
            <a:r>
              <a:rPr sz="1950" spc="140" dirty="0">
                <a:latin typeface="Arial"/>
                <a:cs typeface="Arial"/>
              </a:rPr>
              <a:t>eter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90" dirty="0">
                <a:latin typeface="Arial"/>
                <a:cs typeface="Arial"/>
              </a:rPr>
              <a:t>E.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60" dirty="0">
                <a:latin typeface="Arial"/>
                <a:cs typeface="Arial"/>
              </a:rPr>
              <a:t>H</a:t>
            </a:r>
            <a:r>
              <a:rPr sz="1950" spc="55" dirty="0">
                <a:latin typeface="Arial"/>
                <a:cs typeface="Arial"/>
              </a:rPr>
              <a:t>a</a:t>
            </a:r>
            <a:r>
              <a:rPr sz="1950" spc="220" dirty="0">
                <a:latin typeface="Arial"/>
                <a:cs typeface="Arial"/>
              </a:rPr>
              <a:t>rt,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65" dirty="0">
                <a:latin typeface="Arial"/>
                <a:cs typeface="Arial"/>
              </a:rPr>
              <a:t>David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40" dirty="0">
                <a:latin typeface="Arial"/>
                <a:cs typeface="Arial"/>
              </a:rPr>
              <a:t>G.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80" dirty="0">
                <a:latin typeface="Arial"/>
                <a:cs typeface="Arial"/>
              </a:rPr>
              <a:t>St</a:t>
            </a:r>
            <a:r>
              <a:rPr sz="1950" spc="145" dirty="0">
                <a:latin typeface="Arial"/>
                <a:cs typeface="Arial"/>
              </a:rPr>
              <a:t>o</a:t>
            </a:r>
            <a:r>
              <a:rPr sz="1950" spc="170" dirty="0">
                <a:latin typeface="Arial"/>
                <a:cs typeface="Arial"/>
              </a:rPr>
              <a:t>rk.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80" dirty="0">
                <a:latin typeface="Arial"/>
                <a:cs typeface="Arial"/>
              </a:rPr>
              <a:t>P</a:t>
            </a:r>
            <a:r>
              <a:rPr sz="1950" spc="170" dirty="0">
                <a:latin typeface="Arial"/>
                <a:cs typeface="Arial"/>
              </a:rPr>
              <a:t>attern  </a:t>
            </a:r>
            <a:r>
              <a:rPr sz="1950" spc="125" dirty="0">
                <a:latin typeface="Arial"/>
                <a:cs typeface="Arial"/>
              </a:rPr>
              <a:t>Classification.	Wiley.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818130" algn="l"/>
                <a:tab pos="5568950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95" dirty="0"/>
              <a:t>Machine	</a:t>
            </a:r>
            <a:r>
              <a:rPr spc="300" dirty="0"/>
              <a:t>Learning	</a:t>
            </a:r>
            <a:r>
              <a:rPr spc="245" dirty="0"/>
              <a:t>Resources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7859" y="1213428"/>
            <a:ext cx="8264525" cy="42545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2415" marR="5080" indent="-260350">
              <a:lnSpc>
                <a:spcPct val="119200"/>
              </a:lnSpc>
              <a:spcBef>
                <a:spcPts val="90"/>
              </a:spcBef>
              <a:buFont typeface="Lucida Sans Unicode"/>
              <a:buChar char="•"/>
              <a:tabLst>
                <a:tab pos="273050" algn="l"/>
                <a:tab pos="3952875" algn="l"/>
              </a:tabLst>
            </a:pPr>
            <a:r>
              <a:rPr sz="1950" spc="185" dirty="0">
                <a:latin typeface="Arial"/>
                <a:cs typeface="Arial"/>
              </a:rPr>
              <a:t>Major</a:t>
            </a:r>
            <a:r>
              <a:rPr sz="1950" spc="135" dirty="0">
                <a:latin typeface="Arial"/>
                <a:cs typeface="Arial"/>
              </a:rPr>
              <a:t> </a:t>
            </a:r>
            <a:r>
              <a:rPr sz="1950" spc="140" dirty="0">
                <a:latin typeface="Arial"/>
                <a:cs typeface="Arial"/>
              </a:rPr>
              <a:t>journals/conferences:	</a:t>
            </a:r>
            <a:r>
              <a:rPr sz="1950" spc="225" dirty="0">
                <a:latin typeface="Arial"/>
                <a:cs typeface="Arial"/>
              </a:rPr>
              <a:t>ICML, </a:t>
            </a:r>
            <a:r>
              <a:rPr sz="1950" spc="150" dirty="0">
                <a:latin typeface="Arial"/>
                <a:cs typeface="Arial"/>
              </a:rPr>
              <a:t>NIPS, </a:t>
            </a:r>
            <a:r>
              <a:rPr sz="1950" spc="180" dirty="0">
                <a:latin typeface="Arial"/>
                <a:cs typeface="Arial"/>
              </a:rPr>
              <a:t>UAI,</a:t>
            </a:r>
            <a:r>
              <a:rPr sz="1950" spc="-180" dirty="0">
                <a:latin typeface="Arial"/>
                <a:cs typeface="Arial"/>
              </a:rPr>
              <a:t> </a:t>
            </a:r>
            <a:r>
              <a:rPr sz="1950" spc="330" dirty="0">
                <a:latin typeface="Arial"/>
                <a:cs typeface="Arial"/>
              </a:rPr>
              <a:t>ECML/PKDD,  </a:t>
            </a:r>
            <a:r>
              <a:rPr sz="1950" spc="245" dirty="0">
                <a:latin typeface="Arial"/>
                <a:cs typeface="Arial"/>
              </a:rPr>
              <a:t>JMLR, </a:t>
            </a:r>
            <a:r>
              <a:rPr sz="1950" spc="254" dirty="0">
                <a:latin typeface="Arial"/>
                <a:cs typeface="Arial"/>
              </a:rPr>
              <a:t>MLJ,</a:t>
            </a:r>
            <a:r>
              <a:rPr sz="1950" spc="315" dirty="0">
                <a:latin typeface="Arial"/>
                <a:cs typeface="Arial"/>
              </a:rPr>
              <a:t> </a:t>
            </a:r>
            <a:r>
              <a:rPr sz="1950" spc="160" dirty="0">
                <a:latin typeface="Arial"/>
                <a:cs typeface="Arial"/>
              </a:rPr>
              <a:t>etc.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153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50" dirty="0">
                <a:latin typeface="Arial"/>
                <a:cs typeface="Arial"/>
              </a:rPr>
              <a:t>Machine </a:t>
            </a:r>
            <a:r>
              <a:rPr sz="1950" spc="110" dirty="0">
                <a:latin typeface="Arial"/>
                <a:cs typeface="Arial"/>
              </a:rPr>
              <a:t>learning video</a:t>
            </a:r>
            <a:r>
              <a:rPr sz="1950" spc="585" dirty="0">
                <a:latin typeface="Arial"/>
                <a:cs typeface="Arial"/>
              </a:rPr>
              <a:t> </a:t>
            </a:r>
            <a:r>
              <a:rPr sz="1950" spc="114" dirty="0">
                <a:latin typeface="Arial"/>
                <a:cs typeface="Arial"/>
              </a:rPr>
              <a:t>lectures:</a:t>
            </a:r>
            <a:endParaRPr sz="1950">
              <a:latin typeface="Arial"/>
              <a:cs typeface="Arial"/>
            </a:endParaRPr>
          </a:p>
          <a:p>
            <a:pPr marL="272415">
              <a:lnSpc>
                <a:spcPct val="100000"/>
              </a:lnSpc>
              <a:spcBef>
                <a:spcPts val="750"/>
              </a:spcBef>
            </a:pPr>
            <a:r>
              <a:rPr sz="1650" spc="204" dirty="0">
                <a:solidFill>
                  <a:srgbClr val="0000FF"/>
                </a:solidFill>
                <a:latin typeface="PMingLiU"/>
                <a:cs typeface="PMingLiU"/>
                <a:hlinkClick r:id="rId2"/>
              </a:rPr>
              <a:t>http://videolectures.net/Top/Computer_Science/Machine_Learning/</a:t>
            </a:r>
            <a:endParaRPr sz="165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imes New Roman"/>
              <a:cs typeface="Times New Roman"/>
            </a:endParaRPr>
          </a:p>
          <a:p>
            <a:pPr marL="272415" indent="-260350">
              <a:lnSpc>
                <a:spcPct val="100000"/>
              </a:lnSpc>
              <a:spcBef>
                <a:spcPts val="5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50" dirty="0">
                <a:latin typeface="Arial"/>
                <a:cs typeface="Arial"/>
              </a:rPr>
              <a:t>Machine </a:t>
            </a:r>
            <a:r>
              <a:rPr sz="1950" spc="135" dirty="0">
                <a:latin typeface="Arial"/>
                <a:cs typeface="Arial"/>
              </a:rPr>
              <a:t>Learning</a:t>
            </a:r>
            <a:r>
              <a:rPr sz="1950" spc="415" dirty="0">
                <a:latin typeface="Arial"/>
                <a:cs typeface="Arial"/>
              </a:rPr>
              <a:t> </a:t>
            </a:r>
            <a:r>
              <a:rPr sz="1950" spc="210" dirty="0">
                <a:latin typeface="Arial"/>
                <a:cs typeface="Arial"/>
              </a:rPr>
              <a:t>(Theory):</a:t>
            </a:r>
            <a:endParaRPr sz="1950">
              <a:latin typeface="Arial"/>
              <a:cs typeface="Arial"/>
            </a:endParaRPr>
          </a:p>
          <a:p>
            <a:pPr marL="272415">
              <a:lnSpc>
                <a:spcPct val="100000"/>
              </a:lnSpc>
              <a:spcBef>
                <a:spcPts val="750"/>
              </a:spcBef>
            </a:pPr>
            <a:r>
              <a:rPr sz="1650" spc="275" dirty="0">
                <a:solidFill>
                  <a:srgbClr val="0000FF"/>
                </a:solidFill>
                <a:latin typeface="PMingLiU"/>
                <a:cs typeface="PMingLiU"/>
                <a:hlinkClick r:id="rId3"/>
              </a:rPr>
              <a:t>http://hunch.net/</a:t>
            </a:r>
            <a:endParaRPr sz="165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imes New Roman"/>
              <a:cs typeface="Times New Roman"/>
            </a:endParaRPr>
          </a:p>
          <a:p>
            <a:pPr marL="272415" indent="-260350">
              <a:lnSpc>
                <a:spcPct val="100000"/>
              </a:lnSpc>
              <a:buFont typeface="Lucida Sans Unicode"/>
              <a:buChar char="•"/>
              <a:tabLst>
                <a:tab pos="273050" algn="l"/>
                <a:tab pos="3081655" algn="l"/>
              </a:tabLst>
            </a:pPr>
            <a:r>
              <a:rPr sz="1950" spc="140" dirty="0">
                <a:latin typeface="Arial"/>
                <a:cs typeface="Arial"/>
              </a:rPr>
              <a:t>LinkedIn</a:t>
            </a:r>
            <a:r>
              <a:rPr sz="1950" spc="295" dirty="0">
                <a:latin typeface="Arial"/>
                <a:cs typeface="Arial"/>
              </a:rPr>
              <a:t> </a:t>
            </a:r>
            <a:r>
              <a:rPr sz="1950" spc="355" dirty="0">
                <a:latin typeface="Arial"/>
                <a:cs typeface="Arial"/>
              </a:rPr>
              <a:t>ML</a:t>
            </a:r>
            <a:r>
              <a:rPr sz="1950" spc="300" dirty="0">
                <a:latin typeface="Arial"/>
                <a:cs typeface="Arial"/>
              </a:rPr>
              <a:t> </a:t>
            </a:r>
            <a:r>
              <a:rPr sz="1950" spc="130" dirty="0">
                <a:latin typeface="Arial"/>
                <a:cs typeface="Arial"/>
              </a:rPr>
              <a:t>groups:	</a:t>
            </a:r>
            <a:r>
              <a:rPr sz="1950" spc="295" dirty="0">
                <a:latin typeface="Arial"/>
                <a:cs typeface="Arial"/>
              </a:rPr>
              <a:t>“Big </a:t>
            </a:r>
            <a:r>
              <a:rPr sz="1950" spc="290" dirty="0">
                <a:latin typeface="Arial"/>
                <a:cs typeface="Arial"/>
              </a:rPr>
              <a:t>Data” </a:t>
            </a:r>
            <a:r>
              <a:rPr sz="1950" spc="140" dirty="0">
                <a:latin typeface="Arial"/>
                <a:cs typeface="Arial"/>
              </a:rPr>
              <a:t>Scientist,</a:t>
            </a:r>
            <a:r>
              <a:rPr sz="1950" spc="260" dirty="0">
                <a:latin typeface="Arial"/>
                <a:cs typeface="Arial"/>
              </a:rPr>
              <a:t> </a:t>
            </a:r>
            <a:r>
              <a:rPr sz="1950" spc="160" dirty="0">
                <a:latin typeface="Arial"/>
                <a:cs typeface="Arial"/>
              </a:rPr>
              <a:t>etc.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153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200" dirty="0">
                <a:latin typeface="Arial"/>
                <a:cs typeface="Arial"/>
              </a:rPr>
              <a:t>Women </a:t>
            </a:r>
            <a:r>
              <a:rPr sz="1950" spc="135" dirty="0">
                <a:latin typeface="Arial"/>
                <a:cs typeface="Arial"/>
              </a:rPr>
              <a:t>in </a:t>
            </a:r>
            <a:r>
              <a:rPr sz="1950" spc="150" dirty="0">
                <a:latin typeface="Arial"/>
                <a:cs typeface="Arial"/>
              </a:rPr>
              <a:t>Machine</a:t>
            </a:r>
            <a:r>
              <a:rPr sz="1950" spc="509" dirty="0">
                <a:latin typeface="Arial"/>
                <a:cs typeface="Arial"/>
              </a:rPr>
              <a:t> </a:t>
            </a:r>
            <a:r>
              <a:rPr sz="1950" spc="135" dirty="0">
                <a:latin typeface="Arial"/>
                <a:cs typeface="Arial"/>
              </a:rPr>
              <a:t>Learning:</a:t>
            </a:r>
            <a:endParaRPr sz="1950">
              <a:latin typeface="Arial"/>
              <a:cs typeface="Arial"/>
            </a:endParaRPr>
          </a:p>
          <a:p>
            <a:pPr marL="272415">
              <a:lnSpc>
                <a:spcPct val="100000"/>
              </a:lnSpc>
              <a:spcBef>
                <a:spcPts val="750"/>
              </a:spcBef>
            </a:pPr>
            <a:r>
              <a:rPr sz="1650" spc="200" dirty="0">
                <a:solidFill>
                  <a:srgbClr val="0000FF"/>
                </a:solidFill>
                <a:latin typeface="PMingLiU"/>
                <a:cs typeface="PMingLiU"/>
              </a:rPr>
              <a:t>https://groups.google.com/forum/#!forum/women-in-machine-learning</a:t>
            </a:r>
            <a:endParaRPr sz="165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imes New Roman"/>
              <a:cs typeface="Times New Roman"/>
            </a:endParaRPr>
          </a:p>
          <a:p>
            <a:pPr marL="272415" indent="-260350">
              <a:lnSpc>
                <a:spcPct val="100000"/>
              </a:lnSpc>
              <a:buFont typeface="Lucida Sans Unicode"/>
              <a:buChar char="•"/>
              <a:tabLst>
                <a:tab pos="273050" algn="l"/>
              </a:tabLst>
            </a:pPr>
            <a:r>
              <a:rPr sz="1950" spc="355" dirty="0">
                <a:latin typeface="Arial"/>
                <a:cs typeface="Arial"/>
              </a:rPr>
              <a:t>KDD </a:t>
            </a:r>
            <a:r>
              <a:rPr sz="1950" spc="135" dirty="0">
                <a:latin typeface="Arial"/>
                <a:cs typeface="Arial"/>
              </a:rPr>
              <a:t>nuggets</a:t>
            </a:r>
            <a:r>
              <a:rPr sz="1950" spc="204" dirty="0">
                <a:latin typeface="Arial"/>
                <a:cs typeface="Arial"/>
              </a:rPr>
              <a:t> </a:t>
            </a:r>
            <a:r>
              <a:rPr sz="1650" spc="185" dirty="0">
                <a:solidFill>
                  <a:srgbClr val="0000FF"/>
                </a:solidFill>
                <a:latin typeface="PMingLiU"/>
                <a:cs typeface="PMingLiU"/>
                <a:hlinkClick r:id="rId4"/>
              </a:rPr>
              <a:t>http://www.kdnuggets.com/</a:t>
            </a:r>
            <a:endParaRPr sz="165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75" dirty="0"/>
              <a:t>Credit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7859" y="1013060"/>
            <a:ext cx="8265795" cy="1442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2415" marR="5080" indent="-260350">
              <a:lnSpc>
                <a:spcPct val="119200"/>
              </a:lnSpc>
              <a:spcBef>
                <a:spcPts val="90"/>
              </a:spcBef>
              <a:buFont typeface="Lucida Sans Unicode"/>
              <a:buChar char="•"/>
              <a:tabLst>
                <a:tab pos="273050" algn="l"/>
                <a:tab pos="2384425" algn="l"/>
                <a:tab pos="5029835" algn="l"/>
                <a:tab pos="5184775" algn="l"/>
                <a:tab pos="7017384" algn="l"/>
              </a:tabLst>
            </a:pPr>
            <a:r>
              <a:rPr sz="1950" spc="250" dirty="0">
                <a:latin typeface="Arial"/>
                <a:cs typeface="Arial"/>
              </a:rPr>
              <a:t>The </a:t>
            </a:r>
            <a:r>
              <a:rPr sz="1950" spc="-105" dirty="0">
                <a:latin typeface="Arial"/>
                <a:cs typeface="Arial"/>
              </a:rPr>
              <a:t> </a:t>
            </a:r>
            <a:r>
              <a:rPr sz="1950" spc="114" dirty="0">
                <a:latin typeface="Arial"/>
                <a:cs typeface="Arial"/>
              </a:rPr>
              <a:t>elements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05" dirty="0">
                <a:latin typeface="Arial"/>
                <a:cs typeface="Arial"/>
              </a:rPr>
              <a:t> </a:t>
            </a:r>
            <a:r>
              <a:rPr sz="1950" spc="180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10" dirty="0">
                <a:latin typeface="Arial"/>
                <a:cs typeface="Arial"/>
              </a:rPr>
              <a:t> </a:t>
            </a:r>
            <a:r>
              <a:rPr sz="1950" spc="150" dirty="0">
                <a:latin typeface="Arial"/>
                <a:cs typeface="Arial"/>
              </a:rPr>
              <a:t>statistical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10" dirty="0">
                <a:latin typeface="Arial"/>
                <a:cs typeface="Arial"/>
              </a:rPr>
              <a:t> </a:t>
            </a:r>
            <a:r>
              <a:rPr sz="1950" spc="60" dirty="0">
                <a:latin typeface="Arial"/>
                <a:cs typeface="Arial"/>
              </a:rPr>
              <a:t>le</a:t>
            </a:r>
            <a:r>
              <a:rPr sz="1950" spc="20" dirty="0">
                <a:latin typeface="Arial"/>
                <a:cs typeface="Arial"/>
              </a:rPr>
              <a:t>a</a:t>
            </a:r>
            <a:r>
              <a:rPr sz="1950" spc="150" dirty="0">
                <a:latin typeface="Arial"/>
                <a:cs typeface="Arial"/>
              </a:rPr>
              <a:t>rning.</a:t>
            </a:r>
            <a:r>
              <a:rPr sz="1950" dirty="0">
                <a:latin typeface="Arial"/>
                <a:cs typeface="Arial"/>
              </a:rPr>
              <a:t>		</a:t>
            </a:r>
            <a:r>
              <a:rPr sz="1950" spc="215" dirty="0">
                <a:latin typeface="Arial"/>
                <a:cs typeface="Arial"/>
              </a:rPr>
              <a:t>Data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05" dirty="0">
                <a:latin typeface="Arial"/>
                <a:cs typeface="Arial"/>
              </a:rPr>
              <a:t> </a:t>
            </a:r>
            <a:r>
              <a:rPr sz="1950" spc="160" dirty="0">
                <a:latin typeface="Arial"/>
                <a:cs typeface="Arial"/>
              </a:rPr>
              <a:t>mining,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05" dirty="0">
                <a:latin typeface="Arial"/>
                <a:cs typeface="Arial"/>
              </a:rPr>
              <a:t>inference,  </a:t>
            </a:r>
            <a:r>
              <a:rPr sz="1950" spc="130" dirty="0">
                <a:latin typeface="Arial"/>
                <a:cs typeface="Arial"/>
              </a:rPr>
              <a:t>and</a:t>
            </a:r>
            <a:r>
              <a:rPr sz="1950" spc="445" dirty="0">
                <a:latin typeface="Arial"/>
                <a:cs typeface="Arial"/>
              </a:rPr>
              <a:t> </a:t>
            </a:r>
            <a:r>
              <a:rPr sz="1950" spc="140" dirty="0">
                <a:latin typeface="Arial"/>
                <a:cs typeface="Arial"/>
              </a:rPr>
              <a:t>prediction.	</a:t>
            </a:r>
            <a:r>
              <a:rPr sz="1950" spc="200" dirty="0">
                <a:latin typeface="Arial"/>
                <a:cs typeface="Arial"/>
              </a:rPr>
              <a:t>10th</a:t>
            </a:r>
            <a:r>
              <a:rPr sz="1950" spc="409" dirty="0">
                <a:latin typeface="Arial"/>
                <a:cs typeface="Arial"/>
              </a:rPr>
              <a:t> </a:t>
            </a:r>
            <a:r>
              <a:rPr sz="1950" spc="180" dirty="0">
                <a:latin typeface="Arial"/>
                <a:cs typeface="Arial"/>
              </a:rPr>
              <a:t>Edition</a:t>
            </a:r>
            <a:r>
              <a:rPr sz="1950" spc="415" dirty="0">
                <a:latin typeface="Arial"/>
                <a:cs typeface="Arial"/>
              </a:rPr>
              <a:t> </a:t>
            </a:r>
            <a:r>
              <a:rPr sz="1950" spc="150" dirty="0">
                <a:latin typeface="Arial"/>
                <a:cs typeface="Arial"/>
              </a:rPr>
              <a:t>2009.	</a:t>
            </a:r>
            <a:r>
              <a:rPr sz="1950" spc="365" dirty="0">
                <a:latin typeface="Arial"/>
                <a:cs typeface="Arial"/>
              </a:rPr>
              <a:t>T. </a:t>
            </a:r>
            <a:r>
              <a:rPr sz="1950" spc="125" dirty="0">
                <a:latin typeface="Arial"/>
                <a:cs typeface="Arial"/>
              </a:rPr>
              <a:t>Hastie, </a:t>
            </a:r>
            <a:r>
              <a:rPr sz="1950" spc="175" dirty="0">
                <a:latin typeface="Arial"/>
                <a:cs typeface="Arial"/>
              </a:rPr>
              <a:t>R.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160" dirty="0">
                <a:latin typeface="Arial"/>
                <a:cs typeface="Arial"/>
              </a:rPr>
              <a:t>Tibshirani,</a:t>
            </a:r>
            <a:endParaRPr sz="1950">
              <a:latin typeface="Arial"/>
              <a:cs typeface="Arial"/>
            </a:endParaRPr>
          </a:p>
          <a:p>
            <a:pPr marL="272415">
              <a:lnSpc>
                <a:spcPct val="100000"/>
              </a:lnSpc>
              <a:spcBef>
                <a:spcPts val="450"/>
              </a:spcBef>
            </a:pPr>
            <a:r>
              <a:rPr sz="1950" spc="155" dirty="0">
                <a:latin typeface="Arial"/>
                <a:cs typeface="Arial"/>
              </a:rPr>
              <a:t>J.</a:t>
            </a:r>
            <a:r>
              <a:rPr sz="1950" spc="280" dirty="0">
                <a:latin typeface="Arial"/>
                <a:cs typeface="Arial"/>
              </a:rPr>
              <a:t> </a:t>
            </a:r>
            <a:r>
              <a:rPr sz="1950" spc="150" dirty="0">
                <a:latin typeface="Arial"/>
                <a:cs typeface="Arial"/>
              </a:rPr>
              <a:t>Friedman.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450"/>
              </a:spcBef>
              <a:buFont typeface="Lucida Sans Unicode"/>
              <a:buChar char="•"/>
              <a:tabLst>
                <a:tab pos="273050" algn="l"/>
                <a:tab pos="3516629" algn="l"/>
              </a:tabLst>
            </a:pPr>
            <a:r>
              <a:rPr sz="1950" spc="150" dirty="0">
                <a:latin typeface="Arial"/>
                <a:cs typeface="Arial"/>
              </a:rPr>
              <a:t>Machine</a:t>
            </a:r>
            <a:r>
              <a:rPr sz="1950" spc="310" dirty="0">
                <a:latin typeface="Arial"/>
                <a:cs typeface="Arial"/>
              </a:rPr>
              <a:t> </a:t>
            </a:r>
            <a:r>
              <a:rPr sz="1950" spc="135" dirty="0">
                <a:latin typeface="Arial"/>
                <a:cs typeface="Arial"/>
              </a:rPr>
              <a:t>Learning</a:t>
            </a:r>
            <a:r>
              <a:rPr sz="1950" spc="305" dirty="0">
                <a:latin typeface="Arial"/>
                <a:cs typeface="Arial"/>
              </a:rPr>
              <a:t> </a:t>
            </a:r>
            <a:r>
              <a:rPr sz="1950" spc="150" dirty="0">
                <a:latin typeface="Arial"/>
                <a:cs typeface="Arial"/>
              </a:rPr>
              <a:t>1997.	</a:t>
            </a:r>
            <a:r>
              <a:rPr sz="1950" spc="275" dirty="0">
                <a:latin typeface="Arial"/>
                <a:cs typeface="Arial"/>
              </a:rPr>
              <a:t>Tom</a:t>
            </a:r>
            <a:r>
              <a:rPr sz="1950" spc="280" dirty="0">
                <a:latin typeface="Arial"/>
                <a:cs typeface="Arial"/>
              </a:rPr>
              <a:t> </a:t>
            </a:r>
            <a:r>
              <a:rPr sz="1950" spc="170" dirty="0">
                <a:latin typeface="Arial"/>
                <a:cs typeface="Arial"/>
              </a:rPr>
              <a:t>Mitchell.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574165" algn="l"/>
                <a:tab pos="3258185" algn="l"/>
                <a:tab pos="5702300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705" dirty="0"/>
              <a:t>The	</a:t>
            </a:r>
            <a:r>
              <a:rPr spc="620" dirty="0"/>
              <a:t>Data	</a:t>
            </a:r>
            <a:r>
              <a:rPr spc="260" dirty="0"/>
              <a:t>Science	</a:t>
            </a:r>
            <a:r>
              <a:rPr spc="170" dirty="0"/>
              <a:t>process	</a:t>
            </a:r>
          </a:p>
        </p:txBody>
      </p:sp>
      <p:sp>
        <p:nvSpPr>
          <p:cNvPr id="3" name="object 3"/>
          <p:cNvSpPr/>
          <p:nvPr/>
        </p:nvSpPr>
        <p:spPr>
          <a:xfrm>
            <a:off x="3327666" y="4244631"/>
            <a:ext cx="2684779" cy="2098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34746" y="4244631"/>
            <a:ext cx="2907029" cy="2098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30325" y="1337602"/>
            <a:ext cx="2480309" cy="20891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746" y="1346492"/>
            <a:ext cx="2578100" cy="20980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39437" y="2807344"/>
            <a:ext cx="779145" cy="560070"/>
          </a:xfrm>
          <a:custGeom>
            <a:avLst/>
            <a:gdLst/>
            <a:ahLst/>
            <a:cxnLst/>
            <a:rect l="l" t="t" r="r" b="b"/>
            <a:pathLst>
              <a:path w="779144" h="560070">
                <a:moveTo>
                  <a:pt x="778946" y="0"/>
                </a:moveTo>
                <a:lnTo>
                  <a:pt x="124757" y="0"/>
                </a:lnTo>
                <a:lnTo>
                  <a:pt x="124757" y="36993"/>
                </a:lnTo>
                <a:lnTo>
                  <a:pt x="59177" y="36993"/>
                </a:lnTo>
                <a:lnTo>
                  <a:pt x="59177" y="72536"/>
                </a:lnTo>
                <a:lnTo>
                  <a:pt x="0" y="72536"/>
                </a:lnTo>
                <a:lnTo>
                  <a:pt x="0" y="466660"/>
                </a:lnTo>
                <a:lnTo>
                  <a:pt x="159508" y="559557"/>
                </a:lnTo>
                <a:lnTo>
                  <a:pt x="656742" y="559557"/>
                </a:lnTo>
                <a:lnTo>
                  <a:pt x="656742" y="523652"/>
                </a:lnTo>
                <a:lnTo>
                  <a:pt x="717826" y="523652"/>
                </a:lnTo>
                <a:lnTo>
                  <a:pt x="717826" y="487748"/>
                </a:lnTo>
                <a:lnTo>
                  <a:pt x="778946" y="487748"/>
                </a:lnTo>
                <a:lnTo>
                  <a:pt x="778946" y="0"/>
                </a:lnTo>
                <a:close/>
              </a:path>
            </a:pathLst>
          </a:custGeom>
          <a:solidFill>
            <a:srgbClr val="9AF2E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6721" y="2879382"/>
            <a:ext cx="0" cy="452120"/>
          </a:xfrm>
          <a:custGeom>
            <a:avLst/>
            <a:gdLst/>
            <a:ahLst/>
            <a:cxnLst/>
            <a:rect l="l" t="t" r="r" b="b"/>
            <a:pathLst>
              <a:path h="452120">
                <a:moveTo>
                  <a:pt x="0" y="0"/>
                </a:moveTo>
                <a:lnTo>
                  <a:pt x="0" y="452120"/>
                </a:lnTo>
              </a:path>
            </a:pathLst>
          </a:custGeom>
          <a:ln w="61084">
            <a:solidFill>
              <a:srgbClr val="9AF2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98614" y="2861602"/>
            <a:ext cx="659130" cy="0"/>
          </a:xfrm>
          <a:custGeom>
            <a:avLst/>
            <a:gdLst/>
            <a:ahLst/>
            <a:cxnLst/>
            <a:rect l="l" t="t" r="r" b="b"/>
            <a:pathLst>
              <a:path w="659130">
                <a:moveTo>
                  <a:pt x="0" y="0"/>
                </a:moveTo>
                <a:lnTo>
                  <a:pt x="658649" y="0"/>
                </a:lnTo>
              </a:path>
            </a:pathLst>
          </a:custGeom>
          <a:ln w="35560">
            <a:solidFill>
              <a:srgbClr val="9AF2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39437" y="3273642"/>
            <a:ext cx="160020" cy="93345"/>
          </a:xfrm>
          <a:custGeom>
            <a:avLst/>
            <a:gdLst/>
            <a:ahLst/>
            <a:cxnLst/>
            <a:rect l="l" t="t" r="r" b="b"/>
            <a:pathLst>
              <a:path w="160019" h="93345">
                <a:moveTo>
                  <a:pt x="159508" y="0"/>
                </a:moveTo>
                <a:lnTo>
                  <a:pt x="0" y="362"/>
                </a:lnTo>
                <a:lnTo>
                  <a:pt x="159508" y="93259"/>
                </a:lnTo>
                <a:lnTo>
                  <a:pt x="159508" y="0"/>
                </a:lnTo>
                <a:close/>
              </a:path>
            </a:pathLst>
          </a:custGeom>
          <a:solidFill>
            <a:srgbClr val="9AF2E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39437" y="2807343"/>
            <a:ext cx="779145" cy="560070"/>
          </a:xfrm>
          <a:custGeom>
            <a:avLst/>
            <a:gdLst/>
            <a:ahLst/>
            <a:cxnLst/>
            <a:rect l="l" t="t" r="r" b="b"/>
            <a:pathLst>
              <a:path w="779144" h="560070">
                <a:moveTo>
                  <a:pt x="0" y="466660"/>
                </a:moveTo>
                <a:lnTo>
                  <a:pt x="0" y="72535"/>
                </a:lnTo>
                <a:lnTo>
                  <a:pt x="59177" y="72535"/>
                </a:lnTo>
                <a:lnTo>
                  <a:pt x="59177" y="36993"/>
                </a:lnTo>
                <a:lnTo>
                  <a:pt x="124758" y="36993"/>
                </a:lnTo>
                <a:lnTo>
                  <a:pt x="124758" y="0"/>
                </a:lnTo>
                <a:lnTo>
                  <a:pt x="778946" y="0"/>
                </a:lnTo>
                <a:lnTo>
                  <a:pt x="778946" y="487747"/>
                </a:lnTo>
                <a:lnTo>
                  <a:pt x="717826" y="487747"/>
                </a:lnTo>
                <a:lnTo>
                  <a:pt x="717826" y="523652"/>
                </a:lnTo>
                <a:lnTo>
                  <a:pt x="656742" y="523652"/>
                </a:lnTo>
                <a:lnTo>
                  <a:pt x="656742" y="559557"/>
                </a:lnTo>
                <a:lnTo>
                  <a:pt x="159508" y="559557"/>
                </a:lnTo>
                <a:lnTo>
                  <a:pt x="0" y="466660"/>
                </a:lnTo>
                <a:close/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98614" y="2844337"/>
            <a:ext cx="659130" cy="487045"/>
          </a:xfrm>
          <a:custGeom>
            <a:avLst/>
            <a:gdLst/>
            <a:ahLst/>
            <a:cxnLst/>
            <a:rect l="l" t="t" r="r" b="b"/>
            <a:pathLst>
              <a:path w="659130" h="487045">
                <a:moveTo>
                  <a:pt x="66228" y="0"/>
                </a:moveTo>
                <a:lnTo>
                  <a:pt x="658649" y="0"/>
                </a:lnTo>
                <a:lnTo>
                  <a:pt x="658649" y="486659"/>
                </a:lnTo>
                <a:lnTo>
                  <a:pt x="597565" y="486659"/>
                </a:lnTo>
                <a:lnTo>
                  <a:pt x="597565" y="35542"/>
                </a:lnTo>
                <a:lnTo>
                  <a:pt x="0" y="35542"/>
                </a:lnTo>
                <a:lnTo>
                  <a:pt x="0" y="0"/>
                </a:lnTo>
                <a:lnTo>
                  <a:pt x="66228" y="0"/>
                </a:lnTo>
                <a:close/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39437" y="3273642"/>
            <a:ext cx="160020" cy="93345"/>
          </a:xfrm>
          <a:custGeom>
            <a:avLst/>
            <a:gdLst/>
            <a:ahLst/>
            <a:cxnLst/>
            <a:rect l="l" t="t" r="r" b="b"/>
            <a:pathLst>
              <a:path w="160019" h="93345">
                <a:moveTo>
                  <a:pt x="0" y="362"/>
                </a:moveTo>
                <a:lnTo>
                  <a:pt x="159508" y="0"/>
                </a:lnTo>
                <a:lnTo>
                  <a:pt x="159508" y="93259"/>
                </a:lnTo>
                <a:lnTo>
                  <a:pt x="0" y="362"/>
                </a:lnTo>
                <a:close/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46484" y="2706572"/>
            <a:ext cx="452587" cy="5313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 rot="18540000">
            <a:off x="1625551" y="2924272"/>
            <a:ext cx="315175" cy="120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0"/>
              </a:lnSpc>
            </a:pPr>
            <a:r>
              <a:rPr sz="950" b="1" spc="-5" dirty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sz="950" b="1" spc="5" dirty="0">
                <a:solidFill>
                  <a:srgbClr val="000090"/>
                </a:solidFill>
                <a:latin typeface="Arial"/>
                <a:cs typeface="Arial"/>
              </a:rPr>
              <a:t>im</a:t>
            </a:r>
            <a:r>
              <a:rPr sz="950" b="1" spc="15" dirty="0">
                <a:solidFill>
                  <a:srgbClr val="000090"/>
                </a:solidFill>
                <a:latin typeface="Arial"/>
                <a:cs typeface="Arial"/>
              </a:rPr>
              <a:t>e</a:t>
            </a:r>
            <a:endParaRPr sz="9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4129" y="1451714"/>
            <a:ext cx="16916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5" dirty="0">
                <a:solidFill>
                  <a:srgbClr val="000090"/>
                </a:solidFill>
                <a:latin typeface="Arial"/>
                <a:cs typeface="Arial"/>
              </a:rPr>
              <a:t>DATA</a:t>
            </a:r>
            <a:r>
              <a:rPr sz="1400" b="1" spc="-10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0090"/>
                </a:solidFill>
                <a:latin typeface="Arial"/>
                <a:cs typeface="Arial"/>
              </a:rPr>
              <a:t>COLLECTION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59433" y="1903241"/>
            <a:ext cx="626745" cy="697865"/>
          </a:xfrm>
          <a:custGeom>
            <a:avLst/>
            <a:gdLst/>
            <a:ahLst/>
            <a:cxnLst/>
            <a:rect l="l" t="t" r="r" b="b"/>
            <a:pathLst>
              <a:path w="626744" h="697864">
                <a:moveTo>
                  <a:pt x="0" y="0"/>
                </a:moveTo>
                <a:lnTo>
                  <a:pt x="626424" y="0"/>
                </a:lnTo>
                <a:lnTo>
                  <a:pt x="626424" y="697856"/>
                </a:lnTo>
                <a:lnTo>
                  <a:pt x="0" y="6978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37736" y="1903241"/>
            <a:ext cx="0" cy="697865"/>
          </a:xfrm>
          <a:custGeom>
            <a:avLst/>
            <a:gdLst/>
            <a:ahLst/>
            <a:cxnLst/>
            <a:rect l="l" t="t" r="r" b="b"/>
            <a:pathLst>
              <a:path h="697864">
                <a:moveTo>
                  <a:pt x="0" y="0"/>
                </a:moveTo>
                <a:lnTo>
                  <a:pt x="0" y="697857"/>
                </a:lnTo>
              </a:path>
            </a:pathLst>
          </a:custGeom>
          <a:ln w="889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59433" y="1990473"/>
            <a:ext cx="106680" cy="0"/>
          </a:xfrm>
          <a:custGeom>
            <a:avLst/>
            <a:gdLst/>
            <a:ahLst/>
            <a:cxnLst/>
            <a:rect l="l" t="t" r="r" b="b"/>
            <a:pathLst>
              <a:path w="106680">
                <a:moveTo>
                  <a:pt x="0" y="0"/>
                </a:moveTo>
                <a:lnTo>
                  <a:pt x="106680" y="0"/>
                </a:lnTo>
              </a:path>
            </a:pathLst>
          </a:custGeom>
          <a:ln w="889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59433" y="1903241"/>
            <a:ext cx="626745" cy="697865"/>
          </a:xfrm>
          <a:custGeom>
            <a:avLst/>
            <a:gdLst/>
            <a:ahLst/>
            <a:cxnLst/>
            <a:rect l="l" t="t" r="r" b="b"/>
            <a:pathLst>
              <a:path w="626744" h="697864">
                <a:moveTo>
                  <a:pt x="0" y="0"/>
                </a:moveTo>
                <a:lnTo>
                  <a:pt x="626425" y="0"/>
                </a:lnTo>
                <a:lnTo>
                  <a:pt x="626425" y="697857"/>
                </a:lnTo>
                <a:lnTo>
                  <a:pt x="0" y="697857"/>
                </a:lnTo>
                <a:lnTo>
                  <a:pt x="0" y="0"/>
                </a:lnTo>
                <a:close/>
              </a:path>
            </a:pathLst>
          </a:custGeom>
          <a:ln w="889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244532" y="2175057"/>
            <a:ext cx="33909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35"/>
              </a:lnSpc>
            </a:pPr>
            <a:r>
              <a:rPr sz="950" b="1" spc="10" dirty="0">
                <a:solidFill>
                  <a:srgbClr val="000090"/>
                </a:solidFill>
                <a:latin typeface="Arial"/>
                <a:cs typeface="Arial"/>
              </a:rPr>
              <a:t>Stat</a:t>
            </a:r>
            <a:r>
              <a:rPr sz="950" b="1" dirty="0">
                <a:solidFill>
                  <a:srgbClr val="000090"/>
                </a:solidFill>
                <a:latin typeface="Arial"/>
                <a:cs typeface="Arial"/>
              </a:rPr>
              <a:t>i</a:t>
            </a:r>
            <a:r>
              <a:rPr sz="950" b="1" spc="15" dirty="0">
                <a:solidFill>
                  <a:srgbClr val="000090"/>
                </a:solidFill>
                <a:latin typeface="Arial"/>
                <a:cs typeface="Arial"/>
              </a:rPr>
              <a:t>c</a:t>
            </a:r>
            <a:endParaRPr sz="950">
              <a:latin typeface="Arial"/>
              <a:cs typeface="Arial"/>
            </a:endParaRPr>
          </a:p>
          <a:p>
            <a:pPr marL="17145">
              <a:lnSpc>
                <a:spcPts val="1130"/>
              </a:lnSpc>
            </a:pPr>
            <a:r>
              <a:rPr sz="950" b="1" spc="10" dirty="0">
                <a:solidFill>
                  <a:srgbClr val="000090"/>
                </a:solidFill>
                <a:latin typeface="Arial"/>
                <a:cs typeface="Arial"/>
              </a:rPr>
              <a:t>Data.</a:t>
            </a:r>
            <a:endParaRPr sz="9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9675" y="2844469"/>
            <a:ext cx="728345" cy="40449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470"/>
              </a:lnSpc>
              <a:spcBef>
                <a:spcPts val="185"/>
              </a:spcBef>
            </a:pPr>
            <a:r>
              <a:rPr sz="1250" b="1" dirty="0">
                <a:solidFill>
                  <a:srgbClr val="000090"/>
                </a:solidFill>
                <a:latin typeface="Arial"/>
                <a:cs typeface="Arial"/>
              </a:rPr>
              <a:t>Domain  </a:t>
            </a:r>
            <a:r>
              <a:rPr sz="1250" b="1" spc="5" dirty="0">
                <a:solidFill>
                  <a:srgbClr val="000090"/>
                </a:solidFill>
                <a:latin typeface="Arial"/>
                <a:cs typeface="Arial"/>
              </a:rPr>
              <a:t>ex</a:t>
            </a:r>
            <a:r>
              <a:rPr sz="1250" b="1" dirty="0">
                <a:solidFill>
                  <a:srgbClr val="000090"/>
                </a:solidFill>
                <a:latin typeface="Arial"/>
                <a:cs typeface="Arial"/>
              </a:rPr>
              <a:t>pert</a:t>
            </a:r>
            <a:r>
              <a:rPr sz="1250" b="1" spc="-5" dirty="0">
                <a:solidFill>
                  <a:srgbClr val="000090"/>
                </a:solidFill>
                <a:latin typeface="Arial"/>
                <a:cs typeface="Arial"/>
              </a:rPr>
              <a:t>i</a:t>
            </a:r>
            <a:r>
              <a:rPr sz="1250" b="1" spc="5" dirty="0">
                <a:solidFill>
                  <a:srgbClr val="000090"/>
                </a:solidFill>
                <a:latin typeface="Arial"/>
                <a:cs typeface="Arial"/>
              </a:rPr>
              <a:t>se</a:t>
            </a:r>
            <a:endParaRPr sz="12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13171" y="143208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5" y="0"/>
                </a:moveTo>
                <a:lnTo>
                  <a:pt x="78186" y="10060"/>
                </a:lnTo>
                <a:lnTo>
                  <a:pt x="37495" y="37495"/>
                </a:lnTo>
                <a:lnTo>
                  <a:pt x="10060" y="78186"/>
                </a:lnTo>
                <a:lnTo>
                  <a:pt x="0" y="128015"/>
                </a:lnTo>
                <a:lnTo>
                  <a:pt x="10060" y="177845"/>
                </a:lnTo>
                <a:lnTo>
                  <a:pt x="37495" y="218536"/>
                </a:lnTo>
                <a:lnTo>
                  <a:pt x="78186" y="245971"/>
                </a:lnTo>
                <a:lnTo>
                  <a:pt x="128015" y="256031"/>
                </a:lnTo>
                <a:lnTo>
                  <a:pt x="177845" y="245971"/>
                </a:lnTo>
                <a:lnTo>
                  <a:pt x="218536" y="218536"/>
                </a:lnTo>
                <a:lnTo>
                  <a:pt x="245971" y="177845"/>
                </a:lnTo>
                <a:lnTo>
                  <a:pt x="256031" y="128015"/>
                </a:lnTo>
                <a:lnTo>
                  <a:pt x="245971" y="78186"/>
                </a:lnTo>
                <a:lnTo>
                  <a:pt x="218536" y="37495"/>
                </a:lnTo>
                <a:lnTo>
                  <a:pt x="177845" y="10060"/>
                </a:lnTo>
                <a:lnTo>
                  <a:pt x="128015" y="0"/>
                </a:lnTo>
                <a:close/>
              </a:path>
            </a:pathLst>
          </a:custGeom>
          <a:solidFill>
            <a:srgbClr val="021C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3171" y="143208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0" y="128016"/>
                </a:moveTo>
                <a:lnTo>
                  <a:pt x="10060" y="78186"/>
                </a:lnTo>
                <a:lnTo>
                  <a:pt x="37495" y="37494"/>
                </a:lnTo>
                <a:lnTo>
                  <a:pt x="78186" y="10060"/>
                </a:lnTo>
                <a:lnTo>
                  <a:pt x="128015" y="0"/>
                </a:lnTo>
                <a:lnTo>
                  <a:pt x="177845" y="10060"/>
                </a:lnTo>
                <a:lnTo>
                  <a:pt x="218536" y="37494"/>
                </a:lnTo>
                <a:lnTo>
                  <a:pt x="245971" y="78186"/>
                </a:lnTo>
                <a:lnTo>
                  <a:pt x="256032" y="128016"/>
                </a:lnTo>
                <a:lnTo>
                  <a:pt x="245971" y="177845"/>
                </a:lnTo>
                <a:lnTo>
                  <a:pt x="218536" y="218536"/>
                </a:lnTo>
                <a:lnTo>
                  <a:pt x="177845" y="245971"/>
                </a:lnTo>
                <a:lnTo>
                  <a:pt x="128015" y="256031"/>
                </a:lnTo>
                <a:lnTo>
                  <a:pt x="78186" y="245971"/>
                </a:lnTo>
                <a:lnTo>
                  <a:pt x="37495" y="218536"/>
                </a:lnTo>
                <a:lnTo>
                  <a:pt x="10060" y="177845"/>
                </a:lnTo>
                <a:lnTo>
                  <a:pt x="0" y="128016"/>
                </a:lnTo>
                <a:close/>
              </a:path>
            </a:pathLst>
          </a:custGeom>
          <a:ln w="8890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01973" y="1435382"/>
            <a:ext cx="120014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997291" y="1468318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5" y="0"/>
                </a:moveTo>
                <a:lnTo>
                  <a:pt x="78186" y="10060"/>
                </a:lnTo>
                <a:lnTo>
                  <a:pt x="37495" y="37495"/>
                </a:lnTo>
                <a:lnTo>
                  <a:pt x="10060" y="78186"/>
                </a:lnTo>
                <a:lnTo>
                  <a:pt x="0" y="128015"/>
                </a:lnTo>
                <a:lnTo>
                  <a:pt x="10060" y="177845"/>
                </a:lnTo>
                <a:lnTo>
                  <a:pt x="37495" y="218536"/>
                </a:lnTo>
                <a:lnTo>
                  <a:pt x="78186" y="245971"/>
                </a:lnTo>
                <a:lnTo>
                  <a:pt x="128015" y="256031"/>
                </a:lnTo>
                <a:lnTo>
                  <a:pt x="177845" y="245971"/>
                </a:lnTo>
                <a:lnTo>
                  <a:pt x="218536" y="218536"/>
                </a:lnTo>
                <a:lnTo>
                  <a:pt x="245971" y="177845"/>
                </a:lnTo>
                <a:lnTo>
                  <a:pt x="256031" y="128015"/>
                </a:lnTo>
                <a:lnTo>
                  <a:pt x="245971" y="78186"/>
                </a:lnTo>
                <a:lnTo>
                  <a:pt x="218536" y="37495"/>
                </a:lnTo>
                <a:lnTo>
                  <a:pt x="177845" y="10060"/>
                </a:lnTo>
                <a:lnTo>
                  <a:pt x="128015" y="0"/>
                </a:lnTo>
                <a:close/>
              </a:path>
            </a:pathLst>
          </a:custGeom>
          <a:solidFill>
            <a:srgbClr val="021C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97291" y="1468318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0" y="128016"/>
                </a:moveTo>
                <a:lnTo>
                  <a:pt x="10060" y="78186"/>
                </a:lnTo>
                <a:lnTo>
                  <a:pt x="37494" y="37494"/>
                </a:lnTo>
                <a:lnTo>
                  <a:pt x="78186" y="10060"/>
                </a:lnTo>
                <a:lnTo>
                  <a:pt x="128016" y="0"/>
                </a:lnTo>
                <a:lnTo>
                  <a:pt x="177845" y="10060"/>
                </a:lnTo>
                <a:lnTo>
                  <a:pt x="218536" y="37494"/>
                </a:lnTo>
                <a:lnTo>
                  <a:pt x="245971" y="78186"/>
                </a:lnTo>
                <a:lnTo>
                  <a:pt x="256031" y="128016"/>
                </a:lnTo>
                <a:lnTo>
                  <a:pt x="245971" y="177845"/>
                </a:lnTo>
                <a:lnTo>
                  <a:pt x="218536" y="218536"/>
                </a:lnTo>
                <a:lnTo>
                  <a:pt x="177845" y="245971"/>
                </a:lnTo>
                <a:lnTo>
                  <a:pt x="128016" y="256031"/>
                </a:lnTo>
                <a:lnTo>
                  <a:pt x="78186" y="245971"/>
                </a:lnTo>
                <a:lnTo>
                  <a:pt x="37494" y="218536"/>
                </a:lnTo>
                <a:lnTo>
                  <a:pt x="10060" y="177845"/>
                </a:lnTo>
                <a:lnTo>
                  <a:pt x="0" y="128016"/>
                </a:lnTo>
                <a:close/>
              </a:path>
            </a:pathLst>
          </a:custGeom>
          <a:ln w="8890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086093" y="1471620"/>
            <a:ext cx="120014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738403" y="438535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5" y="0"/>
                </a:moveTo>
                <a:lnTo>
                  <a:pt x="78186" y="10060"/>
                </a:lnTo>
                <a:lnTo>
                  <a:pt x="37494" y="37495"/>
                </a:lnTo>
                <a:lnTo>
                  <a:pt x="10060" y="78186"/>
                </a:lnTo>
                <a:lnTo>
                  <a:pt x="0" y="128015"/>
                </a:lnTo>
                <a:lnTo>
                  <a:pt x="10060" y="177845"/>
                </a:lnTo>
                <a:lnTo>
                  <a:pt x="37494" y="218536"/>
                </a:lnTo>
                <a:lnTo>
                  <a:pt x="78186" y="245971"/>
                </a:lnTo>
                <a:lnTo>
                  <a:pt x="128015" y="256031"/>
                </a:lnTo>
                <a:lnTo>
                  <a:pt x="177845" y="245971"/>
                </a:lnTo>
                <a:lnTo>
                  <a:pt x="218536" y="218536"/>
                </a:lnTo>
                <a:lnTo>
                  <a:pt x="245971" y="177845"/>
                </a:lnTo>
                <a:lnTo>
                  <a:pt x="256031" y="128015"/>
                </a:lnTo>
                <a:lnTo>
                  <a:pt x="245971" y="78186"/>
                </a:lnTo>
                <a:lnTo>
                  <a:pt x="218536" y="37495"/>
                </a:lnTo>
                <a:lnTo>
                  <a:pt x="177845" y="10060"/>
                </a:lnTo>
                <a:lnTo>
                  <a:pt x="128015" y="0"/>
                </a:lnTo>
                <a:close/>
              </a:path>
            </a:pathLst>
          </a:custGeom>
          <a:solidFill>
            <a:srgbClr val="021C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38403" y="438535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0" y="128015"/>
                </a:moveTo>
                <a:lnTo>
                  <a:pt x="10060" y="78186"/>
                </a:lnTo>
                <a:lnTo>
                  <a:pt x="37494" y="37495"/>
                </a:lnTo>
                <a:lnTo>
                  <a:pt x="78186" y="10060"/>
                </a:lnTo>
                <a:lnTo>
                  <a:pt x="128016" y="0"/>
                </a:lnTo>
                <a:lnTo>
                  <a:pt x="177845" y="10060"/>
                </a:lnTo>
                <a:lnTo>
                  <a:pt x="218536" y="37495"/>
                </a:lnTo>
                <a:lnTo>
                  <a:pt x="245971" y="78186"/>
                </a:lnTo>
                <a:lnTo>
                  <a:pt x="256031" y="128015"/>
                </a:lnTo>
                <a:lnTo>
                  <a:pt x="245971" y="177845"/>
                </a:lnTo>
                <a:lnTo>
                  <a:pt x="218536" y="218537"/>
                </a:lnTo>
                <a:lnTo>
                  <a:pt x="177845" y="245971"/>
                </a:lnTo>
                <a:lnTo>
                  <a:pt x="128016" y="256032"/>
                </a:lnTo>
                <a:lnTo>
                  <a:pt x="78186" y="245971"/>
                </a:lnTo>
                <a:lnTo>
                  <a:pt x="37494" y="218537"/>
                </a:lnTo>
                <a:lnTo>
                  <a:pt x="10060" y="177845"/>
                </a:lnTo>
                <a:lnTo>
                  <a:pt x="0" y="128015"/>
                </a:lnTo>
                <a:close/>
              </a:path>
            </a:pathLst>
          </a:custGeom>
          <a:ln w="8890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92430" y="4409062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86" y="10060"/>
                </a:lnTo>
                <a:lnTo>
                  <a:pt x="37495" y="37495"/>
                </a:lnTo>
                <a:lnTo>
                  <a:pt x="10060" y="78186"/>
                </a:lnTo>
                <a:lnTo>
                  <a:pt x="0" y="128015"/>
                </a:lnTo>
                <a:lnTo>
                  <a:pt x="10060" y="177845"/>
                </a:lnTo>
                <a:lnTo>
                  <a:pt x="37495" y="218536"/>
                </a:lnTo>
                <a:lnTo>
                  <a:pt x="78186" y="245971"/>
                </a:lnTo>
                <a:lnTo>
                  <a:pt x="128015" y="256031"/>
                </a:lnTo>
                <a:lnTo>
                  <a:pt x="177845" y="245971"/>
                </a:lnTo>
                <a:lnTo>
                  <a:pt x="218536" y="218536"/>
                </a:lnTo>
                <a:lnTo>
                  <a:pt x="245971" y="177845"/>
                </a:lnTo>
                <a:lnTo>
                  <a:pt x="256031" y="128015"/>
                </a:lnTo>
                <a:lnTo>
                  <a:pt x="245971" y="78186"/>
                </a:lnTo>
                <a:lnTo>
                  <a:pt x="218536" y="37495"/>
                </a:lnTo>
                <a:lnTo>
                  <a:pt x="177845" y="10060"/>
                </a:lnTo>
                <a:lnTo>
                  <a:pt x="128015" y="0"/>
                </a:lnTo>
                <a:close/>
              </a:path>
            </a:pathLst>
          </a:custGeom>
          <a:solidFill>
            <a:srgbClr val="021C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92430" y="4409062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60" y="78186"/>
                </a:lnTo>
                <a:lnTo>
                  <a:pt x="37495" y="37495"/>
                </a:lnTo>
                <a:lnTo>
                  <a:pt x="78186" y="10060"/>
                </a:lnTo>
                <a:lnTo>
                  <a:pt x="128015" y="0"/>
                </a:lnTo>
                <a:lnTo>
                  <a:pt x="177845" y="10060"/>
                </a:lnTo>
                <a:lnTo>
                  <a:pt x="218536" y="37495"/>
                </a:lnTo>
                <a:lnTo>
                  <a:pt x="245971" y="78186"/>
                </a:lnTo>
                <a:lnTo>
                  <a:pt x="256031" y="128015"/>
                </a:lnTo>
                <a:lnTo>
                  <a:pt x="245971" y="177845"/>
                </a:lnTo>
                <a:lnTo>
                  <a:pt x="218536" y="218536"/>
                </a:lnTo>
                <a:lnTo>
                  <a:pt x="177845" y="245971"/>
                </a:lnTo>
                <a:lnTo>
                  <a:pt x="128015" y="256032"/>
                </a:lnTo>
                <a:lnTo>
                  <a:pt x="78186" y="245971"/>
                </a:lnTo>
                <a:lnTo>
                  <a:pt x="37495" y="218536"/>
                </a:lnTo>
                <a:lnTo>
                  <a:pt x="10060" y="177845"/>
                </a:lnTo>
                <a:lnTo>
                  <a:pt x="0" y="128015"/>
                </a:lnTo>
                <a:close/>
              </a:path>
            </a:pathLst>
          </a:custGeom>
          <a:ln w="8890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481232" y="4412364"/>
            <a:ext cx="120014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21946" y="1904368"/>
            <a:ext cx="814705" cy="601345"/>
          </a:xfrm>
          <a:custGeom>
            <a:avLst/>
            <a:gdLst/>
            <a:ahLst/>
            <a:cxnLst/>
            <a:rect l="l" t="t" r="r" b="b"/>
            <a:pathLst>
              <a:path w="814705" h="601344">
                <a:moveTo>
                  <a:pt x="407248" y="0"/>
                </a:moveTo>
                <a:lnTo>
                  <a:pt x="334044" y="1614"/>
                </a:lnTo>
                <a:lnTo>
                  <a:pt x="265146" y="6268"/>
                </a:lnTo>
                <a:lnTo>
                  <a:pt x="201702" y="13678"/>
                </a:lnTo>
                <a:lnTo>
                  <a:pt x="144863" y="23563"/>
                </a:lnTo>
                <a:lnTo>
                  <a:pt x="95779" y="35638"/>
                </a:lnTo>
                <a:lnTo>
                  <a:pt x="55601" y="49622"/>
                </a:lnTo>
                <a:lnTo>
                  <a:pt x="6561" y="82180"/>
                </a:lnTo>
                <a:lnTo>
                  <a:pt x="0" y="100189"/>
                </a:lnTo>
                <a:lnTo>
                  <a:pt x="0" y="500947"/>
                </a:lnTo>
                <a:lnTo>
                  <a:pt x="25478" y="535907"/>
                </a:lnTo>
                <a:lnTo>
                  <a:pt x="95779" y="565498"/>
                </a:lnTo>
                <a:lnTo>
                  <a:pt x="144863" y="577574"/>
                </a:lnTo>
                <a:lnTo>
                  <a:pt x="201702" y="587458"/>
                </a:lnTo>
                <a:lnTo>
                  <a:pt x="265146" y="594869"/>
                </a:lnTo>
                <a:lnTo>
                  <a:pt x="334044" y="599523"/>
                </a:lnTo>
                <a:lnTo>
                  <a:pt x="407248" y="601137"/>
                </a:lnTo>
                <a:lnTo>
                  <a:pt x="480451" y="599523"/>
                </a:lnTo>
                <a:lnTo>
                  <a:pt x="549350" y="594869"/>
                </a:lnTo>
                <a:lnTo>
                  <a:pt x="612794" y="587458"/>
                </a:lnTo>
                <a:lnTo>
                  <a:pt x="669633" y="577574"/>
                </a:lnTo>
                <a:lnTo>
                  <a:pt x="718716" y="565498"/>
                </a:lnTo>
                <a:lnTo>
                  <a:pt x="758895" y="551515"/>
                </a:lnTo>
                <a:lnTo>
                  <a:pt x="807935" y="518957"/>
                </a:lnTo>
                <a:lnTo>
                  <a:pt x="814496" y="500947"/>
                </a:lnTo>
                <a:lnTo>
                  <a:pt x="814496" y="100189"/>
                </a:lnTo>
                <a:lnTo>
                  <a:pt x="789018" y="65230"/>
                </a:lnTo>
                <a:lnTo>
                  <a:pt x="718716" y="35638"/>
                </a:lnTo>
                <a:lnTo>
                  <a:pt x="669633" y="23563"/>
                </a:lnTo>
                <a:lnTo>
                  <a:pt x="612794" y="13678"/>
                </a:lnTo>
                <a:lnTo>
                  <a:pt x="549350" y="6268"/>
                </a:lnTo>
                <a:lnTo>
                  <a:pt x="480451" y="1614"/>
                </a:lnTo>
                <a:lnTo>
                  <a:pt x="4072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1946" y="2004557"/>
            <a:ext cx="814705" cy="100330"/>
          </a:xfrm>
          <a:custGeom>
            <a:avLst/>
            <a:gdLst/>
            <a:ahLst/>
            <a:cxnLst/>
            <a:rect l="l" t="t" r="r" b="b"/>
            <a:pathLst>
              <a:path w="814705" h="100330">
                <a:moveTo>
                  <a:pt x="814496" y="0"/>
                </a:moveTo>
                <a:lnTo>
                  <a:pt x="789017" y="34959"/>
                </a:lnTo>
                <a:lnTo>
                  <a:pt x="718716" y="64550"/>
                </a:lnTo>
                <a:lnTo>
                  <a:pt x="669632" y="76626"/>
                </a:lnTo>
                <a:lnTo>
                  <a:pt x="612794" y="86510"/>
                </a:lnTo>
                <a:lnTo>
                  <a:pt x="549350" y="93921"/>
                </a:lnTo>
                <a:lnTo>
                  <a:pt x="480451" y="98575"/>
                </a:lnTo>
                <a:lnTo>
                  <a:pt x="407248" y="100189"/>
                </a:lnTo>
                <a:lnTo>
                  <a:pt x="334044" y="98575"/>
                </a:lnTo>
                <a:lnTo>
                  <a:pt x="265146" y="93921"/>
                </a:lnTo>
                <a:lnTo>
                  <a:pt x="201702" y="86510"/>
                </a:lnTo>
                <a:lnTo>
                  <a:pt x="144863" y="76626"/>
                </a:lnTo>
                <a:lnTo>
                  <a:pt x="95779" y="64550"/>
                </a:lnTo>
                <a:lnTo>
                  <a:pt x="55601" y="50567"/>
                </a:lnTo>
                <a:lnTo>
                  <a:pt x="6561" y="18009"/>
                </a:lnTo>
                <a:lnTo>
                  <a:pt x="0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1946" y="1904368"/>
            <a:ext cx="814705" cy="601345"/>
          </a:xfrm>
          <a:custGeom>
            <a:avLst/>
            <a:gdLst/>
            <a:ahLst/>
            <a:cxnLst/>
            <a:rect l="l" t="t" r="r" b="b"/>
            <a:pathLst>
              <a:path w="814705" h="601344">
                <a:moveTo>
                  <a:pt x="0" y="100189"/>
                </a:moveTo>
                <a:lnTo>
                  <a:pt x="25478" y="65230"/>
                </a:lnTo>
                <a:lnTo>
                  <a:pt x="95779" y="35638"/>
                </a:lnTo>
                <a:lnTo>
                  <a:pt x="144863" y="23563"/>
                </a:lnTo>
                <a:lnTo>
                  <a:pt x="201702" y="13678"/>
                </a:lnTo>
                <a:lnTo>
                  <a:pt x="265146" y="6268"/>
                </a:lnTo>
                <a:lnTo>
                  <a:pt x="334044" y="1614"/>
                </a:lnTo>
                <a:lnTo>
                  <a:pt x="407248" y="0"/>
                </a:lnTo>
                <a:lnTo>
                  <a:pt x="480451" y="1614"/>
                </a:lnTo>
                <a:lnTo>
                  <a:pt x="549350" y="6268"/>
                </a:lnTo>
                <a:lnTo>
                  <a:pt x="612794" y="13678"/>
                </a:lnTo>
                <a:lnTo>
                  <a:pt x="669632" y="23563"/>
                </a:lnTo>
                <a:lnTo>
                  <a:pt x="718716" y="35638"/>
                </a:lnTo>
                <a:lnTo>
                  <a:pt x="758894" y="49621"/>
                </a:lnTo>
                <a:lnTo>
                  <a:pt x="807934" y="82180"/>
                </a:lnTo>
                <a:lnTo>
                  <a:pt x="814496" y="100189"/>
                </a:lnTo>
                <a:lnTo>
                  <a:pt x="814496" y="500947"/>
                </a:lnTo>
                <a:lnTo>
                  <a:pt x="789017" y="535906"/>
                </a:lnTo>
                <a:lnTo>
                  <a:pt x="718716" y="565498"/>
                </a:lnTo>
                <a:lnTo>
                  <a:pt x="669632" y="577573"/>
                </a:lnTo>
                <a:lnTo>
                  <a:pt x="612794" y="587458"/>
                </a:lnTo>
                <a:lnTo>
                  <a:pt x="549350" y="594868"/>
                </a:lnTo>
                <a:lnTo>
                  <a:pt x="480451" y="599522"/>
                </a:lnTo>
                <a:lnTo>
                  <a:pt x="407248" y="601136"/>
                </a:lnTo>
                <a:lnTo>
                  <a:pt x="334044" y="599522"/>
                </a:lnTo>
                <a:lnTo>
                  <a:pt x="265146" y="594868"/>
                </a:lnTo>
                <a:lnTo>
                  <a:pt x="201702" y="587458"/>
                </a:lnTo>
                <a:lnTo>
                  <a:pt x="144863" y="577573"/>
                </a:lnTo>
                <a:lnTo>
                  <a:pt x="95779" y="565498"/>
                </a:lnTo>
                <a:lnTo>
                  <a:pt x="55601" y="551514"/>
                </a:lnTo>
                <a:lnTo>
                  <a:pt x="6561" y="518956"/>
                </a:lnTo>
                <a:lnTo>
                  <a:pt x="0" y="500947"/>
                </a:lnTo>
                <a:lnTo>
                  <a:pt x="0" y="100189"/>
                </a:lnTo>
                <a:close/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909121" y="2115783"/>
            <a:ext cx="2374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DB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304631" y="1463916"/>
            <a:ext cx="4013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0090"/>
                </a:solidFill>
                <a:latin typeface="Arial"/>
                <a:cs typeface="Arial"/>
              </a:rPr>
              <a:t>EDA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827205" y="4404659"/>
            <a:ext cx="2105660" cy="238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  <a:tabLst>
                <a:tab pos="285115" algn="l"/>
              </a:tabLst>
            </a:pPr>
            <a:r>
              <a:rPr sz="2175" spc="15" baseline="1915" dirty="0">
                <a:solidFill>
                  <a:srgbClr val="FFFFFF"/>
                </a:solidFill>
                <a:latin typeface="Calibri"/>
                <a:cs typeface="Calibri"/>
              </a:rPr>
              <a:t>4	</a:t>
            </a:r>
            <a:r>
              <a:rPr sz="1400" b="1" dirty="0">
                <a:solidFill>
                  <a:srgbClr val="000090"/>
                </a:solidFill>
                <a:latin typeface="Arial"/>
                <a:cs typeface="Arial"/>
              </a:rPr>
              <a:t>MACHINE</a:t>
            </a:r>
            <a:r>
              <a:rPr sz="1400" b="1" spc="-55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0090"/>
                </a:solidFill>
                <a:latin typeface="Arial"/>
                <a:cs typeface="Arial"/>
              </a:rPr>
              <a:t>LEARNING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720737" y="4404659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0090"/>
                </a:solidFill>
                <a:latin typeface="Arial"/>
                <a:cs typeface="Arial"/>
              </a:rPr>
              <a:t>Visualization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899436" y="1949597"/>
            <a:ext cx="1338580" cy="926465"/>
          </a:xfrm>
          <a:custGeom>
            <a:avLst/>
            <a:gdLst/>
            <a:ahLst/>
            <a:cxnLst/>
            <a:rect l="l" t="t" r="r" b="b"/>
            <a:pathLst>
              <a:path w="1338579" h="926464">
                <a:moveTo>
                  <a:pt x="0" y="0"/>
                </a:moveTo>
                <a:lnTo>
                  <a:pt x="1338581" y="0"/>
                </a:lnTo>
                <a:lnTo>
                  <a:pt x="1338581" y="926407"/>
                </a:lnTo>
                <a:lnTo>
                  <a:pt x="0" y="926407"/>
                </a:lnTo>
                <a:lnTo>
                  <a:pt x="0" y="0"/>
                </a:lnTo>
                <a:close/>
              </a:path>
            </a:pathLst>
          </a:custGeom>
          <a:ln w="17780">
            <a:solidFill>
              <a:srgbClr val="EBE6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908325" y="1968901"/>
            <a:ext cx="1320800" cy="8718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0515" marR="298450" algn="ctr">
              <a:lnSpc>
                <a:spcPct val="100800"/>
              </a:lnSpc>
              <a:spcBef>
                <a:spcPts val="110"/>
              </a:spcBef>
            </a:pPr>
            <a:r>
              <a:rPr sz="1100" spc="5" dirty="0">
                <a:latin typeface="Arial"/>
                <a:cs typeface="Arial"/>
              </a:rPr>
              <a:t>Descriptive  statistics,  Clustering  </a:t>
            </a:r>
            <a:r>
              <a:rPr sz="1100" spc="10" dirty="0">
                <a:latin typeface="Arial"/>
                <a:cs typeface="Arial"/>
              </a:rPr>
              <a:t>Research  ques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5" dirty="0">
                <a:latin typeface="Arial"/>
                <a:cs typeface="Arial"/>
              </a:rPr>
              <a:t>ions?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999507" y="5006811"/>
            <a:ext cx="66167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48335" algn="l"/>
              </a:tabLst>
            </a:pPr>
            <a:r>
              <a:rPr sz="1100" u="sng" spc="5" dirty="0">
                <a:uFill>
                  <a:solidFill>
                    <a:srgbClr val="021CA1"/>
                  </a:solidFill>
                </a:uFill>
                <a:latin typeface="Arial"/>
                <a:cs typeface="Arial"/>
              </a:rPr>
              <a:t> 	</a:t>
            </a:r>
            <a:endParaRPr sz="11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750256" y="4818598"/>
            <a:ext cx="1274445" cy="926465"/>
          </a:xfrm>
          <a:prstGeom prst="rect">
            <a:avLst/>
          </a:prstGeom>
          <a:ln w="17780">
            <a:solidFill>
              <a:srgbClr val="EBE6F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65405" marR="53975" algn="ctr">
              <a:lnSpc>
                <a:spcPct val="100800"/>
              </a:lnSpc>
              <a:spcBef>
                <a:spcPts val="260"/>
              </a:spcBef>
            </a:pPr>
            <a:r>
              <a:rPr sz="1100" spc="5" dirty="0">
                <a:latin typeface="Arial"/>
                <a:cs typeface="Arial"/>
              </a:rPr>
              <a:t>Classification,  scoring,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predictive  </a:t>
            </a:r>
            <a:r>
              <a:rPr sz="1100" spc="10" dirty="0">
                <a:latin typeface="Arial"/>
                <a:cs typeface="Arial"/>
              </a:rPr>
              <a:t>models,  </a:t>
            </a:r>
            <a:r>
              <a:rPr sz="1100" spc="5" dirty="0">
                <a:latin typeface="Arial"/>
                <a:cs typeface="Arial"/>
              </a:rPr>
              <a:t>clustering,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density  estimation,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454024" y="5553465"/>
            <a:ext cx="1190625" cy="409575"/>
          </a:xfrm>
          <a:custGeom>
            <a:avLst/>
            <a:gdLst/>
            <a:ahLst/>
            <a:cxnLst/>
            <a:rect l="l" t="t" r="r" b="b"/>
            <a:pathLst>
              <a:path w="1190625" h="409575">
                <a:moveTo>
                  <a:pt x="0" y="0"/>
                </a:moveTo>
                <a:lnTo>
                  <a:pt x="1190256" y="0"/>
                </a:lnTo>
                <a:lnTo>
                  <a:pt x="1190256" y="409343"/>
                </a:lnTo>
                <a:lnTo>
                  <a:pt x="0" y="409343"/>
                </a:lnTo>
                <a:lnTo>
                  <a:pt x="0" y="0"/>
                </a:lnTo>
                <a:close/>
              </a:path>
            </a:pathLst>
          </a:custGeom>
          <a:ln w="17780">
            <a:solidFill>
              <a:srgbClr val="EBE6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438638" y="5553465"/>
            <a:ext cx="1217930" cy="409575"/>
          </a:xfrm>
          <a:prstGeom prst="rect">
            <a:avLst/>
          </a:prstGeom>
          <a:ln w="17780">
            <a:solidFill>
              <a:srgbClr val="EBE6F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315595" marR="229870" indent="-71120">
              <a:lnSpc>
                <a:spcPct val="100800"/>
              </a:lnSpc>
              <a:spcBef>
                <a:spcPts val="260"/>
              </a:spcBef>
            </a:pPr>
            <a:r>
              <a:rPr sz="1100" spc="5" dirty="0">
                <a:latin typeface="Arial"/>
                <a:cs typeface="Arial"/>
              </a:rPr>
              <a:t>Data-driven  decisions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423253" y="4779314"/>
            <a:ext cx="1245235" cy="409575"/>
          </a:xfrm>
          <a:custGeom>
            <a:avLst/>
            <a:gdLst/>
            <a:ahLst/>
            <a:cxnLst/>
            <a:rect l="l" t="t" r="r" b="b"/>
            <a:pathLst>
              <a:path w="1245235" h="409575">
                <a:moveTo>
                  <a:pt x="0" y="0"/>
                </a:moveTo>
                <a:lnTo>
                  <a:pt x="1244735" y="0"/>
                </a:lnTo>
                <a:lnTo>
                  <a:pt x="1244735" y="409343"/>
                </a:lnTo>
                <a:lnTo>
                  <a:pt x="0" y="409343"/>
                </a:lnTo>
                <a:lnTo>
                  <a:pt x="0" y="0"/>
                </a:lnTo>
                <a:close/>
              </a:path>
            </a:pathLst>
          </a:custGeom>
          <a:ln w="17780">
            <a:solidFill>
              <a:srgbClr val="EBE6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438638" y="4779314"/>
            <a:ext cx="1217930" cy="409575"/>
          </a:xfrm>
          <a:prstGeom prst="rect">
            <a:avLst/>
          </a:prstGeom>
          <a:ln w="17780">
            <a:solidFill>
              <a:srgbClr val="EBE6F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240665" marR="233045" indent="19685">
              <a:lnSpc>
                <a:spcPct val="100800"/>
              </a:lnSpc>
              <a:spcBef>
                <a:spcPts val="260"/>
              </a:spcBef>
            </a:pPr>
            <a:r>
              <a:rPr sz="1100" spc="5" dirty="0">
                <a:latin typeface="Arial"/>
                <a:cs typeface="Arial"/>
              </a:rPr>
              <a:t>Application  </a:t>
            </a:r>
            <a:r>
              <a:rPr sz="1100" spc="10" dirty="0">
                <a:latin typeface="Arial"/>
                <a:cs typeface="Arial"/>
              </a:rPr>
              <a:t>deployment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045621" y="5188657"/>
            <a:ext cx="3175" cy="347980"/>
          </a:xfrm>
          <a:custGeom>
            <a:avLst/>
            <a:gdLst/>
            <a:ahLst/>
            <a:cxnLst/>
            <a:rect l="l" t="t" r="r" b="b"/>
            <a:pathLst>
              <a:path w="3175" h="347979">
                <a:moveTo>
                  <a:pt x="0" y="0"/>
                </a:moveTo>
                <a:lnTo>
                  <a:pt x="3172" y="347402"/>
                </a:lnTo>
              </a:path>
            </a:pathLst>
          </a:custGeom>
          <a:ln w="17780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07042" y="5472284"/>
            <a:ext cx="82532" cy="814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96000" y="3401515"/>
            <a:ext cx="2540" cy="821690"/>
          </a:xfrm>
          <a:custGeom>
            <a:avLst/>
            <a:gdLst/>
            <a:ahLst/>
            <a:cxnLst/>
            <a:rect l="l" t="t" r="r" b="b"/>
            <a:pathLst>
              <a:path w="2540" h="821689">
                <a:moveTo>
                  <a:pt x="0" y="821484"/>
                </a:moveTo>
                <a:lnTo>
                  <a:pt x="0" y="410742"/>
                </a:lnTo>
                <a:lnTo>
                  <a:pt x="2335" y="410742"/>
                </a:lnTo>
                <a:lnTo>
                  <a:pt x="2335" y="0"/>
                </a:lnTo>
              </a:path>
            </a:pathLst>
          </a:custGeom>
          <a:ln w="8890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051550" y="4151879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899" y="0"/>
                </a:moveTo>
                <a:lnTo>
                  <a:pt x="0" y="0"/>
                </a:lnTo>
                <a:lnTo>
                  <a:pt x="44449" y="88899"/>
                </a:lnTo>
                <a:lnTo>
                  <a:pt x="88899" y="0"/>
                </a:lnTo>
                <a:close/>
              </a:path>
            </a:pathLst>
          </a:custGeom>
          <a:solidFill>
            <a:srgbClr val="021C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053885" y="3383735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49" y="0"/>
                </a:moveTo>
                <a:lnTo>
                  <a:pt x="0" y="88899"/>
                </a:lnTo>
                <a:lnTo>
                  <a:pt x="88899" y="88899"/>
                </a:lnTo>
                <a:lnTo>
                  <a:pt x="44449" y="0"/>
                </a:lnTo>
                <a:close/>
              </a:path>
            </a:pathLst>
          </a:custGeom>
          <a:solidFill>
            <a:srgbClr val="021C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25446" y="4322482"/>
            <a:ext cx="661229" cy="8226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18939" y="2862232"/>
            <a:ext cx="659070" cy="488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37156" y="5462561"/>
            <a:ext cx="924559" cy="3111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306066" y="5480342"/>
            <a:ext cx="586740" cy="2844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183679" y="5494701"/>
            <a:ext cx="829227" cy="21708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183679" y="5494701"/>
            <a:ext cx="829310" cy="217170"/>
          </a:xfrm>
          <a:custGeom>
            <a:avLst/>
            <a:gdLst/>
            <a:ahLst/>
            <a:cxnLst/>
            <a:rect l="l" t="t" r="r" b="b"/>
            <a:pathLst>
              <a:path w="829309" h="217170">
                <a:moveTo>
                  <a:pt x="0" y="36181"/>
                </a:moveTo>
                <a:lnTo>
                  <a:pt x="2843" y="22098"/>
                </a:lnTo>
                <a:lnTo>
                  <a:pt x="10597" y="10597"/>
                </a:lnTo>
                <a:lnTo>
                  <a:pt x="22098" y="2843"/>
                </a:lnTo>
                <a:lnTo>
                  <a:pt x="36181" y="0"/>
                </a:lnTo>
                <a:lnTo>
                  <a:pt x="793046" y="0"/>
                </a:lnTo>
                <a:lnTo>
                  <a:pt x="807129" y="2843"/>
                </a:lnTo>
                <a:lnTo>
                  <a:pt x="818630" y="10597"/>
                </a:lnTo>
                <a:lnTo>
                  <a:pt x="826383" y="22098"/>
                </a:lnTo>
                <a:lnTo>
                  <a:pt x="829227" y="36181"/>
                </a:lnTo>
                <a:lnTo>
                  <a:pt x="829227" y="180905"/>
                </a:lnTo>
                <a:lnTo>
                  <a:pt x="826383" y="194988"/>
                </a:lnTo>
                <a:lnTo>
                  <a:pt x="818630" y="206489"/>
                </a:lnTo>
                <a:lnTo>
                  <a:pt x="807129" y="214243"/>
                </a:lnTo>
                <a:lnTo>
                  <a:pt x="793046" y="217086"/>
                </a:lnTo>
                <a:lnTo>
                  <a:pt x="36181" y="217086"/>
                </a:lnTo>
                <a:lnTo>
                  <a:pt x="22098" y="214243"/>
                </a:lnTo>
                <a:lnTo>
                  <a:pt x="10597" y="206489"/>
                </a:lnTo>
                <a:lnTo>
                  <a:pt x="2843" y="194988"/>
                </a:lnTo>
                <a:lnTo>
                  <a:pt x="0" y="180905"/>
                </a:lnTo>
                <a:lnTo>
                  <a:pt x="0" y="36181"/>
                </a:lnTo>
                <a:close/>
              </a:path>
            </a:pathLst>
          </a:custGeom>
          <a:ln w="8890">
            <a:solidFill>
              <a:srgbClr val="F9A3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8352534" y="5515869"/>
            <a:ext cx="49530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95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50" spc="5" dirty="0">
                <a:solidFill>
                  <a:srgbClr val="FFFFFF"/>
                </a:solidFill>
                <a:latin typeface="Calibri"/>
                <a:cs typeface="Calibri"/>
              </a:rPr>
              <a:t>(f)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928366" y="5907061"/>
            <a:ext cx="551179" cy="40894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990596" y="5889281"/>
            <a:ext cx="408940" cy="45339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8980818" y="5939842"/>
            <a:ext cx="445770" cy="309880"/>
          </a:xfrm>
          <a:prstGeom prst="rect">
            <a:avLst/>
          </a:prstGeom>
          <a:solidFill>
            <a:srgbClr val="FFFFFF"/>
          </a:solidFill>
          <a:ln w="8890">
            <a:solidFill>
              <a:srgbClr val="5B92C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950" marR="74295" indent="-22860">
              <a:lnSpc>
                <a:spcPts val="1260"/>
              </a:lnSpc>
            </a:pPr>
            <a:r>
              <a:rPr sz="1050" b="1" dirty="0">
                <a:solidFill>
                  <a:srgbClr val="FF0000"/>
                </a:solidFill>
                <a:latin typeface="Calibri"/>
                <a:cs typeface="Calibri"/>
              </a:rPr>
              <a:t>Yes</a:t>
            </a:r>
            <a:r>
              <a:rPr sz="1050" b="1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FF0000"/>
                </a:solidFill>
                <a:latin typeface="Calibri"/>
                <a:cs typeface="Calibri"/>
              </a:rPr>
              <a:t>/  90%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933921" y="5820408"/>
            <a:ext cx="107251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" dirty="0">
                <a:latin typeface="Calibri"/>
                <a:cs typeface="Calibri"/>
              </a:rPr>
              <a:t>Predicted</a:t>
            </a:r>
            <a:r>
              <a:rPr sz="1050" spc="-4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class/risk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8057146" y="1790992"/>
            <a:ext cx="1217929" cy="34671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252726" y="1826552"/>
            <a:ext cx="817879" cy="29337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103451" y="1826277"/>
            <a:ext cx="1118870" cy="249554"/>
          </a:xfrm>
          <a:custGeom>
            <a:avLst/>
            <a:gdLst/>
            <a:ahLst/>
            <a:cxnLst/>
            <a:rect l="l" t="t" r="r" b="b"/>
            <a:pathLst>
              <a:path w="1118870" h="249555">
                <a:moveTo>
                  <a:pt x="0" y="0"/>
                </a:moveTo>
                <a:lnTo>
                  <a:pt x="1118504" y="0"/>
                </a:lnTo>
                <a:lnTo>
                  <a:pt x="1118504" y="248970"/>
                </a:lnTo>
                <a:lnTo>
                  <a:pt x="0" y="24897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103451" y="1826277"/>
            <a:ext cx="1118870" cy="249554"/>
          </a:xfrm>
          <a:custGeom>
            <a:avLst/>
            <a:gdLst/>
            <a:ahLst/>
            <a:cxnLst/>
            <a:rect l="l" t="t" r="r" b="b"/>
            <a:pathLst>
              <a:path w="1118870" h="249555">
                <a:moveTo>
                  <a:pt x="0" y="0"/>
                </a:moveTo>
                <a:lnTo>
                  <a:pt x="1118504" y="0"/>
                </a:lnTo>
                <a:lnTo>
                  <a:pt x="1118504" y="248970"/>
                </a:lnTo>
                <a:lnTo>
                  <a:pt x="0" y="248970"/>
                </a:lnTo>
                <a:lnTo>
                  <a:pt x="0" y="0"/>
                </a:lnTo>
                <a:close/>
              </a:path>
            </a:pathLst>
          </a:custGeom>
          <a:ln w="889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8308903" y="1858053"/>
            <a:ext cx="71183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FF0000"/>
                </a:solidFill>
                <a:latin typeface="Calibri"/>
                <a:cs typeface="Calibri"/>
              </a:rPr>
              <a:t>A and B </a:t>
            </a:r>
            <a:r>
              <a:rPr sz="1050" spc="-55" dirty="0">
                <a:solidFill>
                  <a:srgbClr val="FF2600"/>
                </a:solidFill>
                <a:latin typeface="Wingdings"/>
                <a:cs typeface="Wingdings"/>
              </a:rPr>
              <a:t></a:t>
            </a:r>
            <a:r>
              <a:rPr sz="1050" spc="-125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1050" b="1" dirty="0">
                <a:solidFill>
                  <a:srgbClr val="FF2600"/>
                </a:solidFill>
                <a:latin typeface="Calibri"/>
                <a:cs typeface="Calibri"/>
              </a:rPr>
              <a:t>C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8174570" y="2302662"/>
            <a:ext cx="1011101" cy="95788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320793" y="5940990"/>
            <a:ext cx="480633" cy="3573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4568741" y="5984824"/>
            <a:ext cx="72199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000090"/>
                </a:solidFill>
                <a:latin typeface="Arial"/>
                <a:cs typeface="Arial"/>
              </a:rPr>
              <a:t>Dashboard</a:t>
            </a:r>
            <a:endParaRPr sz="105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166113" y="1784712"/>
            <a:ext cx="626745" cy="697865"/>
          </a:xfrm>
          <a:custGeom>
            <a:avLst/>
            <a:gdLst/>
            <a:ahLst/>
            <a:cxnLst/>
            <a:rect l="l" t="t" r="r" b="b"/>
            <a:pathLst>
              <a:path w="626744" h="697864">
                <a:moveTo>
                  <a:pt x="0" y="0"/>
                </a:moveTo>
                <a:lnTo>
                  <a:pt x="626424" y="0"/>
                </a:lnTo>
                <a:lnTo>
                  <a:pt x="626424" y="697857"/>
                </a:lnTo>
                <a:lnTo>
                  <a:pt x="0" y="69785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244416" y="1784711"/>
            <a:ext cx="0" cy="697865"/>
          </a:xfrm>
          <a:custGeom>
            <a:avLst/>
            <a:gdLst/>
            <a:ahLst/>
            <a:cxnLst/>
            <a:rect l="l" t="t" r="r" b="b"/>
            <a:pathLst>
              <a:path h="697864">
                <a:moveTo>
                  <a:pt x="0" y="0"/>
                </a:moveTo>
                <a:lnTo>
                  <a:pt x="0" y="697857"/>
                </a:lnTo>
              </a:path>
            </a:pathLst>
          </a:custGeom>
          <a:ln w="889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166113" y="1871944"/>
            <a:ext cx="626745" cy="0"/>
          </a:xfrm>
          <a:custGeom>
            <a:avLst/>
            <a:gdLst/>
            <a:ahLst/>
            <a:cxnLst/>
            <a:rect l="l" t="t" r="r" b="b"/>
            <a:pathLst>
              <a:path w="626744">
                <a:moveTo>
                  <a:pt x="0" y="0"/>
                </a:moveTo>
                <a:lnTo>
                  <a:pt x="626425" y="0"/>
                </a:lnTo>
              </a:path>
            </a:pathLst>
          </a:custGeom>
          <a:ln w="889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166113" y="1784711"/>
            <a:ext cx="626745" cy="697865"/>
          </a:xfrm>
          <a:custGeom>
            <a:avLst/>
            <a:gdLst/>
            <a:ahLst/>
            <a:cxnLst/>
            <a:rect l="l" t="t" r="r" b="b"/>
            <a:pathLst>
              <a:path w="626744" h="697864">
                <a:moveTo>
                  <a:pt x="0" y="0"/>
                </a:moveTo>
                <a:lnTo>
                  <a:pt x="626425" y="0"/>
                </a:lnTo>
                <a:lnTo>
                  <a:pt x="626425" y="697857"/>
                </a:lnTo>
                <a:lnTo>
                  <a:pt x="0" y="697857"/>
                </a:lnTo>
                <a:lnTo>
                  <a:pt x="0" y="0"/>
                </a:lnTo>
                <a:close/>
              </a:path>
            </a:pathLst>
          </a:custGeom>
          <a:ln w="8890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2248861" y="2015205"/>
            <a:ext cx="441325" cy="3175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19380" indent="-17780">
              <a:lnSpc>
                <a:spcPts val="1120"/>
              </a:lnSpc>
              <a:spcBef>
                <a:spcPts val="185"/>
              </a:spcBef>
            </a:pPr>
            <a:r>
              <a:rPr sz="950" b="1" spc="10" dirty="0">
                <a:solidFill>
                  <a:srgbClr val="000090"/>
                </a:solidFill>
                <a:latin typeface="Arial"/>
                <a:cs typeface="Arial"/>
              </a:rPr>
              <a:t>Stat</a:t>
            </a:r>
            <a:r>
              <a:rPr sz="950" b="1" dirty="0">
                <a:solidFill>
                  <a:srgbClr val="000090"/>
                </a:solidFill>
                <a:latin typeface="Arial"/>
                <a:cs typeface="Arial"/>
              </a:rPr>
              <a:t>i</a:t>
            </a:r>
            <a:r>
              <a:rPr sz="950" b="1" spc="10" dirty="0">
                <a:solidFill>
                  <a:srgbClr val="000090"/>
                </a:solidFill>
                <a:latin typeface="Arial"/>
                <a:cs typeface="Arial"/>
              </a:rPr>
              <a:t>c  Data.</a:t>
            </a:r>
            <a:endParaRPr sz="95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8634996" y="5204752"/>
            <a:ext cx="231140" cy="2667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2930426" y="2157445"/>
            <a:ext cx="78549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72160" algn="l"/>
              </a:tabLst>
            </a:pPr>
            <a:r>
              <a:rPr sz="950" b="1" u="heavy" spc="5" dirty="0">
                <a:solidFill>
                  <a:srgbClr val="000090"/>
                </a:solidFill>
                <a:uFill>
                  <a:solidFill>
                    <a:srgbClr val="021CA1"/>
                  </a:solidFill>
                </a:uFill>
                <a:latin typeface="Arial"/>
                <a:cs typeface="Arial"/>
              </a:rPr>
              <a:t> 	</a:t>
            </a:r>
            <a:endParaRPr sz="95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8714354" y="5227317"/>
            <a:ext cx="82291" cy="11556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583041" y="4878554"/>
            <a:ext cx="1085629" cy="99952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683266" y="1355382"/>
            <a:ext cx="2480309" cy="208915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847829" y="149202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86" y="10060"/>
                </a:lnTo>
                <a:lnTo>
                  <a:pt x="37494" y="37495"/>
                </a:lnTo>
                <a:lnTo>
                  <a:pt x="10060" y="78186"/>
                </a:lnTo>
                <a:lnTo>
                  <a:pt x="0" y="128015"/>
                </a:lnTo>
                <a:lnTo>
                  <a:pt x="10060" y="177845"/>
                </a:lnTo>
                <a:lnTo>
                  <a:pt x="37494" y="218536"/>
                </a:lnTo>
                <a:lnTo>
                  <a:pt x="78186" y="245971"/>
                </a:lnTo>
                <a:lnTo>
                  <a:pt x="128015" y="256031"/>
                </a:lnTo>
                <a:lnTo>
                  <a:pt x="177845" y="245971"/>
                </a:lnTo>
                <a:lnTo>
                  <a:pt x="218536" y="218536"/>
                </a:lnTo>
                <a:lnTo>
                  <a:pt x="245971" y="177845"/>
                </a:lnTo>
                <a:lnTo>
                  <a:pt x="256031" y="128015"/>
                </a:lnTo>
                <a:lnTo>
                  <a:pt x="245971" y="78186"/>
                </a:lnTo>
                <a:lnTo>
                  <a:pt x="218536" y="37495"/>
                </a:lnTo>
                <a:lnTo>
                  <a:pt x="177845" y="10060"/>
                </a:lnTo>
                <a:lnTo>
                  <a:pt x="128015" y="0"/>
                </a:lnTo>
                <a:close/>
              </a:path>
            </a:pathLst>
          </a:custGeom>
          <a:solidFill>
            <a:srgbClr val="021C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847829" y="149202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60" y="78186"/>
                </a:lnTo>
                <a:lnTo>
                  <a:pt x="37495" y="37494"/>
                </a:lnTo>
                <a:lnTo>
                  <a:pt x="78186" y="10060"/>
                </a:lnTo>
                <a:lnTo>
                  <a:pt x="128015" y="0"/>
                </a:lnTo>
                <a:lnTo>
                  <a:pt x="177845" y="10060"/>
                </a:lnTo>
                <a:lnTo>
                  <a:pt x="218536" y="37494"/>
                </a:lnTo>
                <a:lnTo>
                  <a:pt x="245971" y="78186"/>
                </a:lnTo>
                <a:lnTo>
                  <a:pt x="256031" y="128016"/>
                </a:lnTo>
                <a:lnTo>
                  <a:pt x="245971" y="177845"/>
                </a:lnTo>
                <a:lnTo>
                  <a:pt x="218536" y="218536"/>
                </a:lnTo>
                <a:lnTo>
                  <a:pt x="177845" y="245971"/>
                </a:lnTo>
                <a:lnTo>
                  <a:pt x="128015" y="256031"/>
                </a:lnTo>
                <a:lnTo>
                  <a:pt x="78186" y="245971"/>
                </a:lnTo>
                <a:lnTo>
                  <a:pt x="37495" y="218536"/>
                </a:lnTo>
                <a:lnTo>
                  <a:pt x="10060" y="177845"/>
                </a:lnTo>
                <a:lnTo>
                  <a:pt x="0" y="128016"/>
                </a:lnTo>
                <a:close/>
              </a:path>
            </a:pathLst>
          </a:custGeom>
          <a:ln w="8890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3936631" y="1495327"/>
            <a:ext cx="120014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210558" y="1487622"/>
            <a:ext cx="18040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5" dirty="0">
                <a:solidFill>
                  <a:srgbClr val="000090"/>
                </a:solidFill>
                <a:latin typeface="Arial"/>
                <a:cs typeface="Arial"/>
              </a:rPr>
              <a:t>DATA</a:t>
            </a:r>
            <a:r>
              <a:rPr sz="1400" b="1" spc="-12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0090"/>
                </a:solidFill>
                <a:latin typeface="Arial"/>
                <a:cs typeface="Arial"/>
              </a:rPr>
              <a:t>PREPARATION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3905516" y="1915452"/>
            <a:ext cx="1217929" cy="34671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074426" y="1951012"/>
            <a:ext cx="880110" cy="29337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3958180" y="1952089"/>
            <a:ext cx="1118870" cy="249554"/>
          </a:xfrm>
          <a:prstGeom prst="rect">
            <a:avLst/>
          </a:prstGeom>
          <a:solidFill>
            <a:srgbClr val="FFFFFF"/>
          </a:solidFill>
          <a:ln w="8890">
            <a:solidFill>
              <a:srgbClr val="5B92C7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350"/>
              </a:spcBef>
            </a:pPr>
            <a:r>
              <a:rPr sz="1050" b="1" spc="-5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105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050" b="1" spc="-5" dirty="0">
                <a:solidFill>
                  <a:srgbClr val="FF0000"/>
                </a:solidFill>
                <a:latin typeface="Calibri"/>
                <a:cs typeface="Calibri"/>
              </a:rPr>
              <a:t>cleaning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9162197" y="5440847"/>
            <a:ext cx="80976" cy="8097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 rot="10800000">
            <a:off x="9162329" y="5449762"/>
            <a:ext cx="78210" cy="67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30"/>
              </a:lnSpc>
            </a:pPr>
            <a:r>
              <a:rPr sz="5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9324149" y="5218164"/>
            <a:ext cx="80979" cy="8097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 rot="10800000">
            <a:off x="9324278" y="5227079"/>
            <a:ext cx="78210" cy="67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30"/>
              </a:lnSpc>
            </a:pPr>
            <a:r>
              <a:rPr sz="5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9101466" y="5035970"/>
            <a:ext cx="80975" cy="8097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 rot="10800000">
            <a:off x="9101597" y="5044885"/>
            <a:ext cx="78210" cy="67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30"/>
              </a:lnSpc>
            </a:pPr>
            <a:r>
              <a:rPr sz="5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8864021" y="5045631"/>
            <a:ext cx="80975" cy="8097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 rot="10800000">
            <a:off x="8864152" y="5054546"/>
            <a:ext cx="78210" cy="67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30"/>
              </a:lnSpc>
            </a:pPr>
            <a:r>
              <a:rPr sz="5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9020491" y="5339627"/>
            <a:ext cx="80975" cy="8097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 rot="10800000">
            <a:off x="9020621" y="5348542"/>
            <a:ext cx="78210" cy="67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30"/>
              </a:lnSpc>
            </a:pPr>
            <a:r>
              <a:rPr sz="5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8742784" y="5299139"/>
            <a:ext cx="80975" cy="8097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 rot="10800000">
            <a:off x="8742863" y="5310014"/>
            <a:ext cx="78313" cy="74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5"/>
              </a:lnSpc>
            </a:pPr>
            <a:r>
              <a:rPr sz="550" spc="1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9040734" y="4833531"/>
            <a:ext cx="80976" cy="8097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 rot="10800000">
            <a:off x="9040866" y="4842446"/>
            <a:ext cx="78210" cy="67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30"/>
              </a:lnSpc>
            </a:pPr>
            <a:r>
              <a:rPr sz="5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9020491" y="5177676"/>
            <a:ext cx="80975" cy="8097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 rot="10800000">
            <a:off x="9020621" y="5186591"/>
            <a:ext cx="78210" cy="67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30"/>
              </a:lnSpc>
            </a:pPr>
            <a:r>
              <a:rPr sz="5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8641566" y="5461090"/>
            <a:ext cx="80974" cy="8097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 rot="10800000">
            <a:off x="8641645" y="5471964"/>
            <a:ext cx="78313" cy="74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5"/>
              </a:lnSpc>
            </a:pPr>
            <a:r>
              <a:rPr sz="550" spc="1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8459371" y="5319384"/>
            <a:ext cx="80975" cy="8097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 rot="10800000">
            <a:off x="8459450" y="5330257"/>
            <a:ext cx="78313" cy="74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5"/>
              </a:lnSpc>
            </a:pPr>
            <a:r>
              <a:rPr sz="550" spc="1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8580834" y="5238408"/>
            <a:ext cx="80975" cy="8097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 rot="10800000">
            <a:off x="8580913" y="5249282"/>
            <a:ext cx="78313" cy="74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5"/>
              </a:lnSpc>
            </a:pPr>
            <a:r>
              <a:rPr sz="550" spc="1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8398639" y="5116945"/>
            <a:ext cx="80975" cy="8097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 rot="10800000">
            <a:off x="8398719" y="5127819"/>
            <a:ext cx="78313" cy="74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5"/>
              </a:lnSpc>
            </a:pPr>
            <a:r>
              <a:rPr sz="550" spc="1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8499858" y="4954994"/>
            <a:ext cx="80975" cy="8097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 rot="10800000">
            <a:off x="8499937" y="4965869"/>
            <a:ext cx="78313" cy="74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5"/>
              </a:lnSpc>
            </a:pPr>
            <a:r>
              <a:rPr sz="550" spc="1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8536888" y="4680579"/>
            <a:ext cx="546735" cy="972185"/>
          </a:xfrm>
          <a:custGeom>
            <a:avLst/>
            <a:gdLst/>
            <a:ahLst/>
            <a:cxnLst/>
            <a:rect l="l" t="t" r="r" b="b"/>
            <a:pathLst>
              <a:path w="546734" h="972185">
                <a:moveTo>
                  <a:pt x="546583" y="971704"/>
                </a:moveTo>
                <a:lnTo>
                  <a:pt x="0" y="0"/>
                </a:lnTo>
              </a:path>
            </a:pathLst>
          </a:custGeom>
          <a:ln w="3373">
            <a:solidFill>
              <a:srgbClr val="0F0F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843826" y="5507646"/>
            <a:ext cx="80976" cy="8097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 rot="10800000">
            <a:off x="8843907" y="5518520"/>
            <a:ext cx="78313" cy="74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5"/>
              </a:lnSpc>
            </a:pPr>
            <a:r>
              <a:rPr sz="550" spc="1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8823534" y="4861190"/>
            <a:ext cx="80975" cy="8097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 rot="10800000">
            <a:off x="8823664" y="4870105"/>
            <a:ext cx="78210" cy="67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30"/>
              </a:lnSpc>
            </a:pPr>
            <a:r>
              <a:rPr sz="5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8588479" y="4671581"/>
            <a:ext cx="450215" cy="1012190"/>
          </a:xfrm>
          <a:custGeom>
            <a:avLst/>
            <a:gdLst/>
            <a:ahLst/>
            <a:cxnLst/>
            <a:rect l="l" t="t" r="r" b="b"/>
            <a:pathLst>
              <a:path w="450215" h="1012189">
                <a:moveTo>
                  <a:pt x="450005" y="1012192"/>
                </a:moveTo>
                <a:lnTo>
                  <a:pt x="0" y="0"/>
                </a:lnTo>
              </a:path>
            </a:pathLst>
          </a:custGeom>
          <a:ln w="3373">
            <a:solidFill>
              <a:srgbClr val="0F0F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479614" y="4671581"/>
            <a:ext cx="682625" cy="1012190"/>
          </a:xfrm>
          <a:custGeom>
            <a:avLst/>
            <a:gdLst/>
            <a:ahLst/>
            <a:cxnLst/>
            <a:rect l="l" t="t" r="r" b="b"/>
            <a:pathLst>
              <a:path w="682625" h="1012189">
                <a:moveTo>
                  <a:pt x="682582" y="1012192"/>
                </a:moveTo>
                <a:lnTo>
                  <a:pt x="0" y="0"/>
                </a:lnTo>
              </a:path>
            </a:pathLst>
          </a:custGeom>
          <a:ln w="3373">
            <a:solidFill>
              <a:srgbClr val="0F0F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641566" y="4631093"/>
            <a:ext cx="379095" cy="1052830"/>
          </a:xfrm>
          <a:custGeom>
            <a:avLst/>
            <a:gdLst/>
            <a:ahLst/>
            <a:cxnLst/>
            <a:rect l="l" t="t" r="r" b="b"/>
            <a:pathLst>
              <a:path w="379095" h="1052829">
                <a:moveTo>
                  <a:pt x="378925" y="1052680"/>
                </a:moveTo>
                <a:lnTo>
                  <a:pt x="0" y="0"/>
                </a:lnTo>
              </a:path>
            </a:pathLst>
          </a:custGeom>
          <a:ln w="3373">
            <a:solidFill>
              <a:srgbClr val="0F0F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459370" y="4712068"/>
            <a:ext cx="702945" cy="931544"/>
          </a:xfrm>
          <a:custGeom>
            <a:avLst/>
            <a:gdLst/>
            <a:ahLst/>
            <a:cxnLst/>
            <a:rect l="l" t="t" r="r" b="b"/>
            <a:pathLst>
              <a:path w="702945" h="931545">
                <a:moveTo>
                  <a:pt x="702827" y="931217"/>
                </a:moveTo>
                <a:lnTo>
                  <a:pt x="0" y="0"/>
                </a:lnTo>
              </a:path>
            </a:pathLst>
          </a:custGeom>
          <a:ln w="3373">
            <a:solidFill>
              <a:srgbClr val="0F0F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580835" y="4671581"/>
            <a:ext cx="541020" cy="1012190"/>
          </a:xfrm>
          <a:custGeom>
            <a:avLst/>
            <a:gdLst/>
            <a:ahLst/>
            <a:cxnLst/>
            <a:rect l="l" t="t" r="r" b="b"/>
            <a:pathLst>
              <a:path w="541020" h="1012189">
                <a:moveTo>
                  <a:pt x="540875" y="1012192"/>
                </a:moveTo>
                <a:lnTo>
                  <a:pt x="0" y="0"/>
                </a:lnTo>
              </a:path>
            </a:pathLst>
          </a:custGeom>
          <a:ln w="3373">
            <a:solidFill>
              <a:srgbClr val="0F0F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714506" y="2226602"/>
            <a:ext cx="1217929" cy="43561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785626" y="2226602"/>
            <a:ext cx="1057910" cy="45338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4761539" y="2256534"/>
            <a:ext cx="1118870" cy="344805"/>
          </a:xfrm>
          <a:prstGeom prst="rect">
            <a:avLst/>
          </a:prstGeom>
          <a:solidFill>
            <a:srgbClr val="FFFFFF"/>
          </a:solidFill>
          <a:ln w="8890">
            <a:solidFill>
              <a:srgbClr val="5B92C7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233045" marR="85090" indent="-137795">
              <a:lnSpc>
                <a:spcPct val="100000"/>
              </a:lnSpc>
              <a:spcBef>
                <a:spcPts val="95"/>
              </a:spcBef>
            </a:pPr>
            <a:r>
              <a:rPr sz="1050" b="1" dirty="0">
                <a:solidFill>
                  <a:srgbClr val="FF0000"/>
                </a:solidFill>
                <a:latin typeface="Calibri"/>
                <a:cs typeface="Calibri"/>
              </a:rPr>
              <a:t>Feature/variable  </a:t>
            </a:r>
            <a:r>
              <a:rPr sz="1050" b="1" spc="-5" dirty="0">
                <a:solidFill>
                  <a:srgbClr val="FF0000"/>
                </a:solidFill>
                <a:latin typeface="Calibri"/>
                <a:cs typeface="Calibri"/>
              </a:rPr>
              <a:t>engineering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3737994" y="2656968"/>
            <a:ext cx="2391027" cy="72110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626725" y="2372756"/>
            <a:ext cx="89535" cy="88900"/>
          </a:xfrm>
          <a:custGeom>
            <a:avLst/>
            <a:gdLst/>
            <a:ahLst/>
            <a:cxnLst/>
            <a:rect l="l" t="t" r="r" b="b"/>
            <a:pathLst>
              <a:path w="89535" h="88900">
                <a:moveTo>
                  <a:pt x="1028" y="0"/>
                </a:moveTo>
                <a:lnTo>
                  <a:pt x="0" y="88894"/>
                </a:lnTo>
                <a:lnTo>
                  <a:pt x="89408" y="45475"/>
                </a:lnTo>
                <a:lnTo>
                  <a:pt x="1028" y="0"/>
                </a:lnTo>
                <a:close/>
              </a:path>
            </a:pathLst>
          </a:custGeom>
          <a:solidFill>
            <a:srgbClr val="021C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123566" y="2368325"/>
            <a:ext cx="751205" cy="8890"/>
          </a:xfrm>
          <a:custGeom>
            <a:avLst/>
            <a:gdLst/>
            <a:ahLst/>
            <a:cxnLst/>
            <a:rect l="l" t="t" r="r" b="b"/>
            <a:pathLst>
              <a:path w="751204" h="8889">
                <a:moveTo>
                  <a:pt x="750783" y="8684"/>
                </a:moveTo>
                <a:lnTo>
                  <a:pt x="0" y="0"/>
                </a:lnTo>
              </a:path>
            </a:pathLst>
          </a:custGeom>
          <a:ln w="8890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802720" y="2331740"/>
            <a:ext cx="89535" cy="88900"/>
          </a:xfrm>
          <a:custGeom>
            <a:avLst/>
            <a:gdLst/>
            <a:ahLst/>
            <a:cxnLst/>
            <a:rect l="l" t="t" r="r" b="b"/>
            <a:pathLst>
              <a:path w="89534" h="88900">
                <a:moveTo>
                  <a:pt x="1028" y="0"/>
                </a:moveTo>
                <a:lnTo>
                  <a:pt x="0" y="88893"/>
                </a:lnTo>
                <a:lnTo>
                  <a:pt x="89408" y="45475"/>
                </a:lnTo>
                <a:lnTo>
                  <a:pt x="1028" y="0"/>
                </a:lnTo>
                <a:close/>
              </a:path>
            </a:pathLst>
          </a:custGeom>
          <a:solidFill>
            <a:srgbClr val="021C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994427" y="5150591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899" y="0"/>
                </a:moveTo>
                <a:lnTo>
                  <a:pt x="0" y="44449"/>
                </a:lnTo>
                <a:lnTo>
                  <a:pt x="88899" y="88899"/>
                </a:lnTo>
                <a:lnTo>
                  <a:pt x="88899" y="0"/>
                </a:lnTo>
                <a:close/>
              </a:path>
            </a:pathLst>
          </a:custGeom>
          <a:solidFill>
            <a:srgbClr val="021C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711018" y="3442162"/>
            <a:ext cx="1633855" cy="1901189"/>
          </a:xfrm>
          <a:custGeom>
            <a:avLst/>
            <a:gdLst/>
            <a:ahLst/>
            <a:cxnLst/>
            <a:rect l="l" t="t" r="r" b="b"/>
            <a:pathLst>
              <a:path w="1633854" h="1901189">
                <a:moveTo>
                  <a:pt x="0" y="0"/>
                </a:moveTo>
                <a:lnTo>
                  <a:pt x="1633616" y="1900644"/>
                </a:lnTo>
              </a:path>
            </a:pathLst>
          </a:custGeom>
          <a:ln w="8890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699428" y="3428678"/>
            <a:ext cx="92075" cy="96520"/>
          </a:xfrm>
          <a:custGeom>
            <a:avLst/>
            <a:gdLst/>
            <a:ahLst/>
            <a:cxnLst/>
            <a:rect l="l" t="t" r="r" b="b"/>
            <a:pathLst>
              <a:path w="92075" h="96520">
                <a:moveTo>
                  <a:pt x="0" y="0"/>
                </a:moveTo>
                <a:lnTo>
                  <a:pt x="24237" y="96392"/>
                </a:lnTo>
                <a:lnTo>
                  <a:pt x="91656" y="38445"/>
                </a:lnTo>
                <a:lnTo>
                  <a:pt x="0" y="0"/>
                </a:lnTo>
                <a:close/>
              </a:path>
            </a:pathLst>
          </a:custGeom>
          <a:solidFill>
            <a:srgbClr val="021C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378191" y="5864469"/>
            <a:ext cx="400215" cy="40021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929379" algn="l"/>
                <a:tab pos="4747260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275" dirty="0"/>
              <a:t>Applications	</a:t>
            </a:r>
            <a:r>
              <a:rPr spc="340" dirty="0"/>
              <a:t>of	</a:t>
            </a:r>
            <a:r>
              <a:rPr spc="955" dirty="0"/>
              <a:t>ML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7859" y="1247970"/>
            <a:ext cx="553148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2415" indent="-260350">
              <a:lnSpc>
                <a:spcPct val="100000"/>
              </a:lnSpc>
              <a:spcBef>
                <a:spcPts val="130"/>
              </a:spcBef>
              <a:buFont typeface="Lucida Sans Unicode"/>
              <a:buChar char="•"/>
              <a:tabLst>
                <a:tab pos="273050" algn="l"/>
                <a:tab pos="4211955" algn="l"/>
              </a:tabLst>
            </a:pPr>
            <a:r>
              <a:rPr sz="1950" spc="195" dirty="0">
                <a:latin typeface="Arial"/>
                <a:cs typeface="Arial"/>
              </a:rPr>
              <a:t>We </a:t>
            </a:r>
            <a:r>
              <a:rPr sz="1950" spc="105" dirty="0">
                <a:latin typeface="Arial"/>
                <a:cs typeface="Arial"/>
              </a:rPr>
              <a:t>all </a:t>
            </a:r>
            <a:r>
              <a:rPr sz="1950" spc="45" dirty="0">
                <a:latin typeface="Arial"/>
                <a:cs typeface="Arial"/>
              </a:rPr>
              <a:t>use  </a:t>
            </a:r>
            <a:r>
              <a:rPr sz="1950" spc="229" dirty="0">
                <a:latin typeface="Arial"/>
                <a:cs typeface="Arial"/>
              </a:rPr>
              <a:t>it </a:t>
            </a:r>
            <a:r>
              <a:rPr sz="1950" spc="155" dirty="0">
                <a:latin typeface="Arial"/>
                <a:cs typeface="Arial"/>
              </a:rPr>
              <a:t>on </a:t>
            </a:r>
            <a:r>
              <a:rPr sz="1950" spc="85" dirty="0">
                <a:latin typeface="Arial"/>
                <a:cs typeface="Arial"/>
              </a:rPr>
              <a:t>a</a:t>
            </a:r>
            <a:r>
              <a:rPr sz="1950" spc="415" dirty="0">
                <a:latin typeface="Arial"/>
                <a:cs typeface="Arial"/>
              </a:rPr>
              <a:t> </a:t>
            </a:r>
            <a:r>
              <a:rPr sz="1950" spc="114" dirty="0">
                <a:latin typeface="Arial"/>
                <a:cs typeface="Arial"/>
              </a:rPr>
              <a:t>daily</a:t>
            </a:r>
            <a:r>
              <a:rPr sz="1950" spc="285" dirty="0">
                <a:latin typeface="Arial"/>
                <a:cs typeface="Arial"/>
              </a:rPr>
              <a:t> </a:t>
            </a:r>
            <a:r>
              <a:rPr sz="1950" spc="75" dirty="0">
                <a:latin typeface="Arial"/>
                <a:cs typeface="Arial"/>
              </a:rPr>
              <a:t>basis.	</a:t>
            </a:r>
            <a:r>
              <a:rPr sz="1950" spc="125" dirty="0">
                <a:latin typeface="Arial"/>
                <a:cs typeface="Arial"/>
              </a:rPr>
              <a:t>Examples: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1265" y="2015673"/>
            <a:ext cx="3233318" cy="2901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818130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95" dirty="0"/>
              <a:t>Machine	</a:t>
            </a:r>
            <a:r>
              <a:rPr spc="300" dirty="0"/>
              <a:t>Learning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7859" y="1256329"/>
            <a:ext cx="5208905" cy="448310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72415" indent="-260350">
              <a:lnSpc>
                <a:spcPct val="100000"/>
              </a:lnSpc>
              <a:spcBef>
                <a:spcPts val="126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50" dirty="0">
                <a:latin typeface="Arial"/>
                <a:cs typeface="Arial"/>
              </a:rPr>
              <a:t>Spam</a:t>
            </a:r>
            <a:r>
              <a:rPr sz="1950" spc="275" dirty="0">
                <a:latin typeface="Arial"/>
                <a:cs typeface="Arial"/>
              </a:rPr>
              <a:t> </a:t>
            </a:r>
            <a:r>
              <a:rPr sz="1950" spc="155" dirty="0">
                <a:latin typeface="Arial"/>
                <a:cs typeface="Arial"/>
              </a:rPr>
              <a:t>filtering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117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65" dirty="0">
                <a:latin typeface="Arial"/>
                <a:cs typeface="Arial"/>
              </a:rPr>
              <a:t>Credit </a:t>
            </a:r>
            <a:r>
              <a:rPr sz="1950" spc="114" dirty="0">
                <a:latin typeface="Arial"/>
                <a:cs typeface="Arial"/>
              </a:rPr>
              <a:t>card </a:t>
            </a:r>
            <a:r>
              <a:rPr sz="1950" spc="155" dirty="0">
                <a:latin typeface="Arial"/>
                <a:cs typeface="Arial"/>
              </a:rPr>
              <a:t>fraud</a:t>
            </a:r>
            <a:r>
              <a:rPr sz="1950" spc="555" dirty="0">
                <a:latin typeface="Arial"/>
                <a:cs typeface="Arial"/>
              </a:rPr>
              <a:t> </a:t>
            </a:r>
            <a:r>
              <a:rPr sz="1950" spc="160" dirty="0">
                <a:latin typeface="Arial"/>
                <a:cs typeface="Arial"/>
              </a:rPr>
              <a:t>detection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117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215" dirty="0">
                <a:latin typeface="Arial"/>
                <a:cs typeface="Arial"/>
              </a:rPr>
              <a:t>Digit </a:t>
            </a:r>
            <a:r>
              <a:rPr sz="1950" spc="150" dirty="0">
                <a:latin typeface="Arial"/>
                <a:cs typeface="Arial"/>
              </a:rPr>
              <a:t>recognition </a:t>
            </a:r>
            <a:r>
              <a:rPr sz="1950" spc="155" dirty="0">
                <a:latin typeface="Arial"/>
                <a:cs typeface="Arial"/>
              </a:rPr>
              <a:t>on </a:t>
            </a:r>
            <a:r>
              <a:rPr sz="1950" spc="105" dirty="0">
                <a:latin typeface="Arial"/>
                <a:cs typeface="Arial"/>
              </a:rPr>
              <a:t>checks, </a:t>
            </a:r>
            <a:r>
              <a:rPr sz="1950" spc="120" dirty="0">
                <a:latin typeface="Arial"/>
                <a:cs typeface="Arial"/>
              </a:rPr>
              <a:t>zip</a:t>
            </a:r>
            <a:r>
              <a:rPr sz="1950" spc="760" dirty="0">
                <a:latin typeface="Arial"/>
                <a:cs typeface="Arial"/>
              </a:rPr>
              <a:t> </a:t>
            </a:r>
            <a:r>
              <a:rPr sz="1950" spc="95" dirty="0">
                <a:latin typeface="Arial"/>
                <a:cs typeface="Arial"/>
              </a:rPr>
              <a:t>codes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117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80" dirty="0">
                <a:latin typeface="Arial"/>
                <a:cs typeface="Arial"/>
              </a:rPr>
              <a:t>Detecting </a:t>
            </a:r>
            <a:r>
              <a:rPr sz="1950" spc="80" dirty="0">
                <a:latin typeface="Arial"/>
                <a:cs typeface="Arial"/>
              </a:rPr>
              <a:t>faces </a:t>
            </a:r>
            <a:r>
              <a:rPr sz="1950" spc="135" dirty="0">
                <a:latin typeface="Arial"/>
                <a:cs typeface="Arial"/>
              </a:rPr>
              <a:t>in</a:t>
            </a:r>
            <a:r>
              <a:rPr sz="1950" spc="-35" dirty="0">
                <a:latin typeface="Arial"/>
                <a:cs typeface="Arial"/>
              </a:rPr>
              <a:t> </a:t>
            </a:r>
            <a:r>
              <a:rPr sz="1950" spc="105" dirty="0">
                <a:latin typeface="Arial"/>
                <a:cs typeface="Arial"/>
              </a:rPr>
              <a:t>images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117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229" dirty="0">
                <a:latin typeface="Arial"/>
                <a:cs typeface="Arial"/>
              </a:rPr>
              <a:t>MRI </a:t>
            </a:r>
            <a:r>
              <a:rPr sz="1950" spc="135" dirty="0">
                <a:latin typeface="Arial"/>
                <a:cs typeface="Arial"/>
              </a:rPr>
              <a:t>image</a:t>
            </a:r>
            <a:r>
              <a:rPr sz="1950" spc="330" dirty="0">
                <a:latin typeface="Arial"/>
                <a:cs typeface="Arial"/>
              </a:rPr>
              <a:t> </a:t>
            </a:r>
            <a:r>
              <a:rPr sz="1950" spc="75" dirty="0">
                <a:latin typeface="Arial"/>
                <a:cs typeface="Arial"/>
              </a:rPr>
              <a:t>analysis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117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60" dirty="0">
                <a:latin typeface="Arial"/>
                <a:cs typeface="Arial"/>
              </a:rPr>
              <a:t>Recommendation</a:t>
            </a:r>
            <a:r>
              <a:rPr sz="1950" spc="285" dirty="0">
                <a:latin typeface="Arial"/>
                <a:cs typeface="Arial"/>
              </a:rPr>
              <a:t> </a:t>
            </a:r>
            <a:r>
              <a:rPr sz="1950" spc="120" dirty="0">
                <a:latin typeface="Arial"/>
                <a:cs typeface="Arial"/>
              </a:rPr>
              <a:t>system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117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90" dirty="0">
                <a:latin typeface="Arial"/>
                <a:cs typeface="Arial"/>
              </a:rPr>
              <a:t>Search</a:t>
            </a:r>
            <a:r>
              <a:rPr sz="1950" spc="280" dirty="0">
                <a:latin typeface="Arial"/>
                <a:cs typeface="Arial"/>
              </a:rPr>
              <a:t> </a:t>
            </a:r>
            <a:r>
              <a:rPr sz="1950" spc="80" dirty="0">
                <a:latin typeface="Arial"/>
                <a:cs typeface="Arial"/>
              </a:rPr>
              <a:t>engines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117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70" dirty="0">
                <a:latin typeface="Arial"/>
                <a:cs typeface="Arial"/>
              </a:rPr>
              <a:t>Handwriting</a:t>
            </a:r>
            <a:r>
              <a:rPr sz="1950" spc="275" dirty="0">
                <a:latin typeface="Arial"/>
                <a:cs typeface="Arial"/>
              </a:rPr>
              <a:t> </a:t>
            </a:r>
            <a:r>
              <a:rPr sz="1950" spc="150" dirty="0">
                <a:latin typeface="Arial"/>
                <a:cs typeface="Arial"/>
              </a:rPr>
              <a:t>recognition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117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75" dirty="0">
                <a:latin typeface="Arial"/>
                <a:cs typeface="Arial"/>
              </a:rPr>
              <a:t>Scene</a:t>
            </a:r>
            <a:r>
              <a:rPr sz="1950" spc="275" dirty="0">
                <a:latin typeface="Arial"/>
                <a:cs typeface="Arial"/>
              </a:rPr>
              <a:t> </a:t>
            </a:r>
            <a:r>
              <a:rPr sz="1950" spc="120" dirty="0">
                <a:latin typeface="Arial"/>
                <a:cs typeface="Arial"/>
              </a:rPr>
              <a:t>classification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117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55" dirty="0">
                <a:latin typeface="Arial"/>
                <a:cs typeface="Arial"/>
              </a:rPr>
              <a:t>etc...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89902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225" dirty="0"/>
              <a:t>Interdisciplinary	field	</a:t>
            </a:r>
          </a:p>
        </p:txBody>
      </p:sp>
      <p:sp>
        <p:nvSpPr>
          <p:cNvPr id="3" name="object 3"/>
          <p:cNvSpPr/>
          <p:nvPr/>
        </p:nvSpPr>
        <p:spPr>
          <a:xfrm>
            <a:off x="3658730" y="2642646"/>
            <a:ext cx="2705791" cy="2705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25827" y="1570304"/>
            <a:ext cx="1365365" cy="13653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28230" y="2153023"/>
            <a:ext cx="57340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Book Antiqua"/>
                <a:cs typeface="Book Antiqua"/>
              </a:rPr>
              <a:t>Statistics</a:t>
            </a:r>
            <a:endParaRPr sz="1050">
              <a:latin typeface="Book Antiqua"/>
              <a:cs typeface="Book Antiqu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84958" y="2224931"/>
            <a:ext cx="1371599" cy="13653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56057" y="2808610"/>
            <a:ext cx="8407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60" dirty="0">
                <a:latin typeface="Book Antiqua"/>
                <a:cs typeface="Book Antiqua"/>
              </a:rPr>
              <a:t>V</a:t>
            </a:r>
            <a:r>
              <a:rPr sz="1050" b="1" dirty="0">
                <a:latin typeface="Book Antiqua"/>
                <a:cs typeface="Book Antiqua"/>
              </a:rPr>
              <a:t>isualization</a:t>
            </a:r>
            <a:endParaRPr sz="1050">
              <a:latin typeface="Book Antiqua"/>
              <a:cs typeface="Book Antiqu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21623" y="3696284"/>
            <a:ext cx="1371599" cy="13653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73768" y="4281701"/>
            <a:ext cx="67754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Book Antiqua"/>
                <a:cs typeface="Book Antiqua"/>
              </a:rPr>
              <a:t>Economics</a:t>
            </a:r>
            <a:endParaRPr sz="1050">
              <a:latin typeface="Book Antiqua"/>
              <a:cs typeface="Book Antiqu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80206" y="4880847"/>
            <a:ext cx="1371599" cy="13653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79906" y="5463026"/>
            <a:ext cx="64770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Book Antiqua"/>
                <a:cs typeface="Book Antiqua"/>
              </a:rPr>
              <a:t>Databases</a:t>
            </a:r>
            <a:endParaRPr sz="1050">
              <a:latin typeface="Book Antiqua"/>
              <a:cs typeface="Book Antiqu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71447" y="4880847"/>
            <a:ext cx="1365364" cy="13653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066993" y="3287500"/>
            <a:ext cx="1791335" cy="2289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100"/>
              </a:spcBef>
            </a:pPr>
            <a:r>
              <a:rPr sz="8400" dirty="0">
                <a:latin typeface="Palatino Linotype"/>
                <a:cs typeface="Palatino Linotype"/>
              </a:rPr>
              <a:t>ML</a:t>
            </a:r>
            <a:endParaRPr sz="84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6480"/>
              </a:spcBef>
            </a:pPr>
            <a:r>
              <a:rPr sz="1050" b="1" dirty="0">
                <a:latin typeface="Book Antiqua"/>
                <a:cs typeface="Book Antiqua"/>
              </a:rPr>
              <a:t>Signal</a:t>
            </a:r>
            <a:endParaRPr sz="1050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20719" y="5524367"/>
            <a:ext cx="67754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Book Antiqua"/>
                <a:cs typeface="Book Antiqua"/>
              </a:rPr>
              <a:t>processing</a:t>
            </a:r>
            <a:endParaRPr sz="1050">
              <a:latin typeface="Book Antiqua"/>
              <a:cs typeface="Book Antiqu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30032" y="3696284"/>
            <a:ext cx="1365365" cy="13653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947096" y="4281701"/>
            <a:ext cx="77470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Book Antiqua"/>
                <a:cs typeface="Book Antiqua"/>
              </a:rPr>
              <a:t>Engineering</a:t>
            </a:r>
            <a:endParaRPr sz="1050">
              <a:latin typeface="Book Antiqua"/>
              <a:cs typeface="Book Antiqu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66697" y="2224931"/>
            <a:ext cx="1365365" cy="13653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03549" y="2808610"/>
            <a:ext cx="50038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Book Antiqua"/>
                <a:cs typeface="Book Antiqua"/>
              </a:rPr>
              <a:t>Biology</a:t>
            </a:r>
            <a:endParaRPr sz="105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1587</Words>
  <Application>Microsoft Office PowerPoint</Application>
  <PresentationFormat>Custom</PresentationFormat>
  <Paragraphs>502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Machine Learning  Basic Concepts</vt:lpstr>
      <vt:lpstr> Terminology </vt:lpstr>
      <vt:lpstr> Data everywhere! </vt:lpstr>
      <vt:lpstr> Data types </vt:lpstr>
      <vt:lpstr> Smile, we are ’DATAFIED’ ! </vt:lpstr>
      <vt:lpstr> The Data Science process </vt:lpstr>
      <vt:lpstr> Applications of ML </vt:lpstr>
      <vt:lpstr> Machine Learning </vt:lpstr>
      <vt:lpstr> Interdisciplinary field </vt:lpstr>
      <vt:lpstr> ML versus Statistics </vt:lpstr>
      <vt:lpstr> Machine Learning definition </vt:lpstr>
      <vt:lpstr> Machine Learning definition </vt:lpstr>
      <vt:lpstr>Supervised vs. Unsupervised</vt:lpstr>
      <vt:lpstr>Supervised vs. Unsupervised</vt:lpstr>
      <vt:lpstr>Supervised vs. Unsupervised</vt:lpstr>
      <vt:lpstr> Unsupervised Learning </vt:lpstr>
      <vt:lpstr> Unsupervised learning </vt:lpstr>
      <vt:lpstr> Unsupervised learning </vt:lpstr>
      <vt:lpstr> Unsupervised learning </vt:lpstr>
      <vt:lpstr> Supervised learning </vt:lpstr>
      <vt:lpstr> Supervised learning </vt:lpstr>
      <vt:lpstr> Supervised learning </vt:lpstr>
      <vt:lpstr> Supervised learning </vt:lpstr>
      <vt:lpstr> Supervised learning </vt:lpstr>
      <vt:lpstr> Supervised learning </vt:lpstr>
      <vt:lpstr> Supervised learning </vt:lpstr>
      <vt:lpstr> Supervised learning </vt:lpstr>
      <vt:lpstr> Supervised learning </vt:lpstr>
      <vt:lpstr> Supervised learning </vt:lpstr>
      <vt:lpstr> Supervised learning </vt:lpstr>
      <vt:lpstr> Training and Testing </vt:lpstr>
      <vt:lpstr> Training and Testing </vt:lpstr>
      <vt:lpstr> Training and Testing </vt:lpstr>
      <vt:lpstr> Training and Testing </vt:lpstr>
      <vt:lpstr> Training and Testing </vt:lpstr>
      <vt:lpstr> Overfitting/underfitting </vt:lpstr>
      <vt:lpstr> Structural Risk Minimization </vt:lpstr>
      <vt:lpstr> Training and Testing </vt:lpstr>
      <vt:lpstr> Training and Testing </vt:lpstr>
      <vt:lpstr> Training and Testing </vt:lpstr>
      <vt:lpstr> Training and Testing </vt:lpstr>
      <vt:lpstr> Avoid overfitting </vt:lpstr>
      <vt:lpstr>Regularization: Intuition</vt:lpstr>
      <vt:lpstr>Regularization: Intuition</vt:lpstr>
      <vt:lpstr> Train, Validation and Test </vt:lpstr>
      <vt:lpstr> Train, Validation and Test </vt:lpstr>
      <vt:lpstr> Train, Validation and Test </vt:lpstr>
      <vt:lpstr> Train, Validation and Test </vt:lpstr>
      <vt:lpstr> Train, Validation and Test </vt:lpstr>
      <vt:lpstr> K-fold Cross Validation </vt:lpstr>
      <vt:lpstr> Terminology review </vt:lpstr>
      <vt:lpstr> Machine Learning Books </vt:lpstr>
      <vt:lpstr> Machine Learning Resources </vt:lpstr>
      <vt:lpstr> Credit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Basic Concepts</dc:title>
  <cp:lastModifiedBy>Windows User</cp:lastModifiedBy>
  <cp:revision>1</cp:revision>
  <dcterms:created xsi:type="dcterms:W3CDTF">2019-06-12T14:17:40Z</dcterms:created>
  <dcterms:modified xsi:type="dcterms:W3CDTF">2019-06-13T11:07:13Z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2016-12-22T00:00:00Z</vt:filetime>
  </property>
  <property fmtid="{D5CDD505-2E9C-101B-9397-08002B2CF9AE}" pid="3" name="Creator">
    <vt:lpwstr>TeX</vt:lpwstr>
  </property>
  <property fmtid="{D5CDD505-2E9C-101B-9397-08002B2CF9AE}" pid="4" name="LastSaved">
    <vt:filetime>2019-06-12T00:00:00Z</vt:filetime>
  </property>
</Properties>
</file>