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42742" y="596899"/>
            <a:ext cx="377291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5"/>
              <a:t>Introduction to Machine</a:t>
            </a:r>
            <a:r>
              <a:rPr dirty="0" spc="-70"/>
              <a:t> </a:t>
            </a:r>
            <a:r>
              <a:rPr dirty="0" spc="-10"/>
              <a:t>Learning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10"/>
              <a:t>Jeff</a:t>
            </a:r>
            <a:r>
              <a:rPr dirty="0" spc="-40"/>
              <a:t> </a:t>
            </a:r>
            <a:r>
              <a:rPr dirty="0" spc="-10"/>
              <a:t>Howbert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5"/>
              <a:t>Introduction to Machine</a:t>
            </a:r>
            <a:r>
              <a:rPr dirty="0" spc="-70"/>
              <a:t> </a:t>
            </a:r>
            <a:r>
              <a:rPr dirty="0" spc="-10"/>
              <a:t>Learning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10"/>
              <a:t>Jeff</a:t>
            </a:r>
            <a:r>
              <a:rPr dirty="0" spc="-40"/>
              <a:t> </a:t>
            </a:r>
            <a:r>
              <a:rPr dirty="0" spc="-10"/>
              <a:t>Howbert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5"/>
              <a:t>Introduction to Machine</a:t>
            </a:r>
            <a:r>
              <a:rPr dirty="0" spc="-70"/>
              <a:t> </a:t>
            </a:r>
            <a:r>
              <a:rPr dirty="0" spc="-10"/>
              <a:t>Learning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10"/>
              <a:t>Jeff</a:t>
            </a:r>
            <a:r>
              <a:rPr dirty="0" spc="-40"/>
              <a:t> </a:t>
            </a:r>
            <a:r>
              <a:rPr dirty="0" spc="-10"/>
              <a:t>Howbert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5"/>
              <a:t>Introduction to Machine</a:t>
            </a:r>
            <a:r>
              <a:rPr dirty="0" spc="-70"/>
              <a:t> </a:t>
            </a:r>
            <a:r>
              <a:rPr dirty="0" spc="-10"/>
              <a:t>Learning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10"/>
              <a:t>Jeff</a:t>
            </a:r>
            <a:r>
              <a:rPr dirty="0" spc="-40"/>
              <a:t> </a:t>
            </a:r>
            <a:r>
              <a:rPr dirty="0" spc="-10"/>
              <a:t>Howbert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5"/>
              <a:t>Introduction to Machine</a:t>
            </a:r>
            <a:r>
              <a:rPr dirty="0" spc="-70"/>
              <a:t> </a:t>
            </a:r>
            <a:r>
              <a:rPr dirty="0" spc="-10"/>
              <a:t>Learning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10"/>
              <a:t>Jeff</a:t>
            </a:r>
            <a:r>
              <a:rPr dirty="0" spc="-40"/>
              <a:t> </a:t>
            </a:r>
            <a:r>
              <a:rPr dirty="0" spc="-10"/>
              <a:t>Howbert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38200" y="1328699"/>
            <a:ext cx="8305800" cy="758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5344" y="615950"/>
            <a:ext cx="8347710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5896" y="1523544"/>
            <a:ext cx="8166607" cy="5030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9901" y="6900883"/>
            <a:ext cx="22409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5"/>
              <a:t>Introduction to Machine</a:t>
            </a:r>
            <a:r>
              <a:rPr dirty="0" spc="-70"/>
              <a:t> </a:t>
            </a:r>
            <a:r>
              <a:rPr dirty="0" spc="-10"/>
              <a:t>Learning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0844" y="6900883"/>
            <a:ext cx="878839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10"/>
              <a:t>Jeff</a:t>
            </a:r>
            <a:r>
              <a:rPr dirty="0" spc="-40"/>
              <a:t> </a:t>
            </a:r>
            <a:r>
              <a:rPr dirty="0" spc="-10"/>
              <a:t>Howbert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933815" y="6900883"/>
            <a:ext cx="220979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chive.ics.uci.edu/ml/datasets/Statlog%2B(Heart)" TargetMode="Externa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339394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77972" y="2959100"/>
            <a:ext cx="3980179" cy="1884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2245">
              <a:lnSpc>
                <a:spcPct val="100000"/>
              </a:lnSpc>
              <a:spcBef>
                <a:spcPts val="95"/>
              </a:spcBef>
            </a:pPr>
            <a:r>
              <a:rPr dirty="0" sz="3200" spc="-10" b="1">
                <a:latin typeface="Tahoma"/>
                <a:cs typeface="Tahoma"/>
              </a:rPr>
              <a:t>Machine</a:t>
            </a:r>
            <a:r>
              <a:rPr dirty="0" sz="3200" spc="-25" b="1">
                <a:latin typeface="Tahoma"/>
                <a:cs typeface="Tahoma"/>
              </a:rPr>
              <a:t> </a:t>
            </a:r>
            <a:r>
              <a:rPr dirty="0" sz="3200" spc="-5" b="1">
                <a:latin typeface="Tahoma"/>
                <a:cs typeface="Tahoma"/>
              </a:rPr>
              <a:t>Learning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dirty="0" sz="3200" spc="-5" b="1">
                <a:latin typeface="Tahoma"/>
                <a:cs typeface="Tahoma"/>
              </a:rPr>
              <a:t>Logistic</a:t>
            </a:r>
            <a:r>
              <a:rPr dirty="0" sz="3200" spc="-50" b="1">
                <a:latin typeface="Tahoma"/>
                <a:cs typeface="Tahoma"/>
              </a:rPr>
              <a:t> </a:t>
            </a:r>
            <a:r>
              <a:rPr dirty="0" sz="3200" spc="-5" b="1">
                <a:latin typeface="Tahoma"/>
                <a:cs typeface="Tahoma"/>
              </a:rPr>
              <a:t>Regression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2103" y="6851904"/>
            <a:ext cx="8395335" cy="318135"/>
          </a:xfrm>
          <a:custGeom>
            <a:avLst/>
            <a:gdLst/>
            <a:ahLst/>
            <a:cxnLst/>
            <a:rect l="l" t="t" r="r" b="b"/>
            <a:pathLst>
              <a:path w="8395335" h="318134">
                <a:moveTo>
                  <a:pt x="8394954" y="317753"/>
                </a:moveTo>
                <a:lnTo>
                  <a:pt x="8394954" y="0"/>
                </a:lnTo>
                <a:lnTo>
                  <a:pt x="0" y="0"/>
                </a:lnTo>
                <a:lnTo>
                  <a:pt x="0" y="317753"/>
                </a:lnTo>
                <a:lnTo>
                  <a:pt x="6096" y="317753"/>
                </a:lnTo>
                <a:lnTo>
                  <a:pt x="6096" y="12953"/>
                </a:lnTo>
                <a:lnTo>
                  <a:pt x="12953" y="6096"/>
                </a:lnTo>
                <a:lnTo>
                  <a:pt x="12953" y="12953"/>
                </a:lnTo>
                <a:lnTo>
                  <a:pt x="8382000" y="12953"/>
                </a:lnTo>
                <a:lnTo>
                  <a:pt x="8382000" y="6096"/>
                </a:lnTo>
                <a:lnTo>
                  <a:pt x="8388096" y="12953"/>
                </a:lnTo>
                <a:lnTo>
                  <a:pt x="8388096" y="317753"/>
                </a:lnTo>
                <a:lnTo>
                  <a:pt x="8394954" y="317753"/>
                </a:lnTo>
                <a:close/>
              </a:path>
              <a:path w="8395335" h="318134">
                <a:moveTo>
                  <a:pt x="12953" y="12953"/>
                </a:moveTo>
                <a:lnTo>
                  <a:pt x="12953" y="6096"/>
                </a:lnTo>
                <a:lnTo>
                  <a:pt x="6096" y="12953"/>
                </a:lnTo>
                <a:lnTo>
                  <a:pt x="12953" y="12953"/>
                </a:lnTo>
                <a:close/>
              </a:path>
              <a:path w="8395335" h="318134">
                <a:moveTo>
                  <a:pt x="12953" y="304800"/>
                </a:moveTo>
                <a:lnTo>
                  <a:pt x="12953" y="12953"/>
                </a:lnTo>
                <a:lnTo>
                  <a:pt x="6096" y="12953"/>
                </a:lnTo>
                <a:lnTo>
                  <a:pt x="6096" y="304800"/>
                </a:lnTo>
                <a:lnTo>
                  <a:pt x="12953" y="304800"/>
                </a:lnTo>
                <a:close/>
              </a:path>
              <a:path w="8395335" h="318134">
                <a:moveTo>
                  <a:pt x="8388096" y="304800"/>
                </a:moveTo>
                <a:lnTo>
                  <a:pt x="6096" y="304800"/>
                </a:lnTo>
                <a:lnTo>
                  <a:pt x="12953" y="310896"/>
                </a:lnTo>
                <a:lnTo>
                  <a:pt x="12953" y="317753"/>
                </a:lnTo>
                <a:lnTo>
                  <a:pt x="8382000" y="317753"/>
                </a:lnTo>
                <a:lnTo>
                  <a:pt x="8382000" y="310896"/>
                </a:lnTo>
                <a:lnTo>
                  <a:pt x="8388096" y="304800"/>
                </a:lnTo>
                <a:close/>
              </a:path>
              <a:path w="8395335" h="318134">
                <a:moveTo>
                  <a:pt x="12953" y="317753"/>
                </a:moveTo>
                <a:lnTo>
                  <a:pt x="12953" y="310896"/>
                </a:lnTo>
                <a:lnTo>
                  <a:pt x="6096" y="304800"/>
                </a:lnTo>
                <a:lnTo>
                  <a:pt x="6096" y="317753"/>
                </a:lnTo>
                <a:lnTo>
                  <a:pt x="12953" y="317753"/>
                </a:lnTo>
                <a:close/>
              </a:path>
              <a:path w="8395335" h="318134">
                <a:moveTo>
                  <a:pt x="8388096" y="12953"/>
                </a:moveTo>
                <a:lnTo>
                  <a:pt x="8382000" y="6096"/>
                </a:lnTo>
                <a:lnTo>
                  <a:pt x="8382000" y="12953"/>
                </a:lnTo>
                <a:lnTo>
                  <a:pt x="8388096" y="12953"/>
                </a:lnTo>
                <a:close/>
              </a:path>
              <a:path w="8395335" h="318134">
                <a:moveTo>
                  <a:pt x="8388096" y="304800"/>
                </a:moveTo>
                <a:lnTo>
                  <a:pt x="8388096" y="12953"/>
                </a:lnTo>
                <a:lnTo>
                  <a:pt x="8382000" y="12953"/>
                </a:lnTo>
                <a:lnTo>
                  <a:pt x="8382000" y="304800"/>
                </a:lnTo>
                <a:lnTo>
                  <a:pt x="8388096" y="304800"/>
                </a:lnTo>
                <a:close/>
              </a:path>
              <a:path w="8395335" h="318134">
                <a:moveTo>
                  <a:pt x="8388096" y="317753"/>
                </a:moveTo>
                <a:lnTo>
                  <a:pt x="8388096" y="304800"/>
                </a:lnTo>
                <a:lnTo>
                  <a:pt x="8382000" y="310896"/>
                </a:lnTo>
                <a:lnTo>
                  <a:pt x="8382000" y="317753"/>
                </a:lnTo>
                <a:lnTo>
                  <a:pt x="8388096" y="317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Jeff</a:t>
            </a:r>
            <a:r>
              <a:rPr dirty="0" spc="-40"/>
              <a:t> </a:t>
            </a:r>
            <a:r>
              <a:rPr dirty="0" spc="-10"/>
              <a:t>Howbert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Introduction to Machine</a:t>
            </a:r>
            <a:r>
              <a:rPr dirty="0" spc="-70"/>
              <a:t> </a:t>
            </a:r>
            <a:r>
              <a:rPr dirty="0" spc="-10"/>
              <a:t>Learning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482911" y="6900883"/>
            <a:ext cx="848994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Winter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2012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9944" y="596899"/>
            <a:ext cx="730059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0"/>
              <a:t>Training </a:t>
            </a:r>
            <a:r>
              <a:rPr dirty="0" sz="3200" spc="-5"/>
              <a:t>a logistic regression</a:t>
            </a:r>
            <a:r>
              <a:rPr dirty="0" sz="3200" spc="55"/>
              <a:t> </a:t>
            </a:r>
            <a:r>
              <a:rPr dirty="0" sz="3200" spc="-5"/>
              <a:t>model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57200" y="241477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339394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45896" y="1622551"/>
            <a:ext cx="7813040" cy="2772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165" marR="99695" indent="-292100">
              <a:lnSpc>
                <a:spcPct val="100000"/>
              </a:lnSpc>
              <a:spcBef>
                <a:spcPts val="100"/>
              </a:spcBef>
              <a:buClr>
                <a:srgbClr val="0C7A9C"/>
              </a:buClr>
              <a:buSzPct val="75000"/>
              <a:buFont typeface="Wingdings"/>
              <a:buChar char=""/>
              <a:tabLst>
                <a:tab pos="304800" algn="l"/>
              </a:tabLst>
            </a:pPr>
            <a:r>
              <a:rPr dirty="0" sz="2800">
                <a:latin typeface="Arial"/>
                <a:cs typeface="Arial"/>
              </a:rPr>
              <a:t>Need to optimize </a:t>
            </a:r>
            <a:r>
              <a:rPr dirty="0" sz="2800" spc="-5" b="1">
                <a:latin typeface="Symbol"/>
                <a:cs typeface="Symbol"/>
              </a:rPr>
              <a:t></a:t>
            </a:r>
            <a:r>
              <a:rPr dirty="0" sz="2800" spc="-5" b="1">
                <a:latin typeface="Times New Roman"/>
                <a:cs typeface="Times New Roman"/>
              </a:rPr>
              <a:t> </a:t>
            </a:r>
            <a:r>
              <a:rPr dirty="0" sz="2800">
                <a:latin typeface="Arial"/>
                <a:cs typeface="Arial"/>
              </a:rPr>
              <a:t>so the model gives the best  possible reproduction of training set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labels</a:t>
            </a:r>
            <a:endParaRPr sz="2800">
              <a:latin typeface="Arial"/>
              <a:cs typeface="Arial"/>
            </a:endParaRPr>
          </a:p>
          <a:p>
            <a:pPr lvl="1" marL="812800" marR="80010" indent="-342900">
              <a:lnSpc>
                <a:spcPct val="100000"/>
              </a:lnSpc>
              <a:spcBef>
                <a:spcPts val="725"/>
              </a:spcBef>
              <a:buClr>
                <a:srgbClr val="0C7A9C"/>
              </a:buClr>
              <a:buChar char="–"/>
              <a:tabLst>
                <a:tab pos="812800" algn="l"/>
              </a:tabLst>
            </a:pPr>
            <a:r>
              <a:rPr dirty="0" sz="2800">
                <a:latin typeface="Arial"/>
                <a:cs typeface="Arial"/>
              </a:rPr>
              <a:t>Usually done by numerical approximation of  maximum</a:t>
            </a:r>
            <a:r>
              <a:rPr dirty="0" sz="2800" spc="-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likelihood</a:t>
            </a:r>
            <a:endParaRPr sz="2800">
              <a:latin typeface="Arial"/>
              <a:cs typeface="Arial"/>
            </a:endParaRPr>
          </a:p>
          <a:p>
            <a:pPr lvl="1" marL="812800" marR="5080" indent="-342900">
              <a:lnSpc>
                <a:spcPct val="100000"/>
              </a:lnSpc>
              <a:spcBef>
                <a:spcPts val="740"/>
              </a:spcBef>
              <a:buClr>
                <a:srgbClr val="0C7A9C"/>
              </a:buClr>
              <a:buChar char="–"/>
              <a:tabLst>
                <a:tab pos="812800" algn="l"/>
              </a:tabLst>
            </a:pPr>
            <a:r>
              <a:rPr dirty="0" sz="2800">
                <a:latin typeface="Arial"/>
                <a:cs typeface="Arial"/>
              </a:rPr>
              <a:t>On really large datasets, may use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stochastic  gradient</a:t>
            </a:r>
            <a:r>
              <a:rPr dirty="0" sz="2800" spc="-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descent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437311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32103" y="6851904"/>
            <a:ext cx="8395335" cy="318135"/>
          </a:xfrm>
          <a:custGeom>
            <a:avLst/>
            <a:gdLst/>
            <a:ahLst/>
            <a:cxnLst/>
            <a:rect l="l" t="t" r="r" b="b"/>
            <a:pathLst>
              <a:path w="8395335" h="318134">
                <a:moveTo>
                  <a:pt x="8394954" y="317753"/>
                </a:moveTo>
                <a:lnTo>
                  <a:pt x="8394954" y="0"/>
                </a:lnTo>
                <a:lnTo>
                  <a:pt x="0" y="0"/>
                </a:lnTo>
                <a:lnTo>
                  <a:pt x="0" y="317753"/>
                </a:lnTo>
                <a:lnTo>
                  <a:pt x="6096" y="317753"/>
                </a:lnTo>
                <a:lnTo>
                  <a:pt x="6096" y="12953"/>
                </a:lnTo>
                <a:lnTo>
                  <a:pt x="12953" y="6096"/>
                </a:lnTo>
                <a:lnTo>
                  <a:pt x="12953" y="12953"/>
                </a:lnTo>
                <a:lnTo>
                  <a:pt x="8382000" y="12953"/>
                </a:lnTo>
                <a:lnTo>
                  <a:pt x="8382000" y="6096"/>
                </a:lnTo>
                <a:lnTo>
                  <a:pt x="8388096" y="12953"/>
                </a:lnTo>
                <a:lnTo>
                  <a:pt x="8388096" y="317753"/>
                </a:lnTo>
                <a:lnTo>
                  <a:pt x="8394954" y="317753"/>
                </a:lnTo>
                <a:close/>
              </a:path>
              <a:path w="8395335" h="318134">
                <a:moveTo>
                  <a:pt x="12953" y="12953"/>
                </a:moveTo>
                <a:lnTo>
                  <a:pt x="12953" y="6096"/>
                </a:lnTo>
                <a:lnTo>
                  <a:pt x="6096" y="12953"/>
                </a:lnTo>
                <a:lnTo>
                  <a:pt x="12953" y="12953"/>
                </a:lnTo>
                <a:close/>
              </a:path>
              <a:path w="8395335" h="318134">
                <a:moveTo>
                  <a:pt x="12953" y="304800"/>
                </a:moveTo>
                <a:lnTo>
                  <a:pt x="12953" y="12953"/>
                </a:lnTo>
                <a:lnTo>
                  <a:pt x="6096" y="12953"/>
                </a:lnTo>
                <a:lnTo>
                  <a:pt x="6096" y="304800"/>
                </a:lnTo>
                <a:lnTo>
                  <a:pt x="12953" y="304800"/>
                </a:lnTo>
                <a:close/>
              </a:path>
              <a:path w="8395335" h="318134">
                <a:moveTo>
                  <a:pt x="8388096" y="304800"/>
                </a:moveTo>
                <a:lnTo>
                  <a:pt x="6096" y="304800"/>
                </a:lnTo>
                <a:lnTo>
                  <a:pt x="12953" y="310896"/>
                </a:lnTo>
                <a:lnTo>
                  <a:pt x="12953" y="317753"/>
                </a:lnTo>
                <a:lnTo>
                  <a:pt x="8382000" y="317753"/>
                </a:lnTo>
                <a:lnTo>
                  <a:pt x="8382000" y="310896"/>
                </a:lnTo>
                <a:lnTo>
                  <a:pt x="8388096" y="304800"/>
                </a:lnTo>
                <a:close/>
              </a:path>
              <a:path w="8395335" h="318134">
                <a:moveTo>
                  <a:pt x="12953" y="317753"/>
                </a:moveTo>
                <a:lnTo>
                  <a:pt x="12953" y="310896"/>
                </a:lnTo>
                <a:lnTo>
                  <a:pt x="6096" y="304800"/>
                </a:lnTo>
                <a:lnTo>
                  <a:pt x="6096" y="317753"/>
                </a:lnTo>
                <a:lnTo>
                  <a:pt x="12953" y="317753"/>
                </a:lnTo>
                <a:close/>
              </a:path>
              <a:path w="8395335" h="318134">
                <a:moveTo>
                  <a:pt x="8388096" y="12953"/>
                </a:moveTo>
                <a:lnTo>
                  <a:pt x="8382000" y="6096"/>
                </a:lnTo>
                <a:lnTo>
                  <a:pt x="8382000" y="12953"/>
                </a:lnTo>
                <a:lnTo>
                  <a:pt x="8388096" y="12953"/>
                </a:lnTo>
                <a:close/>
              </a:path>
              <a:path w="8395335" h="318134">
                <a:moveTo>
                  <a:pt x="8388096" y="304800"/>
                </a:moveTo>
                <a:lnTo>
                  <a:pt x="8388096" y="12953"/>
                </a:lnTo>
                <a:lnTo>
                  <a:pt x="8382000" y="12953"/>
                </a:lnTo>
                <a:lnTo>
                  <a:pt x="8382000" y="304800"/>
                </a:lnTo>
                <a:lnTo>
                  <a:pt x="8388096" y="304800"/>
                </a:lnTo>
                <a:close/>
              </a:path>
              <a:path w="8395335" h="318134">
                <a:moveTo>
                  <a:pt x="8388096" y="317753"/>
                </a:moveTo>
                <a:lnTo>
                  <a:pt x="8388096" y="304800"/>
                </a:lnTo>
                <a:lnTo>
                  <a:pt x="8382000" y="310896"/>
                </a:lnTo>
                <a:lnTo>
                  <a:pt x="8382000" y="317753"/>
                </a:lnTo>
                <a:lnTo>
                  <a:pt x="8388096" y="317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Jeff</a:t>
            </a:r>
            <a:r>
              <a:rPr dirty="0" spc="-40"/>
              <a:t> </a:t>
            </a:r>
            <a:r>
              <a:rPr dirty="0" spc="-10"/>
              <a:t>Howbert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Introduction to Machine</a:t>
            </a:r>
            <a:r>
              <a:rPr dirty="0" spc="-70"/>
              <a:t> </a:t>
            </a:r>
            <a:r>
              <a:rPr dirty="0" spc="-10"/>
              <a:t>Learning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82911" y="6900883"/>
            <a:ext cx="848994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Winter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2012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6886" y="596899"/>
            <a:ext cx="7465059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0"/>
              <a:t>Logistic </a:t>
            </a:r>
            <a:r>
              <a:rPr dirty="0" sz="3200" spc="-5"/>
              <a:t>regression in one</a:t>
            </a:r>
            <a:r>
              <a:rPr dirty="0" sz="3200" spc="45"/>
              <a:t> </a:t>
            </a:r>
            <a:r>
              <a:rPr dirty="0" sz="3200" spc="-10"/>
              <a:t>dimension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381505" y="1957577"/>
            <a:ext cx="7296150" cy="3858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32103" y="6851904"/>
            <a:ext cx="8395335" cy="318135"/>
          </a:xfrm>
          <a:custGeom>
            <a:avLst/>
            <a:gdLst/>
            <a:ahLst/>
            <a:cxnLst/>
            <a:rect l="l" t="t" r="r" b="b"/>
            <a:pathLst>
              <a:path w="8395335" h="318134">
                <a:moveTo>
                  <a:pt x="8394954" y="317753"/>
                </a:moveTo>
                <a:lnTo>
                  <a:pt x="8394954" y="0"/>
                </a:lnTo>
                <a:lnTo>
                  <a:pt x="0" y="0"/>
                </a:lnTo>
                <a:lnTo>
                  <a:pt x="0" y="317753"/>
                </a:lnTo>
                <a:lnTo>
                  <a:pt x="6096" y="317753"/>
                </a:lnTo>
                <a:lnTo>
                  <a:pt x="6096" y="12953"/>
                </a:lnTo>
                <a:lnTo>
                  <a:pt x="12953" y="6096"/>
                </a:lnTo>
                <a:lnTo>
                  <a:pt x="12953" y="12953"/>
                </a:lnTo>
                <a:lnTo>
                  <a:pt x="8382000" y="12953"/>
                </a:lnTo>
                <a:lnTo>
                  <a:pt x="8382000" y="6096"/>
                </a:lnTo>
                <a:lnTo>
                  <a:pt x="8388096" y="12953"/>
                </a:lnTo>
                <a:lnTo>
                  <a:pt x="8388096" y="317753"/>
                </a:lnTo>
                <a:lnTo>
                  <a:pt x="8394954" y="317753"/>
                </a:lnTo>
                <a:close/>
              </a:path>
              <a:path w="8395335" h="318134">
                <a:moveTo>
                  <a:pt x="12953" y="12953"/>
                </a:moveTo>
                <a:lnTo>
                  <a:pt x="12953" y="6096"/>
                </a:lnTo>
                <a:lnTo>
                  <a:pt x="6096" y="12953"/>
                </a:lnTo>
                <a:lnTo>
                  <a:pt x="12953" y="12953"/>
                </a:lnTo>
                <a:close/>
              </a:path>
              <a:path w="8395335" h="318134">
                <a:moveTo>
                  <a:pt x="12953" y="304800"/>
                </a:moveTo>
                <a:lnTo>
                  <a:pt x="12953" y="12953"/>
                </a:lnTo>
                <a:lnTo>
                  <a:pt x="6096" y="12953"/>
                </a:lnTo>
                <a:lnTo>
                  <a:pt x="6096" y="304800"/>
                </a:lnTo>
                <a:lnTo>
                  <a:pt x="12953" y="304800"/>
                </a:lnTo>
                <a:close/>
              </a:path>
              <a:path w="8395335" h="318134">
                <a:moveTo>
                  <a:pt x="8388096" y="304800"/>
                </a:moveTo>
                <a:lnTo>
                  <a:pt x="6096" y="304800"/>
                </a:lnTo>
                <a:lnTo>
                  <a:pt x="12953" y="310896"/>
                </a:lnTo>
                <a:lnTo>
                  <a:pt x="12953" y="317753"/>
                </a:lnTo>
                <a:lnTo>
                  <a:pt x="8382000" y="317753"/>
                </a:lnTo>
                <a:lnTo>
                  <a:pt x="8382000" y="310896"/>
                </a:lnTo>
                <a:lnTo>
                  <a:pt x="8388096" y="304800"/>
                </a:lnTo>
                <a:close/>
              </a:path>
              <a:path w="8395335" h="318134">
                <a:moveTo>
                  <a:pt x="12953" y="317753"/>
                </a:moveTo>
                <a:lnTo>
                  <a:pt x="12953" y="310896"/>
                </a:lnTo>
                <a:lnTo>
                  <a:pt x="6096" y="304800"/>
                </a:lnTo>
                <a:lnTo>
                  <a:pt x="6096" y="317753"/>
                </a:lnTo>
                <a:lnTo>
                  <a:pt x="12953" y="317753"/>
                </a:lnTo>
                <a:close/>
              </a:path>
              <a:path w="8395335" h="318134">
                <a:moveTo>
                  <a:pt x="8388096" y="12953"/>
                </a:moveTo>
                <a:lnTo>
                  <a:pt x="8382000" y="6096"/>
                </a:lnTo>
                <a:lnTo>
                  <a:pt x="8382000" y="12953"/>
                </a:lnTo>
                <a:lnTo>
                  <a:pt x="8388096" y="12953"/>
                </a:lnTo>
                <a:close/>
              </a:path>
              <a:path w="8395335" h="318134">
                <a:moveTo>
                  <a:pt x="8388096" y="304800"/>
                </a:moveTo>
                <a:lnTo>
                  <a:pt x="8388096" y="12953"/>
                </a:lnTo>
                <a:lnTo>
                  <a:pt x="8382000" y="12953"/>
                </a:lnTo>
                <a:lnTo>
                  <a:pt x="8382000" y="304800"/>
                </a:lnTo>
                <a:lnTo>
                  <a:pt x="8388096" y="304800"/>
                </a:lnTo>
                <a:close/>
              </a:path>
              <a:path w="8395335" h="318134">
                <a:moveTo>
                  <a:pt x="8388096" y="317753"/>
                </a:moveTo>
                <a:lnTo>
                  <a:pt x="8388096" y="304800"/>
                </a:lnTo>
                <a:lnTo>
                  <a:pt x="8382000" y="310896"/>
                </a:lnTo>
                <a:lnTo>
                  <a:pt x="8382000" y="317753"/>
                </a:lnTo>
                <a:lnTo>
                  <a:pt x="8388096" y="317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Jeff</a:t>
            </a:r>
            <a:r>
              <a:rPr dirty="0" spc="-40"/>
              <a:t> </a:t>
            </a:r>
            <a:r>
              <a:rPr dirty="0" spc="-10"/>
              <a:t>Howbert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Introduction to Machine</a:t>
            </a:r>
            <a:r>
              <a:rPr dirty="0" spc="-70"/>
              <a:t> </a:t>
            </a:r>
            <a:r>
              <a:rPr dirty="0" spc="-10"/>
              <a:t>Learning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482911" y="6900883"/>
            <a:ext cx="848994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Winter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2012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6886" y="596899"/>
            <a:ext cx="7465059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0"/>
              <a:t>Logistic </a:t>
            </a:r>
            <a:r>
              <a:rPr dirty="0" sz="3200" spc="-5"/>
              <a:t>regression in one</a:t>
            </a:r>
            <a:r>
              <a:rPr dirty="0" sz="3200" spc="45"/>
              <a:t> </a:t>
            </a:r>
            <a:r>
              <a:rPr dirty="0" sz="3200" spc="-10"/>
              <a:t>dimension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524000" y="1857755"/>
            <a:ext cx="6953250" cy="4695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32103" y="6851904"/>
            <a:ext cx="8395335" cy="318135"/>
          </a:xfrm>
          <a:custGeom>
            <a:avLst/>
            <a:gdLst/>
            <a:ahLst/>
            <a:cxnLst/>
            <a:rect l="l" t="t" r="r" b="b"/>
            <a:pathLst>
              <a:path w="8395335" h="318134">
                <a:moveTo>
                  <a:pt x="8394954" y="317753"/>
                </a:moveTo>
                <a:lnTo>
                  <a:pt x="8394954" y="0"/>
                </a:lnTo>
                <a:lnTo>
                  <a:pt x="0" y="0"/>
                </a:lnTo>
                <a:lnTo>
                  <a:pt x="0" y="317753"/>
                </a:lnTo>
                <a:lnTo>
                  <a:pt x="6096" y="317753"/>
                </a:lnTo>
                <a:lnTo>
                  <a:pt x="6096" y="12953"/>
                </a:lnTo>
                <a:lnTo>
                  <a:pt x="12953" y="6096"/>
                </a:lnTo>
                <a:lnTo>
                  <a:pt x="12953" y="12953"/>
                </a:lnTo>
                <a:lnTo>
                  <a:pt x="8382000" y="12953"/>
                </a:lnTo>
                <a:lnTo>
                  <a:pt x="8382000" y="6096"/>
                </a:lnTo>
                <a:lnTo>
                  <a:pt x="8388096" y="12953"/>
                </a:lnTo>
                <a:lnTo>
                  <a:pt x="8388096" y="317753"/>
                </a:lnTo>
                <a:lnTo>
                  <a:pt x="8394954" y="317753"/>
                </a:lnTo>
                <a:close/>
              </a:path>
              <a:path w="8395335" h="318134">
                <a:moveTo>
                  <a:pt x="12953" y="12953"/>
                </a:moveTo>
                <a:lnTo>
                  <a:pt x="12953" y="6096"/>
                </a:lnTo>
                <a:lnTo>
                  <a:pt x="6096" y="12953"/>
                </a:lnTo>
                <a:lnTo>
                  <a:pt x="12953" y="12953"/>
                </a:lnTo>
                <a:close/>
              </a:path>
              <a:path w="8395335" h="318134">
                <a:moveTo>
                  <a:pt x="12953" y="304800"/>
                </a:moveTo>
                <a:lnTo>
                  <a:pt x="12953" y="12953"/>
                </a:lnTo>
                <a:lnTo>
                  <a:pt x="6096" y="12953"/>
                </a:lnTo>
                <a:lnTo>
                  <a:pt x="6096" y="304800"/>
                </a:lnTo>
                <a:lnTo>
                  <a:pt x="12953" y="304800"/>
                </a:lnTo>
                <a:close/>
              </a:path>
              <a:path w="8395335" h="318134">
                <a:moveTo>
                  <a:pt x="8388096" y="304800"/>
                </a:moveTo>
                <a:lnTo>
                  <a:pt x="6096" y="304800"/>
                </a:lnTo>
                <a:lnTo>
                  <a:pt x="12953" y="310896"/>
                </a:lnTo>
                <a:lnTo>
                  <a:pt x="12953" y="317753"/>
                </a:lnTo>
                <a:lnTo>
                  <a:pt x="8382000" y="317753"/>
                </a:lnTo>
                <a:lnTo>
                  <a:pt x="8382000" y="310896"/>
                </a:lnTo>
                <a:lnTo>
                  <a:pt x="8388096" y="304800"/>
                </a:lnTo>
                <a:close/>
              </a:path>
              <a:path w="8395335" h="318134">
                <a:moveTo>
                  <a:pt x="12953" y="317753"/>
                </a:moveTo>
                <a:lnTo>
                  <a:pt x="12953" y="310896"/>
                </a:lnTo>
                <a:lnTo>
                  <a:pt x="6096" y="304800"/>
                </a:lnTo>
                <a:lnTo>
                  <a:pt x="6096" y="317753"/>
                </a:lnTo>
                <a:lnTo>
                  <a:pt x="12953" y="317753"/>
                </a:lnTo>
                <a:close/>
              </a:path>
              <a:path w="8395335" h="318134">
                <a:moveTo>
                  <a:pt x="8388096" y="12953"/>
                </a:moveTo>
                <a:lnTo>
                  <a:pt x="8382000" y="6096"/>
                </a:lnTo>
                <a:lnTo>
                  <a:pt x="8382000" y="12953"/>
                </a:lnTo>
                <a:lnTo>
                  <a:pt x="8388096" y="12953"/>
                </a:lnTo>
                <a:close/>
              </a:path>
              <a:path w="8395335" h="318134">
                <a:moveTo>
                  <a:pt x="8388096" y="304800"/>
                </a:moveTo>
                <a:lnTo>
                  <a:pt x="8388096" y="12953"/>
                </a:lnTo>
                <a:lnTo>
                  <a:pt x="8382000" y="12953"/>
                </a:lnTo>
                <a:lnTo>
                  <a:pt x="8382000" y="304800"/>
                </a:lnTo>
                <a:lnTo>
                  <a:pt x="8388096" y="304800"/>
                </a:lnTo>
                <a:close/>
              </a:path>
              <a:path w="8395335" h="318134">
                <a:moveTo>
                  <a:pt x="8388096" y="317753"/>
                </a:moveTo>
                <a:lnTo>
                  <a:pt x="8388096" y="304800"/>
                </a:lnTo>
                <a:lnTo>
                  <a:pt x="8382000" y="310896"/>
                </a:lnTo>
                <a:lnTo>
                  <a:pt x="8382000" y="317753"/>
                </a:lnTo>
                <a:lnTo>
                  <a:pt x="8388096" y="317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Jeff</a:t>
            </a:r>
            <a:r>
              <a:rPr dirty="0" spc="-40"/>
              <a:t> </a:t>
            </a:r>
            <a:r>
              <a:rPr dirty="0" spc="-10"/>
              <a:t>Howbert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Introduction to Machine</a:t>
            </a:r>
            <a:r>
              <a:rPr dirty="0" spc="-70"/>
              <a:t> </a:t>
            </a:r>
            <a:r>
              <a:rPr dirty="0" spc="-10"/>
              <a:t>Learning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482911" y="6900883"/>
            <a:ext cx="848994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Winter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2012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6886" y="596899"/>
            <a:ext cx="7465059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0"/>
              <a:t>Logistic </a:t>
            </a:r>
            <a:r>
              <a:rPr dirty="0" sz="3200" spc="-5"/>
              <a:t>regression in one</a:t>
            </a:r>
            <a:r>
              <a:rPr dirty="0" sz="3200" spc="45"/>
              <a:t> </a:t>
            </a:r>
            <a:r>
              <a:rPr dirty="0" sz="3200" spc="-10"/>
              <a:t>dimension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45896" y="1522629"/>
            <a:ext cx="7840345" cy="126619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304165" indent="-292100">
              <a:lnSpc>
                <a:spcPct val="100000"/>
              </a:lnSpc>
              <a:spcBef>
                <a:spcPts val="890"/>
              </a:spcBef>
              <a:buClr>
                <a:srgbClr val="0C7A9C"/>
              </a:buClr>
              <a:buSzPct val="75000"/>
              <a:buFont typeface="Wingdings"/>
              <a:buChar char=""/>
              <a:tabLst>
                <a:tab pos="304800" algn="l"/>
              </a:tabLst>
            </a:pPr>
            <a:r>
              <a:rPr dirty="0" sz="2400" spc="-5">
                <a:latin typeface="Arial"/>
                <a:cs typeface="Arial"/>
              </a:rPr>
              <a:t>Parameters control shape and location of sigmoid</a:t>
            </a:r>
            <a:r>
              <a:rPr dirty="0" sz="2400" spc="3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curve</a:t>
            </a:r>
            <a:endParaRPr sz="2400">
              <a:latin typeface="Arial"/>
              <a:cs typeface="Arial"/>
            </a:endParaRPr>
          </a:p>
          <a:p>
            <a:pPr lvl="1" marL="812800" indent="-343535">
              <a:lnSpc>
                <a:spcPct val="100000"/>
              </a:lnSpc>
              <a:spcBef>
                <a:spcPts val="660"/>
              </a:spcBef>
              <a:buClr>
                <a:srgbClr val="0C7A9C"/>
              </a:buClr>
              <a:buFont typeface="Arial"/>
              <a:buChar char="–"/>
              <a:tabLst>
                <a:tab pos="812165" algn="l"/>
                <a:tab pos="813435" algn="l"/>
              </a:tabLst>
            </a:pPr>
            <a:r>
              <a:rPr dirty="0" sz="2000" spc="-5">
                <a:latin typeface="Symbol"/>
                <a:cs typeface="Symbol"/>
              </a:rPr>
              <a:t>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Arial"/>
                <a:cs typeface="Arial"/>
              </a:rPr>
              <a:t>controls location </a:t>
            </a:r>
            <a:r>
              <a:rPr dirty="0" sz="2000" spc="-5">
                <a:latin typeface="Arial"/>
                <a:cs typeface="Arial"/>
              </a:rPr>
              <a:t>of</a:t>
            </a:r>
            <a:r>
              <a:rPr dirty="0" sz="2000" spc="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midpoint</a:t>
            </a:r>
            <a:endParaRPr sz="2000">
              <a:latin typeface="Arial"/>
              <a:cs typeface="Arial"/>
            </a:endParaRPr>
          </a:p>
          <a:p>
            <a:pPr lvl="1" marL="812800" indent="-343535">
              <a:lnSpc>
                <a:spcPct val="100000"/>
              </a:lnSpc>
              <a:spcBef>
                <a:spcPts val="635"/>
              </a:spcBef>
              <a:buClr>
                <a:srgbClr val="0C7A9C"/>
              </a:buClr>
              <a:buFont typeface="Arial"/>
              <a:buChar char="–"/>
              <a:tabLst>
                <a:tab pos="812165" algn="l"/>
                <a:tab pos="813435" algn="l"/>
              </a:tabLst>
            </a:pPr>
            <a:r>
              <a:rPr dirty="0" sz="2000" spc="-5">
                <a:latin typeface="Symbol"/>
                <a:cs typeface="Symbol"/>
              </a:rPr>
              <a:t>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Arial"/>
                <a:cs typeface="Arial"/>
              </a:rPr>
              <a:t>controls slope </a:t>
            </a:r>
            <a:r>
              <a:rPr dirty="0" sz="2000" spc="-5">
                <a:latin typeface="Arial"/>
                <a:cs typeface="Arial"/>
              </a:rPr>
              <a:t>of</a:t>
            </a:r>
            <a:r>
              <a:rPr dirty="0" sz="2000" spc="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rise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19427" y="2971800"/>
            <a:ext cx="7020306" cy="3858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32103" y="6851904"/>
            <a:ext cx="8395335" cy="318135"/>
          </a:xfrm>
          <a:custGeom>
            <a:avLst/>
            <a:gdLst/>
            <a:ahLst/>
            <a:cxnLst/>
            <a:rect l="l" t="t" r="r" b="b"/>
            <a:pathLst>
              <a:path w="8395335" h="318134">
                <a:moveTo>
                  <a:pt x="8394954" y="317753"/>
                </a:moveTo>
                <a:lnTo>
                  <a:pt x="8394954" y="0"/>
                </a:lnTo>
                <a:lnTo>
                  <a:pt x="0" y="0"/>
                </a:lnTo>
                <a:lnTo>
                  <a:pt x="0" y="317753"/>
                </a:lnTo>
                <a:lnTo>
                  <a:pt x="6096" y="317753"/>
                </a:lnTo>
                <a:lnTo>
                  <a:pt x="6096" y="12953"/>
                </a:lnTo>
                <a:lnTo>
                  <a:pt x="12953" y="6096"/>
                </a:lnTo>
                <a:lnTo>
                  <a:pt x="12953" y="12953"/>
                </a:lnTo>
                <a:lnTo>
                  <a:pt x="8382000" y="12953"/>
                </a:lnTo>
                <a:lnTo>
                  <a:pt x="8382000" y="6096"/>
                </a:lnTo>
                <a:lnTo>
                  <a:pt x="8388096" y="12953"/>
                </a:lnTo>
                <a:lnTo>
                  <a:pt x="8388096" y="317753"/>
                </a:lnTo>
                <a:lnTo>
                  <a:pt x="8394954" y="317753"/>
                </a:lnTo>
                <a:close/>
              </a:path>
              <a:path w="8395335" h="318134">
                <a:moveTo>
                  <a:pt x="12953" y="12953"/>
                </a:moveTo>
                <a:lnTo>
                  <a:pt x="12953" y="6096"/>
                </a:lnTo>
                <a:lnTo>
                  <a:pt x="6096" y="12953"/>
                </a:lnTo>
                <a:lnTo>
                  <a:pt x="12953" y="12953"/>
                </a:lnTo>
                <a:close/>
              </a:path>
              <a:path w="8395335" h="318134">
                <a:moveTo>
                  <a:pt x="12953" y="304800"/>
                </a:moveTo>
                <a:lnTo>
                  <a:pt x="12953" y="12953"/>
                </a:lnTo>
                <a:lnTo>
                  <a:pt x="6096" y="12953"/>
                </a:lnTo>
                <a:lnTo>
                  <a:pt x="6096" y="304800"/>
                </a:lnTo>
                <a:lnTo>
                  <a:pt x="12953" y="304800"/>
                </a:lnTo>
                <a:close/>
              </a:path>
              <a:path w="8395335" h="318134">
                <a:moveTo>
                  <a:pt x="8388096" y="304800"/>
                </a:moveTo>
                <a:lnTo>
                  <a:pt x="6096" y="304800"/>
                </a:lnTo>
                <a:lnTo>
                  <a:pt x="12953" y="310896"/>
                </a:lnTo>
                <a:lnTo>
                  <a:pt x="12953" y="317753"/>
                </a:lnTo>
                <a:lnTo>
                  <a:pt x="8382000" y="317753"/>
                </a:lnTo>
                <a:lnTo>
                  <a:pt x="8382000" y="310896"/>
                </a:lnTo>
                <a:lnTo>
                  <a:pt x="8388096" y="304800"/>
                </a:lnTo>
                <a:close/>
              </a:path>
              <a:path w="8395335" h="318134">
                <a:moveTo>
                  <a:pt x="12953" y="317753"/>
                </a:moveTo>
                <a:lnTo>
                  <a:pt x="12953" y="310896"/>
                </a:lnTo>
                <a:lnTo>
                  <a:pt x="6096" y="304800"/>
                </a:lnTo>
                <a:lnTo>
                  <a:pt x="6096" y="317753"/>
                </a:lnTo>
                <a:lnTo>
                  <a:pt x="12953" y="317753"/>
                </a:lnTo>
                <a:close/>
              </a:path>
              <a:path w="8395335" h="318134">
                <a:moveTo>
                  <a:pt x="8388096" y="12953"/>
                </a:moveTo>
                <a:lnTo>
                  <a:pt x="8382000" y="6096"/>
                </a:lnTo>
                <a:lnTo>
                  <a:pt x="8382000" y="12953"/>
                </a:lnTo>
                <a:lnTo>
                  <a:pt x="8388096" y="12953"/>
                </a:lnTo>
                <a:close/>
              </a:path>
              <a:path w="8395335" h="318134">
                <a:moveTo>
                  <a:pt x="8388096" y="304800"/>
                </a:moveTo>
                <a:lnTo>
                  <a:pt x="8388096" y="12953"/>
                </a:lnTo>
                <a:lnTo>
                  <a:pt x="8382000" y="12953"/>
                </a:lnTo>
                <a:lnTo>
                  <a:pt x="8382000" y="304800"/>
                </a:lnTo>
                <a:lnTo>
                  <a:pt x="8388096" y="304800"/>
                </a:lnTo>
                <a:close/>
              </a:path>
              <a:path w="8395335" h="318134">
                <a:moveTo>
                  <a:pt x="8388096" y="317753"/>
                </a:moveTo>
                <a:lnTo>
                  <a:pt x="8388096" y="304800"/>
                </a:lnTo>
                <a:lnTo>
                  <a:pt x="8382000" y="310896"/>
                </a:lnTo>
                <a:lnTo>
                  <a:pt x="8382000" y="317753"/>
                </a:lnTo>
                <a:lnTo>
                  <a:pt x="8388096" y="317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Jeff</a:t>
            </a:r>
            <a:r>
              <a:rPr dirty="0" spc="-40"/>
              <a:t> </a:t>
            </a:r>
            <a:r>
              <a:rPr dirty="0" spc="-10"/>
              <a:t>Howbert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Introduction to Machine</a:t>
            </a:r>
            <a:r>
              <a:rPr dirty="0" spc="-70"/>
              <a:t> </a:t>
            </a:r>
            <a:r>
              <a:rPr dirty="0" spc="-10"/>
              <a:t>Learning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82911" y="6900883"/>
            <a:ext cx="848994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Winter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2012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6886" y="596899"/>
            <a:ext cx="7465059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0"/>
              <a:t>Logistic </a:t>
            </a:r>
            <a:r>
              <a:rPr dirty="0" sz="3200" spc="-5"/>
              <a:t>regression in one</a:t>
            </a:r>
            <a:r>
              <a:rPr dirty="0" sz="3200" spc="45"/>
              <a:t> </a:t>
            </a:r>
            <a:r>
              <a:rPr dirty="0" sz="3200" spc="-10"/>
              <a:t>dimension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462277" y="1885950"/>
            <a:ext cx="7134606" cy="4667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32103" y="6851904"/>
            <a:ext cx="8395335" cy="318135"/>
          </a:xfrm>
          <a:custGeom>
            <a:avLst/>
            <a:gdLst/>
            <a:ahLst/>
            <a:cxnLst/>
            <a:rect l="l" t="t" r="r" b="b"/>
            <a:pathLst>
              <a:path w="8395335" h="318134">
                <a:moveTo>
                  <a:pt x="8394954" y="317753"/>
                </a:moveTo>
                <a:lnTo>
                  <a:pt x="8394954" y="0"/>
                </a:lnTo>
                <a:lnTo>
                  <a:pt x="0" y="0"/>
                </a:lnTo>
                <a:lnTo>
                  <a:pt x="0" y="317753"/>
                </a:lnTo>
                <a:lnTo>
                  <a:pt x="6096" y="317753"/>
                </a:lnTo>
                <a:lnTo>
                  <a:pt x="6096" y="12953"/>
                </a:lnTo>
                <a:lnTo>
                  <a:pt x="12953" y="6096"/>
                </a:lnTo>
                <a:lnTo>
                  <a:pt x="12953" y="12953"/>
                </a:lnTo>
                <a:lnTo>
                  <a:pt x="8382000" y="12953"/>
                </a:lnTo>
                <a:lnTo>
                  <a:pt x="8382000" y="6096"/>
                </a:lnTo>
                <a:lnTo>
                  <a:pt x="8388096" y="12953"/>
                </a:lnTo>
                <a:lnTo>
                  <a:pt x="8388096" y="317753"/>
                </a:lnTo>
                <a:lnTo>
                  <a:pt x="8394954" y="317753"/>
                </a:lnTo>
                <a:close/>
              </a:path>
              <a:path w="8395335" h="318134">
                <a:moveTo>
                  <a:pt x="12953" y="12953"/>
                </a:moveTo>
                <a:lnTo>
                  <a:pt x="12953" y="6096"/>
                </a:lnTo>
                <a:lnTo>
                  <a:pt x="6096" y="12953"/>
                </a:lnTo>
                <a:lnTo>
                  <a:pt x="12953" y="12953"/>
                </a:lnTo>
                <a:close/>
              </a:path>
              <a:path w="8395335" h="318134">
                <a:moveTo>
                  <a:pt x="12953" y="304800"/>
                </a:moveTo>
                <a:lnTo>
                  <a:pt x="12953" y="12953"/>
                </a:lnTo>
                <a:lnTo>
                  <a:pt x="6096" y="12953"/>
                </a:lnTo>
                <a:lnTo>
                  <a:pt x="6096" y="304800"/>
                </a:lnTo>
                <a:lnTo>
                  <a:pt x="12953" y="304800"/>
                </a:lnTo>
                <a:close/>
              </a:path>
              <a:path w="8395335" h="318134">
                <a:moveTo>
                  <a:pt x="8388096" y="304800"/>
                </a:moveTo>
                <a:lnTo>
                  <a:pt x="6096" y="304800"/>
                </a:lnTo>
                <a:lnTo>
                  <a:pt x="12953" y="310896"/>
                </a:lnTo>
                <a:lnTo>
                  <a:pt x="12953" y="317753"/>
                </a:lnTo>
                <a:lnTo>
                  <a:pt x="8382000" y="317753"/>
                </a:lnTo>
                <a:lnTo>
                  <a:pt x="8382000" y="310896"/>
                </a:lnTo>
                <a:lnTo>
                  <a:pt x="8388096" y="304800"/>
                </a:lnTo>
                <a:close/>
              </a:path>
              <a:path w="8395335" h="318134">
                <a:moveTo>
                  <a:pt x="12953" y="317753"/>
                </a:moveTo>
                <a:lnTo>
                  <a:pt x="12953" y="310896"/>
                </a:lnTo>
                <a:lnTo>
                  <a:pt x="6096" y="304800"/>
                </a:lnTo>
                <a:lnTo>
                  <a:pt x="6096" y="317753"/>
                </a:lnTo>
                <a:lnTo>
                  <a:pt x="12953" y="317753"/>
                </a:lnTo>
                <a:close/>
              </a:path>
              <a:path w="8395335" h="318134">
                <a:moveTo>
                  <a:pt x="8388096" y="12953"/>
                </a:moveTo>
                <a:lnTo>
                  <a:pt x="8382000" y="6096"/>
                </a:lnTo>
                <a:lnTo>
                  <a:pt x="8382000" y="12953"/>
                </a:lnTo>
                <a:lnTo>
                  <a:pt x="8388096" y="12953"/>
                </a:lnTo>
                <a:close/>
              </a:path>
              <a:path w="8395335" h="318134">
                <a:moveTo>
                  <a:pt x="8388096" y="304800"/>
                </a:moveTo>
                <a:lnTo>
                  <a:pt x="8388096" y="12953"/>
                </a:lnTo>
                <a:lnTo>
                  <a:pt x="8382000" y="12953"/>
                </a:lnTo>
                <a:lnTo>
                  <a:pt x="8382000" y="304800"/>
                </a:lnTo>
                <a:lnTo>
                  <a:pt x="8388096" y="304800"/>
                </a:lnTo>
                <a:close/>
              </a:path>
              <a:path w="8395335" h="318134">
                <a:moveTo>
                  <a:pt x="8388096" y="317753"/>
                </a:moveTo>
                <a:lnTo>
                  <a:pt x="8388096" y="304800"/>
                </a:lnTo>
                <a:lnTo>
                  <a:pt x="8382000" y="310896"/>
                </a:lnTo>
                <a:lnTo>
                  <a:pt x="8382000" y="317753"/>
                </a:lnTo>
                <a:lnTo>
                  <a:pt x="8388096" y="317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Jeff</a:t>
            </a:r>
            <a:r>
              <a:rPr dirty="0" spc="-40"/>
              <a:t> </a:t>
            </a:r>
            <a:r>
              <a:rPr dirty="0" spc="-10"/>
              <a:t>Howbert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Introduction to Machine</a:t>
            </a:r>
            <a:r>
              <a:rPr dirty="0" spc="-70"/>
              <a:t> </a:t>
            </a:r>
            <a:r>
              <a:rPr dirty="0" spc="-10"/>
              <a:t>Learning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482911" y="6900883"/>
            <a:ext cx="848994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Winter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2012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6886" y="596899"/>
            <a:ext cx="7465059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0"/>
              <a:t>Logistic </a:t>
            </a:r>
            <a:r>
              <a:rPr dirty="0" sz="3200" spc="-5"/>
              <a:t>regression in one</a:t>
            </a:r>
            <a:r>
              <a:rPr dirty="0" sz="3200" spc="45"/>
              <a:t> </a:t>
            </a:r>
            <a:r>
              <a:rPr dirty="0" sz="3200" spc="-10"/>
              <a:t>dimension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438400" y="1524000"/>
            <a:ext cx="5314950" cy="5229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32103" y="6851904"/>
            <a:ext cx="8395335" cy="318135"/>
          </a:xfrm>
          <a:custGeom>
            <a:avLst/>
            <a:gdLst/>
            <a:ahLst/>
            <a:cxnLst/>
            <a:rect l="l" t="t" r="r" b="b"/>
            <a:pathLst>
              <a:path w="8395335" h="318134">
                <a:moveTo>
                  <a:pt x="8394954" y="317753"/>
                </a:moveTo>
                <a:lnTo>
                  <a:pt x="8394954" y="0"/>
                </a:lnTo>
                <a:lnTo>
                  <a:pt x="0" y="0"/>
                </a:lnTo>
                <a:lnTo>
                  <a:pt x="0" y="317753"/>
                </a:lnTo>
                <a:lnTo>
                  <a:pt x="6096" y="317753"/>
                </a:lnTo>
                <a:lnTo>
                  <a:pt x="6096" y="12953"/>
                </a:lnTo>
                <a:lnTo>
                  <a:pt x="12953" y="6096"/>
                </a:lnTo>
                <a:lnTo>
                  <a:pt x="12953" y="12953"/>
                </a:lnTo>
                <a:lnTo>
                  <a:pt x="8382000" y="12953"/>
                </a:lnTo>
                <a:lnTo>
                  <a:pt x="8382000" y="6096"/>
                </a:lnTo>
                <a:lnTo>
                  <a:pt x="8388096" y="12953"/>
                </a:lnTo>
                <a:lnTo>
                  <a:pt x="8388096" y="317753"/>
                </a:lnTo>
                <a:lnTo>
                  <a:pt x="8394954" y="317753"/>
                </a:lnTo>
                <a:close/>
              </a:path>
              <a:path w="8395335" h="318134">
                <a:moveTo>
                  <a:pt x="12953" y="12953"/>
                </a:moveTo>
                <a:lnTo>
                  <a:pt x="12953" y="6096"/>
                </a:lnTo>
                <a:lnTo>
                  <a:pt x="6096" y="12953"/>
                </a:lnTo>
                <a:lnTo>
                  <a:pt x="12953" y="12953"/>
                </a:lnTo>
                <a:close/>
              </a:path>
              <a:path w="8395335" h="318134">
                <a:moveTo>
                  <a:pt x="12953" y="304800"/>
                </a:moveTo>
                <a:lnTo>
                  <a:pt x="12953" y="12953"/>
                </a:lnTo>
                <a:lnTo>
                  <a:pt x="6096" y="12953"/>
                </a:lnTo>
                <a:lnTo>
                  <a:pt x="6096" y="304800"/>
                </a:lnTo>
                <a:lnTo>
                  <a:pt x="12953" y="304800"/>
                </a:lnTo>
                <a:close/>
              </a:path>
              <a:path w="8395335" h="318134">
                <a:moveTo>
                  <a:pt x="8388096" y="304800"/>
                </a:moveTo>
                <a:lnTo>
                  <a:pt x="6096" y="304800"/>
                </a:lnTo>
                <a:lnTo>
                  <a:pt x="12953" y="310896"/>
                </a:lnTo>
                <a:lnTo>
                  <a:pt x="12953" y="317753"/>
                </a:lnTo>
                <a:lnTo>
                  <a:pt x="8382000" y="317753"/>
                </a:lnTo>
                <a:lnTo>
                  <a:pt x="8382000" y="310896"/>
                </a:lnTo>
                <a:lnTo>
                  <a:pt x="8388096" y="304800"/>
                </a:lnTo>
                <a:close/>
              </a:path>
              <a:path w="8395335" h="318134">
                <a:moveTo>
                  <a:pt x="12953" y="317753"/>
                </a:moveTo>
                <a:lnTo>
                  <a:pt x="12953" y="310896"/>
                </a:lnTo>
                <a:lnTo>
                  <a:pt x="6096" y="304800"/>
                </a:lnTo>
                <a:lnTo>
                  <a:pt x="6096" y="317753"/>
                </a:lnTo>
                <a:lnTo>
                  <a:pt x="12953" y="317753"/>
                </a:lnTo>
                <a:close/>
              </a:path>
              <a:path w="8395335" h="318134">
                <a:moveTo>
                  <a:pt x="8388096" y="12953"/>
                </a:moveTo>
                <a:lnTo>
                  <a:pt x="8382000" y="6096"/>
                </a:lnTo>
                <a:lnTo>
                  <a:pt x="8382000" y="12953"/>
                </a:lnTo>
                <a:lnTo>
                  <a:pt x="8388096" y="12953"/>
                </a:lnTo>
                <a:close/>
              </a:path>
              <a:path w="8395335" h="318134">
                <a:moveTo>
                  <a:pt x="8388096" y="304800"/>
                </a:moveTo>
                <a:lnTo>
                  <a:pt x="8388096" y="12953"/>
                </a:lnTo>
                <a:lnTo>
                  <a:pt x="8382000" y="12953"/>
                </a:lnTo>
                <a:lnTo>
                  <a:pt x="8382000" y="304800"/>
                </a:lnTo>
                <a:lnTo>
                  <a:pt x="8388096" y="304800"/>
                </a:lnTo>
                <a:close/>
              </a:path>
              <a:path w="8395335" h="318134">
                <a:moveTo>
                  <a:pt x="8388096" y="317753"/>
                </a:moveTo>
                <a:lnTo>
                  <a:pt x="8388096" y="304800"/>
                </a:lnTo>
                <a:lnTo>
                  <a:pt x="8382000" y="310896"/>
                </a:lnTo>
                <a:lnTo>
                  <a:pt x="8382000" y="317753"/>
                </a:lnTo>
                <a:lnTo>
                  <a:pt x="8388096" y="317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Jeff</a:t>
            </a:r>
            <a:r>
              <a:rPr dirty="0" spc="-40"/>
              <a:t> </a:t>
            </a:r>
            <a:r>
              <a:rPr dirty="0" spc="-10"/>
              <a:t>Howbert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Introduction to Machine</a:t>
            </a:r>
            <a:r>
              <a:rPr dirty="0" spc="-70"/>
              <a:t> </a:t>
            </a:r>
            <a:r>
              <a:rPr dirty="0" spc="-10"/>
              <a:t>Learning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482911" y="6900883"/>
            <a:ext cx="848994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Winter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2012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8775" y="596899"/>
            <a:ext cx="7702550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0"/>
              <a:t>Logistic </a:t>
            </a:r>
            <a:r>
              <a:rPr dirty="0" sz="3200" spc="-5"/>
              <a:t>regression in two</a:t>
            </a:r>
            <a:r>
              <a:rPr dirty="0" sz="3200" spc="60"/>
              <a:t> </a:t>
            </a:r>
            <a:r>
              <a:rPr dirty="0" sz="3200" spc="-10"/>
              <a:t>dimensions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45896" y="1623314"/>
            <a:ext cx="38011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Subset of Fisher iris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dataset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3096" y="1991055"/>
            <a:ext cx="3440429" cy="79692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35"/>
              </a:spcBef>
              <a:buClr>
                <a:srgbClr val="0C7A9C"/>
              </a:buClr>
              <a:buChar char="–"/>
              <a:tabLst>
                <a:tab pos="354965" algn="l"/>
                <a:tab pos="356235" algn="l"/>
              </a:tabLst>
            </a:pPr>
            <a:r>
              <a:rPr dirty="0" sz="2000" spc="-5">
                <a:latin typeface="Arial"/>
                <a:cs typeface="Arial"/>
              </a:rPr>
              <a:t>Two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classes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35"/>
              </a:spcBef>
              <a:buClr>
                <a:srgbClr val="0C7A9C"/>
              </a:buClr>
              <a:buChar char="–"/>
              <a:tabLst>
                <a:tab pos="354965" algn="l"/>
                <a:tab pos="356235" algn="l"/>
              </a:tabLst>
            </a:pPr>
            <a:r>
              <a:rPr dirty="0" sz="2000" spc="-5">
                <a:latin typeface="Arial"/>
                <a:cs typeface="Arial"/>
              </a:rPr>
              <a:t>First two columns (SL,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SW)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06440" y="3140455"/>
            <a:ext cx="3398519" cy="254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95990" y="2737104"/>
            <a:ext cx="440690" cy="657860"/>
          </a:xfrm>
          <a:custGeom>
            <a:avLst/>
            <a:gdLst/>
            <a:ahLst/>
            <a:cxnLst/>
            <a:rect l="l" t="t" r="r" b="b"/>
            <a:pathLst>
              <a:path w="440690" h="657860">
                <a:moveTo>
                  <a:pt x="440239" y="12953"/>
                </a:moveTo>
                <a:lnTo>
                  <a:pt x="418141" y="0"/>
                </a:lnTo>
                <a:lnTo>
                  <a:pt x="0" y="657605"/>
                </a:lnTo>
                <a:lnTo>
                  <a:pt x="29732" y="657605"/>
                </a:lnTo>
                <a:lnTo>
                  <a:pt x="440239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393940" y="2466848"/>
            <a:ext cx="14649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decision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boundary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3400" y="3048000"/>
            <a:ext cx="4267200" cy="2305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93079" y="3394709"/>
            <a:ext cx="3611879" cy="9791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251703" y="4341876"/>
            <a:ext cx="63500" cy="32384"/>
          </a:xfrm>
          <a:custGeom>
            <a:avLst/>
            <a:gdLst/>
            <a:ahLst/>
            <a:cxnLst/>
            <a:rect l="l" t="t" r="r" b="b"/>
            <a:pathLst>
              <a:path w="63500" h="32385">
                <a:moveTo>
                  <a:pt x="63398" y="32004"/>
                </a:moveTo>
                <a:lnTo>
                  <a:pt x="0" y="0"/>
                </a:lnTo>
                <a:lnTo>
                  <a:pt x="25541" y="32004"/>
                </a:lnTo>
                <a:lnTo>
                  <a:pt x="63398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391400" y="3394709"/>
            <a:ext cx="144018" cy="1866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570220" y="4373879"/>
            <a:ext cx="3634739" cy="9791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572000" y="4373880"/>
            <a:ext cx="838200" cy="127000"/>
          </a:xfrm>
          <a:custGeom>
            <a:avLst/>
            <a:gdLst/>
            <a:ahLst/>
            <a:cxnLst/>
            <a:rect l="l" t="t" r="r" b="b"/>
            <a:pathLst>
              <a:path w="838200" h="127000">
                <a:moveTo>
                  <a:pt x="742950" y="47243"/>
                </a:moveTo>
                <a:lnTo>
                  <a:pt x="730200" y="31267"/>
                </a:lnTo>
                <a:lnTo>
                  <a:pt x="679704" y="31176"/>
                </a:lnTo>
                <a:lnTo>
                  <a:pt x="762" y="30479"/>
                </a:lnTo>
                <a:lnTo>
                  <a:pt x="0" y="61721"/>
                </a:lnTo>
                <a:lnTo>
                  <a:pt x="730200" y="63219"/>
                </a:lnTo>
                <a:lnTo>
                  <a:pt x="742950" y="47243"/>
                </a:lnTo>
                <a:close/>
              </a:path>
              <a:path w="838200" h="127000">
                <a:moveTo>
                  <a:pt x="743712" y="94795"/>
                </a:moveTo>
                <a:lnTo>
                  <a:pt x="743712" y="31241"/>
                </a:lnTo>
                <a:lnTo>
                  <a:pt x="742950" y="63245"/>
                </a:lnTo>
                <a:lnTo>
                  <a:pt x="730168" y="63259"/>
                </a:lnTo>
                <a:lnTo>
                  <a:pt x="679704" y="126491"/>
                </a:lnTo>
                <a:lnTo>
                  <a:pt x="743712" y="94795"/>
                </a:lnTo>
                <a:close/>
              </a:path>
              <a:path w="838200" h="127000">
                <a:moveTo>
                  <a:pt x="838200" y="48005"/>
                </a:moveTo>
                <a:lnTo>
                  <a:pt x="743102" y="0"/>
                </a:lnTo>
                <a:lnTo>
                  <a:pt x="705245" y="0"/>
                </a:lnTo>
                <a:lnTo>
                  <a:pt x="730168" y="31227"/>
                </a:lnTo>
                <a:lnTo>
                  <a:pt x="743712" y="31241"/>
                </a:lnTo>
                <a:lnTo>
                  <a:pt x="743712" y="94795"/>
                </a:lnTo>
                <a:lnTo>
                  <a:pt x="838200" y="48005"/>
                </a:lnTo>
                <a:close/>
              </a:path>
              <a:path w="838200" h="127000">
                <a:moveTo>
                  <a:pt x="743712" y="31241"/>
                </a:moveTo>
                <a:lnTo>
                  <a:pt x="730168" y="31227"/>
                </a:lnTo>
                <a:lnTo>
                  <a:pt x="742950" y="47243"/>
                </a:lnTo>
                <a:lnTo>
                  <a:pt x="742950" y="63245"/>
                </a:lnTo>
                <a:lnTo>
                  <a:pt x="743712" y="31241"/>
                </a:lnTo>
                <a:close/>
              </a:path>
              <a:path w="838200" h="127000">
                <a:moveTo>
                  <a:pt x="742950" y="63245"/>
                </a:moveTo>
                <a:lnTo>
                  <a:pt x="742950" y="47243"/>
                </a:lnTo>
                <a:lnTo>
                  <a:pt x="730200" y="63219"/>
                </a:lnTo>
                <a:lnTo>
                  <a:pt x="742950" y="63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22019" y="5353050"/>
            <a:ext cx="3482340" cy="7975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722620" y="5353050"/>
            <a:ext cx="3497579" cy="8201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32103" y="6851904"/>
            <a:ext cx="8395335" cy="318135"/>
          </a:xfrm>
          <a:custGeom>
            <a:avLst/>
            <a:gdLst/>
            <a:ahLst/>
            <a:cxnLst/>
            <a:rect l="l" t="t" r="r" b="b"/>
            <a:pathLst>
              <a:path w="8395335" h="318134">
                <a:moveTo>
                  <a:pt x="8394954" y="317753"/>
                </a:moveTo>
                <a:lnTo>
                  <a:pt x="8394954" y="0"/>
                </a:lnTo>
                <a:lnTo>
                  <a:pt x="0" y="0"/>
                </a:lnTo>
                <a:lnTo>
                  <a:pt x="0" y="317753"/>
                </a:lnTo>
                <a:lnTo>
                  <a:pt x="6096" y="317753"/>
                </a:lnTo>
                <a:lnTo>
                  <a:pt x="6096" y="12953"/>
                </a:lnTo>
                <a:lnTo>
                  <a:pt x="12953" y="6096"/>
                </a:lnTo>
                <a:lnTo>
                  <a:pt x="12953" y="12953"/>
                </a:lnTo>
                <a:lnTo>
                  <a:pt x="8382000" y="12953"/>
                </a:lnTo>
                <a:lnTo>
                  <a:pt x="8382000" y="6096"/>
                </a:lnTo>
                <a:lnTo>
                  <a:pt x="8388096" y="12953"/>
                </a:lnTo>
                <a:lnTo>
                  <a:pt x="8388096" y="317753"/>
                </a:lnTo>
                <a:lnTo>
                  <a:pt x="8394954" y="317753"/>
                </a:lnTo>
                <a:close/>
              </a:path>
              <a:path w="8395335" h="318134">
                <a:moveTo>
                  <a:pt x="12953" y="12953"/>
                </a:moveTo>
                <a:lnTo>
                  <a:pt x="12953" y="6096"/>
                </a:lnTo>
                <a:lnTo>
                  <a:pt x="6096" y="12953"/>
                </a:lnTo>
                <a:lnTo>
                  <a:pt x="12953" y="12953"/>
                </a:lnTo>
                <a:close/>
              </a:path>
              <a:path w="8395335" h="318134">
                <a:moveTo>
                  <a:pt x="12953" y="304800"/>
                </a:moveTo>
                <a:lnTo>
                  <a:pt x="12953" y="12953"/>
                </a:lnTo>
                <a:lnTo>
                  <a:pt x="6096" y="12953"/>
                </a:lnTo>
                <a:lnTo>
                  <a:pt x="6096" y="304800"/>
                </a:lnTo>
                <a:lnTo>
                  <a:pt x="12953" y="304800"/>
                </a:lnTo>
                <a:close/>
              </a:path>
              <a:path w="8395335" h="318134">
                <a:moveTo>
                  <a:pt x="8388096" y="304800"/>
                </a:moveTo>
                <a:lnTo>
                  <a:pt x="6096" y="304800"/>
                </a:lnTo>
                <a:lnTo>
                  <a:pt x="12953" y="310896"/>
                </a:lnTo>
                <a:lnTo>
                  <a:pt x="12953" y="317753"/>
                </a:lnTo>
                <a:lnTo>
                  <a:pt x="8382000" y="317753"/>
                </a:lnTo>
                <a:lnTo>
                  <a:pt x="8382000" y="310896"/>
                </a:lnTo>
                <a:lnTo>
                  <a:pt x="8388096" y="304800"/>
                </a:lnTo>
                <a:close/>
              </a:path>
              <a:path w="8395335" h="318134">
                <a:moveTo>
                  <a:pt x="12953" y="317753"/>
                </a:moveTo>
                <a:lnTo>
                  <a:pt x="12953" y="310896"/>
                </a:lnTo>
                <a:lnTo>
                  <a:pt x="6096" y="304800"/>
                </a:lnTo>
                <a:lnTo>
                  <a:pt x="6096" y="317753"/>
                </a:lnTo>
                <a:lnTo>
                  <a:pt x="12953" y="317753"/>
                </a:lnTo>
                <a:close/>
              </a:path>
              <a:path w="8395335" h="318134">
                <a:moveTo>
                  <a:pt x="8388096" y="12953"/>
                </a:moveTo>
                <a:lnTo>
                  <a:pt x="8382000" y="6096"/>
                </a:lnTo>
                <a:lnTo>
                  <a:pt x="8382000" y="12953"/>
                </a:lnTo>
                <a:lnTo>
                  <a:pt x="8388096" y="12953"/>
                </a:lnTo>
                <a:close/>
              </a:path>
              <a:path w="8395335" h="318134">
                <a:moveTo>
                  <a:pt x="8388096" y="304800"/>
                </a:moveTo>
                <a:lnTo>
                  <a:pt x="8388096" y="12953"/>
                </a:lnTo>
                <a:lnTo>
                  <a:pt x="8382000" y="12953"/>
                </a:lnTo>
                <a:lnTo>
                  <a:pt x="8382000" y="304800"/>
                </a:lnTo>
                <a:lnTo>
                  <a:pt x="8388096" y="304800"/>
                </a:lnTo>
                <a:close/>
              </a:path>
              <a:path w="8395335" h="318134">
                <a:moveTo>
                  <a:pt x="8388096" y="317753"/>
                </a:moveTo>
                <a:lnTo>
                  <a:pt x="8388096" y="304800"/>
                </a:lnTo>
                <a:lnTo>
                  <a:pt x="8382000" y="310896"/>
                </a:lnTo>
                <a:lnTo>
                  <a:pt x="8382000" y="317753"/>
                </a:lnTo>
                <a:lnTo>
                  <a:pt x="8388096" y="317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Jeff</a:t>
            </a:r>
            <a:r>
              <a:rPr dirty="0" spc="-40"/>
              <a:t> </a:t>
            </a:r>
            <a:r>
              <a:rPr dirty="0" spc="-10"/>
              <a:t>Howbert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Introduction to Machine</a:t>
            </a:r>
            <a:r>
              <a:rPr dirty="0" spc="-70"/>
              <a:t> </a:t>
            </a:r>
            <a:r>
              <a:rPr dirty="0" spc="-10"/>
              <a:t>Learning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482911" y="6900883"/>
            <a:ext cx="848994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Winter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2012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8775" y="596899"/>
            <a:ext cx="7702550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0"/>
              <a:t>Logistic </a:t>
            </a:r>
            <a:r>
              <a:rPr dirty="0" sz="3200" spc="-5"/>
              <a:t>regression in two</a:t>
            </a:r>
            <a:r>
              <a:rPr dirty="0" sz="3200" spc="60"/>
              <a:t> </a:t>
            </a:r>
            <a:r>
              <a:rPr dirty="0" sz="3200" spc="-10"/>
              <a:t>dimensions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995170" y="1623314"/>
            <a:ext cx="58515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Interpreting the model vector of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coefficients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73040" y="3225641"/>
            <a:ext cx="3000375" cy="169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204310" y="2471420"/>
            <a:ext cx="9842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ourier New"/>
                <a:cs typeface="Courier New"/>
              </a:rPr>
              <a:t>-1.9024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9212" y="2471420"/>
            <a:ext cx="12547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ourier New"/>
                <a:cs typeface="Courier New"/>
              </a:rPr>
              <a:t>-0.4047</a:t>
            </a:r>
            <a:r>
              <a:rPr dirty="0" sz="1800" spc="-120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61597" y="3394709"/>
            <a:ext cx="3917632" cy="9791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14577" y="2352243"/>
            <a:ext cx="4263390" cy="151320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329565" indent="-292100">
              <a:lnSpc>
                <a:spcPct val="100000"/>
              </a:lnSpc>
              <a:spcBef>
                <a:spcPts val="835"/>
              </a:spcBef>
              <a:buClr>
                <a:srgbClr val="0C7A9C"/>
              </a:buClr>
              <a:buSzPct val="75000"/>
              <a:buFont typeface="Wingdings"/>
              <a:buChar char=""/>
              <a:tabLst>
                <a:tab pos="329565" algn="l"/>
                <a:tab pos="330200" algn="l"/>
                <a:tab pos="2218055" algn="l"/>
              </a:tabLst>
            </a:pPr>
            <a:r>
              <a:rPr dirty="0" sz="2000" spc="-5">
                <a:latin typeface="Arial"/>
                <a:cs typeface="Arial"/>
              </a:rPr>
              <a:t>From</a:t>
            </a:r>
            <a:r>
              <a:rPr dirty="0" sz="2000" spc="2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MATLAB:	</a:t>
            </a:r>
            <a:r>
              <a:rPr dirty="0" sz="1800" spc="-5">
                <a:latin typeface="Courier New"/>
                <a:cs typeface="Courier New"/>
              </a:rPr>
              <a:t>B = [</a:t>
            </a:r>
            <a:r>
              <a:rPr dirty="0" sz="1800" spc="-7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13.0460</a:t>
            </a:r>
            <a:endParaRPr sz="1800">
              <a:latin typeface="Courier New"/>
              <a:cs typeface="Courier New"/>
            </a:endParaRPr>
          </a:p>
          <a:p>
            <a:pPr marL="329565" indent="-292100">
              <a:lnSpc>
                <a:spcPct val="100000"/>
              </a:lnSpc>
              <a:spcBef>
                <a:spcPts val="740"/>
              </a:spcBef>
              <a:buClr>
                <a:srgbClr val="0C7A9C"/>
              </a:buClr>
              <a:buSzPct val="75000"/>
              <a:buFont typeface="Wingdings"/>
              <a:buChar char=""/>
              <a:tabLst>
                <a:tab pos="329565" algn="l"/>
                <a:tab pos="330200" algn="l"/>
              </a:tabLst>
            </a:pPr>
            <a:r>
              <a:rPr dirty="0" sz="2000" spc="-5">
                <a:latin typeface="Symbol"/>
                <a:cs typeface="Symbol"/>
              </a:rPr>
              <a:t>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Arial"/>
                <a:cs typeface="Arial"/>
              </a:rPr>
              <a:t>= B( 1 ), </a:t>
            </a:r>
            <a:r>
              <a:rPr dirty="0" sz="2000" spc="-5" b="1">
                <a:latin typeface="Symbol"/>
                <a:cs typeface="Symbol"/>
              </a:rPr>
              <a:t>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Arial"/>
                <a:cs typeface="Arial"/>
              </a:rPr>
              <a:t>= [ </a:t>
            </a:r>
            <a:r>
              <a:rPr dirty="0" sz="2000" spc="5">
                <a:latin typeface="Symbol"/>
                <a:cs typeface="Symbol"/>
              </a:rPr>
              <a:t></a:t>
            </a:r>
            <a:r>
              <a:rPr dirty="0" baseline="-21367" sz="1950" spc="7">
                <a:latin typeface="Arial"/>
                <a:cs typeface="Arial"/>
              </a:rPr>
              <a:t>1 </a:t>
            </a:r>
            <a:r>
              <a:rPr dirty="0" sz="2000" spc="5">
                <a:latin typeface="Symbol"/>
                <a:cs typeface="Symbol"/>
              </a:rPr>
              <a:t></a:t>
            </a:r>
            <a:r>
              <a:rPr dirty="0" baseline="-21367" sz="1950" spc="7">
                <a:latin typeface="Arial"/>
                <a:cs typeface="Arial"/>
              </a:rPr>
              <a:t>2 </a:t>
            </a:r>
            <a:r>
              <a:rPr dirty="0" sz="2000" spc="-5">
                <a:latin typeface="Arial"/>
                <a:cs typeface="Arial"/>
              </a:rPr>
              <a:t>] = B( 2 : 3</a:t>
            </a:r>
            <a:r>
              <a:rPr dirty="0" sz="2000" spc="-35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329565" marR="30480" indent="-292100">
              <a:lnSpc>
                <a:spcPct val="100000"/>
              </a:lnSpc>
              <a:spcBef>
                <a:spcPts val="640"/>
              </a:spcBef>
              <a:buClr>
                <a:srgbClr val="0C7A9C"/>
              </a:buClr>
              <a:buSzPct val="75000"/>
              <a:buFont typeface="Wingdings"/>
              <a:buChar char=""/>
              <a:tabLst>
                <a:tab pos="329565" algn="l"/>
                <a:tab pos="330200" algn="l"/>
              </a:tabLst>
            </a:pPr>
            <a:r>
              <a:rPr dirty="0" sz="2000" spc="-5">
                <a:latin typeface="Symbol"/>
                <a:cs typeface="Symbol"/>
              </a:rPr>
              <a:t></a:t>
            </a:r>
            <a:r>
              <a:rPr dirty="0" sz="2000" spc="-5">
                <a:latin typeface="Arial"/>
                <a:cs typeface="Arial"/>
              </a:rPr>
              <a:t>, </a:t>
            </a:r>
            <a:r>
              <a:rPr dirty="0" sz="2000" spc="-5" b="1">
                <a:latin typeface="Symbol"/>
                <a:cs typeface="Symbol"/>
              </a:rPr>
              <a:t>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Arial"/>
                <a:cs typeface="Arial"/>
              </a:rPr>
              <a:t>define </a:t>
            </a:r>
            <a:r>
              <a:rPr dirty="0" sz="2000" spc="-5">
                <a:latin typeface="Arial"/>
                <a:cs typeface="Arial"/>
              </a:rPr>
              <a:t>location and orientation  of </a:t>
            </a:r>
            <a:r>
              <a:rPr dirty="0" sz="2000" spc="-10">
                <a:latin typeface="Arial"/>
                <a:cs typeface="Arial"/>
              </a:rPr>
              <a:t>decision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boundary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07816" y="4331208"/>
            <a:ext cx="281305" cy="43180"/>
          </a:xfrm>
          <a:custGeom>
            <a:avLst/>
            <a:gdLst/>
            <a:ahLst/>
            <a:cxnLst/>
            <a:rect l="l" t="t" r="r" b="b"/>
            <a:pathLst>
              <a:path w="281304" h="43179">
                <a:moveTo>
                  <a:pt x="281069" y="25146"/>
                </a:moveTo>
                <a:lnTo>
                  <a:pt x="277259" y="0"/>
                </a:lnTo>
                <a:lnTo>
                  <a:pt x="0" y="42672"/>
                </a:lnTo>
                <a:lnTo>
                  <a:pt x="167194" y="42672"/>
                </a:lnTo>
                <a:lnTo>
                  <a:pt x="281069" y="25146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90147" y="4373879"/>
            <a:ext cx="4089082" cy="9791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97177" y="3921500"/>
            <a:ext cx="3233420" cy="1325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Clr>
                <a:srgbClr val="0C7A9C"/>
              </a:buClr>
              <a:buChar char="–"/>
              <a:tabLst>
                <a:tab pos="354965" algn="l"/>
                <a:tab pos="356235" algn="l"/>
              </a:tabLst>
            </a:pPr>
            <a:r>
              <a:rPr dirty="0" sz="2000" spc="-5">
                <a:latin typeface="Arial"/>
                <a:cs typeface="Arial"/>
              </a:rPr>
              <a:t>- </a:t>
            </a:r>
            <a:r>
              <a:rPr dirty="0" sz="2000" spc="-5">
                <a:latin typeface="Symbol"/>
                <a:cs typeface="Symbol"/>
              </a:rPr>
              <a:t>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Arial"/>
                <a:cs typeface="Arial"/>
              </a:rPr>
              <a:t>is distance of decision  </a:t>
            </a:r>
            <a:r>
              <a:rPr dirty="0" sz="2000" spc="-10">
                <a:latin typeface="Arial"/>
                <a:cs typeface="Arial"/>
              </a:rPr>
              <a:t>boundary </a:t>
            </a:r>
            <a:r>
              <a:rPr dirty="0" sz="2000" spc="-5">
                <a:latin typeface="Arial"/>
                <a:cs typeface="Arial"/>
              </a:rPr>
              <a:t>from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origin</a:t>
            </a:r>
            <a:endParaRPr sz="2000">
              <a:latin typeface="Arial"/>
              <a:cs typeface="Arial"/>
            </a:endParaRPr>
          </a:p>
          <a:p>
            <a:pPr marL="355600" marR="554990" indent="-343535">
              <a:lnSpc>
                <a:spcPct val="100000"/>
              </a:lnSpc>
              <a:spcBef>
                <a:spcPts val="640"/>
              </a:spcBef>
              <a:buClr>
                <a:srgbClr val="0C7A9C"/>
              </a:buClr>
              <a:buChar char="–"/>
              <a:tabLst>
                <a:tab pos="354965" algn="l"/>
                <a:tab pos="356235" algn="l"/>
              </a:tabLst>
            </a:pPr>
            <a:r>
              <a:rPr dirty="0" sz="2000" spc="-5">
                <a:latin typeface="Arial"/>
                <a:cs typeface="Arial"/>
              </a:rPr>
              <a:t>decision boundary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is  </a:t>
            </a:r>
            <a:r>
              <a:rPr dirty="0" sz="2000" spc="-10">
                <a:latin typeface="Arial"/>
                <a:cs typeface="Arial"/>
              </a:rPr>
              <a:t>perpendicular </a:t>
            </a:r>
            <a:r>
              <a:rPr dirty="0" sz="2000" spc="-5">
                <a:latin typeface="Arial"/>
                <a:cs typeface="Arial"/>
              </a:rPr>
              <a:t>to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 b="1">
                <a:latin typeface="Symbol"/>
                <a:cs typeface="Symbol"/>
              </a:rPr>
              <a:t>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96000" y="4373880"/>
            <a:ext cx="879475" cy="165735"/>
          </a:xfrm>
          <a:custGeom>
            <a:avLst/>
            <a:gdLst/>
            <a:ahLst/>
            <a:cxnLst/>
            <a:rect l="l" t="t" r="r" b="b"/>
            <a:pathLst>
              <a:path w="879475" h="165735">
                <a:moveTo>
                  <a:pt x="108204" y="60197"/>
                </a:moveTo>
                <a:lnTo>
                  <a:pt x="99060" y="49529"/>
                </a:lnTo>
                <a:lnTo>
                  <a:pt x="91440" y="48767"/>
                </a:lnTo>
                <a:lnTo>
                  <a:pt x="86106" y="53339"/>
                </a:lnTo>
                <a:lnTo>
                  <a:pt x="0" y="121919"/>
                </a:lnTo>
                <a:lnTo>
                  <a:pt x="23622" y="131193"/>
                </a:lnTo>
                <a:lnTo>
                  <a:pt x="23622" y="105917"/>
                </a:lnTo>
                <a:lnTo>
                  <a:pt x="70090" y="98766"/>
                </a:lnTo>
                <a:lnTo>
                  <a:pt x="102108" y="73151"/>
                </a:lnTo>
                <a:lnTo>
                  <a:pt x="107442" y="68579"/>
                </a:lnTo>
                <a:lnTo>
                  <a:pt x="108204" y="60197"/>
                </a:lnTo>
                <a:close/>
              </a:path>
              <a:path w="879475" h="165735">
                <a:moveTo>
                  <a:pt x="70090" y="98766"/>
                </a:moveTo>
                <a:lnTo>
                  <a:pt x="23622" y="105917"/>
                </a:lnTo>
                <a:lnTo>
                  <a:pt x="27432" y="131063"/>
                </a:lnTo>
                <a:lnTo>
                  <a:pt x="29718" y="130712"/>
                </a:lnTo>
                <a:lnTo>
                  <a:pt x="29718" y="106679"/>
                </a:lnTo>
                <a:lnTo>
                  <a:pt x="50227" y="114655"/>
                </a:lnTo>
                <a:lnTo>
                  <a:pt x="70090" y="98766"/>
                </a:lnTo>
                <a:close/>
              </a:path>
              <a:path w="879475" h="165735">
                <a:moveTo>
                  <a:pt x="121920" y="148589"/>
                </a:moveTo>
                <a:lnTo>
                  <a:pt x="118110" y="141731"/>
                </a:lnTo>
                <a:lnTo>
                  <a:pt x="112014" y="138683"/>
                </a:lnTo>
                <a:lnTo>
                  <a:pt x="73992" y="123897"/>
                </a:lnTo>
                <a:lnTo>
                  <a:pt x="27432" y="131063"/>
                </a:lnTo>
                <a:lnTo>
                  <a:pt x="23622" y="105917"/>
                </a:lnTo>
                <a:lnTo>
                  <a:pt x="23622" y="131193"/>
                </a:lnTo>
                <a:lnTo>
                  <a:pt x="102870" y="162305"/>
                </a:lnTo>
                <a:lnTo>
                  <a:pt x="108966" y="165353"/>
                </a:lnTo>
                <a:lnTo>
                  <a:pt x="116586" y="162305"/>
                </a:lnTo>
                <a:lnTo>
                  <a:pt x="118872" y="155447"/>
                </a:lnTo>
                <a:lnTo>
                  <a:pt x="121920" y="148589"/>
                </a:lnTo>
                <a:close/>
              </a:path>
              <a:path w="879475" h="165735">
                <a:moveTo>
                  <a:pt x="50227" y="114655"/>
                </a:moveTo>
                <a:lnTo>
                  <a:pt x="29718" y="106679"/>
                </a:lnTo>
                <a:lnTo>
                  <a:pt x="33528" y="128015"/>
                </a:lnTo>
                <a:lnTo>
                  <a:pt x="50227" y="114655"/>
                </a:lnTo>
                <a:close/>
              </a:path>
              <a:path w="879475" h="165735">
                <a:moveTo>
                  <a:pt x="73992" y="123897"/>
                </a:moveTo>
                <a:lnTo>
                  <a:pt x="50227" y="114655"/>
                </a:lnTo>
                <a:lnTo>
                  <a:pt x="33528" y="128015"/>
                </a:lnTo>
                <a:lnTo>
                  <a:pt x="29718" y="106679"/>
                </a:lnTo>
                <a:lnTo>
                  <a:pt x="29718" y="130712"/>
                </a:lnTo>
                <a:lnTo>
                  <a:pt x="73992" y="123897"/>
                </a:lnTo>
                <a:close/>
              </a:path>
              <a:path w="879475" h="165735">
                <a:moveTo>
                  <a:pt x="879011" y="0"/>
                </a:moveTo>
                <a:lnTo>
                  <a:pt x="711816" y="0"/>
                </a:lnTo>
                <a:lnTo>
                  <a:pt x="70090" y="98766"/>
                </a:lnTo>
                <a:lnTo>
                  <a:pt x="50227" y="114655"/>
                </a:lnTo>
                <a:lnTo>
                  <a:pt x="73992" y="123897"/>
                </a:lnTo>
                <a:lnTo>
                  <a:pt x="879011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869940" y="4372609"/>
            <a:ext cx="123189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Symbol"/>
                <a:cs typeface="Symbol"/>
              </a:rPr>
              <a:t>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61597" y="5353050"/>
            <a:ext cx="3917632" cy="9791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39977" y="5303773"/>
            <a:ext cx="3900804" cy="634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04165" marR="5080" indent="-292100">
              <a:lnSpc>
                <a:spcPct val="100000"/>
              </a:lnSpc>
              <a:spcBef>
                <a:spcPts val="95"/>
              </a:spcBef>
              <a:buClr>
                <a:srgbClr val="0C7A9C"/>
              </a:buClr>
              <a:buSzPct val="75000"/>
              <a:buFont typeface="Wingdings"/>
              <a:buChar char=""/>
              <a:tabLst>
                <a:tab pos="304165" algn="l"/>
                <a:tab pos="304800" algn="l"/>
              </a:tabLst>
            </a:pPr>
            <a:r>
              <a:rPr dirty="0" sz="2000" spc="-10">
                <a:latin typeface="Arial"/>
                <a:cs typeface="Arial"/>
              </a:rPr>
              <a:t>magnitude </a:t>
            </a:r>
            <a:r>
              <a:rPr dirty="0" sz="2000" spc="-5">
                <a:latin typeface="Arial"/>
                <a:cs typeface="Arial"/>
              </a:rPr>
              <a:t>of </a:t>
            </a:r>
            <a:r>
              <a:rPr dirty="0" sz="2000" spc="-5" b="1">
                <a:latin typeface="Symbol"/>
                <a:cs typeface="Symbol"/>
              </a:rPr>
              <a:t>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Arial"/>
                <a:cs typeface="Arial"/>
              </a:rPr>
              <a:t>defines gradient  </a:t>
            </a:r>
            <a:r>
              <a:rPr dirty="0" sz="2000" spc="-5">
                <a:latin typeface="Arial"/>
                <a:cs typeface="Arial"/>
              </a:rPr>
              <a:t>of </a:t>
            </a:r>
            <a:r>
              <a:rPr dirty="0" sz="2000" spc="-10">
                <a:latin typeface="Arial"/>
                <a:cs typeface="Arial"/>
              </a:rPr>
              <a:t>probabilities between </a:t>
            </a:r>
            <a:r>
              <a:rPr dirty="0" sz="2000" spc="-5">
                <a:latin typeface="Arial"/>
                <a:cs typeface="Arial"/>
              </a:rPr>
              <a:t>0 and</a:t>
            </a:r>
            <a:r>
              <a:rPr dirty="0" sz="2000" spc="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32103" y="6851904"/>
            <a:ext cx="8395335" cy="318135"/>
          </a:xfrm>
          <a:custGeom>
            <a:avLst/>
            <a:gdLst/>
            <a:ahLst/>
            <a:cxnLst/>
            <a:rect l="l" t="t" r="r" b="b"/>
            <a:pathLst>
              <a:path w="8395335" h="318134">
                <a:moveTo>
                  <a:pt x="8394954" y="317753"/>
                </a:moveTo>
                <a:lnTo>
                  <a:pt x="8394954" y="0"/>
                </a:lnTo>
                <a:lnTo>
                  <a:pt x="0" y="0"/>
                </a:lnTo>
                <a:lnTo>
                  <a:pt x="0" y="317753"/>
                </a:lnTo>
                <a:lnTo>
                  <a:pt x="6096" y="317753"/>
                </a:lnTo>
                <a:lnTo>
                  <a:pt x="6096" y="12953"/>
                </a:lnTo>
                <a:lnTo>
                  <a:pt x="12953" y="6096"/>
                </a:lnTo>
                <a:lnTo>
                  <a:pt x="12953" y="12953"/>
                </a:lnTo>
                <a:lnTo>
                  <a:pt x="8382000" y="12953"/>
                </a:lnTo>
                <a:lnTo>
                  <a:pt x="8382000" y="6096"/>
                </a:lnTo>
                <a:lnTo>
                  <a:pt x="8388096" y="12953"/>
                </a:lnTo>
                <a:lnTo>
                  <a:pt x="8388096" y="317753"/>
                </a:lnTo>
                <a:lnTo>
                  <a:pt x="8394954" y="317753"/>
                </a:lnTo>
                <a:close/>
              </a:path>
              <a:path w="8395335" h="318134">
                <a:moveTo>
                  <a:pt x="12953" y="12953"/>
                </a:moveTo>
                <a:lnTo>
                  <a:pt x="12953" y="6096"/>
                </a:lnTo>
                <a:lnTo>
                  <a:pt x="6096" y="12953"/>
                </a:lnTo>
                <a:lnTo>
                  <a:pt x="12953" y="12953"/>
                </a:lnTo>
                <a:close/>
              </a:path>
              <a:path w="8395335" h="318134">
                <a:moveTo>
                  <a:pt x="12953" y="304800"/>
                </a:moveTo>
                <a:lnTo>
                  <a:pt x="12953" y="12953"/>
                </a:lnTo>
                <a:lnTo>
                  <a:pt x="6096" y="12953"/>
                </a:lnTo>
                <a:lnTo>
                  <a:pt x="6096" y="304800"/>
                </a:lnTo>
                <a:lnTo>
                  <a:pt x="12953" y="304800"/>
                </a:lnTo>
                <a:close/>
              </a:path>
              <a:path w="8395335" h="318134">
                <a:moveTo>
                  <a:pt x="8388096" y="304800"/>
                </a:moveTo>
                <a:lnTo>
                  <a:pt x="6096" y="304800"/>
                </a:lnTo>
                <a:lnTo>
                  <a:pt x="12953" y="310896"/>
                </a:lnTo>
                <a:lnTo>
                  <a:pt x="12953" y="317753"/>
                </a:lnTo>
                <a:lnTo>
                  <a:pt x="8382000" y="317753"/>
                </a:lnTo>
                <a:lnTo>
                  <a:pt x="8382000" y="310896"/>
                </a:lnTo>
                <a:lnTo>
                  <a:pt x="8388096" y="304800"/>
                </a:lnTo>
                <a:close/>
              </a:path>
              <a:path w="8395335" h="318134">
                <a:moveTo>
                  <a:pt x="12953" y="317753"/>
                </a:moveTo>
                <a:lnTo>
                  <a:pt x="12953" y="310896"/>
                </a:lnTo>
                <a:lnTo>
                  <a:pt x="6096" y="304800"/>
                </a:lnTo>
                <a:lnTo>
                  <a:pt x="6096" y="317753"/>
                </a:lnTo>
                <a:lnTo>
                  <a:pt x="12953" y="317753"/>
                </a:lnTo>
                <a:close/>
              </a:path>
              <a:path w="8395335" h="318134">
                <a:moveTo>
                  <a:pt x="8388096" y="12953"/>
                </a:moveTo>
                <a:lnTo>
                  <a:pt x="8382000" y="6096"/>
                </a:lnTo>
                <a:lnTo>
                  <a:pt x="8382000" y="12953"/>
                </a:lnTo>
                <a:lnTo>
                  <a:pt x="8388096" y="12953"/>
                </a:lnTo>
                <a:close/>
              </a:path>
              <a:path w="8395335" h="318134">
                <a:moveTo>
                  <a:pt x="8388096" y="304800"/>
                </a:moveTo>
                <a:lnTo>
                  <a:pt x="8388096" y="12953"/>
                </a:lnTo>
                <a:lnTo>
                  <a:pt x="8382000" y="12953"/>
                </a:lnTo>
                <a:lnTo>
                  <a:pt x="8382000" y="304800"/>
                </a:lnTo>
                <a:lnTo>
                  <a:pt x="8388096" y="304800"/>
                </a:lnTo>
                <a:close/>
              </a:path>
              <a:path w="8395335" h="318134">
                <a:moveTo>
                  <a:pt x="8388096" y="317753"/>
                </a:moveTo>
                <a:lnTo>
                  <a:pt x="8388096" y="304800"/>
                </a:lnTo>
                <a:lnTo>
                  <a:pt x="8382000" y="310896"/>
                </a:lnTo>
                <a:lnTo>
                  <a:pt x="8382000" y="317753"/>
                </a:lnTo>
                <a:lnTo>
                  <a:pt x="8388096" y="317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255895" y="6332220"/>
            <a:ext cx="3840479" cy="3089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Jeff</a:t>
            </a:r>
            <a:r>
              <a:rPr dirty="0" spc="-40"/>
              <a:t> </a:t>
            </a:r>
            <a:r>
              <a:rPr dirty="0" spc="-10"/>
              <a:t>Howbert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Introduction to Machine</a:t>
            </a:r>
            <a:r>
              <a:rPr dirty="0" spc="-70"/>
              <a:t> </a:t>
            </a:r>
            <a:r>
              <a:rPr dirty="0" spc="-10"/>
              <a:t>Learning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482911" y="6900883"/>
            <a:ext cx="848994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Winter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2012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598" y="596899"/>
            <a:ext cx="445198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0"/>
              <a:t>Heart disease</a:t>
            </a:r>
            <a:r>
              <a:rPr dirty="0" sz="3200"/>
              <a:t> </a:t>
            </a:r>
            <a:r>
              <a:rPr dirty="0" sz="3200" spc="-10"/>
              <a:t>dataset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57200" y="241477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3777" y="1517396"/>
            <a:ext cx="8383270" cy="402590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304165" indent="-292100">
              <a:lnSpc>
                <a:spcPct val="100000"/>
              </a:lnSpc>
              <a:spcBef>
                <a:spcPts val="860"/>
              </a:spcBef>
              <a:buClr>
                <a:srgbClr val="0C7A9C"/>
              </a:buClr>
              <a:buSzPct val="75000"/>
              <a:buFont typeface="Wingdings"/>
              <a:buChar char=""/>
              <a:tabLst>
                <a:tab pos="304800" algn="l"/>
              </a:tabLst>
            </a:pPr>
            <a:r>
              <a:rPr dirty="0" sz="2400" spc="-5">
                <a:latin typeface="Arial"/>
                <a:cs typeface="Arial"/>
              </a:rPr>
              <a:t>13 attributes (see </a:t>
            </a:r>
            <a:r>
              <a:rPr dirty="0" sz="2000" spc="-5">
                <a:latin typeface="Courier New"/>
                <a:cs typeface="Courier New"/>
              </a:rPr>
              <a:t>heart.docx</a:t>
            </a:r>
            <a:r>
              <a:rPr dirty="0" sz="2000" spc="-509">
                <a:latin typeface="Courier New"/>
                <a:cs typeface="Courier New"/>
              </a:rPr>
              <a:t> </a:t>
            </a:r>
            <a:r>
              <a:rPr dirty="0" sz="2400" spc="-5">
                <a:latin typeface="Arial"/>
                <a:cs typeface="Arial"/>
              </a:rPr>
              <a:t>for </a:t>
            </a:r>
            <a:r>
              <a:rPr dirty="0" sz="2400" spc="-10">
                <a:latin typeface="Arial"/>
                <a:cs typeface="Arial"/>
              </a:rPr>
              <a:t>details)</a:t>
            </a:r>
            <a:endParaRPr sz="2400">
              <a:latin typeface="Arial"/>
              <a:cs typeface="Arial"/>
            </a:endParaRPr>
          </a:p>
          <a:p>
            <a:pPr lvl="1" marL="812800" indent="-342900">
              <a:lnSpc>
                <a:spcPct val="100000"/>
              </a:lnSpc>
              <a:spcBef>
                <a:spcPts val="760"/>
              </a:spcBef>
              <a:buClr>
                <a:srgbClr val="0C7A9C"/>
              </a:buClr>
              <a:buChar char="–"/>
              <a:tabLst>
                <a:tab pos="812165" algn="l"/>
                <a:tab pos="812800" algn="l"/>
              </a:tabLst>
            </a:pPr>
            <a:r>
              <a:rPr dirty="0" sz="2400" spc="-5">
                <a:latin typeface="Arial"/>
                <a:cs typeface="Arial"/>
              </a:rPr>
              <a:t>2 demographic (age,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gender)</a:t>
            </a:r>
            <a:endParaRPr sz="2400">
              <a:latin typeface="Arial"/>
              <a:cs typeface="Arial"/>
            </a:endParaRPr>
          </a:p>
          <a:p>
            <a:pPr lvl="1" marL="812800" marR="920115" indent="-342900">
              <a:lnSpc>
                <a:spcPct val="100000"/>
              </a:lnSpc>
              <a:spcBef>
                <a:spcPts val="685"/>
              </a:spcBef>
              <a:buClr>
                <a:srgbClr val="0C7A9C"/>
              </a:buClr>
              <a:buChar char="–"/>
              <a:tabLst>
                <a:tab pos="812165" algn="l"/>
                <a:tab pos="812800" algn="l"/>
              </a:tabLst>
            </a:pPr>
            <a:r>
              <a:rPr dirty="0" sz="2400" spc="-5">
                <a:latin typeface="Arial"/>
                <a:cs typeface="Arial"/>
              </a:rPr>
              <a:t>11 clinical measures of cardiovascular status </a:t>
            </a:r>
            <a:r>
              <a:rPr dirty="0" sz="2400" spc="-10">
                <a:latin typeface="Arial"/>
                <a:cs typeface="Arial"/>
              </a:rPr>
              <a:t>and  performance</a:t>
            </a:r>
            <a:endParaRPr sz="2400">
              <a:latin typeface="Arial"/>
              <a:cs typeface="Arial"/>
            </a:endParaRPr>
          </a:p>
          <a:p>
            <a:pPr marL="304165" indent="-292100">
              <a:lnSpc>
                <a:spcPct val="100000"/>
              </a:lnSpc>
              <a:spcBef>
                <a:spcPts val="690"/>
              </a:spcBef>
              <a:buClr>
                <a:srgbClr val="0C7A9C"/>
              </a:buClr>
              <a:buSzPct val="75000"/>
              <a:buFont typeface="Wingdings"/>
              <a:buChar char=""/>
              <a:tabLst>
                <a:tab pos="304800" algn="l"/>
              </a:tabLst>
            </a:pPr>
            <a:r>
              <a:rPr dirty="0" sz="2400" spc="-5">
                <a:latin typeface="Arial"/>
                <a:cs typeface="Arial"/>
              </a:rPr>
              <a:t>2 classes: absence </a:t>
            </a:r>
            <a:r>
              <a:rPr dirty="0" sz="2400">
                <a:latin typeface="Arial"/>
                <a:cs typeface="Arial"/>
              </a:rPr>
              <a:t>( </a:t>
            </a:r>
            <a:r>
              <a:rPr dirty="0" sz="2400" spc="-5">
                <a:latin typeface="Arial"/>
                <a:cs typeface="Arial"/>
              </a:rPr>
              <a:t>1 </a:t>
            </a:r>
            <a:r>
              <a:rPr dirty="0" sz="2400">
                <a:latin typeface="Arial"/>
                <a:cs typeface="Arial"/>
              </a:rPr>
              <a:t>) </a:t>
            </a:r>
            <a:r>
              <a:rPr dirty="0" sz="2400" spc="-5">
                <a:latin typeface="Arial"/>
                <a:cs typeface="Arial"/>
              </a:rPr>
              <a:t>or presence </a:t>
            </a:r>
            <a:r>
              <a:rPr dirty="0" sz="2400">
                <a:latin typeface="Arial"/>
                <a:cs typeface="Arial"/>
              </a:rPr>
              <a:t>( </a:t>
            </a:r>
            <a:r>
              <a:rPr dirty="0" sz="2400" spc="-5">
                <a:latin typeface="Arial"/>
                <a:cs typeface="Arial"/>
              </a:rPr>
              <a:t>2 </a:t>
            </a:r>
            <a:r>
              <a:rPr dirty="0" sz="2400">
                <a:latin typeface="Arial"/>
                <a:cs typeface="Arial"/>
              </a:rPr>
              <a:t>) </a:t>
            </a:r>
            <a:r>
              <a:rPr dirty="0" sz="2400" spc="-5">
                <a:latin typeface="Arial"/>
                <a:cs typeface="Arial"/>
              </a:rPr>
              <a:t>of heart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disease</a:t>
            </a:r>
            <a:endParaRPr sz="2400">
              <a:latin typeface="Arial"/>
              <a:cs typeface="Arial"/>
            </a:endParaRPr>
          </a:p>
          <a:p>
            <a:pPr marL="304165" indent="-292100">
              <a:lnSpc>
                <a:spcPct val="100000"/>
              </a:lnSpc>
              <a:spcBef>
                <a:spcPts val="690"/>
              </a:spcBef>
              <a:buClr>
                <a:srgbClr val="0C7A9C"/>
              </a:buClr>
              <a:buSzPct val="75000"/>
              <a:buFont typeface="Wingdings"/>
              <a:buChar char=""/>
              <a:tabLst>
                <a:tab pos="304800" algn="l"/>
              </a:tabLst>
            </a:pPr>
            <a:r>
              <a:rPr dirty="0" sz="2400" spc="-5">
                <a:latin typeface="Arial"/>
                <a:cs typeface="Arial"/>
              </a:rPr>
              <a:t>270 </a:t>
            </a:r>
            <a:r>
              <a:rPr dirty="0" sz="2400" spc="-10">
                <a:latin typeface="Arial"/>
                <a:cs typeface="Arial"/>
              </a:rPr>
              <a:t>samples</a:t>
            </a:r>
            <a:endParaRPr sz="2400">
              <a:latin typeface="Arial"/>
              <a:cs typeface="Arial"/>
            </a:endParaRPr>
          </a:p>
          <a:p>
            <a:pPr marL="304800" marR="5080" indent="-304800">
              <a:lnSpc>
                <a:spcPts val="3570"/>
              </a:lnSpc>
              <a:spcBef>
                <a:spcPts val="229"/>
              </a:spcBef>
              <a:buClr>
                <a:srgbClr val="0C7A9C"/>
              </a:buClr>
              <a:buSzPct val="75000"/>
              <a:buFont typeface="Wingdings"/>
              <a:buChar char=""/>
              <a:tabLst>
                <a:tab pos="304800" algn="l"/>
              </a:tabLst>
            </a:pPr>
            <a:r>
              <a:rPr dirty="0" sz="2400" spc="-5">
                <a:latin typeface="Arial"/>
                <a:cs typeface="Arial"/>
              </a:rPr>
              <a:t>Dataset taken from UC Irvine Machine Learning Repository: </a:t>
            </a:r>
            <a:r>
              <a:rPr dirty="0" u="heavy" sz="2400" spc="-5">
                <a:solidFill>
                  <a:srgbClr val="00C000"/>
                </a:solidFill>
                <a:uFill>
                  <a:solidFill>
                    <a:srgbClr val="00C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spc="-5">
                <a:solidFill>
                  <a:srgbClr val="00C000"/>
                </a:solidFill>
                <a:uFill>
                  <a:solidFill>
                    <a:srgbClr val="00C000"/>
                  </a:solidFill>
                </a:uFill>
                <a:latin typeface="Arial"/>
                <a:cs typeface="Arial"/>
                <a:hlinkClick r:id="rId2"/>
              </a:rPr>
              <a:t>http://archive.ics.uci.edu/ml/datasets/Statlog+(Heart)</a:t>
            </a:r>
            <a:endParaRPr sz="2400">
              <a:latin typeface="Arial"/>
              <a:cs typeface="Arial"/>
            </a:endParaRPr>
          </a:p>
          <a:p>
            <a:pPr marL="304165" indent="-292100">
              <a:lnSpc>
                <a:spcPct val="100000"/>
              </a:lnSpc>
              <a:spcBef>
                <a:spcPts val="384"/>
              </a:spcBef>
              <a:buClr>
                <a:srgbClr val="0C7A9C"/>
              </a:buClr>
              <a:buSzPct val="75000"/>
              <a:buFont typeface="Wingdings"/>
              <a:buChar char=""/>
              <a:tabLst>
                <a:tab pos="304800" algn="l"/>
              </a:tabLst>
            </a:pPr>
            <a:r>
              <a:rPr dirty="0" sz="2400" spc="-5">
                <a:latin typeface="Arial"/>
                <a:cs typeface="Arial"/>
              </a:rPr>
              <a:t>Preformatted for MATLAB as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heart.mat</a:t>
            </a:r>
            <a:r>
              <a:rPr dirty="0" sz="2400" spc="-5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2103" y="6851904"/>
            <a:ext cx="8395335" cy="318135"/>
          </a:xfrm>
          <a:custGeom>
            <a:avLst/>
            <a:gdLst/>
            <a:ahLst/>
            <a:cxnLst/>
            <a:rect l="l" t="t" r="r" b="b"/>
            <a:pathLst>
              <a:path w="8395335" h="318134">
                <a:moveTo>
                  <a:pt x="8394954" y="317753"/>
                </a:moveTo>
                <a:lnTo>
                  <a:pt x="8394954" y="0"/>
                </a:lnTo>
                <a:lnTo>
                  <a:pt x="0" y="0"/>
                </a:lnTo>
                <a:lnTo>
                  <a:pt x="0" y="317753"/>
                </a:lnTo>
                <a:lnTo>
                  <a:pt x="6096" y="317753"/>
                </a:lnTo>
                <a:lnTo>
                  <a:pt x="6096" y="12953"/>
                </a:lnTo>
                <a:lnTo>
                  <a:pt x="12953" y="6096"/>
                </a:lnTo>
                <a:lnTo>
                  <a:pt x="12953" y="12953"/>
                </a:lnTo>
                <a:lnTo>
                  <a:pt x="8382000" y="12953"/>
                </a:lnTo>
                <a:lnTo>
                  <a:pt x="8382000" y="6096"/>
                </a:lnTo>
                <a:lnTo>
                  <a:pt x="8388096" y="12953"/>
                </a:lnTo>
                <a:lnTo>
                  <a:pt x="8388096" y="317753"/>
                </a:lnTo>
                <a:lnTo>
                  <a:pt x="8394954" y="317753"/>
                </a:lnTo>
                <a:close/>
              </a:path>
              <a:path w="8395335" h="318134">
                <a:moveTo>
                  <a:pt x="12953" y="12953"/>
                </a:moveTo>
                <a:lnTo>
                  <a:pt x="12953" y="6096"/>
                </a:lnTo>
                <a:lnTo>
                  <a:pt x="6096" y="12953"/>
                </a:lnTo>
                <a:lnTo>
                  <a:pt x="12953" y="12953"/>
                </a:lnTo>
                <a:close/>
              </a:path>
              <a:path w="8395335" h="318134">
                <a:moveTo>
                  <a:pt x="12953" y="304800"/>
                </a:moveTo>
                <a:lnTo>
                  <a:pt x="12953" y="12953"/>
                </a:lnTo>
                <a:lnTo>
                  <a:pt x="6096" y="12953"/>
                </a:lnTo>
                <a:lnTo>
                  <a:pt x="6096" y="304800"/>
                </a:lnTo>
                <a:lnTo>
                  <a:pt x="12953" y="304800"/>
                </a:lnTo>
                <a:close/>
              </a:path>
              <a:path w="8395335" h="318134">
                <a:moveTo>
                  <a:pt x="8388096" y="304800"/>
                </a:moveTo>
                <a:lnTo>
                  <a:pt x="6096" y="304800"/>
                </a:lnTo>
                <a:lnTo>
                  <a:pt x="12953" y="310896"/>
                </a:lnTo>
                <a:lnTo>
                  <a:pt x="12953" y="317753"/>
                </a:lnTo>
                <a:lnTo>
                  <a:pt x="8382000" y="317753"/>
                </a:lnTo>
                <a:lnTo>
                  <a:pt x="8382000" y="310896"/>
                </a:lnTo>
                <a:lnTo>
                  <a:pt x="8388096" y="304800"/>
                </a:lnTo>
                <a:close/>
              </a:path>
              <a:path w="8395335" h="318134">
                <a:moveTo>
                  <a:pt x="12953" y="317753"/>
                </a:moveTo>
                <a:lnTo>
                  <a:pt x="12953" y="310896"/>
                </a:lnTo>
                <a:lnTo>
                  <a:pt x="6096" y="304800"/>
                </a:lnTo>
                <a:lnTo>
                  <a:pt x="6096" y="317753"/>
                </a:lnTo>
                <a:lnTo>
                  <a:pt x="12953" y="317753"/>
                </a:lnTo>
                <a:close/>
              </a:path>
              <a:path w="8395335" h="318134">
                <a:moveTo>
                  <a:pt x="8388096" y="12953"/>
                </a:moveTo>
                <a:lnTo>
                  <a:pt x="8382000" y="6096"/>
                </a:lnTo>
                <a:lnTo>
                  <a:pt x="8382000" y="12953"/>
                </a:lnTo>
                <a:lnTo>
                  <a:pt x="8388096" y="12953"/>
                </a:lnTo>
                <a:close/>
              </a:path>
              <a:path w="8395335" h="318134">
                <a:moveTo>
                  <a:pt x="8388096" y="304800"/>
                </a:moveTo>
                <a:lnTo>
                  <a:pt x="8388096" y="12953"/>
                </a:lnTo>
                <a:lnTo>
                  <a:pt x="8382000" y="12953"/>
                </a:lnTo>
                <a:lnTo>
                  <a:pt x="8382000" y="304800"/>
                </a:lnTo>
                <a:lnTo>
                  <a:pt x="8388096" y="304800"/>
                </a:lnTo>
                <a:close/>
              </a:path>
              <a:path w="8395335" h="318134">
                <a:moveTo>
                  <a:pt x="8388096" y="317753"/>
                </a:moveTo>
                <a:lnTo>
                  <a:pt x="8388096" y="304800"/>
                </a:lnTo>
                <a:lnTo>
                  <a:pt x="8382000" y="310896"/>
                </a:lnTo>
                <a:lnTo>
                  <a:pt x="8382000" y="317753"/>
                </a:lnTo>
                <a:lnTo>
                  <a:pt x="8388096" y="317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Jeff</a:t>
            </a:r>
            <a:r>
              <a:rPr dirty="0" spc="-40"/>
              <a:t> </a:t>
            </a:r>
            <a:r>
              <a:rPr dirty="0" spc="-10"/>
              <a:t>Howbert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Introduction to Machine</a:t>
            </a:r>
            <a:r>
              <a:rPr dirty="0" spc="-70"/>
              <a:t> </a:t>
            </a:r>
            <a:r>
              <a:rPr dirty="0" spc="-10"/>
              <a:t>Learning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82911" y="6900883"/>
            <a:ext cx="848994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Winter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2012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42742" y="596899"/>
            <a:ext cx="3672204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0" b="1">
                <a:latin typeface="Tahoma"/>
                <a:cs typeface="Tahoma"/>
              </a:rPr>
              <a:t>MATLAB</a:t>
            </a:r>
            <a:r>
              <a:rPr dirty="0" sz="3200" spc="-25" b="1">
                <a:latin typeface="Tahoma"/>
                <a:cs typeface="Tahoma"/>
              </a:rPr>
              <a:t> </a:t>
            </a:r>
            <a:r>
              <a:rPr dirty="0" sz="3200" spc="-10" b="1">
                <a:latin typeface="Tahoma"/>
                <a:cs typeface="Tahoma"/>
              </a:rPr>
              <a:t>interlude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87165" y="2688589"/>
            <a:ext cx="31730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matlab_demo_05.m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2103" y="6851904"/>
            <a:ext cx="8395335" cy="318135"/>
          </a:xfrm>
          <a:custGeom>
            <a:avLst/>
            <a:gdLst/>
            <a:ahLst/>
            <a:cxnLst/>
            <a:rect l="l" t="t" r="r" b="b"/>
            <a:pathLst>
              <a:path w="8395335" h="318134">
                <a:moveTo>
                  <a:pt x="8394954" y="317753"/>
                </a:moveTo>
                <a:lnTo>
                  <a:pt x="8394954" y="0"/>
                </a:lnTo>
                <a:lnTo>
                  <a:pt x="0" y="0"/>
                </a:lnTo>
                <a:lnTo>
                  <a:pt x="0" y="317753"/>
                </a:lnTo>
                <a:lnTo>
                  <a:pt x="6096" y="317753"/>
                </a:lnTo>
                <a:lnTo>
                  <a:pt x="6096" y="12953"/>
                </a:lnTo>
                <a:lnTo>
                  <a:pt x="12953" y="6096"/>
                </a:lnTo>
                <a:lnTo>
                  <a:pt x="12953" y="12953"/>
                </a:lnTo>
                <a:lnTo>
                  <a:pt x="8382000" y="12953"/>
                </a:lnTo>
                <a:lnTo>
                  <a:pt x="8382000" y="6096"/>
                </a:lnTo>
                <a:lnTo>
                  <a:pt x="8388096" y="12953"/>
                </a:lnTo>
                <a:lnTo>
                  <a:pt x="8388096" y="317753"/>
                </a:lnTo>
                <a:lnTo>
                  <a:pt x="8394954" y="317753"/>
                </a:lnTo>
                <a:close/>
              </a:path>
              <a:path w="8395335" h="318134">
                <a:moveTo>
                  <a:pt x="12953" y="12953"/>
                </a:moveTo>
                <a:lnTo>
                  <a:pt x="12953" y="6096"/>
                </a:lnTo>
                <a:lnTo>
                  <a:pt x="6096" y="12953"/>
                </a:lnTo>
                <a:lnTo>
                  <a:pt x="12953" y="12953"/>
                </a:lnTo>
                <a:close/>
              </a:path>
              <a:path w="8395335" h="318134">
                <a:moveTo>
                  <a:pt x="12953" y="304800"/>
                </a:moveTo>
                <a:lnTo>
                  <a:pt x="12953" y="12953"/>
                </a:lnTo>
                <a:lnTo>
                  <a:pt x="6096" y="12953"/>
                </a:lnTo>
                <a:lnTo>
                  <a:pt x="6096" y="304800"/>
                </a:lnTo>
                <a:lnTo>
                  <a:pt x="12953" y="304800"/>
                </a:lnTo>
                <a:close/>
              </a:path>
              <a:path w="8395335" h="318134">
                <a:moveTo>
                  <a:pt x="8388096" y="304800"/>
                </a:moveTo>
                <a:lnTo>
                  <a:pt x="6096" y="304800"/>
                </a:lnTo>
                <a:lnTo>
                  <a:pt x="12953" y="310896"/>
                </a:lnTo>
                <a:lnTo>
                  <a:pt x="12953" y="317753"/>
                </a:lnTo>
                <a:lnTo>
                  <a:pt x="8382000" y="317753"/>
                </a:lnTo>
                <a:lnTo>
                  <a:pt x="8382000" y="310896"/>
                </a:lnTo>
                <a:lnTo>
                  <a:pt x="8388096" y="304800"/>
                </a:lnTo>
                <a:close/>
              </a:path>
              <a:path w="8395335" h="318134">
                <a:moveTo>
                  <a:pt x="12953" y="317753"/>
                </a:moveTo>
                <a:lnTo>
                  <a:pt x="12953" y="310896"/>
                </a:lnTo>
                <a:lnTo>
                  <a:pt x="6096" y="304800"/>
                </a:lnTo>
                <a:lnTo>
                  <a:pt x="6096" y="317753"/>
                </a:lnTo>
                <a:lnTo>
                  <a:pt x="12953" y="317753"/>
                </a:lnTo>
                <a:close/>
              </a:path>
              <a:path w="8395335" h="318134">
                <a:moveTo>
                  <a:pt x="8388096" y="12953"/>
                </a:moveTo>
                <a:lnTo>
                  <a:pt x="8382000" y="6096"/>
                </a:lnTo>
                <a:lnTo>
                  <a:pt x="8382000" y="12953"/>
                </a:lnTo>
                <a:lnTo>
                  <a:pt x="8388096" y="12953"/>
                </a:lnTo>
                <a:close/>
              </a:path>
              <a:path w="8395335" h="318134">
                <a:moveTo>
                  <a:pt x="8388096" y="304800"/>
                </a:moveTo>
                <a:lnTo>
                  <a:pt x="8388096" y="12953"/>
                </a:lnTo>
                <a:lnTo>
                  <a:pt x="8382000" y="12953"/>
                </a:lnTo>
                <a:lnTo>
                  <a:pt x="8382000" y="304800"/>
                </a:lnTo>
                <a:lnTo>
                  <a:pt x="8388096" y="304800"/>
                </a:lnTo>
                <a:close/>
              </a:path>
              <a:path w="8395335" h="318134">
                <a:moveTo>
                  <a:pt x="8388096" y="317753"/>
                </a:moveTo>
                <a:lnTo>
                  <a:pt x="8388096" y="304800"/>
                </a:lnTo>
                <a:lnTo>
                  <a:pt x="8382000" y="310896"/>
                </a:lnTo>
                <a:lnTo>
                  <a:pt x="8382000" y="317753"/>
                </a:lnTo>
                <a:lnTo>
                  <a:pt x="8388096" y="317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Jeff</a:t>
            </a:r>
            <a:r>
              <a:rPr dirty="0" spc="-40"/>
              <a:t> </a:t>
            </a:r>
            <a:r>
              <a:rPr dirty="0" spc="-10"/>
              <a:t>Howbert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Introduction to Machine</a:t>
            </a:r>
            <a:r>
              <a:rPr dirty="0" spc="-70"/>
              <a:t> </a:t>
            </a:r>
            <a:r>
              <a:rPr dirty="0" spc="-10"/>
              <a:t>Learning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482911" y="6900883"/>
            <a:ext cx="848994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Winter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2012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254" y="596899"/>
            <a:ext cx="3862704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/>
              <a:t>Logistic</a:t>
            </a:r>
            <a:r>
              <a:rPr dirty="0" sz="3200" spc="-35"/>
              <a:t> </a:t>
            </a:r>
            <a:r>
              <a:rPr dirty="0" sz="3200" spc="-5"/>
              <a:t>regression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57200" y="241477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339394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45896" y="1621789"/>
            <a:ext cx="7412990" cy="2773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165" marR="369570" indent="-292100">
              <a:lnSpc>
                <a:spcPct val="100000"/>
              </a:lnSpc>
              <a:spcBef>
                <a:spcPts val="100"/>
              </a:spcBef>
              <a:buClr>
                <a:srgbClr val="0C7A9C"/>
              </a:buClr>
              <a:buSzPct val="75000"/>
              <a:buFont typeface="Wingdings"/>
              <a:buChar char=""/>
              <a:tabLst>
                <a:tab pos="304800" algn="l"/>
                <a:tab pos="5429885" algn="l"/>
              </a:tabLst>
            </a:pPr>
            <a:r>
              <a:rPr dirty="0" sz="2800">
                <a:latin typeface="Arial"/>
                <a:cs typeface="Arial"/>
              </a:rPr>
              <a:t>Name is</a:t>
            </a:r>
            <a:r>
              <a:rPr dirty="0" sz="2800" spc="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somewhat</a:t>
            </a:r>
            <a:r>
              <a:rPr dirty="0" sz="2800" spc="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misleading.	Really a  technique for classification, not</a:t>
            </a:r>
            <a:r>
              <a:rPr dirty="0" sz="2800" spc="-10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regression.</a:t>
            </a:r>
            <a:endParaRPr sz="2800">
              <a:latin typeface="Arial"/>
              <a:cs typeface="Arial"/>
            </a:endParaRPr>
          </a:p>
          <a:p>
            <a:pPr marL="812800" marR="5080" indent="-342900">
              <a:lnSpc>
                <a:spcPct val="100000"/>
              </a:lnSpc>
              <a:spcBef>
                <a:spcPts val="730"/>
              </a:spcBef>
            </a:pPr>
            <a:r>
              <a:rPr dirty="0" sz="2800">
                <a:solidFill>
                  <a:srgbClr val="0C7A9C"/>
                </a:solidFill>
                <a:latin typeface="Arial"/>
                <a:cs typeface="Arial"/>
              </a:rPr>
              <a:t>– </a:t>
            </a:r>
            <a:r>
              <a:rPr dirty="0" sz="2800">
                <a:latin typeface="Arial"/>
                <a:cs typeface="Arial"/>
              </a:rPr>
              <a:t>“Regression” comes from fact that we fit a  linear model to the feature</a:t>
            </a:r>
            <a:r>
              <a:rPr dirty="0" sz="2800" spc="-2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space.</a:t>
            </a:r>
            <a:endParaRPr sz="2800">
              <a:latin typeface="Arial"/>
              <a:cs typeface="Arial"/>
            </a:endParaRPr>
          </a:p>
          <a:p>
            <a:pPr marL="304165" marR="1398270" indent="-292100">
              <a:lnSpc>
                <a:spcPct val="100000"/>
              </a:lnSpc>
              <a:spcBef>
                <a:spcPts val="740"/>
              </a:spcBef>
              <a:buClr>
                <a:srgbClr val="0C7A9C"/>
              </a:buClr>
              <a:buSzPct val="75000"/>
              <a:buFont typeface="Wingdings"/>
              <a:buChar char=""/>
              <a:tabLst>
                <a:tab pos="304800" algn="l"/>
              </a:tabLst>
            </a:pPr>
            <a:r>
              <a:rPr dirty="0" sz="2800">
                <a:latin typeface="Arial"/>
                <a:cs typeface="Arial"/>
              </a:rPr>
              <a:t>Involves a more probabilistic view</a:t>
            </a:r>
            <a:r>
              <a:rPr dirty="0" sz="2800" spc="-9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of  classification.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437311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32103" y="6851904"/>
            <a:ext cx="8395335" cy="318135"/>
          </a:xfrm>
          <a:custGeom>
            <a:avLst/>
            <a:gdLst/>
            <a:ahLst/>
            <a:cxnLst/>
            <a:rect l="l" t="t" r="r" b="b"/>
            <a:pathLst>
              <a:path w="8395335" h="318134">
                <a:moveTo>
                  <a:pt x="8394954" y="317753"/>
                </a:moveTo>
                <a:lnTo>
                  <a:pt x="8394954" y="0"/>
                </a:lnTo>
                <a:lnTo>
                  <a:pt x="0" y="0"/>
                </a:lnTo>
                <a:lnTo>
                  <a:pt x="0" y="317753"/>
                </a:lnTo>
                <a:lnTo>
                  <a:pt x="6096" y="317753"/>
                </a:lnTo>
                <a:lnTo>
                  <a:pt x="6096" y="12953"/>
                </a:lnTo>
                <a:lnTo>
                  <a:pt x="12953" y="6096"/>
                </a:lnTo>
                <a:lnTo>
                  <a:pt x="12953" y="12953"/>
                </a:lnTo>
                <a:lnTo>
                  <a:pt x="8382000" y="12953"/>
                </a:lnTo>
                <a:lnTo>
                  <a:pt x="8382000" y="6096"/>
                </a:lnTo>
                <a:lnTo>
                  <a:pt x="8388096" y="12953"/>
                </a:lnTo>
                <a:lnTo>
                  <a:pt x="8388096" y="317753"/>
                </a:lnTo>
                <a:lnTo>
                  <a:pt x="8394954" y="317753"/>
                </a:lnTo>
                <a:close/>
              </a:path>
              <a:path w="8395335" h="318134">
                <a:moveTo>
                  <a:pt x="12953" y="12953"/>
                </a:moveTo>
                <a:lnTo>
                  <a:pt x="12953" y="6096"/>
                </a:lnTo>
                <a:lnTo>
                  <a:pt x="6096" y="12953"/>
                </a:lnTo>
                <a:lnTo>
                  <a:pt x="12953" y="12953"/>
                </a:lnTo>
                <a:close/>
              </a:path>
              <a:path w="8395335" h="318134">
                <a:moveTo>
                  <a:pt x="12953" y="304800"/>
                </a:moveTo>
                <a:lnTo>
                  <a:pt x="12953" y="12953"/>
                </a:lnTo>
                <a:lnTo>
                  <a:pt x="6096" y="12953"/>
                </a:lnTo>
                <a:lnTo>
                  <a:pt x="6096" y="304800"/>
                </a:lnTo>
                <a:lnTo>
                  <a:pt x="12953" y="304800"/>
                </a:lnTo>
                <a:close/>
              </a:path>
              <a:path w="8395335" h="318134">
                <a:moveTo>
                  <a:pt x="8388096" y="304800"/>
                </a:moveTo>
                <a:lnTo>
                  <a:pt x="6096" y="304800"/>
                </a:lnTo>
                <a:lnTo>
                  <a:pt x="12953" y="310896"/>
                </a:lnTo>
                <a:lnTo>
                  <a:pt x="12953" y="317753"/>
                </a:lnTo>
                <a:lnTo>
                  <a:pt x="8382000" y="317753"/>
                </a:lnTo>
                <a:lnTo>
                  <a:pt x="8382000" y="310896"/>
                </a:lnTo>
                <a:lnTo>
                  <a:pt x="8388096" y="304800"/>
                </a:lnTo>
                <a:close/>
              </a:path>
              <a:path w="8395335" h="318134">
                <a:moveTo>
                  <a:pt x="12953" y="317753"/>
                </a:moveTo>
                <a:lnTo>
                  <a:pt x="12953" y="310896"/>
                </a:lnTo>
                <a:lnTo>
                  <a:pt x="6096" y="304800"/>
                </a:lnTo>
                <a:lnTo>
                  <a:pt x="6096" y="317753"/>
                </a:lnTo>
                <a:lnTo>
                  <a:pt x="12953" y="317753"/>
                </a:lnTo>
                <a:close/>
              </a:path>
              <a:path w="8395335" h="318134">
                <a:moveTo>
                  <a:pt x="8388096" y="12953"/>
                </a:moveTo>
                <a:lnTo>
                  <a:pt x="8382000" y="6096"/>
                </a:lnTo>
                <a:lnTo>
                  <a:pt x="8382000" y="12953"/>
                </a:lnTo>
                <a:lnTo>
                  <a:pt x="8388096" y="12953"/>
                </a:lnTo>
                <a:close/>
              </a:path>
              <a:path w="8395335" h="318134">
                <a:moveTo>
                  <a:pt x="8388096" y="304800"/>
                </a:moveTo>
                <a:lnTo>
                  <a:pt x="8388096" y="12953"/>
                </a:lnTo>
                <a:lnTo>
                  <a:pt x="8382000" y="12953"/>
                </a:lnTo>
                <a:lnTo>
                  <a:pt x="8382000" y="304800"/>
                </a:lnTo>
                <a:lnTo>
                  <a:pt x="8388096" y="304800"/>
                </a:lnTo>
                <a:close/>
              </a:path>
              <a:path w="8395335" h="318134">
                <a:moveTo>
                  <a:pt x="8388096" y="317753"/>
                </a:moveTo>
                <a:lnTo>
                  <a:pt x="8388096" y="304800"/>
                </a:lnTo>
                <a:lnTo>
                  <a:pt x="8382000" y="310896"/>
                </a:lnTo>
                <a:lnTo>
                  <a:pt x="8382000" y="317753"/>
                </a:lnTo>
                <a:lnTo>
                  <a:pt x="8388096" y="317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Jeff</a:t>
            </a:r>
            <a:r>
              <a:rPr dirty="0" spc="-40"/>
              <a:t> </a:t>
            </a:r>
            <a:r>
              <a:rPr dirty="0" spc="-10"/>
              <a:t>Howbert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Introduction to Machine</a:t>
            </a:r>
            <a:r>
              <a:rPr dirty="0" spc="-70"/>
              <a:t> </a:t>
            </a:r>
            <a:r>
              <a:rPr dirty="0" spc="-10"/>
              <a:t>Learning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82911" y="6900883"/>
            <a:ext cx="848994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Winter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2012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254" y="596899"/>
            <a:ext cx="3862704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/>
              <a:t>Logistic</a:t>
            </a:r>
            <a:r>
              <a:rPr dirty="0" sz="3200" spc="-35"/>
              <a:t> </a:t>
            </a:r>
            <a:r>
              <a:rPr dirty="0" sz="3200" spc="-5"/>
              <a:t>regression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57200" y="339394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5352288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32103" y="6851904"/>
            <a:ext cx="8395335" cy="318135"/>
          </a:xfrm>
          <a:custGeom>
            <a:avLst/>
            <a:gdLst/>
            <a:ahLst/>
            <a:cxnLst/>
            <a:rect l="l" t="t" r="r" b="b"/>
            <a:pathLst>
              <a:path w="8395335" h="318134">
                <a:moveTo>
                  <a:pt x="8394954" y="317753"/>
                </a:moveTo>
                <a:lnTo>
                  <a:pt x="8394954" y="0"/>
                </a:lnTo>
                <a:lnTo>
                  <a:pt x="0" y="0"/>
                </a:lnTo>
                <a:lnTo>
                  <a:pt x="0" y="317753"/>
                </a:lnTo>
                <a:lnTo>
                  <a:pt x="6096" y="317753"/>
                </a:lnTo>
                <a:lnTo>
                  <a:pt x="6096" y="12953"/>
                </a:lnTo>
                <a:lnTo>
                  <a:pt x="12953" y="6096"/>
                </a:lnTo>
                <a:lnTo>
                  <a:pt x="12953" y="12953"/>
                </a:lnTo>
                <a:lnTo>
                  <a:pt x="8382000" y="12953"/>
                </a:lnTo>
                <a:lnTo>
                  <a:pt x="8382000" y="6096"/>
                </a:lnTo>
                <a:lnTo>
                  <a:pt x="8388096" y="12953"/>
                </a:lnTo>
                <a:lnTo>
                  <a:pt x="8388096" y="317753"/>
                </a:lnTo>
                <a:lnTo>
                  <a:pt x="8394954" y="317753"/>
                </a:lnTo>
                <a:close/>
              </a:path>
              <a:path w="8395335" h="318134">
                <a:moveTo>
                  <a:pt x="12953" y="12953"/>
                </a:moveTo>
                <a:lnTo>
                  <a:pt x="12953" y="6096"/>
                </a:lnTo>
                <a:lnTo>
                  <a:pt x="6096" y="12953"/>
                </a:lnTo>
                <a:lnTo>
                  <a:pt x="12953" y="12953"/>
                </a:lnTo>
                <a:close/>
              </a:path>
              <a:path w="8395335" h="318134">
                <a:moveTo>
                  <a:pt x="12953" y="304800"/>
                </a:moveTo>
                <a:lnTo>
                  <a:pt x="12953" y="12953"/>
                </a:lnTo>
                <a:lnTo>
                  <a:pt x="6096" y="12953"/>
                </a:lnTo>
                <a:lnTo>
                  <a:pt x="6096" y="304800"/>
                </a:lnTo>
                <a:lnTo>
                  <a:pt x="12953" y="304800"/>
                </a:lnTo>
                <a:close/>
              </a:path>
              <a:path w="8395335" h="318134">
                <a:moveTo>
                  <a:pt x="8388096" y="304800"/>
                </a:moveTo>
                <a:lnTo>
                  <a:pt x="6096" y="304800"/>
                </a:lnTo>
                <a:lnTo>
                  <a:pt x="12953" y="310896"/>
                </a:lnTo>
                <a:lnTo>
                  <a:pt x="12953" y="317753"/>
                </a:lnTo>
                <a:lnTo>
                  <a:pt x="8382000" y="317753"/>
                </a:lnTo>
                <a:lnTo>
                  <a:pt x="8382000" y="310896"/>
                </a:lnTo>
                <a:lnTo>
                  <a:pt x="8388096" y="304800"/>
                </a:lnTo>
                <a:close/>
              </a:path>
              <a:path w="8395335" h="318134">
                <a:moveTo>
                  <a:pt x="12953" y="317753"/>
                </a:moveTo>
                <a:lnTo>
                  <a:pt x="12953" y="310896"/>
                </a:lnTo>
                <a:lnTo>
                  <a:pt x="6096" y="304800"/>
                </a:lnTo>
                <a:lnTo>
                  <a:pt x="6096" y="317753"/>
                </a:lnTo>
                <a:lnTo>
                  <a:pt x="12953" y="317753"/>
                </a:lnTo>
                <a:close/>
              </a:path>
              <a:path w="8395335" h="318134">
                <a:moveTo>
                  <a:pt x="8388096" y="12953"/>
                </a:moveTo>
                <a:lnTo>
                  <a:pt x="8382000" y="6096"/>
                </a:lnTo>
                <a:lnTo>
                  <a:pt x="8382000" y="12953"/>
                </a:lnTo>
                <a:lnTo>
                  <a:pt x="8388096" y="12953"/>
                </a:lnTo>
                <a:close/>
              </a:path>
              <a:path w="8395335" h="318134">
                <a:moveTo>
                  <a:pt x="8388096" y="304800"/>
                </a:moveTo>
                <a:lnTo>
                  <a:pt x="8388096" y="12953"/>
                </a:lnTo>
                <a:lnTo>
                  <a:pt x="8382000" y="12953"/>
                </a:lnTo>
                <a:lnTo>
                  <a:pt x="8382000" y="304800"/>
                </a:lnTo>
                <a:lnTo>
                  <a:pt x="8388096" y="304800"/>
                </a:lnTo>
                <a:close/>
              </a:path>
              <a:path w="8395335" h="318134">
                <a:moveTo>
                  <a:pt x="8388096" y="317753"/>
                </a:moveTo>
                <a:lnTo>
                  <a:pt x="8388096" y="304800"/>
                </a:lnTo>
                <a:lnTo>
                  <a:pt x="8382000" y="310896"/>
                </a:lnTo>
                <a:lnTo>
                  <a:pt x="8382000" y="317753"/>
                </a:lnTo>
                <a:lnTo>
                  <a:pt x="8388096" y="317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45896" y="1523544"/>
            <a:ext cx="7876540" cy="5030470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304165" indent="-292100">
              <a:lnSpc>
                <a:spcPct val="100000"/>
              </a:lnSpc>
              <a:spcBef>
                <a:spcPts val="885"/>
              </a:spcBef>
              <a:buClr>
                <a:srgbClr val="0C7A9C"/>
              </a:buClr>
              <a:buSzPct val="75000"/>
              <a:buFont typeface="Wingdings"/>
              <a:buChar char=""/>
              <a:tabLst>
                <a:tab pos="304800" algn="l"/>
              </a:tabLst>
            </a:pPr>
            <a:r>
              <a:rPr dirty="0" sz="2400" spc="-10">
                <a:latin typeface="Arial"/>
                <a:cs typeface="Arial"/>
              </a:rPr>
              <a:t>Advantages:</a:t>
            </a:r>
            <a:endParaRPr sz="2400">
              <a:latin typeface="Arial"/>
              <a:cs typeface="Arial"/>
            </a:endParaRPr>
          </a:p>
          <a:p>
            <a:pPr lvl="1" marL="812165" marR="5080" indent="-342900">
              <a:lnSpc>
                <a:spcPct val="100000"/>
              </a:lnSpc>
              <a:spcBef>
                <a:spcPts val="650"/>
              </a:spcBef>
              <a:buClr>
                <a:srgbClr val="0C7A9C"/>
              </a:buClr>
              <a:buChar char="–"/>
              <a:tabLst>
                <a:tab pos="812165" algn="l"/>
                <a:tab pos="813435" algn="l"/>
              </a:tabLst>
            </a:pPr>
            <a:r>
              <a:rPr dirty="0" sz="2000" spc="-5">
                <a:latin typeface="Arial"/>
                <a:cs typeface="Arial"/>
              </a:rPr>
              <a:t>Makes no assumptions about distributions of classes in feature  space</a:t>
            </a:r>
            <a:endParaRPr sz="2000">
              <a:latin typeface="Arial"/>
              <a:cs typeface="Arial"/>
            </a:endParaRPr>
          </a:p>
          <a:p>
            <a:pPr lvl="1" marL="812800" indent="-343535">
              <a:lnSpc>
                <a:spcPct val="100000"/>
              </a:lnSpc>
              <a:spcBef>
                <a:spcPts val="635"/>
              </a:spcBef>
              <a:buClr>
                <a:srgbClr val="0C7A9C"/>
              </a:buClr>
              <a:buChar char="–"/>
              <a:tabLst>
                <a:tab pos="812165" algn="l"/>
                <a:tab pos="812800" algn="l"/>
              </a:tabLst>
            </a:pPr>
            <a:r>
              <a:rPr dirty="0" sz="2000" spc="-5">
                <a:latin typeface="Arial"/>
                <a:cs typeface="Arial"/>
              </a:rPr>
              <a:t>Easily extended to multiple classes (multinomial</a:t>
            </a:r>
            <a:r>
              <a:rPr dirty="0" sz="2000" spc="9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regression)</a:t>
            </a:r>
            <a:endParaRPr sz="2000">
              <a:latin typeface="Arial"/>
              <a:cs typeface="Arial"/>
            </a:endParaRPr>
          </a:p>
          <a:p>
            <a:pPr lvl="1" marL="812800" indent="-342900">
              <a:lnSpc>
                <a:spcPct val="100000"/>
              </a:lnSpc>
              <a:spcBef>
                <a:spcPts val="645"/>
              </a:spcBef>
              <a:buClr>
                <a:srgbClr val="0C7A9C"/>
              </a:buClr>
              <a:buChar char="–"/>
              <a:tabLst>
                <a:tab pos="812165" algn="l"/>
                <a:tab pos="812800" algn="l"/>
              </a:tabLst>
            </a:pPr>
            <a:r>
              <a:rPr dirty="0" sz="2000" spc="-5">
                <a:latin typeface="Arial"/>
                <a:cs typeface="Arial"/>
              </a:rPr>
              <a:t>Natural probabilistic view of class</a:t>
            </a:r>
            <a:r>
              <a:rPr dirty="0" sz="2000" spc="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predictions</a:t>
            </a:r>
            <a:endParaRPr sz="2000">
              <a:latin typeface="Arial"/>
              <a:cs typeface="Arial"/>
            </a:endParaRPr>
          </a:p>
          <a:p>
            <a:pPr lvl="1" marL="812800" indent="-343535">
              <a:lnSpc>
                <a:spcPct val="100000"/>
              </a:lnSpc>
              <a:spcBef>
                <a:spcPts val="640"/>
              </a:spcBef>
              <a:buClr>
                <a:srgbClr val="0C7A9C"/>
              </a:buClr>
              <a:buChar char="–"/>
              <a:tabLst>
                <a:tab pos="812165" algn="l"/>
                <a:tab pos="813435" algn="l"/>
              </a:tabLst>
            </a:pPr>
            <a:r>
              <a:rPr dirty="0" sz="2000" spc="-5">
                <a:latin typeface="Arial"/>
                <a:cs typeface="Arial"/>
              </a:rPr>
              <a:t>Quick to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train</a:t>
            </a:r>
            <a:endParaRPr sz="2000">
              <a:latin typeface="Arial"/>
              <a:cs typeface="Arial"/>
            </a:endParaRPr>
          </a:p>
          <a:p>
            <a:pPr lvl="1" marL="812800" indent="-343535">
              <a:lnSpc>
                <a:spcPct val="100000"/>
              </a:lnSpc>
              <a:spcBef>
                <a:spcPts val="635"/>
              </a:spcBef>
              <a:buClr>
                <a:srgbClr val="0C7A9C"/>
              </a:buClr>
              <a:buChar char="–"/>
              <a:tabLst>
                <a:tab pos="812165" algn="l"/>
                <a:tab pos="813435" algn="l"/>
              </a:tabLst>
            </a:pPr>
            <a:r>
              <a:rPr dirty="0" sz="2000" spc="-5">
                <a:latin typeface="Arial"/>
                <a:cs typeface="Arial"/>
              </a:rPr>
              <a:t>Very fast at classifying unknown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records</a:t>
            </a:r>
            <a:endParaRPr sz="2000">
              <a:latin typeface="Arial"/>
              <a:cs typeface="Arial"/>
            </a:endParaRPr>
          </a:p>
          <a:p>
            <a:pPr lvl="1" marL="812800" indent="-342900">
              <a:lnSpc>
                <a:spcPct val="100000"/>
              </a:lnSpc>
              <a:spcBef>
                <a:spcPts val="645"/>
              </a:spcBef>
              <a:buClr>
                <a:srgbClr val="0C7A9C"/>
              </a:buClr>
              <a:buChar char="–"/>
              <a:tabLst>
                <a:tab pos="812165" algn="l"/>
                <a:tab pos="812800" algn="l"/>
              </a:tabLst>
            </a:pPr>
            <a:r>
              <a:rPr dirty="0" sz="2000" spc="-5">
                <a:latin typeface="Arial"/>
                <a:cs typeface="Arial"/>
              </a:rPr>
              <a:t>Good accuracy for many simple data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sets</a:t>
            </a:r>
            <a:endParaRPr sz="2000">
              <a:latin typeface="Arial"/>
              <a:cs typeface="Arial"/>
            </a:endParaRPr>
          </a:p>
          <a:p>
            <a:pPr lvl="1" marL="812800" indent="-343535">
              <a:lnSpc>
                <a:spcPct val="100000"/>
              </a:lnSpc>
              <a:spcBef>
                <a:spcPts val="640"/>
              </a:spcBef>
              <a:buClr>
                <a:srgbClr val="0C7A9C"/>
              </a:buClr>
              <a:buChar char="–"/>
              <a:tabLst>
                <a:tab pos="812165" algn="l"/>
                <a:tab pos="812800" algn="l"/>
              </a:tabLst>
            </a:pPr>
            <a:r>
              <a:rPr dirty="0" sz="2000" spc="-10">
                <a:latin typeface="Arial"/>
                <a:cs typeface="Arial"/>
              </a:rPr>
              <a:t>Resistant </a:t>
            </a:r>
            <a:r>
              <a:rPr dirty="0" sz="2000" spc="-5">
                <a:latin typeface="Arial"/>
                <a:cs typeface="Arial"/>
              </a:rPr>
              <a:t>to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overfitting</a:t>
            </a:r>
            <a:endParaRPr sz="2000">
              <a:latin typeface="Arial"/>
              <a:cs typeface="Arial"/>
            </a:endParaRPr>
          </a:p>
          <a:p>
            <a:pPr lvl="1" marL="812800" marR="850900" indent="-342900">
              <a:lnSpc>
                <a:spcPct val="100000"/>
              </a:lnSpc>
              <a:spcBef>
                <a:spcPts val="635"/>
              </a:spcBef>
              <a:buClr>
                <a:srgbClr val="0C7A9C"/>
              </a:buClr>
              <a:buChar char="–"/>
              <a:tabLst>
                <a:tab pos="812165" algn="l"/>
                <a:tab pos="813435" algn="l"/>
              </a:tabLst>
            </a:pPr>
            <a:r>
              <a:rPr dirty="0" sz="2000" spc="-5">
                <a:latin typeface="Arial"/>
                <a:cs typeface="Arial"/>
              </a:rPr>
              <a:t>Can interpret model coefficients as indicators of feature  importance</a:t>
            </a:r>
            <a:endParaRPr sz="2000">
              <a:latin typeface="Arial"/>
              <a:cs typeface="Arial"/>
            </a:endParaRPr>
          </a:p>
          <a:p>
            <a:pPr marL="304165" indent="-292100">
              <a:lnSpc>
                <a:spcPct val="100000"/>
              </a:lnSpc>
              <a:spcBef>
                <a:spcPts val="680"/>
              </a:spcBef>
              <a:buClr>
                <a:srgbClr val="0C7A9C"/>
              </a:buClr>
              <a:buSzPct val="75000"/>
              <a:buFont typeface="Wingdings"/>
              <a:buChar char=""/>
              <a:tabLst>
                <a:tab pos="304800" algn="l"/>
              </a:tabLst>
            </a:pPr>
            <a:r>
              <a:rPr dirty="0" sz="2400" spc="-10">
                <a:latin typeface="Arial"/>
                <a:cs typeface="Arial"/>
              </a:rPr>
              <a:t>Disadvantages:</a:t>
            </a:r>
            <a:endParaRPr sz="2400">
              <a:latin typeface="Arial"/>
              <a:cs typeface="Arial"/>
            </a:endParaRPr>
          </a:p>
          <a:p>
            <a:pPr lvl="1" marL="812800" indent="-342900">
              <a:lnSpc>
                <a:spcPct val="100000"/>
              </a:lnSpc>
              <a:spcBef>
                <a:spcPts val="655"/>
              </a:spcBef>
              <a:buClr>
                <a:srgbClr val="0C7A9C"/>
              </a:buClr>
              <a:buChar char="–"/>
              <a:tabLst>
                <a:tab pos="812165" algn="l"/>
                <a:tab pos="812800" algn="l"/>
              </a:tabLst>
            </a:pPr>
            <a:r>
              <a:rPr dirty="0" sz="2000" spc="-5">
                <a:latin typeface="Arial"/>
                <a:cs typeface="Arial"/>
              </a:rPr>
              <a:t>Linear decision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boundary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Jeff</a:t>
            </a:r>
            <a:r>
              <a:rPr dirty="0" spc="-40"/>
              <a:t> </a:t>
            </a:r>
            <a:r>
              <a:rPr dirty="0" spc="-10"/>
              <a:t>Howbert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Introduction to Machine</a:t>
            </a:r>
            <a:r>
              <a:rPr dirty="0" spc="-70"/>
              <a:t> </a:t>
            </a:r>
            <a:r>
              <a:rPr dirty="0" spc="-10"/>
              <a:t>Learning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82911" y="6900883"/>
            <a:ext cx="848994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Winter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2012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41477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95096" y="615950"/>
            <a:ext cx="8317865" cy="3019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038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latin typeface="Tahoma"/>
                <a:cs typeface="Tahoma"/>
              </a:rPr>
              <a:t>Different </a:t>
            </a:r>
            <a:r>
              <a:rPr dirty="0" sz="2800" b="1">
                <a:latin typeface="Tahoma"/>
                <a:cs typeface="Tahoma"/>
              </a:rPr>
              <a:t>ways </a:t>
            </a:r>
            <a:r>
              <a:rPr dirty="0" sz="2800" spc="-5" b="1">
                <a:latin typeface="Tahoma"/>
                <a:cs typeface="Tahoma"/>
              </a:rPr>
              <a:t>of </a:t>
            </a:r>
            <a:r>
              <a:rPr dirty="0" sz="2800" b="1">
                <a:latin typeface="Tahoma"/>
                <a:cs typeface="Tahoma"/>
              </a:rPr>
              <a:t>expressing</a:t>
            </a:r>
            <a:r>
              <a:rPr dirty="0" sz="2800" spc="-35" b="1">
                <a:latin typeface="Tahoma"/>
                <a:cs typeface="Tahoma"/>
              </a:rPr>
              <a:t> </a:t>
            </a:r>
            <a:r>
              <a:rPr dirty="0" sz="2800" spc="-5" b="1">
                <a:latin typeface="Tahoma"/>
                <a:cs typeface="Tahoma"/>
              </a:rPr>
              <a:t>probability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50">
              <a:latin typeface="Times New Roman"/>
              <a:cs typeface="Times New Roman"/>
            </a:endParaRPr>
          </a:p>
          <a:p>
            <a:pPr marL="354965" indent="-292100">
              <a:lnSpc>
                <a:spcPct val="100000"/>
              </a:lnSpc>
              <a:spcBef>
                <a:spcPts val="5"/>
              </a:spcBef>
              <a:buClr>
                <a:srgbClr val="0C7A9C"/>
              </a:buClr>
              <a:buSzPct val="75000"/>
              <a:buFont typeface="Wingdings"/>
              <a:buChar char="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Consider a two-outcome probability space,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where:</a:t>
            </a:r>
            <a:endParaRPr sz="2800">
              <a:latin typeface="Arial"/>
              <a:cs typeface="Arial"/>
            </a:endParaRPr>
          </a:p>
          <a:p>
            <a:pPr marL="520700">
              <a:lnSpc>
                <a:spcPct val="100000"/>
              </a:lnSpc>
              <a:spcBef>
                <a:spcPts val="730"/>
              </a:spcBef>
            </a:pPr>
            <a:r>
              <a:rPr dirty="0" sz="2800">
                <a:solidFill>
                  <a:srgbClr val="0C7A9C"/>
                </a:solidFill>
                <a:latin typeface="Arial"/>
                <a:cs typeface="Arial"/>
              </a:rPr>
              <a:t>– </a:t>
            </a:r>
            <a:r>
              <a:rPr dirty="0" sz="2800" i="1">
                <a:latin typeface="Arial"/>
                <a:cs typeface="Arial"/>
              </a:rPr>
              <a:t>p</a:t>
            </a:r>
            <a:r>
              <a:rPr dirty="0" sz="2800">
                <a:latin typeface="Arial"/>
                <a:cs typeface="Arial"/>
              </a:rPr>
              <a:t>( </a:t>
            </a:r>
            <a:r>
              <a:rPr dirty="0" sz="2800" i="1">
                <a:latin typeface="Arial"/>
                <a:cs typeface="Arial"/>
              </a:rPr>
              <a:t>O</a:t>
            </a:r>
            <a:r>
              <a:rPr dirty="0" baseline="-21021" sz="2775">
                <a:latin typeface="Arial"/>
                <a:cs typeface="Arial"/>
              </a:rPr>
              <a:t>1 </a:t>
            </a:r>
            <a:r>
              <a:rPr dirty="0" sz="2800">
                <a:latin typeface="Arial"/>
                <a:cs typeface="Arial"/>
              </a:rPr>
              <a:t>) =</a:t>
            </a:r>
            <a:r>
              <a:rPr dirty="0" sz="2800" spc="59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  <a:p>
            <a:pPr marL="520700">
              <a:lnSpc>
                <a:spcPct val="100000"/>
              </a:lnSpc>
              <a:spcBef>
                <a:spcPts val="740"/>
              </a:spcBef>
            </a:pPr>
            <a:r>
              <a:rPr dirty="0" sz="2800">
                <a:solidFill>
                  <a:srgbClr val="0C7A9C"/>
                </a:solidFill>
                <a:latin typeface="Arial"/>
                <a:cs typeface="Arial"/>
              </a:rPr>
              <a:t>– </a:t>
            </a:r>
            <a:r>
              <a:rPr dirty="0" sz="2800" i="1">
                <a:latin typeface="Arial"/>
                <a:cs typeface="Arial"/>
              </a:rPr>
              <a:t>p</a:t>
            </a:r>
            <a:r>
              <a:rPr dirty="0" sz="2800">
                <a:latin typeface="Arial"/>
                <a:cs typeface="Arial"/>
              </a:rPr>
              <a:t>( </a:t>
            </a:r>
            <a:r>
              <a:rPr dirty="0" sz="2800" i="1">
                <a:latin typeface="Arial"/>
                <a:cs typeface="Arial"/>
              </a:rPr>
              <a:t>O</a:t>
            </a:r>
            <a:r>
              <a:rPr dirty="0" baseline="-21021" sz="2775">
                <a:latin typeface="Arial"/>
                <a:cs typeface="Arial"/>
              </a:rPr>
              <a:t>2 </a:t>
            </a:r>
            <a:r>
              <a:rPr dirty="0" sz="2800">
                <a:latin typeface="Arial"/>
                <a:cs typeface="Arial"/>
              </a:rPr>
              <a:t>) = 1 – p =</a:t>
            </a:r>
            <a:r>
              <a:rPr dirty="0" sz="2800" spc="58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q</a:t>
            </a:r>
            <a:endParaRPr sz="2800">
              <a:latin typeface="Arial"/>
              <a:cs typeface="Arial"/>
            </a:endParaRPr>
          </a:p>
          <a:p>
            <a:pPr marL="354965" indent="-292100">
              <a:lnSpc>
                <a:spcPct val="100000"/>
              </a:lnSpc>
              <a:spcBef>
                <a:spcPts val="735"/>
              </a:spcBef>
              <a:buClr>
                <a:srgbClr val="0C7A9C"/>
              </a:buClr>
              <a:buSzPct val="75000"/>
              <a:buFont typeface="Wingdings"/>
              <a:buChar char="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Can express probability of </a:t>
            </a:r>
            <a:r>
              <a:rPr dirty="0" sz="2800" i="1">
                <a:latin typeface="Arial"/>
                <a:cs typeface="Arial"/>
              </a:rPr>
              <a:t>O</a:t>
            </a:r>
            <a:r>
              <a:rPr dirty="0" baseline="-21021" sz="2775">
                <a:latin typeface="Arial"/>
                <a:cs typeface="Arial"/>
              </a:rPr>
              <a:t>1</a:t>
            </a:r>
            <a:r>
              <a:rPr dirty="0" baseline="-21021" sz="2775" spc="352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437311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55904" y="4032503"/>
          <a:ext cx="8554085" cy="1842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5600"/>
                <a:gridCol w="1828800"/>
                <a:gridCol w="1143000"/>
                <a:gridCol w="380364"/>
                <a:gridCol w="991235"/>
                <a:gridCol w="1295400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400" spc="-10">
                          <a:latin typeface="Arial"/>
                          <a:cs typeface="Arial"/>
                        </a:rPr>
                        <a:t>notation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010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400" spc="-10">
                          <a:latin typeface="Arial"/>
                          <a:cs typeface="Arial"/>
                        </a:rPr>
                        <a:t>range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400" spc="-10">
                          <a:latin typeface="Arial"/>
                          <a:cs typeface="Arial"/>
                        </a:rPr>
                        <a:t>equivalents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49815">
                <a:tc>
                  <a:txBody>
                    <a:bodyPr/>
                    <a:lstStyle/>
                    <a:p>
                      <a:pPr algn="r" marR="863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400" spc="-5">
                          <a:latin typeface="Arial"/>
                          <a:cs typeface="Arial"/>
                        </a:rPr>
                        <a:t>standard</a:t>
                      </a:r>
                      <a:r>
                        <a:rPr dirty="0" sz="24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10">
                          <a:latin typeface="Arial"/>
                          <a:cs typeface="Arial"/>
                        </a:rPr>
                        <a:t>probability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p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400" spc="-10">
                          <a:latin typeface="Arial"/>
                          <a:cs typeface="Arial"/>
                        </a:rPr>
                        <a:t>0.5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58771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spc="-5">
                          <a:latin typeface="Arial"/>
                          <a:cs typeface="Arial"/>
                        </a:rPr>
                        <a:t>odds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 spc="-5">
                          <a:latin typeface="Arial"/>
                          <a:cs typeface="Arial"/>
                        </a:rPr>
                        <a:t>p 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24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latin typeface="Arial"/>
                          <a:cs typeface="Arial"/>
                        </a:rPr>
                        <a:t>q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+</a:t>
                      </a:r>
                      <a:r>
                        <a:rPr dirty="0" sz="24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B="0" marT="4508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63013">
                <a:tc>
                  <a:txBody>
                    <a:bodyPr/>
                    <a:lstStyle/>
                    <a:p>
                      <a:pPr algn="r" marR="8636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400" spc="-5">
                          <a:latin typeface="Arial"/>
                          <a:cs typeface="Arial"/>
                        </a:rPr>
                        <a:t>log odds</a:t>
                      </a:r>
                      <a:r>
                        <a:rPr dirty="0" sz="24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10">
                          <a:latin typeface="Arial"/>
                          <a:cs typeface="Arial"/>
                        </a:rPr>
                        <a:t>(logit)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400" spc="-5">
                          <a:latin typeface="Arial"/>
                          <a:cs typeface="Arial"/>
                        </a:rPr>
                        <a:t>log( p 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/ </a:t>
                      </a:r>
                      <a:r>
                        <a:rPr dirty="0" sz="2400" spc="-5">
                          <a:latin typeface="Arial"/>
                          <a:cs typeface="Arial"/>
                        </a:rPr>
                        <a:t>q</a:t>
                      </a:r>
                      <a:r>
                        <a:rPr dirty="0" sz="24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24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B="0" marT="4318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+</a:t>
                      </a:r>
                      <a:r>
                        <a:rPr dirty="0" sz="24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B="0" marT="4318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832103" y="6851904"/>
            <a:ext cx="8395335" cy="318135"/>
          </a:xfrm>
          <a:custGeom>
            <a:avLst/>
            <a:gdLst/>
            <a:ahLst/>
            <a:cxnLst/>
            <a:rect l="l" t="t" r="r" b="b"/>
            <a:pathLst>
              <a:path w="8395335" h="318134">
                <a:moveTo>
                  <a:pt x="8394954" y="317753"/>
                </a:moveTo>
                <a:lnTo>
                  <a:pt x="8394954" y="0"/>
                </a:lnTo>
                <a:lnTo>
                  <a:pt x="0" y="0"/>
                </a:lnTo>
                <a:lnTo>
                  <a:pt x="0" y="317753"/>
                </a:lnTo>
                <a:lnTo>
                  <a:pt x="6096" y="317753"/>
                </a:lnTo>
                <a:lnTo>
                  <a:pt x="6096" y="12953"/>
                </a:lnTo>
                <a:lnTo>
                  <a:pt x="12953" y="6096"/>
                </a:lnTo>
                <a:lnTo>
                  <a:pt x="12953" y="12953"/>
                </a:lnTo>
                <a:lnTo>
                  <a:pt x="8382000" y="12953"/>
                </a:lnTo>
                <a:lnTo>
                  <a:pt x="8382000" y="6096"/>
                </a:lnTo>
                <a:lnTo>
                  <a:pt x="8388096" y="12953"/>
                </a:lnTo>
                <a:lnTo>
                  <a:pt x="8388096" y="317753"/>
                </a:lnTo>
                <a:lnTo>
                  <a:pt x="8394954" y="317753"/>
                </a:lnTo>
                <a:close/>
              </a:path>
              <a:path w="8395335" h="318134">
                <a:moveTo>
                  <a:pt x="12953" y="12953"/>
                </a:moveTo>
                <a:lnTo>
                  <a:pt x="12953" y="6096"/>
                </a:lnTo>
                <a:lnTo>
                  <a:pt x="6096" y="12953"/>
                </a:lnTo>
                <a:lnTo>
                  <a:pt x="12953" y="12953"/>
                </a:lnTo>
                <a:close/>
              </a:path>
              <a:path w="8395335" h="318134">
                <a:moveTo>
                  <a:pt x="12953" y="304800"/>
                </a:moveTo>
                <a:lnTo>
                  <a:pt x="12953" y="12953"/>
                </a:lnTo>
                <a:lnTo>
                  <a:pt x="6096" y="12953"/>
                </a:lnTo>
                <a:lnTo>
                  <a:pt x="6096" y="304800"/>
                </a:lnTo>
                <a:lnTo>
                  <a:pt x="12953" y="304800"/>
                </a:lnTo>
                <a:close/>
              </a:path>
              <a:path w="8395335" h="318134">
                <a:moveTo>
                  <a:pt x="8388096" y="304800"/>
                </a:moveTo>
                <a:lnTo>
                  <a:pt x="6096" y="304800"/>
                </a:lnTo>
                <a:lnTo>
                  <a:pt x="12953" y="310896"/>
                </a:lnTo>
                <a:lnTo>
                  <a:pt x="12953" y="317753"/>
                </a:lnTo>
                <a:lnTo>
                  <a:pt x="8382000" y="317753"/>
                </a:lnTo>
                <a:lnTo>
                  <a:pt x="8382000" y="310896"/>
                </a:lnTo>
                <a:lnTo>
                  <a:pt x="8388096" y="304800"/>
                </a:lnTo>
                <a:close/>
              </a:path>
              <a:path w="8395335" h="318134">
                <a:moveTo>
                  <a:pt x="12953" y="317753"/>
                </a:moveTo>
                <a:lnTo>
                  <a:pt x="12953" y="310896"/>
                </a:lnTo>
                <a:lnTo>
                  <a:pt x="6096" y="304800"/>
                </a:lnTo>
                <a:lnTo>
                  <a:pt x="6096" y="317753"/>
                </a:lnTo>
                <a:lnTo>
                  <a:pt x="12953" y="317753"/>
                </a:lnTo>
                <a:close/>
              </a:path>
              <a:path w="8395335" h="318134">
                <a:moveTo>
                  <a:pt x="8388096" y="12953"/>
                </a:moveTo>
                <a:lnTo>
                  <a:pt x="8382000" y="6096"/>
                </a:lnTo>
                <a:lnTo>
                  <a:pt x="8382000" y="12953"/>
                </a:lnTo>
                <a:lnTo>
                  <a:pt x="8388096" y="12953"/>
                </a:lnTo>
                <a:close/>
              </a:path>
              <a:path w="8395335" h="318134">
                <a:moveTo>
                  <a:pt x="8388096" y="304800"/>
                </a:moveTo>
                <a:lnTo>
                  <a:pt x="8388096" y="12953"/>
                </a:lnTo>
                <a:lnTo>
                  <a:pt x="8382000" y="12953"/>
                </a:lnTo>
                <a:lnTo>
                  <a:pt x="8382000" y="304800"/>
                </a:lnTo>
                <a:lnTo>
                  <a:pt x="8388096" y="304800"/>
                </a:lnTo>
                <a:close/>
              </a:path>
              <a:path w="8395335" h="318134">
                <a:moveTo>
                  <a:pt x="8388096" y="317753"/>
                </a:moveTo>
                <a:lnTo>
                  <a:pt x="8388096" y="304800"/>
                </a:lnTo>
                <a:lnTo>
                  <a:pt x="8382000" y="310896"/>
                </a:lnTo>
                <a:lnTo>
                  <a:pt x="8382000" y="317753"/>
                </a:lnTo>
                <a:lnTo>
                  <a:pt x="8388096" y="317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Jeff</a:t>
            </a:r>
            <a:r>
              <a:rPr dirty="0" spc="-40"/>
              <a:t> </a:t>
            </a:r>
            <a:r>
              <a:rPr dirty="0" spc="-10"/>
              <a:t>Howbert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Introduction to Machine</a:t>
            </a:r>
            <a:r>
              <a:rPr dirty="0" spc="-70"/>
              <a:t> </a:t>
            </a:r>
            <a:r>
              <a:rPr dirty="0" spc="-10"/>
              <a:t>Learning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82911" y="6900883"/>
            <a:ext cx="848994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Winter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2012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1808" y="596899"/>
            <a:ext cx="1852930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0"/>
              <a:t>Log</a:t>
            </a:r>
            <a:r>
              <a:rPr dirty="0" sz="3200" spc="-70"/>
              <a:t> </a:t>
            </a:r>
            <a:r>
              <a:rPr dirty="0" sz="3200" spc="-10"/>
              <a:t>odds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57200" y="241477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339394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437311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32103" y="6851904"/>
            <a:ext cx="8395335" cy="318135"/>
          </a:xfrm>
          <a:custGeom>
            <a:avLst/>
            <a:gdLst/>
            <a:ahLst/>
            <a:cxnLst/>
            <a:rect l="l" t="t" r="r" b="b"/>
            <a:pathLst>
              <a:path w="8395335" h="318134">
                <a:moveTo>
                  <a:pt x="8394954" y="317753"/>
                </a:moveTo>
                <a:lnTo>
                  <a:pt x="8394954" y="0"/>
                </a:lnTo>
                <a:lnTo>
                  <a:pt x="0" y="0"/>
                </a:lnTo>
                <a:lnTo>
                  <a:pt x="0" y="317753"/>
                </a:lnTo>
                <a:lnTo>
                  <a:pt x="6096" y="317753"/>
                </a:lnTo>
                <a:lnTo>
                  <a:pt x="6096" y="12953"/>
                </a:lnTo>
                <a:lnTo>
                  <a:pt x="12953" y="6096"/>
                </a:lnTo>
                <a:lnTo>
                  <a:pt x="12953" y="12953"/>
                </a:lnTo>
                <a:lnTo>
                  <a:pt x="8382000" y="12953"/>
                </a:lnTo>
                <a:lnTo>
                  <a:pt x="8382000" y="6096"/>
                </a:lnTo>
                <a:lnTo>
                  <a:pt x="8388096" y="12953"/>
                </a:lnTo>
                <a:lnTo>
                  <a:pt x="8388096" y="317753"/>
                </a:lnTo>
                <a:lnTo>
                  <a:pt x="8394954" y="317753"/>
                </a:lnTo>
                <a:close/>
              </a:path>
              <a:path w="8395335" h="318134">
                <a:moveTo>
                  <a:pt x="12953" y="12953"/>
                </a:moveTo>
                <a:lnTo>
                  <a:pt x="12953" y="6096"/>
                </a:lnTo>
                <a:lnTo>
                  <a:pt x="6096" y="12953"/>
                </a:lnTo>
                <a:lnTo>
                  <a:pt x="12953" y="12953"/>
                </a:lnTo>
                <a:close/>
              </a:path>
              <a:path w="8395335" h="318134">
                <a:moveTo>
                  <a:pt x="12953" y="304800"/>
                </a:moveTo>
                <a:lnTo>
                  <a:pt x="12953" y="12953"/>
                </a:lnTo>
                <a:lnTo>
                  <a:pt x="6096" y="12953"/>
                </a:lnTo>
                <a:lnTo>
                  <a:pt x="6096" y="304800"/>
                </a:lnTo>
                <a:lnTo>
                  <a:pt x="12953" y="304800"/>
                </a:lnTo>
                <a:close/>
              </a:path>
              <a:path w="8395335" h="318134">
                <a:moveTo>
                  <a:pt x="8388096" y="304800"/>
                </a:moveTo>
                <a:lnTo>
                  <a:pt x="6096" y="304800"/>
                </a:lnTo>
                <a:lnTo>
                  <a:pt x="12953" y="310896"/>
                </a:lnTo>
                <a:lnTo>
                  <a:pt x="12953" y="317753"/>
                </a:lnTo>
                <a:lnTo>
                  <a:pt x="8382000" y="317753"/>
                </a:lnTo>
                <a:lnTo>
                  <a:pt x="8382000" y="310896"/>
                </a:lnTo>
                <a:lnTo>
                  <a:pt x="8388096" y="304800"/>
                </a:lnTo>
                <a:close/>
              </a:path>
              <a:path w="8395335" h="318134">
                <a:moveTo>
                  <a:pt x="12953" y="317753"/>
                </a:moveTo>
                <a:lnTo>
                  <a:pt x="12953" y="310896"/>
                </a:lnTo>
                <a:lnTo>
                  <a:pt x="6096" y="304800"/>
                </a:lnTo>
                <a:lnTo>
                  <a:pt x="6096" y="317753"/>
                </a:lnTo>
                <a:lnTo>
                  <a:pt x="12953" y="317753"/>
                </a:lnTo>
                <a:close/>
              </a:path>
              <a:path w="8395335" h="318134">
                <a:moveTo>
                  <a:pt x="8388096" y="12953"/>
                </a:moveTo>
                <a:lnTo>
                  <a:pt x="8382000" y="6096"/>
                </a:lnTo>
                <a:lnTo>
                  <a:pt x="8382000" y="12953"/>
                </a:lnTo>
                <a:lnTo>
                  <a:pt x="8388096" y="12953"/>
                </a:lnTo>
                <a:close/>
              </a:path>
              <a:path w="8395335" h="318134">
                <a:moveTo>
                  <a:pt x="8388096" y="304800"/>
                </a:moveTo>
                <a:lnTo>
                  <a:pt x="8388096" y="12953"/>
                </a:lnTo>
                <a:lnTo>
                  <a:pt x="8382000" y="12953"/>
                </a:lnTo>
                <a:lnTo>
                  <a:pt x="8382000" y="304800"/>
                </a:lnTo>
                <a:lnTo>
                  <a:pt x="8388096" y="304800"/>
                </a:lnTo>
                <a:close/>
              </a:path>
              <a:path w="8395335" h="318134">
                <a:moveTo>
                  <a:pt x="8388096" y="317753"/>
                </a:moveTo>
                <a:lnTo>
                  <a:pt x="8388096" y="304800"/>
                </a:lnTo>
                <a:lnTo>
                  <a:pt x="8382000" y="310896"/>
                </a:lnTo>
                <a:lnTo>
                  <a:pt x="8382000" y="317753"/>
                </a:lnTo>
                <a:lnTo>
                  <a:pt x="8388096" y="317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95096" y="1621789"/>
            <a:ext cx="7790180" cy="5093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395605" indent="-292100">
              <a:lnSpc>
                <a:spcPct val="100000"/>
              </a:lnSpc>
              <a:spcBef>
                <a:spcPts val="100"/>
              </a:spcBef>
              <a:buClr>
                <a:srgbClr val="0C7A9C"/>
              </a:buClr>
              <a:buSzPct val="75000"/>
              <a:buFont typeface="Wingdings"/>
              <a:buChar char="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Numeric treatment of outcomes </a:t>
            </a:r>
            <a:r>
              <a:rPr dirty="0" sz="2800" i="1">
                <a:latin typeface="Arial"/>
                <a:cs typeface="Arial"/>
              </a:rPr>
              <a:t>O</a:t>
            </a:r>
            <a:r>
              <a:rPr dirty="0" baseline="-21021" sz="2775">
                <a:latin typeface="Arial"/>
                <a:cs typeface="Arial"/>
              </a:rPr>
              <a:t>1 </a:t>
            </a:r>
            <a:r>
              <a:rPr dirty="0" sz="2800">
                <a:latin typeface="Arial"/>
                <a:cs typeface="Arial"/>
              </a:rPr>
              <a:t>and </a:t>
            </a:r>
            <a:r>
              <a:rPr dirty="0" sz="2800" i="1">
                <a:latin typeface="Arial"/>
                <a:cs typeface="Arial"/>
              </a:rPr>
              <a:t>O</a:t>
            </a:r>
            <a:r>
              <a:rPr dirty="0" baseline="-21021" sz="2775">
                <a:latin typeface="Arial"/>
                <a:cs typeface="Arial"/>
              </a:rPr>
              <a:t>2 </a:t>
            </a:r>
            <a:r>
              <a:rPr dirty="0" sz="2800">
                <a:latin typeface="Arial"/>
                <a:cs typeface="Arial"/>
              </a:rPr>
              <a:t>is  equivalent</a:t>
            </a:r>
            <a:endParaRPr sz="2800">
              <a:latin typeface="Arial"/>
              <a:cs typeface="Arial"/>
            </a:endParaRPr>
          </a:p>
          <a:p>
            <a:pPr lvl="1" marL="863600" marR="30480" indent="-342900">
              <a:lnSpc>
                <a:spcPct val="100000"/>
              </a:lnSpc>
              <a:spcBef>
                <a:spcPts val="730"/>
              </a:spcBef>
              <a:buClr>
                <a:srgbClr val="0C7A9C"/>
              </a:buClr>
              <a:buChar char="–"/>
              <a:tabLst>
                <a:tab pos="863600" algn="l"/>
              </a:tabLst>
            </a:pPr>
            <a:r>
              <a:rPr dirty="0" sz="2800">
                <a:latin typeface="Arial"/>
                <a:cs typeface="Arial"/>
              </a:rPr>
              <a:t>If neither outcome is favored over the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other,  then log odds =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0.</a:t>
            </a:r>
            <a:endParaRPr sz="2800">
              <a:latin typeface="Arial"/>
              <a:cs typeface="Arial"/>
            </a:endParaRPr>
          </a:p>
          <a:p>
            <a:pPr lvl="1" marL="863600" marR="59690" indent="-342900">
              <a:lnSpc>
                <a:spcPct val="100000"/>
              </a:lnSpc>
              <a:spcBef>
                <a:spcPts val="740"/>
              </a:spcBef>
              <a:buClr>
                <a:srgbClr val="0C7A9C"/>
              </a:buClr>
              <a:buChar char="–"/>
              <a:tabLst>
                <a:tab pos="863600" algn="l"/>
              </a:tabLst>
            </a:pPr>
            <a:r>
              <a:rPr dirty="0" sz="2800">
                <a:latin typeface="Arial"/>
                <a:cs typeface="Arial"/>
              </a:rPr>
              <a:t>If one outcome is favored with log odds =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x</a:t>
            </a:r>
            <a:r>
              <a:rPr dirty="0" sz="2800">
                <a:latin typeface="Arial"/>
                <a:cs typeface="Arial"/>
              </a:rPr>
              <a:t>,  then other outcome is disfavored with </a:t>
            </a:r>
            <a:r>
              <a:rPr dirty="0" sz="2800" spc="5">
                <a:latin typeface="Arial"/>
                <a:cs typeface="Arial"/>
              </a:rPr>
              <a:t>log  </a:t>
            </a:r>
            <a:r>
              <a:rPr dirty="0" sz="2800">
                <a:latin typeface="Arial"/>
                <a:cs typeface="Arial"/>
              </a:rPr>
              <a:t>odds =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-</a:t>
            </a:r>
            <a:r>
              <a:rPr dirty="0" sz="2800" i="1">
                <a:latin typeface="Arial"/>
                <a:cs typeface="Arial"/>
              </a:rPr>
              <a:t>x</a:t>
            </a:r>
            <a:r>
              <a:rPr dirty="0" sz="280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354965" marR="635635" indent="-292100">
              <a:lnSpc>
                <a:spcPct val="100000"/>
              </a:lnSpc>
              <a:spcBef>
                <a:spcPts val="740"/>
              </a:spcBef>
              <a:buClr>
                <a:srgbClr val="0C7A9C"/>
              </a:buClr>
              <a:buSzPct val="75000"/>
              <a:buFont typeface="Wingdings"/>
              <a:buChar char="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Especially useful in domains where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relative  probabilities can be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miniscule</a:t>
            </a:r>
            <a:endParaRPr sz="2800">
              <a:latin typeface="Arial"/>
              <a:cs typeface="Arial"/>
            </a:endParaRPr>
          </a:p>
          <a:p>
            <a:pPr lvl="1" marL="863600" marR="443865" indent="-342900">
              <a:lnSpc>
                <a:spcPct val="100000"/>
              </a:lnSpc>
              <a:spcBef>
                <a:spcPts val="730"/>
              </a:spcBef>
              <a:buClr>
                <a:srgbClr val="0C7A9C"/>
              </a:buClr>
              <a:buChar char="–"/>
              <a:tabLst>
                <a:tab pos="864235" algn="l"/>
              </a:tabLst>
            </a:pPr>
            <a:r>
              <a:rPr dirty="0" sz="2800">
                <a:latin typeface="Arial"/>
                <a:cs typeface="Arial"/>
              </a:rPr>
              <a:t>Example: multiple sequence alignment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in  computational</a:t>
            </a:r>
            <a:r>
              <a:rPr dirty="0" sz="2800" spc="-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biology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Jeff</a:t>
            </a:r>
            <a:r>
              <a:rPr dirty="0" spc="-40"/>
              <a:t> </a:t>
            </a:r>
            <a:r>
              <a:rPr dirty="0" spc="-10"/>
              <a:t>Howbert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Introduction to Machine</a:t>
            </a:r>
            <a:r>
              <a:rPr dirty="0" spc="-70"/>
              <a:t> </a:t>
            </a:r>
            <a:r>
              <a:rPr dirty="0" spc="-10"/>
              <a:t>Learning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82911" y="6900883"/>
            <a:ext cx="848994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Winter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2012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5735">
              <a:lnSpc>
                <a:spcPct val="100000"/>
              </a:lnSpc>
              <a:spcBef>
                <a:spcPts val="100"/>
              </a:spcBef>
            </a:pPr>
            <a:r>
              <a:rPr dirty="0"/>
              <a:t>From probability to log odds (and back</a:t>
            </a:r>
            <a:r>
              <a:rPr dirty="0" spc="-70"/>
              <a:t> </a:t>
            </a:r>
            <a:r>
              <a:rPr dirty="0"/>
              <a:t>again)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09414" y="2081951"/>
            <a:ext cx="155575" cy="4318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650" spc="-950">
                <a:latin typeface="Symbol"/>
                <a:cs typeface="Symbol"/>
              </a:rPr>
              <a:t>⎞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3876" y="2092619"/>
            <a:ext cx="635635" cy="4318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452755" algn="l"/>
              </a:tabLst>
            </a:pPr>
            <a:r>
              <a:rPr dirty="0" baseline="2096" sz="3975" spc="-1425">
                <a:latin typeface="Symbol"/>
                <a:cs typeface="Symbol"/>
              </a:rPr>
              <a:t>⎛</a:t>
            </a:r>
            <a:r>
              <a:rPr dirty="0" baseline="2096" sz="3975" spc="-1425">
                <a:latin typeface="Times New Roman"/>
                <a:cs typeface="Times New Roman"/>
              </a:rPr>
              <a:t>	</a:t>
            </a:r>
            <a:r>
              <a:rPr dirty="0" sz="2650" spc="5" i="1">
                <a:latin typeface="Times New Roman"/>
                <a:cs typeface="Times New Roman"/>
              </a:rPr>
              <a:t>p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241477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21073" y="2571750"/>
            <a:ext cx="659130" cy="0"/>
          </a:xfrm>
          <a:custGeom>
            <a:avLst/>
            <a:gdLst/>
            <a:ahLst/>
            <a:cxnLst/>
            <a:rect l="l" t="t" r="r" b="b"/>
            <a:pathLst>
              <a:path w="659129" h="0">
                <a:moveTo>
                  <a:pt x="0" y="0"/>
                </a:moveTo>
                <a:lnTo>
                  <a:pt x="659130" y="0"/>
                </a:lnTo>
              </a:path>
            </a:pathLst>
          </a:custGeom>
          <a:ln w="140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661143" y="2305217"/>
            <a:ext cx="1845945" cy="4318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650" spc="5">
                <a:latin typeface="Times New Roman"/>
                <a:cs typeface="Times New Roman"/>
              </a:rPr>
              <a:t>logit</a:t>
            </a:r>
            <a:r>
              <a:rPr dirty="0" sz="2650" spc="-17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function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7750" y="3100745"/>
            <a:ext cx="194945" cy="4318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650" spc="5" i="1">
                <a:latin typeface="Times New Roman"/>
                <a:cs typeface="Times New Roman"/>
              </a:rPr>
              <a:t>p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09414" y="2645831"/>
            <a:ext cx="155575" cy="4318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650" spc="-950">
                <a:latin typeface="Symbol"/>
                <a:cs typeface="Symbol"/>
              </a:rPr>
              <a:t>⎠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3876" y="2645831"/>
            <a:ext cx="155575" cy="4318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650" spc="-950">
                <a:latin typeface="Symbol"/>
                <a:cs typeface="Symbol"/>
              </a:rPr>
              <a:t>⎝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19476" y="2305217"/>
            <a:ext cx="1945639" cy="6959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ts val="2630"/>
              </a:lnSpc>
              <a:spcBef>
                <a:spcPts val="115"/>
              </a:spcBef>
              <a:tabLst>
                <a:tab pos="1802130" algn="l"/>
              </a:tabLst>
            </a:pPr>
            <a:r>
              <a:rPr dirty="0" sz="2650" spc="5" i="1">
                <a:latin typeface="Times New Roman"/>
                <a:cs typeface="Times New Roman"/>
              </a:rPr>
              <a:t>z</a:t>
            </a:r>
            <a:r>
              <a:rPr dirty="0" sz="2650" spc="45" i="1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Symbol"/>
                <a:cs typeface="Symbol"/>
              </a:rPr>
              <a:t></a:t>
            </a:r>
            <a:r>
              <a:rPr dirty="0" sz="2650" spc="-8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lo</a:t>
            </a:r>
            <a:r>
              <a:rPr dirty="0" sz="2650" spc="10">
                <a:latin typeface="Times New Roman"/>
                <a:cs typeface="Times New Roman"/>
              </a:rPr>
              <a:t>g</a:t>
            </a:r>
            <a:r>
              <a:rPr dirty="0" baseline="1048" sz="3975" spc="-1425">
                <a:latin typeface="Symbol"/>
                <a:cs typeface="Symbol"/>
              </a:rPr>
              <a:t>⎜</a:t>
            </a:r>
            <a:r>
              <a:rPr dirty="0" baseline="1048" sz="3975">
                <a:latin typeface="Times New Roman"/>
                <a:cs typeface="Times New Roman"/>
              </a:rPr>
              <a:t>	</a:t>
            </a:r>
            <a:r>
              <a:rPr dirty="0" baseline="1048" sz="3975" spc="-2370">
                <a:latin typeface="Symbol"/>
                <a:cs typeface="Symbol"/>
              </a:rPr>
              <a:t>⎟</a:t>
            </a:r>
            <a:endParaRPr baseline="1048" sz="3975">
              <a:latin typeface="Symbol"/>
              <a:cs typeface="Symbol"/>
            </a:endParaRPr>
          </a:p>
          <a:p>
            <a:pPr marL="1087120">
              <a:lnSpc>
                <a:spcPts val="2630"/>
              </a:lnSpc>
            </a:pPr>
            <a:r>
              <a:rPr dirty="0" sz="2650" spc="110">
                <a:latin typeface="Times New Roman"/>
                <a:cs typeface="Times New Roman"/>
              </a:rPr>
              <a:t>1</a:t>
            </a:r>
            <a:r>
              <a:rPr dirty="0" sz="2650" spc="110">
                <a:latin typeface="Symbol"/>
                <a:cs typeface="Symbol"/>
              </a:rPr>
              <a:t></a:t>
            </a:r>
            <a:r>
              <a:rPr dirty="0" sz="2650" spc="90">
                <a:latin typeface="Times New Roman"/>
                <a:cs typeface="Times New Roman"/>
              </a:rPr>
              <a:t> </a:t>
            </a:r>
            <a:r>
              <a:rPr dirty="0" sz="2650" spc="5" i="1">
                <a:latin typeface="Times New Roman"/>
                <a:cs typeface="Times New Roman"/>
              </a:rPr>
              <a:t>p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7200" y="339394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34511" y="3580638"/>
            <a:ext cx="659130" cy="0"/>
          </a:xfrm>
          <a:custGeom>
            <a:avLst/>
            <a:gdLst/>
            <a:ahLst/>
            <a:cxnLst/>
            <a:rect l="l" t="t" r="r" b="b"/>
            <a:pathLst>
              <a:path w="659129" h="0">
                <a:moveTo>
                  <a:pt x="0" y="0"/>
                </a:moveTo>
                <a:lnTo>
                  <a:pt x="659130" y="0"/>
                </a:lnTo>
              </a:path>
            </a:pathLst>
          </a:custGeom>
          <a:ln w="140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311652" y="3972473"/>
            <a:ext cx="328295" cy="4318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dirty="0" baseline="-25157" sz="3975" spc="150" i="1">
                <a:latin typeface="Times New Roman"/>
                <a:cs typeface="Times New Roman"/>
              </a:rPr>
              <a:t>e</a:t>
            </a:r>
            <a:r>
              <a:rPr dirty="0" sz="1550" spc="100" i="1">
                <a:latin typeface="Times New Roman"/>
                <a:cs typeface="Times New Roman"/>
              </a:rPr>
              <a:t>z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45458" y="3314105"/>
            <a:ext cx="587375" cy="4318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dirty="0" sz="2650" spc="5">
                <a:latin typeface="Symbol"/>
                <a:cs typeface="Symbol"/>
              </a:rPr>
              <a:t></a:t>
            </a:r>
            <a:r>
              <a:rPr dirty="0" sz="2650" spc="-150">
                <a:latin typeface="Times New Roman"/>
                <a:cs typeface="Times New Roman"/>
              </a:rPr>
              <a:t> </a:t>
            </a:r>
            <a:r>
              <a:rPr dirty="0" sz="2650" spc="100" i="1">
                <a:latin typeface="Times New Roman"/>
                <a:cs typeface="Times New Roman"/>
              </a:rPr>
              <a:t>e</a:t>
            </a:r>
            <a:r>
              <a:rPr dirty="0" baseline="43010" sz="2325" spc="150" i="1">
                <a:latin typeface="Times New Roman"/>
                <a:cs typeface="Times New Roman"/>
              </a:rPr>
              <a:t>z</a:t>
            </a:r>
            <a:endParaRPr baseline="43010" sz="232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07300" y="3578509"/>
            <a:ext cx="676275" cy="4318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650" spc="110">
                <a:latin typeface="Times New Roman"/>
                <a:cs typeface="Times New Roman"/>
              </a:rPr>
              <a:t>1</a:t>
            </a:r>
            <a:r>
              <a:rPr dirty="0" sz="2650" spc="110">
                <a:latin typeface="Symbol"/>
                <a:cs typeface="Symbol"/>
              </a:rPr>
              <a:t></a:t>
            </a:r>
            <a:r>
              <a:rPr dirty="0" sz="2650" spc="35">
                <a:latin typeface="Times New Roman"/>
                <a:cs typeface="Times New Roman"/>
              </a:rPr>
              <a:t> </a:t>
            </a:r>
            <a:r>
              <a:rPr dirty="0" sz="2650" spc="5" i="1">
                <a:latin typeface="Times New Roman"/>
                <a:cs typeface="Times New Roman"/>
              </a:rPr>
              <a:t>p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7200" y="437311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28010" y="4603241"/>
            <a:ext cx="737235" cy="0"/>
          </a:xfrm>
          <a:custGeom>
            <a:avLst/>
            <a:gdLst/>
            <a:ahLst/>
            <a:cxnLst/>
            <a:rect l="l" t="t" r="r" b="b"/>
            <a:pathLst>
              <a:path w="737235" h="0">
                <a:moveTo>
                  <a:pt x="0" y="0"/>
                </a:moveTo>
                <a:lnTo>
                  <a:pt x="736854" y="0"/>
                </a:lnTo>
              </a:path>
            </a:pathLst>
          </a:custGeom>
          <a:ln w="140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224528" y="4603241"/>
            <a:ext cx="856615" cy="0"/>
          </a:xfrm>
          <a:custGeom>
            <a:avLst/>
            <a:gdLst/>
            <a:ahLst/>
            <a:cxnLst/>
            <a:rect l="l" t="t" r="r" b="b"/>
            <a:pathLst>
              <a:path w="856614" h="0">
                <a:moveTo>
                  <a:pt x="0" y="0"/>
                </a:moveTo>
                <a:lnTo>
                  <a:pt x="856488" y="0"/>
                </a:lnTo>
              </a:path>
            </a:pathLst>
          </a:custGeom>
          <a:ln w="140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649714" y="4336709"/>
            <a:ext cx="2210435" cy="4318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650" spc="5">
                <a:latin typeface="Times New Roman"/>
                <a:cs typeface="Times New Roman"/>
              </a:rPr>
              <a:t>logistic</a:t>
            </a:r>
            <a:r>
              <a:rPr dirty="0" sz="2650" spc="-26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function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42079" y="4336709"/>
            <a:ext cx="211454" cy="4318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650" spc="5">
                <a:latin typeface="Symbol"/>
                <a:cs typeface="Symbol"/>
              </a:rPr>
              <a:t>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63494" y="4051672"/>
            <a:ext cx="2008505" cy="98107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504315">
              <a:lnSpc>
                <a:spcPct val="100000"/>
              </a:lnSpc>
              <a:spcBef>
                <a:spcPts val="680"/>
              </a:spcBef>
            </a:pPr>
            <a:r>
              <a:rPr dirty="0" sz="2650" spc="5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80"/>
              </a:spcBef>
              <a:tabLst>
                <a:tab pos="1146175" algn="l"/>
              </a:tabLst>
            </a:pPr>
            <a:r>
              <a:rPr dirty="0" sz="2650" spc="110">
                <a:latin typeface="Times New Roman"/>
                <a:cs typeface="Times New Roman"/>
              </a:rPr>
              <a:t>1</a:t>
            </a:r>
            <a:r>
              <a:rPr dirty="0" sz="2650" spc="110">
                <a:latin typeface="Symbol"/>
                <a:cs typeface="Symbol"/>
              </a:rPr>
              <a:t></a:t>
            </a:r>
            <a:r>
              <a:rPr dirty="0" sz="2650" spc="-215">
                <a:latin typeface="Times New Roman"/>
                <a:cs typeface="Times New Roman"/>
              </a:rPr>
              <a:t> </a:t>
            </a:r>
            <a:r>
              <a:rPr dirty="0" sz="2650" spc="100" i="1">
                <a:latin typeface="Times New Roman"/>
                <a:cs typeface="Times New Roman"/>
              </a:rPr>
              <a:t>e</a:t>
            </a:r>
            <a:r>
              <a:rPr dirty="0" baseline="43010" sz="2325" spc="150" i="1">
                <a:latin typeface="Times New Roman"/>
                <a:cs typeface="Times New Roman"/>
              </a:rPr>
              <a:t>z	</a:t>
            </a:r>
            <a:r>
              <a:rPr dirty="0" sz="2650" spc="110">
                <a:latin typeface="Times New Roman"/>
                <a:cs typeface="Times New Roman"/>
              </a:rPr>
              <a:t>1</a:t>
            </a:r>
            <a:r>
              <a:rPr dirty="0" sz="2650" spc="110">
                <a:latin typeface="Symbol"/>
                <a:cs typeface="Symbol"/>
              </a:rPr>
              <a:t></a:t>
            </a:r>
            <a:r>
              <a:rPr dirty="0" sz="2650" spc="-254">
                <a:latin typeface="Times New Roman"/>
                <a:cs typeface="Times New Roman"/>
              </a:rPr>
              <a:t> </a:t>
            </a:r>
            <a:r>
              <a:rPr dirty="0" sz="2650" spc="65" i="1">
                <a:latin typeface="Times New Roman"/>
                <a:cs typeface="Times New Roman"/>
              </a:rPr>
              <a:t>e</a:t>
            </a:r>
            <a:r>
              <a:rPr dirty="0" baseline="43010" sz="2325" spc="97">
                <a:latin typeface="Symbol"/>
                <a:cs typeface="Symbol"/>
              </a:rPr>
              <a:t></a:t>
            </a:r>
            <a:r>
              <a:rPr dirty="0" baseline="43010" sz="2325" spc="-375">
                <a:latin typeface="Times New Roman"/>
                <a:cs typeface="Times New Roman"/>
              </a:rPr>
              <a:t> </a:t>
            </a:r>
            <a:r>
              <a:rPr dirty="0" baseline="43010" sz="2325" i="1">
                <a:latin typeface="Times New Roman"/>
                <a:cs typeface="Times New Roman"/>
              </a:rPr>
              <a:t>z</a:t>
            </a:r>
            <a:endParaRPr baseline="43010" sz="232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92577" y="4336709"/>
            <a:ext cx="465455" cy="4318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650" spc="5" i="1">
                <a:latin typeface="Times New Roman"/>
                <a:cs typeface="Times New Roman"/>
              </a:rPr>
              <a:t>p</a:t>
            </a:r>
            <a:r>
              <a:rPr dirty="0" sz="2650" spc="-85" i="1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Symbol"/>
                <a:cs typeface="Symbol"/>
              </a:rPr>
              <a:t>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32103" y="6851904"/>
            <a:ext cx="8395335" cy="318135"/>
          </a:xfrm>
          <a:custGeom>
            <a:avLst/>
            <a:gdLst/>
            <a:ahLst/>
            <a:cxnLst/>
            <a:rect l="l" t="t" r="r" b="b"/>
            <a:pathLst>
              <a:path w="8395335" h="318134">
                <a:moveTo>
                  <a:pt x="8394954" y="317753"/>
                </a:moveTo>
                <a:lnTo>
                  <a:pt x="8394954" y="0"/>
                </a:lnTo>
                <a:lnTo>
                  <a:pt x="0" y="0"/>
                </a:lnTo>
                <a:lnTo>
                  <a:pt x="0" y="317753"/>
                </a:lnTo>
                <a:lnTo>
                  <a:pt x="6096" y="317753"/>
                </a:lnTo>
                <a:lnTo>
                  <a:pt x="6096" y="12953"/>
                </a:lnTo>
                <a:lnTo>
                  <a:pt x="12953" y="6096"/>
                </a:lnTo>
                <a:lnTo>
                  <a:pt x="12953" y="12953"/>
                </a:lnTo>
                <a:lnTo>
                  <a:pt x="8382000" y="12953"/>
                </a:lnTo>
                <a:lnTo>
                  <a:pt x="8382000" y="6096"/>
                </a:lnTo>
                <a:lnTo>
                  <a:pt x="8388096" y="12953"/>
                </a:lnTo>
                <a:lnTo>
                  <a:pt x="8388096" y="317753"/>
                </a:lnTo>
                <a:lnTo>
                  <a:pt x="8394954" y="317753"/>
                </a:lnTo>
                <a:close/>
              </a:path>
              <a:path w="8395335" h="318134">
                <a:moveTo>
                  <a:pt x="12953" y="12953"/>
                </a:moveTo>
                <a:lnTo>
                  <a:pt x="12953" y="6096"/>
                </a:lnTo>
                <a:lnTo>
                  <a:pt x="6096" y="12953"/>
                </a:lnTo>
                <a:lnTo>
                  <a:pt x="12953" y="12953"/>
                </a:lnTo>
                <a:close/>
              </a:path>
              <a:path w="8395335" h="318134">
                <a:moveTo>
                  <a:pt x="12953" y="304800"/>
                </a:moveTo>
                <a:lnTo>
                  <a:pt x="12953" y="12953"/>
                </a:lnTo>
                <a:lnTo>
                  <a:pt x="6096" y="12953"/>
                </a:lnTo>
                <a:lnTo>
                  <a:pt x="6096" y="304800"/>
                </a:lnTo>
                <a:lnTo>
                  <a:pt x="12953" y="304800"/>
                </a:lnTo>
                <a:close/>
              </a:path>
              <a:path w="8395335" h="318134">
                <a:moveTo>
                  <a:pt x="8388096" y="304800"/>
                </a:moveTo>
                <a:lnTo>
                  <a:pt x="6096" y="304800"/>
                </a:lnTo>
                <a:lnTo>
                  <a:pt x="12953" y="310896"/>
                </a:lnTo>
                <a:lnTo>
                  <a:pt x="12953" y="317753"/>
                </a:lnTo>
                <a:lnTo>
                  <a:pt x="8382000" y="317753"/>
                </a:lnTo>
                <a:lnTo>
                  <a:pt x="8382000" y="310896"/>
                </a:lnTo>
                <a:lnTo>
                  <a:pt x="8388096" y="304800"/>
                </a:lnTo>
                <a:close/>
              </a:path>
              <a:path w="8395335" h="318134">
                <a:moveTo>
                  <a:pt x="12953" y="317753"/>
                </a:moveTo>
                <a:lnTo>
                  <a:pt x="12953" y="310896"/>
                </a:lnTo>
                <a:lnTo>
                  <a:pt x="6096" y="304800"/>
                </a:lnTo>
                <a:lnTo>
                  <a:pt x="6096" y="317753"/>
                </a:lnTo>
                <a:lnTo>
                  <a:pt x="12953" y="317753"/>
                </a:lnTo>
                <a:close/>
              </a:path>
              <a:path w="8395335" h="318134">
                <a:moveTo>
                  <a:pt x="8388096" y="12953"/>
                </a:moveTo>
                <a:lnTo>
                  <a:pt x="8382000" y="6096"/>
                </a:lnTo>
                <a:lnTo>
                  <a:pt x="8382000" y="12953"/>
                </a:lnTo>
                <a:lnTo>
                  <a:pt x="8388096" y="12953"/>
                </a:lnTo>
                <a:close/>
              </a:path>
              <a:path w="8395335" h="318134">
                <a:moveTo>
                  <a:pt x="8388096" y="304800"/>
                </a:moveTo>
                <a:lnTo>
                  <a:pt x="8388096" y="12953"/>
                </a:lnTo>
                <a:lnTo>
                  <a:pt x="8382000" y="12953"/>
                </a:lnTo>
                <a:lnTo>
                  <a:pt x="8382000" y="304800"/>
                </a:lnTo>
                <a:lnTo>
                  <a:pt x="8388096" y="304800"/>
                </a:lnTo>
                <a:close/>
              </a:path>
              <a:path w="8395335" h="318134">
                <a:moveTo>
                  <a:pt x="8388096" y="317753"/>
                </a:moveTo>
                <a:lnTo>
                  <a:pt x="8388096" y="304800"/>
                </a:lnTo>
                <a:lnTo>
                  <a:pt x="8382000" y="310896"/>
                </a:lnTo>
                <a:lnTo>
                  <a:pt x="8382000" y="317753"/>
                </a:lnTo>
                <a:lnTo>
                  <a:pt x="8388096" y="317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Jeff</a:t>
            </a:r>
            <a:r>
              <a:rPr dirty="0" spc="-40"/>
              <a:t> </a:t>
            </a:r>
            <a:r>
              <a:rPr dirty="0" spc="-10"/>
              <a:t>Howbert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Introduction to Machine</a:t>
            </a:r>
            <a:r>
              <a:rPr dirty="0" spc="-70"/>
              <a:t> </a:t>
            </a:r>
            <a:r>
              <a:rPr dirty="0" spc="-10"/>
              <a:t>Learning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7482911" y="6900883"/>
            <a:ext cx="848994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Winter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2012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9594" y="596899"/>
            <a:ext cx="5278120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0"/>
              <a:t>Standard </a:t>
            </a:r>
            <a:r>
              <a:rPr dirty="0" sz="3200" spc="-5"/>
              <a:t>logistic</a:t>
            </a:r>
            <a:r>
              <a:rPr dirty="0" sz="3200" spc="-10"/>
              <a:t> function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514600" y="2093976"/>
            <a:ext cx="5029200" cy="13007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516368" y="3392423"/>
            <a:ext cx="9525" cy="2540"/>
          </a:xfrm>
          <a:custGeom>
            <a:avLst/>
            <a:gdLst/>
            <a:ahLst/>
            <a:cxnLst/>
            <a:rect l="l" t="t" r="r" b="b"/>
            <a:pathLst>
              <a:path w="9525" h="2539">
                <a:moveTo>
                  <a:pt x="0" y="2286"/>
                </a:moveTo>
                <a:lnTo>
                  <a:pt x="9144" y="2286"/>
                </a:lnTo>
                <a:lnTo>
                  <a:pt x="9144" y="0"/>
                </a:lnTo>
                <a:lnTo>
                  <a:pt x="0" y="0"/>
                </a:lnTo>
                <a:lnTo>
                  <a:pt x="0" y="228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14600" y="3394709"/>
            <a:ext cx="5029200" cy="9791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16368" y="4368546"/>
            <a:ext cx="9144" cy="53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14600" y="4373879"/>
            <a:ext cx="5029200" cy="9791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77439" y="5422391"/>
            <a:ext cx="5230367" cy="1920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32103" y="6851904"/>
            <a:ext cx="8395335" cy="318135"/>
          </a:xfrm>
          <a:custGeom>
            <a:avLst/>
            <a:gdLst/>
            <a:ahLst/>
            <a:cxnLst/>
            <a:rect l="l" t="t" r="r" b="b"/>
            <a:pathLst>
              <a:path w="8395335" h="318134">
                <a:moveTo>
                  <a:pt x="8394954" y="317753"/>
                </a:moveTo>
                <a:lnTo>
                  <a:pt x="8394954" y="0"/>
                </a:lnTo>
                <a:lnTo>
                  <a:pt x="0" y="0"/>
                </a:lnTo>
                <a:lnTo>
                  <a:pt x="0" y="317753"/>
                </a:lnTo>
                <a:lnTo>
                  <a:pt x="6096" y="317753"/>
                </a:lnTo>
                <a:lnTo>
                  <a:pt x="6096" y="12953"/>
                </a:lnTo>
                <a:lnTo>
                  <a:pt x="12953" y="6096"/>
                </a:lnTo>
                <a:lnTo>
                  <a:pt x="12953" y="12953"/>
                </a:lnTo>
                <a:lnTo>
                  <a:pt x="8382000" y="12953"/>
                </a:lnTo>
                <a:lnTo>
                  <a:pt x="8382000" y="6096"/>
                </a:lnTo>
                <a:lnTo>
                  <a:pt x="8388096" y="12953"/>
                </a:lnTo>
                <a:lnTo>
                  <a:pt x="8388096" y="317753"/>
                </a:lnTo>
                <a:lnTo>
                  <a:pt x="8394954" y="317753"/>
                </a:lnTo>
                <a:close/>
              </a:path>
              <a:path w="8395335" h="318134">
                <a:moveTo>
                  <a:pt x="12953" y="12953"/>
                </a:moveTo>
                <a:lnTo>
                  <a:pt x="12953" y="6096"/>
                </a:lnTo>
                <a:lnTo>
                  <a:pt x="6096" y="12953"/>
                </a:lnTo>
                <a:lnTo>
                  <a:pt x="12953" y="12953"/>
                </a:lnTo>
                <a:close/>
              </a:path>
              <a:path w="8395335" h="318134">
                <a:moveTo>
                  <a:pt x="12953" y="304800"/>
                </a:moveTo>
                <a:lnTo>
                  <a:pt x="12953" y="12953"/>
                </a:lnTo>
                <a:lnTo>
                  <a:pt x="6096" y="12953"/>
                </a:lnTo>
                <a:lnTo>
                  <a:pt x="6096" y="304800"/>
                </a:lnTo>
                <a:lnTo>
                  <a:pt x="12953" y="304800"/>
                </a:lnTo>
                <a:close/>
              </a:path>
              <a:path w="8395335" h="318134">
                <a:moveTo>
                  <a:pt x="8388096" y="304800"/>
                </a:moveTo>
                <a:lnTo>
                  <a:pt x="6096" y="304800"/>
                </a:lnTo>
                <a:lnTo>
                  <a:pt x="12953" y="310896"/>
                </a:lnTo>
                <a:lnTo>
                  <a:pt x="12953" y="317753"/>
                </a:lnTo>
                <a:lnTo>
                  <a:pt x="8382000" y="317753"/>
                </a:lnTo>
                <a:lnTo>
                  <a:pt x="8382000" y="310896"/>
                </a:lnTo>
                <a:lnTo>
                  <a:pt x="8388096" y="304800"/>
                </a:lnTo>
                <a:close/>
              </a:path>
              <a:path w="8395335" h="318134">
                <a:moveTo>
                  <a:pt x="12953" y="317753"/>
                </a:moveTo>
                <a:lnTo>
                  <a:pt x="12953" y="310896"/>
                </a:lnTo>
                <a:lnTo>
                  <a:pt x="6096" y="304800"/>
                </a:lnTo>
                <a:lnTo>
                  <a:pt x="6096" y="317753"/>
                </a:lnTo>
                <a:lnTo>
                  <a:pt x="12953" y="317753"/>
                </a:lnTo>
                <a:close/>
              </a:path>
              <a:path w="8395335" h="318134">
                <a:moveTo>
                  <a:pt x="8388096" y="12953"/>
                </a:moveTo>
                <a:lnTo>
                  <a:pt x="8382000" y="6096"/>
                </a:lnTo>
                <a:lnTo>
                  <a:pt x="8382000" y="12953"/>
                </a:lnTo>
                <a:lnTo>
                  <a:pt x="8388096" y="12953"/>
                </a:lnTo>
                <a:close/>
              </a:path>
              <a:path w="8395335" h="318134">
                <a:moveTo>
                  <a:pt x="8388096" y="304800"/>
                </a:moveTo>
                <a:lnTo>
                  <a:pt x="8388096" y="12953"/>
                </a:lnTo>
                <a:lnTo>
                  <a:pt x="8382000" y="12953"/>
                </a:lnTo>
                <a:lnTo>
                  <a:pt x="8382000" y="304800"/>
                </a:lnTo>
                <a:lnTo>
                  <a:pt x="8388096" y="304800"/>
                </a:lnTo>
                <a:close/>
              </a:path>
              <a:path w="8395335" h="318134">
                <a:moveTo>
                  <a:pt x="8388096" y="317753"/>
                </a:moveTo>
                <a:lnTo>
                  <a:pt x="8388096" y="304800"/>
                </a:lnTo>
                <a:lnTo>
                  <a:pt x="8382000" y="310896"/>
                </a:lnTo>
                <a:lnTo>
                  <a:pt x="8382000" y="317753"/>
                </a:lnTo>
                <a:lnTo>
                  <a:pt x="8388096" y="317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Jeff</a:t>
            </a:r>
            <a:r>
              <a:rPr dirty="0" spc="-40"/>
              <a:t> </a:t>
            </a:r>
            <a:r>
              <a:rPr dirty="0" spc="-10"/>
              <a:t>Howbert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Introduction to Machine</a:t>
            </a:r>
            <a:r>
              <a:rPr dirty="0" spc="-70"/>
              <a:t> </a:t>
            </a:r>
            <a:r>
              <a:rPr dirty="0" spc="-10"/>
              <a:t>Learning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82911" y="6900883"/>
            <a:ext cx="848994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Winter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2012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254" y="596899"/>
            <a:ext cx="3862704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/>
              <a:t>Logistic</a:t>
            </a:r>
            <a:r>
              <a:rPr dirty="0" sz="3200" spc="-35"/>
              <a:t> </a:t>
            </a:r>
            <a:r>
              <a:rPr dirty="0" sz="3200" spc="-5"/>
              <a:t>regression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57200" y="241477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339394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437311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45896" y="1529130"/>
            <a:ext cx="7577455" cy="383857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304165" indent="-292100">
              <a:lnSpc>
                <a:spcPct val="100000"/>
              </a:lnSpc>
              <a:spcBef>
                <a:spcPts val="830"/>
              </a:spcBef>
              <a:buClr>
                <a:srgbClr val="0C7A9C"/>
              </a:buClr>
              <a:buSzPct val="75000"/>
              <a:buFont typeface="Wingdings"/>
              <a:buChar char=""/>
              <a:tabLst>
                <a:tab pos="304800" algn="l"/>
              </a:tabLst>
            </a:pPr>
            <a:r>
              <a:rPr dirty="0" sz="2800">
                <a:latin typeface="Arial"/>
                <a:cs typeface="Arial"/>
              </a:rPr>
              <a:t>Scenario:</a:t>
            </a:r>
            <a:endParaRPr sz="2800">
              <a:latin typeface="Arial"/>
              <a:cs typeface="Arial"/>
            </a:endParaRPr>
          </a:p>
          <a:p>
            <a:pPr lvl="1" marL="812800" marR="5080" indent="-343535">
              <a:lnSpc>
                <a:spcPct val="100000"/>
              </a:lnSpc>
              <a:spcBef>
                <a:spcPts val="730"/>
              </a:spcBef>
              <a:buClr>
                <a:srgbClr val="0C7A9C"/>
              </a:buClr>
              <a:buChar char="–"/>
              <a:tabLst>
                <a:tab pos="812800" algn="l"/>
              </a:tabLst>
            </a:pPr>
            <a:r>
              <a:rPr dirty="0" sz="2800">
                <a:latin typeface="Arial"/>
                <a:cs typeface="Arial"/>
              </a:rPr>
              <a:t>A multidimensional feature space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(features  can be categorical or</a:t>
            </a:r>
            <a:r>
              <a:rPr dirty="0" sz="2800" spc="-2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continuous).</a:t>
            </a:r>
            <a:endParaRPr sz="2800">
              <a:latin typeface="Arial"/>
              <a:cs typeface="Arial"/>
            </a:endParaRPr>
          </a:p>
          <a:p>
            <a:pPr lvl="1" marL="812800" indent="-342900">
              <a:lnSpc>
                <a:spcPct val="100000"/>
              </a:lnSpc>
              <a:spcBef>
                <a:spcPts val="740"/>
              </a:spcBef>
              <a:buClr>
                <a:srgbClr val="0C7A9C"/>
              </a:buClr>
              <a:buChar char="–"/>
              <a:tabLst>
                <a:tab pos="812800" algn="l"/>
              </a:tabLst>
            </a:pPr>
            <a:r>
              <a:rPr dirty="0" sz="2800">
                <a:latin typeface="Arial"/>
                <a:cs typeface="Arial"/>
              </a:rPr>
              <a:t>Outcome is discrete, not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continuous.</a:t>
            </a:r>
            <a:endParaRPr sz="2800">
              <a:latin typeface="Arial"/>
              <a:cs typeface="Arial"/>
            </a:endParaRPr>
          </a:p>
          <a:p>
            <a:pPr lvl="2" marL="1221105" indent="-294640">
              <a:lnSpc>
                <a:spcPct val="100000"/>
              </a:lnSpc>
              <a:spcBef>
                <a:spcPts val="700"/>
              </a:spcBef>
              <a:buClr>
                <a:srgbClr val="0C7A9C"/>
              </a:buClr>
              <a:buSzPct val="68750"/>
              <a:buFont typeface="Wingdings"/>
              <a:buChar char=""/>
              <a:tabLst>
                <a:tab pos="1221740" algn="l"/>
              </a:tabLst>
            </a:pPr>
            <a:r>
              <a:rPr dirty="0" sz="2400" spc="-5">
                <a:latin typeface="Arial"/>
                <a:cs typeface="Arial"/>
              </a:rPr>
              <a:t>We’ll focus on case of two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classes.</a:t>
            </a:r>
            <a:endParaRPr sz="2400">
              <a:latin typeface="Arial"/>
              <a:cs typeface="Arial"/>
            </a:endParaRPr>
          </a:p>
          <a:p>
            <a:pPr lvl="1" marL="812165" marR="540385" indent="-342900">
              <a:lnSpc>
                <a:spcPct val="100000"/>
              </a:lnSpc>
              <a:spcBef>
                <a:spcPts val="720"/>
              </a:spcBef>
              <a:buClr>
                <a:srgbClr val="0C7A9C"/>
              </a:buClr>
              <a:buChar char="–"/>
              <a:tabLst>
                <a:tab pos="812800" algn="l"/>
              </a:tabLst>
            </a:pPr>
            <a:r>
              <a:rPr dirty="0" sz="2800">
                <a:latin typeface="Arial"/>
                <a:cs typeface="Arial"/>
              </a:rPr>
              <a:t>It seems plausible that a linear</a:t>
            </a:r>
            <a:r>
              <a:rPr dirty="0" sz="2800" spc="-9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decision  boundary (hyperplane) will give good  predictive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accuracy.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2103" y="6851904"/>
            <a:ext cx="8395335" cy="318135"/>
          </a:xfrm>
          <a:custGeom>
            <a:avLst/>
            <a:gdLst/>
            <a:ahLst/>
            <a:cxnLst/>
            <a:rect l="l" t="t" r="r" b="b"/>
            <a:pathLst>
              <a:path w="8395335" h="318134">
                <a:moveTo>
                  <a:pt x="8394954" y="317753"/>
                </a:moveTo>
                <a:lnTo>
                  <a:pt x="8394954" y="0"/>
                </a:lnTo>
                <a:lnTo>
                  <a:pt x="0" y="0"/>
                </a:lnTo>
                <a:lnTo>
                  <a:pt x="0" y="317753"/>
                </a:lnTo>
                <a:lnTo>
                  <a:pt x="6096" y="317753"/>
                </a:lnTo>
                <a:lnTo>
                  <a:pt x="6096" y="12953"/>
                </a:lnTo>
                <a:lnTo>
                  <a:pt x="12953" y="6096"/>
                </a:lnTo>
                <a:lnTo>
                  <a:pt x="12953" y="12953"/>
                </a:lnTo>
                <a:lnTo>
                  <a:pt x="8382000" y="12953"/>
                </a:lnTo>
                <a:lnTo>
                  <a:pt x="8382000" y="6096"/>
                </a:lnTo>
                <a:lnTo>
                  <a:pt x="8388096" y="12953"/>
                </a:lnTo>
                <a:lnTo>
                  <a:pt x="8388096" y="317753"/>
                </a:lnTo>
                <a:lnTo>
                  <a:pt x="8394954" y="317753"/>
                </a:lnTo>
                <a:close/>
              </a:path>
              <a:path w="8395335" h="318134">
                <a:moveTo>
                  <a:pt x="12953" y="12953"/>
                </a:moveTo>
                <a:lnTo>
                  <a:pt x="12953" y="6096"/>
                </a:lnTo>
                <a:lnTo>
                  <a:pt x="6096" y="12953"/>
                </a:lnTo>
                <a:lnTo>
                  <a:pt x="12953" y="12953"/>
                </a:lnTo>
                <a:close/>
              </a:path>
              <a:path w="8395335" h="318134">
                <a:moveTo>
                  <a:pt x="12953" y="304800"/>
                </a:moveTo>
                <a:lnTo>
                  <a:pt x="12953" y="12953"/>
                </a:lnTo>
                <a:lnTo>
                  <a:pt x="6096" y="12953"/>
                </a:lnTo>
                <a:lnTo>
                  <a:pt x="6096" y="304800"/>
                </a:lnTo>
                <a:lnTo>
                  <a:pt x="12953" y="304800"/>
                </a:lnTo>
                <a:close/>
              </a:path>
              <a:path w="8395335" h="318134">
                <a:moveTo>
                  <a:pt x="8388096" y="304800"/>
                </a:moveTo>
                <a:lnTo>
                  <a:pt x="6096" y="304800"/>
                </a:lnTo>
                <a:lnTo>
                  <a:pt x="12953" y="310896"/>
                </a:lnTo>
                <a:lnTo>
                  <a:pt x="12953" y="317753"/>
                </a:lnTo>
                <a:lnTo>
                  <a:pt x="8382000" y="317753"/>
                </a:lnTo>
                <a:lnTo>
                  <a:pt x="8382000" y="310896"/>
                </a:lnTo>
                <a:lnTo>
                  <a:pt x="8388096" y="304800"/>
                </a:lnTo>
                <a:close/>
              </a:path>
              <a:path w="8395335" h="318134">
                <a:moveTo>
                  <a:pt x="12953" y="317753"/>
                </a:moveTo>
                <a:lnTo>
                  <a:pt x="12953" y="310896"/>
                </a:lnTo>
                <a:lnTo>
                  <a:pt x="6096" y="304800"/>
                </a:lnTo>
                <a:lnTo>
                  <a:pt x="6096" y="317753"/>
                </a:lnTo>
                <a:lnTo>
                  <a:pt x="12953" y="317753"/>
                </a:lnTo>
                <a:close/>
              </a:path>
              <a:path w="8395335" h="318134">
                <a:moveTo>
                  <a:pt x="8388096" y="12953"/>
                </a:moveTo>
                <a:lnTo>
                  <a:pt x="8382000" y="6096"/>
                </a:lnTo>
                <a:lnTo>
                  <a:pt x="8382000" y="12953"/>
                </a:lnTo>
                <a:lnTo>
                  <a:pt x="8388096" y="12953"/>
                </a:lnTo>
                <a:close/>
              </a:path>
              <a:path w="8395335" h="318134">
                <a:moveTo>
                  <a:pt x="8388096" y="304800"/>
                </a:moveTo>
                <a:lnTo>
                  <a:pt x="8388096" y="12953"/>
                </a:lnTo>
                <a:lnTo>
                  <a:pt x="8382000" y="12953"/>
                </a:lnTo>
                <a:lnTo>
                  <a:pt x="8382000" y="304800"/>
                </a:lnTo>
                <a:lnTo>
                  <a:pt x="8388096" y="304800"/>
                </a:lnTo>
                <a:close/>
              </a:path>
              <a:path w="8395335" h="318134">
                <a:moveTo>
                  <a:pt x="8388096" y="317753"/>
                </a:moveTo>
                <a:lnTo>
                  <a:pt x="8388096" y="304800"/>
                </a:lnTo>
                <a:lnTo>
                  <a:pt x="8382000" y="310896"/>
                </a:lnTo>
                <a:lnTo>
                  <a:pt x="8382000" y="317753"/>
                </a:lnTo>
                <a:lnTo>
                  <a:pt x="8388096" y="317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Jeff</a:t>
            </a:r>
            <a:r>
              <a:rPr dirty="0" spc="-40"/>
              <a:t> </a:t>
            </a:r>
            <a:r>
              <a:rPr dirty="0" spc="-10"/>
              <a:t>Howbert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Introduction to Machine</a:t>
            </a:r>
            <a:r>
              <a:rPr dirty="0" spc="-70"/>
              <a:t> </a:t>
            </a:r>
            <a:r>
              <a:rPr dirty="0" spc="-10"/>
              <a:t>Learning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82911" y="6900883"/>
            <a:ext cx="848994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Winter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2012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453" y="596899"/>
            <a:ext cx="6757670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0"/>
              <a:t>Using </a:t>
            </a:r>
            <a:r>
              <a:rPr dirty="0" sz="3200" spc="-5"/>
              <a:t>a </a:t>
            </a:r>
            <a:r>
              <a:rPr dirty="0" sz="3200" spc="-10"/>
              <a:t>logistic </a:t>
            </a:r>
            <a:r>
              <a:rPr dirty="0" sz="3200" spc="-5"/>
              <a:t>regression</a:t>
            </a:r>
            <a:r>
              <a:rPr dirty="0" sz="3200" spc="55"/>
              <a:t> </a:t>
            </a:r>
            <a:r>
              <a:rPr dirty="0" sz="3200" spc="-10"/>
              <a:t>model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57200" y="339394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5352288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32103" y="6851904"/>
            <a:ext cx="8395335" cy="318135"/>
          </a:xfrm>
          <a:custGeom>
            <a:avLst/>
            <a:gdLst/>
            <a:ahLst/>
            <a:cxnLst/>
            <a:rect l="l" t="t" r="r" b="b"/>
            <a:pathLst>
              <a:path w="8395335" h="318134">
                <a:moveTo>
                  <a:pt x="8394954" y="317753"/>
                </a:moveTo>
                <a:lnTo>
                  <a:pt x="8394954" y="0"/>
                </a:lnTo>
                <a:lnTo>
                  <a:pt x="0" y="0"/>
                </a:lnTo>
                <a:lnTo>
                  <a:pt x="0" y="317753"/>
                </a:lnTo>
                <a:lnTo>
                  <a:pt x="6096" y="317753"/>
                </a:lnTo>
                <a:lnTo>
                  <a:pt x="6096" y="12953"/>
                </a:lnTo>
                <a:lnTo>
                  <a:pt x="12953" y="6096"/>
                </a:lnTo>
                <a:lnTo>
                  <a:pt x="12953" y="12953"/>
                </a:lnTo>
                <a:lnTo>
                  <a:pt x="8382000" y="12953"/>
                </a:lnTo>
                <a:lnTo>
                  <a:pt x="8382000" y="6096"/>
                </a:lnTo>
                <a:lnTo>
                  <a:pt x="8388096" y="12953"/>
                </a:lnTo>
                <a:lnTo>
                  <a:pt x="8388096" y="317753"/>
                </a:lnTo>
                <a:lnTo>
                  <a:pt x="8394954" y="317753"/>
                </a:lnTo>
                <a:close/>
              </a:path>
              <a:path w="8395335" h="318134">
                <a:moveTo>
                  <a:pt x="12953" y="12953"/>
                </a:moveTo>
                <a:lnTo>
                  <a:pt x="12953" y="6096"/>
                </a:lnTo>
                <a:lnTo>
                  <a:pt x="6096" y="12953"/>
                </a:lnTo>
                <a:lnTo>
                  <a:pt x="12953" y="12953"/>
                </a:lnTo>
                <a:close/>
              </a:path>
              <a:path w="8395335" h="318134">
                <a:moveTo>
                  <a:pt x="12953" y="304800"/>
                </a:moveTo>
                <a:lnTo>
                  <a:pt x="12953" y="12953"/>
                </a:lnTo>
                <a:lnTo>
                  <a:pt x="6096" y="12953"/>
                </a:lnTo>
                <a:lnTo>
                  <a:pt x="6096" y="304800"/>
                </a:lnTo>
                <a:lnTo>
                  <a:pt x="12953" y="304800"/>
                </a:lnTo>
                <a:close/>
              </a:path>
              <a:path w="8395335" h="318134">
                <a:moveTo>
                  <a:pt x="8388096" y="304800"/>
                </a:moveTo>
                <a:lnTo>
                  <a:pt x="6096" y="304800"/>
                </a:lnTo>
                <a:lnTo>
                  <a:pt x="12953" y="310896"/>
                </a:lnTo>
                <a:lnTo>
                  <a:pt x="12953" y="317753"/>
                </a:lnTo>
                <a:lnTo>
                  <a:pt x="8382000" y="317753"/>
                </a:lnTo>
                <a:lnTo>
                  <a:pt x="8382000" y="310896"/>
                </a:lnTo>
                <a:lnTo>
                  <a:pt x="8388096" y="304800"/>
                </a:lnTo>
                <a:close/>
              </a:path>
              <a:path w="8395335" h="318134">
                <a:moveTo>
                  <a:pt x="12953" y="317753"/>
                </a:moveTo>
                <a:lnTo>
                  <a:pt x="12953" y="310896"/>
                </a:lnTo>
                <a:lnTo>
                  <a:pt x="6096" y="304800"/>
                </a:lnTo>
                <a:lnTo>
                  <a:pt x="6096" y="317753"/>
                </a:lnTo>
                <a:lnTo>
                  <a:pt x="12953" y="317753"/>
                </a:lnTo>
                <a:close/>
              </a:path>
              <a:path w="8395335" h="318134">
                <a:moveTo>
                  <a:pt x="8388096" y="12953"/>
                </a:moveTo>
                <a:lnTo>
                  <a:pt x="8382000" y="6096"/>
                </a:lnTo>
                <a:lnTo>
                  <a:pt x="8382000" y="12953"/>
                </a:lnTo>
                <a:lnTo>
                  <a:pt x="8388096" y="12953"/>
                </a:lnTo>
                <a:close/>
              </a:path>
              <a:path w="8395335" h="318134">
                <a:moveTo>
                  <a:pt x="8388096" y="304800"/>
                </a:moveTo>
                <a:lnTo>
                  <a:pt x="8388096" y="12953"/>
                </a:lnTo>
                <a:lnTo>
                  <a:pt x="8382000" y="12953"/>
                </a:lnTo>
                <a:lnTo>
                  <a:pt x="8382000" y="304800"/>
                </a:lnTo>
                <a:lnTo>
                  <a:pt x="8388096" y="304800"/>
                </a:lnTo>
                <a:close/>
              </a:path>
              <a:path w="8395335" h="318134">
                <a:moveTo>
                  <a:pt x="8388096" y="317753"/>
                </a:moveTo>
                <a:lnTo>
                  <a:pt x="8388096" y="304800"/>
                </a:lnTo>
                <a:lnTo>
                  <a:pt x="8382000" y="310896"/>
                </a:lnTo>
                <a:lnTo>
                  <a:pt x="8382000" y="317753"/>
                </a:lnTo>
                <a:lnTo>
                  <a:pt x="8388096" y="317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95096" y="1547876"/>
            <a:ext cx="8040370" cy="5113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63880" indent="-292100">
              <a:lnSpc>
                <a:spcPct val="100000"/>
              </a:lnSpc>
              <a:spcBef>
                <a:spcPts val="100"/>
              </a:spcBef>
              <a:buClr>
                <a:srgbClr val="0C7A9C"/>
              </a:buClr>
              <a:buSzPct val="75000"/>
              <a:buFont typeface="Wingdings"/>
              <a:buChar char="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Model consists of a vector </a:t>
            </a:r>
            <a:r>
              <a:rPr dirty="0" sz="2400" spc="-5" b="1">
                <a:latin typeface="Symbol"/>
                <a:cs typeface="Symbol"/>
              </a:rPr>
              <a:t>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Arial"/>
                <a:cs typeface="Arial"/>
              </a:rPr>
              <a:t>in </a:t>
            </a:r>
            <a:r>
              <a:rPr dirty="0" sz="2400" spc="-5" i="1">
                <a:latin typeface="Arial"/>
                <a:cs typeface="Arial"/>
              </a:rPr>
              <a:t>d</a:t>
            </a:r>
            <a:r>
              <a:rPr dirty="0" sz="2400" spc="-5">
                <a:latin typeface="Arial"/>
                <a:cs typeface="Arial"/>
              </a:rPr>
              <a:t>-dimensional feature  </a:t>
            </a:r>
            <a:r>
              <a:rPr dirty="0" sz="2400" spc="-10">
                <a:latin typeface="Arial"/>
                <a:cs typeface="Arial"/>
              </a:rPr>
              <a:t>space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C7A9C"/>
              </a:buClr>
              <a:buFont typeface="Wingdings"/>
              <a:buChar char=""/>
            </a:pPr>
            <a:endParaRPr sz="3650">
              <a:latin typeface="Times New Roman"/>
              <a:cs typeface="Times New Roman"/>
            </a:endParaRPr>
          </a:p>
          <a:p>
            <a:pPr marL="354965" marR="43180" indent="-292100">
              <a:lnSpc>
                <a:spcPct val="100000"/>
              </a:lnSpc>
              <a:buClr>
                <a:srgbClr val="0C7A9C"/>
              </a:buClr>
              <a:buSzPct val="75000"/>
              <a:buFont typeface="Wingdings"/>
              <a:buChar char="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For a point </a:t>
            </a:r>
            <a:r>
              <a:rPr dirty="0" sz="2400" spc="-5" b="1">
                <a:latin typeface="Arial"/>
                <a:cs typeface="Arial"/>
              </a:rPr>
              <a:t>x </a:t>
            </a:r>
            <a:r>
              <a:rPr dirty="0" sz="2400" spc="-5">
                <a:latin typeface="Arial"/>
                <a:cs typeface="Arial"/>
              </a:rPr>
              <a:t>in feature space, project it onto </a:t>
            </a:r>
            <a:r>
              <a:rPr dirty="0" sz="2400" spc="-5" b="1">
                <a:latin typeface="Symbol"/>
                <a:cs typeface="Symbol"/>
              </a:rPr>
              <a:t>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Arial"/>
                <a:cs typeface="Arial"/>
              </a:rPr>
              <a:t>to convert  </a:t>
            </a:r>
            <a:r>
              <a:rPr dirty="0" sz="2400">
                <a:latin typeface="Arial"/>
                <a:cs typeface="Arial"/>
              </a:rPr>
              <a:t>it </a:t>
            </a:r>
            <a:r>
              <a:rPr dirty="0" sz="2400" spc="-5">
                <a:latin typeface="Arial"/>
                <a:cs typeface="Arial"/>
              </a:rPr>
              <a:t>into a real number </a:t>
            </a:r>
            <a:r>
              <a:rPr dirty="0" sz="2400" i="1">
                <a:latin typeface="Arial"/>
                <a:cs typeface="Arial"/>
              </a:rPr>
              <a:t>z </a:t>
            </a:r>
            <a:r>
              <a:rPr dirty="0" sz="2400" spc="-5">
                <a:latin typeface="Arial"/>
                <a:cs typeface="Arial"/>
              </a:rPr>
              <a:t>in the range </a:t>
            </a:r>
            <a:r>
              <a:rPr dirty="0" sz="2400">
                <a:latin typeface="Arial"/>
                <a:cs typeface="Arial"/>
              </a:rPr>
              <a:t>- </a:t>
            </a:r>
            <a:r>
              <a:rPr dirty="0" sz="2400">
                <a:latin typeface="Symbol"/>
                <a:cs typeface="Symbol"/>
              </a:rPr>
              <a:t>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Arial"/>
                <a:cs typeface="Arial"/>
              </a:rPr>
              <a:t>to </a:t>
            </a:r>
            <a:r>
              <a:rPr dirty="0" sz="2400">
                <a:latin typeface="Arial"/>
                <a:cs typeface="Arial"/>
              </a:rPr>
              <a:t>+</a:t>
            </a:r>
            <a:r>
              <a:rPr dirty="0" sz="2400" spc="70">
                <a:latin typeface="Arial"/>
                <a:cs typeface="Arial"/>
              </a:rPr>
              <a:t> </a:t>
            </a:r>
            <a:r>
              <a:rPr dirty="0" sz="2400"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  <a:p>
            <a:pPr algn="ctr" marL="182245">
              <a:lnSpc>
                <a:spcPct val="100000"/>
              </a:lnSpc>
              <a:spcBef>
                <a:spcPts val="1190"/>
              </a:spcBef>
            </a:pPr>
            <a:r>
              <a:rPr dirty="0" sz="2800" spc="-5" i="1">
                <a:latin typeface="Times New Roman"/>
                <a:cs typeface="Times New Roman"/>
              </a:rPr>
              <a:t>z</a:t>
            </a:r>
            <a:r>
              <a:rPr dirty="0" sz="2800" spc="45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-265">
                <a:latin typeface="Times New Roman"/>
                <a:cs typeface="Times New Roman"/>
              </a:rPr>
              <a:t> </a:t>
            </a:r>
            <a:r>
              <a:rPr dirty="0" sz="2950" spc="-95" i="1">
                <a:latin typeface="Symbol"/>
                <a:cs typeface="Symbol"/>
              </a:rPr>
              <a:t></a:t>
            </a:r>
            <a:r>
              <a:rPr dirty="0" sz="2950" spc="25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27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β</a:t>
            </a:r>
            <a:r>
              <a:rPr dirty="0" sz="2800" spc="-335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</a:t>
            </a:r>
            <a:r>
              <a:rPr dirty="0" sz="2800" spc="-35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x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-265">
                <a:latin typeface="Times New Roman"/>
                <a:cs typeface="Times New Roman"/>
              </a:rPr>
              <a:t> </a:t>
            </a:r>
            <a:r>
              <a:rPr dirty="0" sz="2950" spc="-95" i="1">
                <a:latin typeface="Symbol"/>
                <a:cs typeface="Symbol"/>
              </a:rPr>
              <a:t></a:t>
            </a:r>
            <a:r>
              <a:rPr dirty="0" sz="2950" spc="25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135">
                <a:latin typeface="Times New Roman"/>
                <a:cs typeface="Times New Roman"/>
              </a:rPr>
              <a:t> </a:t>
            </a:r>
            <a:r>
              <a:rPr dirty="0" sz="2950" spc="-40" i="1">
                <a:latin typeface="Symbol"/>
                <a:cs typeface="Symbol"/>
              </a:rPr>
              <a:t></a:t>
            </a:r>
            <a:r>
              <a:rPr dirty="0" baseline="-24305" sz="2400" spc="-60">
                <a:latin typeface="Times New Roman"/>
                <a:cs typeface="Times New Roman"/>
              </a:rPr>
              <a:t>1</a:t>
            </a:r>
            <a:r>
              <a:rPr dirty="0" baseline="-24305" sz="2400" spc="-382">
                <a:latin typeface="Times New Roman"/>
                <a:cs typeface="Times New Roman"/>
              </a:rPr>
              <a:t> </a:t>
            </a:r>
            <a:r>
              <a:rPr dirty="0" sz="2800" spc="-75" i="1">
                <a:latin typeface="Times New Roman"/>
                <a:cs typeface="Times New Roman"/>
              </a:rPr>
              <a:t>x</a:t>
            </a:r>
            <a:r>
              <a:rPr dirty="0" baseline="-24305" sz="2400" spc="-112">
                <a:latin typeface="Times New Roman"/>
                <a:cs typeface="Times New Roman"/>
              </a:rPr>
              <a:t>1</a:t>
            </a:r>
            <a:r>
              <a:rPr dirty="0" baseline="-24305" sz="2400" spc="330">
                <a:latin typeface="Times New Roman"/>
                <a:cs typeface="Times New Roman"/>
              </a:rPr>
              <a:t> </a:t>
            </a:r>
            <a:r>
              <a:rPr dirty="0" sz="2800" spc="585">
                <a:latin typeface="Symbol"/>
                <a:cs typeface="Symbol"/>
              </a:rPr>
              <a:t></a:t>
            </a:r>
            <a:r>
              <a:rPr dirty="0" sz="2800" spc="585">
                <a:latin typeface="Arial"/>
                <a:cs typeface="Arial"/>
              </a:rPr>
              <a:t>L</a:t>
            </a:r>
            <a:r>
              <a:rPr dirty="0" sz="2800" spc="585">
                <a:latin typeface="Symbol"/>
                <a:cs typeface="Symbol"/>
              </a:rPr>
              <a:t></a:t>
            </a:r>
            <a:r>
              <a:rPr dirty="0" sz="2800" spc="-140">
                <a:latin typeface="Times New Roman"/>
                <a:cs typeface="Times New Roman"/>
              </a:rPr>
              <a:t> </a:t>
            </a:r>
            <a:r>
              <a:rPr dirty="0" sz="2950" spc="50" i="1">
                <a:latin typeface="Symbol"/>
                <a:cs typeface="Symbol"/>
              </a:rPr>
              <a:t></a:t>
            </a:r>
            <a:r>
              <a:rPr dirty="0" baseline="-24305" sz="2400" spc="75" i="1">
                <a:latin typeface="Times New Roman"/>
                <a:cs typeface="Times New Roman"/>
              </a:rPr>
              <a:t>d </a:t>
            </a:r>
            <a:r>
              <a:rPr dirty="0" sz="2800" spc="15" i="1">
                <a:latin typeface="Times New Roman"/>
                <a:cs typeface="Times New Roman"/>
              </a:rPr>
              <a:t>x</a:t>
            </a:r>
            <a:r>
              <a:rPr dirty="0" baseline="-24305" sz="2400" spc="22" i="1">
                <a:latin typeface="Times New Roman"/>
                <a:cs typeface="Times New Roman"/>
              </a:rPr>
              <a:t>d</a:t>
            </a:r>
            <a:endParaRPr baseline="-24305" sz="2400">
              <a:latin typeface="Times New Roman"/>
              <a:cs typeface="Times New Roman"/>
            </a:endParaRPr>
          </a:p>
          <a:p>
            <a:pPr marL="354965" indent="-292100">
              <a:lnSpc>
                <a:spcPct val="100000"/>
              </a:lnSpc>
              <a:spcBef>
                <a:spcPts val="3090"/>
              </a:spcBef>
              <a:buClr>
                <a:srgbClr val="0C7A9C"/>
              </a:buClr>
              <a:buSzPct val="75000"/>
              <a:buFont typeface="Wingdings"/>
              <a:buChar char="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Map </a:t>
            </a:r>
            <a:r>
              <a:rPr dirty="0" sz="2400" i="1">
                <a:latin typeface="Arial"/>
                <a:cs typeface="Arial"/>
              </a:rPr>
              <a:t>z </a:t>
            </a:r>
            <a:r>
              <a:rPr dirty="0" sz="2400" spc="-5">
                <a:latin typeface="Arial"/>
                <a:cs typeface="Arial"/>
              </a:rPr>
              <a:t>to the range 0 to 1 using the logistic</a:t>
            </a:r>
            <a:r>
              <a:rPr dirty="0" sz="2400" spc="6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  <a:p>
            <a:pPr algn="ctr" marR="156845">
              <a:lnSpc>
                <a:spcPct val="100000"/>
              </a:lnSpc>
              <a:spcBef>
                <a:spcPts val="1080"/>
              </a:spcBef>
            </a:pPr>
            <a:r>
              <a:rPr dirty="0" sz="2850" i="1">
                <a:latin typeface="Times New Roman"/>
                <a:cs typeface="Times New Roman"/>
              </a:rPr>
              <a:t>p</a:t>
            </a:r>
            <a:r>
              <a:rPr dirty="0" sz="2850" spc="-5" i="1">
                <a:latin typeface="Times New Roman"/>
                <a:cs typeface="Times New Roman"/>
              </a:rPr>
              <a:t> </a:t>
            </a:r>
            <a:r>
              <a:rPr dirty="0" sz="2850">
                <a:latin typeface="Symbol"/>
                <a:cs typeface="Symbol"/>
              </a:rPr>
              <a:t></a:t>
            </a:r>
            <a:r>
              <a:rPr dirty="0" sz="2850" spc="-365">
                <a:latin typeface="Times New Roman"/>
                <a:cs typeface="Times New Roman"/>
              </a:rPr>
              <a:t> </a:t>
            </a:r>
            <a:r>
              <a:rPr dirty="0" sz="2850" spc="30">
                <a:latin typeface="Times New Roman"/>
                <a:cs typeface="Times New Roman"/>
              </a:rPr>
              <a:t>1/(1</a:t>
            </a:r>
            <a:r>
              <a:rPr dirty="0" sz="2850" spc="30">
                <a:latin typeface="Symbol"/>
                <a:cs typeface="Symbol"/>
              </a:rPr>
              <a:t></a:t>
            </a:r>
            <a:r>
              <a:rPr dirty="0" sz="2850" spc="-229">
                <a:latin typeface="Times New Roman"/>
                <a:cs typeface="Times New Roman"/>
              </a:rPr>
              <a:t> </a:t>
            </a:r>
            <a:r>
              <a:rPr dirty="0" sz="2850" spc="70" i="1">
                <a:latin typeface="Times New Roman"/>
                <a:cs typeface="Times New Roman"/>
              </a:rPr>
              <a:t>e</a:t>
            </a:r>
            <a:r>
              <a:rPr dirty="0" baseline="43771" sz="2475" spc="104">
                <a:latin typeface="Symbol"/>
                <a:cs typeface="Symbol"/>
              </a:rPr>
              <a:t></a:t>
            </a:r>
            <a:r>
              <a:rPr dirty="0" baseline="43771" sz="2475" spc="-307">
                <a:latin typeface="Times New Roman"/>
                <a:cs typeface="Times New Roman"/>
              </a:rPr>
              <a:t> </a:t>
            </a:r>
            <a:r>
              <a:rPr dirty="0" baseline="43771" sz="2475" spc="7" i="1">
                <a:latin typeface="Times New Roman"/>
                <a:cs typeface="Times New Roman"/>
              </a:rPr>
              <a:t>z</a:t>
            </a:r>
            <a:r>
              <a:rPr dirty="0" baseline="43771" sz="2475" spc="-30" i="1">
                <a:latin typeface="Times New Roman"/>
                <a:cs typeface="Times New Roman"/>
              </a:rPr>
              <a:t> </a:t>
            </a:r>
            <a:r>
              <a:rPr dirty="0" sz="2850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Times New Roman"/>
              <a:cs typeface="Times New Roman"/>
            </a:endParaRPr>
          </a:p>
          <a:p>
            <a:pPr marL="354965" marR="168910" indent="-292100">
              <a:lnSpc>
                <a:spcPct val="100000"/>
              </a:lnSpc>
              <a:buClr>
                <a:srgbClr val="0C7A9C"/>
              </a:buClr>
              <a:buSzPct val="75000"/>
              <a:buFont typeface="Wingdings"/>
              <a:buChar char="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Overall, logistic regression maps a point </a:t>
            </a:r>
            <a:r>
              <a:rPr dirty="0" sz="2400" spc="-5" b="1">
                <a:latin typeface="Arial"/>
                <a:cs typeface="Arial"/>
              </a:rPr>
              <a:t>x </a:t>
            </a:r>
            <a:r>
              <a:rPr dirty="0" sz="2400" spc="-5">
                <a:latin typeface="Arial"/>
                <a:cs typeface="Arial"/>
              </a:rPr>
              <a:t>in </a:t>
            </a:r>
            <a:r>
              <a:rPr dirty="0" sz="2400" spc="-5" i="1">
                <a:latin typeface="Arial"/>
                <a:cs typeface="Arial"/>
              </a:rPr>
              <a:t>d</a:t>
            </a:r>
            <a:r>
              <a:rPr dirty="0" sz="2400" spc="-5">
                <a:latin typeface="Arial"/>
                <a:cs typeface="Arial"/>
              </a:rPr>
              <a:t>-  dimensional feature space to a value in the range 0 to</a:t>
            </a:r>
            <a:r>
              <a:rPr dirty="0" sz="2400" spc="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Jeff</a:t>
            </a:r>
            <a:r>
              <a:rPr dirty="0" spc="-40"/>
              <a:t> </a:t>
            </a:r>
            <a:r>
              <a:rPr dirty="0" spc="-10"/>
              <a:t>Howbert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Introduction to Machine</a:t>
            </a:r>
            <a:r>
              <a:rPr dirty="0" spc="-70"/>
              <a:t> </a:t>
            </a:r>
            <a:r>
              <a:rPr dirty="0" spc="-10"/>
              <a:t>Learning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82911" y="6900883"/>
            <a:ext cx="848994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Winter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2012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453" y="596899"/>
            <a:ext cx="6757670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0"/>
              <a:t>Using </a:t>
            </a:r>
            <a:r>
              <a:rPr dirty="0" sz="3200" spc="-5"/>
              <a:t>a </a:t>
            </a:r>
            <a:r>
              <a:rPr dirty="0" sz="3200" spc="-10"/>
              <a:t>logistic </a:t>
            </a:r>
            <a:r>
              <a:rPr dirty="0" sz="3200" spc="-5"/>
              <a:t>regression</a:t>
            </a:r>
            <a:r>
              <a:rPr dirty="0" sz="3200" spc="55"/>
              <a:t> </a:t>
            </a:r>
            <a:r>
              <a:rPr dirty="0" sz="3200" spc="-10"/>
              <a:t>model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57200" y="241477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339394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437311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45896" y="1621789"/>
            <a:ext cx="8076565" cy="3166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165" marR="5080" indent="-292100">
              <a:lnSpc>
                <a:spcPct val="100000"/>
              </a:lnSpc>
              <a:spcBef>
                <a:spcPts val="100"/>
              </a:spcBef>
              <a:buClr>
                <a:srgbClr val="0C7A9C"/>
              </a:buClr>
              <a:buSzPct val="75000"/>
              <a:buFont typeface="Wingdings"/>
              <a:buChar char=""/>
              <a:tabLst>
                <a:tab pos="304800" algn="l"/>
              </a:tabLst>
            </a:pPr>
            <a:r>
              <a:rPr dirty="0" sz="2800">
                <a:latin typeface="Arial"/>
                <a:cs typeface="Arial"/>
              </a:rPr>
              <a:t>Can interpret prediction from a logistic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regression  model</a:t>
            </a:r>
            <a:r>
              <a:rPr dirty="0" sz="2800" spc="-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as:</a:t>
            </a:r>
            <a:endParaRPr sz="2800">
              <a:latin typeface="Arial"/>
              <a:cs typeface="Arial"/>
            </a:endParaRPr>
          </a:p>
          <a:p>
            <a:pPr lvl="1" marL="812800" indent="-342900">
              <a:lnSpc>
                <a:spcPct val="100000"/>
              </a:lnSpc>
              <a:spcBef>
                <a:spcPts val="730"/>
              </a:spcBef>
              <a:buClr>
                <a:srgbClr val="0C7A9C"/>
              </a:buClr>
              <a:buChar char="–"/>
              <a:tabLst>
                <a:tab pos="812800" algn="l"/>
              </a:tabLst>
            </a:pPr>
            <a:r>
              <a:rPr dirty="0" sz="2800">
                <a:latin typeface="Arial"/>
                <a:cs typeface="Arial"/>
              </a:rPr>
              <a:t>A probability of class</a:t>
            </a:r>
            <a:r>
              <a:rPr dirty="0" sz="2800" spc="-3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membership</a:t>
            </a:r>
            <a:endParaRPr sz="2800">
              <a:latin typeface="Arial"/>
              <a:cs typeface="Arial"/>
            </a:endParaRPr>
          </a:p>
          <a:p>
            <a:pPr lvl="1" marL="812800" marR="229235" indent="-343535">
              <a:lnSpc>
                <a:spcPct val="100000"/>
              </a:lnSpc>
              <a:spcBef>
                <a:spcPts val="740"/>
              </a:spcBef>
              <a:buClr>
                <a:srgbClr val="0C7A9C"/>
              </a:buClr>
              <a:buChar char="–"/>
              <a:tabLst>
                <a:tab pos="812800" algn="l"/>
              </a:tabLst>
            </a:pPr>
            <a:r>
              <a:rPr dirty="0" sz="2800">
                <a:latin typeface="Arial"/>
                <a:cs typeface="Arial"/>
              </a:rPr>
              <a:t>A class assignment, by applying threshold</a:t>
            </a:r>
            <a:r>
              <a:rPr dirty="0" sz="2800" spc="-1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to  probability</a:t>
            </a:r>
            <a:endParaRPr sz="2800">
              <a:latin typeface="Arial"/>
              <a:cs typeface="Arial"/>
            </a:endParaRPr>
          </a:p>
          <a:p>
            <a:pPr lvl="2" marL="927100" marR="149225">
              <a:lnSpc>
                <a:spcPct val="100000"/>
              </a:lnSpc>
              <a:spcBef>
                <a:spcPts val="700"/>
              </a:spcBef>
              <a:buClr>
                <a:srgbClr val="0C7A9C"/>
              </a:buClr>
              <a:buSzPct val="68750"/>
              <a:buFont typeface="Wingdings"/>
              <a:buChar char=""/>
              <a:tabLst>
                <a:tab pos="1221740" algn="l"/>
              </a:tabLst>
            </a:pPr>
            <a:r>
              <a:rPr dirty="0" sz="2400" spc="-5">
                <a:latin typeface="Arial"/>
                <a:cs typeface="Arial"/>
              </a:rPr>
              <a:t>threshold represents decision boundary in feature  </a:t>
            </a:r>
            <a:r>
              <a:rPr dirty="0" sz="2400" spc="-10">
                <a:latin typeface="Arial"/>
                <a:cs typeface="Arial"/>
              </a:rPr>
              <a:t>space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2103" y="6851904"/>
            <a:ext cx="8395335" cy="318135"/>
          </a:xfrm>
          <a:custGeom>
            <a:avLst/>
            <a:gdLst/>
            <a:ahLst/>
            <a:cxnLst/>
            <a:rect l="l" t="t" r="r" b="b"/>
            <a:pathLst>
              <a:path w="8395335" h="318134">
                <a:moveTo>
                  <a:pt x="8394954" y="317753"/>
                </a:moveTo>
                <a:lnTo>
                  <a:pt x="8394954" y="0"/>
                </a:lnTo>
                <a:lnTo>
                  <a:pt x="0" y="0"/>
                </a:lnTo>
                <a:lnTo>
                  <a:pt x="0" y="317753"/>
                </a:lnTo>
                <a:lnTo>
                  <a:pt x="6096" y="317753"/>
                </a:lnTo>
                <a:lnTo>
                  <a:pt x="6096" y="12953"/>
                </a:lnTo>
                <a:lnTo>
                  <a:pt x="12953" y="6096"/>
                </a:lnTo>
                <a:lnTo>
                  <a:pt x="12953" y="12953"/>
                </a:lnTo>
                <a:lnTo>
                  <a:pt x="8382000" y="12953"/>
                </a:lnTo>
                <a:lnTo>
                  <a:pt x="8382000" y="6096"/>
                </a:lnTo>
                <a:lnTo>
                  <a:pt x="8388096" y="12953"/>
                </a:lnTo>
                <a:lnTo>
                  <a:pt x="8388096" y="317753"/>
                </a:lnTo>
                <a:lnTo>
                  <a:pt x="8394954" y="317753"/>
                </a:lnTo>
                <a:close/>
              </a:path>
              <a:path w="8395335" h="318134">
                <a:moveTo>
                  <a:pt x="12953" y="12953"/>
                </a:moveTo>
                <a:lnTo>
                  <a:pt x="12953" y="6096"/>
                </a:lnTo>
                <a:lnTo>
                  <a:pt x="6096" y="12953"/>
                </a:lnTo>
                <a:lnTo>
                  <a:pt x="12953" y="12953"/>
                </a:lnTo>
                <a:close/>
              </a:path>
              <a:path w="8395335" h="318134">
                <a:moveTo>
                  <a:pt x="12953" y="304800"/>
                </a:moveTo>
                <a:lnTo>
                  <a:pt x="12953" y="12953"/>
                </a:lnTo>
                <a:lnTo>
                  <a:pt x="6096" y="12953"/>
                </a:lnTo>
                <a:lnTo>
                  <a:pt x="6096" y="304800"/>
                </a:lnTo>
                <a:lnTo>
                  <a:pt x="12953" y="304800"/>
                </a:lnTo>
                <a:close/>
              </a:path>
              <a:path w="8395335" h="318134">
                <a:moveTo>
                  <a:pt x="8388096" y="304800"/>
                </a:moveTo>
                <a:lnTo>
                  <a:pt x="6096" y="304800"/>
                </a:lnTo>
                <a:lnTo>
                  <a:pt x="12953" y="310896"/>
                </a:lnTo>
                <a:lnTo>
                  <a:pt x="12953" y="317753"/>
                </a:lnTo>
                <a:lnTo>
                  <a:pt x="8382000" y="317753"/>
                </a:lnTo>
                <a:lnTo>
                  <a:pt x="8382000" y="310896"/>
                </a:lnTo>
                <a:lnTo>
                  <a:pt x="8388096" y="304800"/>
                </a:lnTo>
                <a:close/>
              </a:path>
              <a:path w="8395335" h="318134">
                <a:moveTo>
                  <a:pt x="12953" y="317753"/>
                </a:moveTo>
                <a:lnTo>
                  <a:pt x="12953" y="310896"/>
                </a:lnTo>
                <a:lnTo>
                  <a:pt x="6096" y="304800"/>
                </a:lnTo>
                <a:lnTo>
                  <a:pt x="6096" y="317753"/>
                </a:lnTo>
                <a:lnTo>
                  <a:pt x="12953" y="317753"/>
                </a:lnTo>
                <a:close/>
              </a:path>
              <a:path w="8395335" h="318134">
                <a:moveTo>
                  <a:pt x="8388096" y="12953"/>
                </a:moveTo>
                <a:lnTo>
                  <a:pt x="8382000" y="6096"/>
                </a:lnTo>
                <a:lnTo>
                  <a:pt x="8382000" y="12953"/>
                </a:lnTo>
                <a:lnTo>
                  <a:pt x="8388096" y="12953"/>
                </a:lnTo>
                <a:close/>
              </a:path>
              <a:path w="8395335" h="318134">
                <a:moveTo>
                  <a:pt x="8388096" y="304800"/>
                </a:moveTo>
                <a:lnTo>
                  <a:pt x="8388096" y="12953"/>
                </a:lnTo>
                <a:lnTo>
                  <a:pt x="8382000" y="12953"/>
                </a:lnTo>
                <a:lnTo>
                  <a:pt x="8382000" y="304800"/>
                </a:lnTo>
                <a:lnTo>
                  <a:pt x="8388096" y="304800"/>
                </a:lnTo>
                <a:close/>
              </a:path>
              <a:path w="8395335" h="318134">
                <a:moveTo>
                  <a:pt x="8388096" y="317753"/>
                </a:moveTo>
                <a:lnTo>
                  <a:pt x="8388096" y="304800"/>
                </a:lnTo>
                <a:lnTo>
                  <a:pt x="8382000" y="310896"/>
                </a:lnTo>
                <a:lnTo>
                  <a:pt x="8382000" y="317753"/>
                </a:lnTo>
                <a:lnTo>
                  <a:pt x="8388096" y="317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Jeff</a:t>
            </a:r>
            <a:r>
              <a:rPr dirty="0" spc="-40"/>
              <a:t> </a:t>
            </a:r>
            <a:r>
              <a:rPr dirty="0" spc="-10"/>
              <a:t>Howbert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Introduction to Machine</a:t>
            </a:r>
            <a:r>
              <a:rPr dirty="0" spc="-70"/>
              <a:t> </a:t>
            </a:r>
            <a:r>
              <a:rPr dirty="0" spc="-10"/>
              <a:t>Learning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82911" y="6900883"/>
            <a:ext cx="848994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Winter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2012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C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James Jeffry Howbert</dc:creator>
  <dc:title>Microsoft PowerPoint - 05b_logistic_regression.ppt [Compatibility Mode]</dc:title>
  <dcterms:created xsi:type="dcterms:W3CDTF">2019-06-15T16:39:31Z</dcterms:created>
  <dcterms:modified xsi:type="dcterms:W3CDTF">2019-06-15T16:39:31Z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2012-01-25T00:00:00Z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2019-06-15T00:00:00Z</vt:filetime>
  </property>
</Properties>
</file>