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38894-B58D-4717-B1DC-6ADC4EA8C5C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97D04-5AB4-4A03-AF7D-D59E959B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45591" y="76200"/>
            <a:ext cx="5160645" cy="647700"/>
          </a:xfrm>
          <a:custGeom>
            <a:avLst/>
            <a:gdLst/>
            <a:ahLst/>
            <a:cxnLst/>
            <a:rect l="l" t="t" r="r" b="b"/>
            <a:pathLst>
              <a:path w="5160645" h="647700">
                <a:moveTo>
                  <a:pt x="0" y="647700"/>
                </a:moveTo>
                <a:lnTo>
                  <a:pt x="5160264" y="647700"/>
                </a:lnTo>
                <a:lnTo>
                  <a:pt x="516026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4636" y="97916"/>
            <a:ext cx="78947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D8424-AF71-4732-A276-6D5752991FE0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183C-81B1-45EB-9E58-A2CF525F228D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6238-F77E-4E17-A337-743265B2FDF3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1140-8077-433C-8102-8DB3A380F2F6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C3F5-FD78-4093-826B-BA5EB0FD95D4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636" y="97916"/>
            <a:ext cx="78947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0098" y="1688668"/>
            <a:ext cx="8283803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2527" y="6521615"/>
            <a:ext cx="465899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7408B-BA43-49BF-AB2E-CAE45E75E511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important-differences-between-python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2877820" cy="646430"/>
          </a:xfrm>
          <a:custGeom>
            <a:avLst/>
            <a:gdLst/>
            <a:ahLst/>
            <a:cxnLst/>
            <a:rect l="l" t="t" r="r" b="b"/>
            <a:pathLst>
              <a:path w="2877820" h="646430">
                <a:moveTo>
                  <a:pt x="0" y="646176"/>
                </a:moveTo>
                <a:lnTo>
                  <a:pt x="2877312" y="646176"/>
                </a:lnTo>
                <a:lnTo>
                  <a:pt x="287731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713308"/>
            <a:ext cx="2691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1707260"/>
            <a:ext cx="83508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It </a:t>
            </a:r>
            <a:r>
              <a:rPr sz="2400" b="1" spc="-5" dirty="0">
                <a:latin typeface="Arial"/>
                <a:cs typeface="Arial"/>
              </a:rPr>
              <a:t>is </a:t>
            </a:r>
            <a:r>
              <a:rPr sz="2400" b="1" dirty="0">
                <a:latin typeface="Arial"/>
                <a:cs typeface="Arial"/>
              </a:rPr>
              <a:t>widely </a:t>
            </a:r>
            <a:r>
              <a:rPr sz="2400" b="1" spc="-5" dirty="0">
                <a:latin typeface="Arial"/>
                <a:cs typeface="Arial"/>
              </a:rPr>
              <a:t>used general purpose,high level programming  language.Developed by </a:t>
            </a:r>
            <a:r>
              <a:rPr sz="2400" b="1" dirty="0">
                <a:latin typeface="Arial"/>
                <a:cs typeface="Arial"/>
              </a:rPr>
              <a:t>Guido </a:t>
            </a:r>
            <a:r>
              <a:rPr sz="2400" b="1" spc="-5" dirty="0">
                <a:latin typeface="Arial"/>
                <a:cs typeface="Arial"/>
              </a:rPr>
              <a:t>van Rossum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1991.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53" y="3453765"/>
            <a:ext cx="501713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It is used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software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development,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web development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(server-side), 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system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scripting,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Mathematics.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4032885" cy="647700"/>
          </a:xfrm>
          <a:custGeom>
            <a:avLst/>
            <a:gdLst/>
            <a:ahLst/>
            <a:cxnLst/>
            <a:rect l="l" t="t" r="r" b="b"/>
            <a:pathLst>
              <a:path w="4032885" h="647700">
                <a:moveTo>
                  <a:pt x="0" y="647700"/>
                </a:moveTo>
                <a:lnTo>
                  <a:pt x="4032504" y="647700"/>
                </a:lnTo>
                <a:lnTo>
                  <a:pt x="403250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6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6983" y="1255903"/>
            <a:ext cx="7449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5. Soon, a new </a:t>
            </a:r>
            <a:r>
              <a:rPr sz="1800" b="1" spc="-5" dirty="0">
                <a:latin typeface="Arial"/>
                <a:cs typeface="Arial"/>
              </a:rPr>
              <a:t>Python </a:t>
            </a:r>
            <a:r>
              <a:rPr sz="1800" b="1" spc="-10" dirty="0">
                <a:latin typeface="Arial"/>
                <a:cs typeface="Arial"/>
              </a:rPr>
              <a:t>&lt;version&gt; </a:t>
            </a:r>
            <a:r>
              <a:rPr sz="1800" b="1" spc="-5" dirty="0">
                <a:latin typeface="Arial"/>
                <a:cs typeface="Arial"/>
              </a:rPr>
              <a:t>Setup </a:t>
            </a:r>
            <a:r>
              <a:rPr sz="1800" spc="-5" dirty="0">
                <a:latin typeface="Arial"/>
                <a:cs typeface="Arial"/>
              </a:rPr>
              <a:t>pop-up </a:t>
            </a:r>
            <a:r>
              <a:rPr sz="1800" spc="-10" dirty="0">
                <a:latin typeface="Arial"/>
                <a:cs typeface="Arial"/>
              </a:rPr>
              <a:t>window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appear</a:t>
            </a:r>
            <a:r>
              <a:rPr sz="1800" spc="27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with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Setup </a:t>
            </a:r>
            <a:r>
              <a:rPr sz="1800" b="1" spc="5" dirty="0">
                <a:latin typeface="Arial"/>
                <a:cs typeface="Arial"/>
              </a:rPr>
              <a:t>was </a:t>
            </a:r>
            <a:r>
              <a:rPr sz="1800" b="1" spc="-5" dirty="0">
                <a:latin typeface="Arial"/>
                <a:cs typeface="Arial"/>
              </a:rPr>
              <a:t>successfully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983" y="5920536"/>
            <a:ext cx="2249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Click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close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button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8383" y="2129027"/>
            <a:ext cx="6380988" cy="374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5160645" cy="647700"/>
          </a:xfrm>
          <a:custGeom>
            <a:avLst/>
            <a:gdLst/>
            <a:ahLst/>
            <a:cxnLst/>
            <a:rect l="l" t="t" r="r" b="b"/>
            <a:pathLst>
              <a:path w="5160645" h="647700">
                <a:moveTo>
                  <a:pt x="0" y="647700"/>
                </a:moveTo>
                <a:lnTo>
                  <a:pt x="5160264" y="647700"/>
                </a:lnTo>
                <a:lnTo>
                  <a:pt x="516026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work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1835" y="1403984"/>
            <a:ext cx="691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After </a:t>
            </a:r>
            <a:r>
              <a:rPr sz="1800" b="1" dirty="0">
                <a:latin typeface="Arial"/>
                <a:cs typeface="Arial"/>
              </a:rPr>
              <a:t>installation of </a:t>
            </a:r>
            <a:r>
              <a:rPr sz="1800" b="1" spc="-5" dirty="0">
                <a:latin typeface="Arial"/>
                <a:cs typeface="Arial"/>
              </a:rPr>
              <a:t>python </a:t>
            </a:r>
            <a:r>
              <a:rPr sz="1800" b="1" spc="5" dirty="0">
                <a:latin typeface="Arial"/>
                <a:cs typeface="Arial"/>
              </a:rPr>
              <a:t>,we </a:t>
            </a:r>
            <a:r>
              <a:rPr sz="1800" b="1" spc="-5" dirty="0">
                <a:latin typeface="Arial"/>
                <a:cs typeface="Arial"/>
              </a:rPr>
              <a:t>can </a:t>
            </a:r>
            <a:r>
              <a:rPr sz="1800" b="1" spc="5" dirty="0">
                <a:latin typeface="Arial"/>
                <a:cs typeface="Arial"/>
              </a:rPr>
              <a:t>work </a:t>
            </a:r>
            <a:r>
              <a:rPr sz="1800" b="1" dirty="0">
                <a:latin typeface="Arial"/>
                <a:cs typeface="Arial"/>
              </a:rPr>
              <a:t>on it in following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ways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835" y="2221229"/>
            <a:ext cx="48799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6435">
              <a:lnSpc>
                <a:spcPct val="100000"/>
              </a:lnSpc>
              <a:spcBef>
                <a:spcPts val="100"/>
              </a:spcBef>
              <a:buAutoNum type="romanLcParenBoth"/>
              <a:tabLst>
                <a:tab pos="697865" algn="l"/>
                <a:tab pos="699135" algn="l"/>
              </a:tabLst>
            </a:pPr>
            <a:r>
              <a:rPr sz="3600" b="1" dirty="0">
                <a:solidFill>
                  <a:srgbClr val="3399FF"/>
                </a:solidFill>
                <a:latin typeface="Arial"/>
                <a:cs typeface="Arial"/>
              </a:rPr>
              <a:t>in Interactive</a:t>
            </a:r>
            <a:r>
              <a:rPr sz="3600" b="1" spc="-7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399FF"/>
                </a:solidFill>
                <a:latin typeface="Arial"/>
                <a:cs typeface="Arial"/>
              </a:rPr>
              <a:t>mode</a:t>
            </a:r>
            <a:endParaRPr sz="3600">
              <a:latin typeface="Arial"/>
              <a:cs typeface="Arial"/>
            </a:endParaRPr>
          </a:p>
          <a:p>
            <a:pPr marL="698500" indent="-686435">
              <a:lnSpc>
                <a:spcPct val="100000"/>
              </a:lnSpc>
              <a:buAutoNum type="romanLcParenBoth"/>
              <a:tabLst>
                <a:tab pos="699135" algn="l"/>
              </a:tabLst>
            </a:pPr>
            <a:r>
              <a:rPr sz="3600" b="1" dirty="0">
                <a:solidFill>
                  <a:srgbClr val="3399FF"/>
                </a:solidFill>
                <a:latin typeface="Arial"/>
                <a:cs typeface="Arial"/>
              </a:rPr>
              <a:t>in Script</a:t>
            </a:r>
            <a:r>
              <a:rPr sz="3600" b="1" spc="-2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99FF"/>
                </a:solidFill>
                <a:latin typeface="Arial"/>
                <a:cs typeface="Arial"/>
              </a:rPr>
              <a:t>mode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5160645" cy="647700"/>
          </a:xfrm>
          <a:custGeom>
            <a:avLst/>
            <a:gdLst/>
            <a:ahLst/>
            <a:cxnLst/>
            <a:rect l="l" t="t" r="r" b="b"/>
            <a:pathLst>
              <a:path w="5160645" h="647700">
                <a:moveTo>
                  <a:pt x="0" y="647700"/>
                </a:moveTo>
                <a:lnTo>
                  <a:pt x="5160264" y="647700"/>
                </a:lnTo>
                <a:lnTo>
                  <a:pt x="516026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work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1835" y="1397584"/>
            <a:ext cx="7155815" cy="240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3600" b="1" dirty="0">
                <a:solidFill>
                  <a:srgbClr val="3399FF"/>
                </a:solidFill>
                <a:latin typeface="Arial"/>
                <a:cs typeface="Arial"/>
              </a:rPr>
              <a:t>(i)	</a:t>
            </a:r>
            <a:r>
              <a:rPr sz="3600" b="1" dirty="0">
                <a:solidFill>
                  <a:srgbClr val="00AF50"/>
                </a:solidFill>
                <a:latin typeface="Arial"/>
                <a:cs typeface="Arial"/>
              </a:rPr>
              <a:t>in Interactive</a:t>
            </a:r>
            <a:r>
              <a:rPr sz="36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AF50"/>
                </a:solidFill>
                <a:latin typeface="Arial"/>
                <a:cs typeface="Arial"/>
              </a:rPr>
              <a:t>mode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3540"/>
              </a:lnSpc>
              <a:spcBef>
                <a:spcPts val="770"/>
              </a:spcBef>
            </a:pP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*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Search the </a:t>
            </a:r>
            <a:r>
              <a:rPr sz="2800" b="1" spc="-5" dirty="0">
                <a:latin typeface="Arial"/>
                <a:cs typeface="Arial"/>
              </a:rPr>
              <a:t>python.exe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file in the drive </a:t>
            </a:r>
            <a:r>
              <a:rPr sz="2800" b="1" dirty="0">
                <a:solidFill>
                  <a:srgbClr val="3399FF"/>
                </a:solidFill>
                <a:latin typeface="Arial"/>
                <a:cs typeface="Arial"/>
              </a:rPr>
              <a:t>in 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which it is</a:t>
            </a:r>
            <a:r>
              <a:rPr sz="2800" b="1" spc="1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installed.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10"/>
              </a:lnSpc>
            </a:pP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If found </a:t>
            </a:r>
            <a:r>
              <a:rPr sz="2800" b="1" spc="-10" dirty="0">
                <a:solidFill>
                  <a:srgbClr val="3399FF"/>
                </a:solidFill>
                <a:latin typeface="Arial"/>
                <a:cs typeface="Arial"/>
              </a:rPr>
              <a:t>double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click it to start </a:t>
            </a:r>
            <a:r>
              <a:rPr sz="2800" b="1" spc="-10" dirty="0">
                <a:solidFill>
                  <a:srgbClr val="3399FF"/>
                </a:solidFill>
                <a:latin typeface="Arial"/>
                <a:cs typeface="Arial"/>
              </a:rPr>
              <a:t>python</a:t>
            </a:r>
            <a:r>
              <a:rPr sz="2800" b="1" spc="16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interactive</a:t>
            </a:r>
            <a:r>
              <a:rPr sz="2800" b="1" spc="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mode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7363" y="3933444"/>
            <a:ext cx="6524244" cy="2391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636" y="97916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How to work </a:t>
            </a:r>
            <a:r>
              <a:rPr sz="3600" b="1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36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C00000"/>
                </a:solidFill>
                <a:latin typeface="Arial"/>
                <a:cs typeface="Arial"/>
              </a:rPr>
              <a:t>Python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100" y="798957"/>
            <a:ext cx="6488430" cy="10033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75"/>
              </a:spcBef>
              <a:tabLst>
                <a:tab pos="6148705" algn="l"/>
              </a:tabLst>
            </a:pP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*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Click</a:t>
            </a:r>
            <a:r>
              <a:rPr sz="2800" b="1" spc="1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s</a:t>
            </a:r>
            <a:r>
              <a:rPr sz="2800" b="1" spc="5" dirty="0">
                <a:solidFill>
                  <a:srgbClr val="3399FF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3399FF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t but</a:t>
            </a:r>
            <a:r>
              <a:rPr sz="2800" b="1" dirty="0">
                <a:solidFill>
                  <a:srgbClr val="3399FF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on</a:t>
            </a:r>
            <a:r>
              <a:rPr sz="2800" b="1" spc="3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-&gt;</a:t>
            </a:r>
            <a:r>
              <a:rPr sz="2800" b="1" spc="-10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All </a:t>
            </a:r>
            <a:r>
              <a:rPr sz="2800" b="1" spc="-20" dirty="0">
                <a:solidFill>
                  <a:srgbClr val="3399FF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rograms</a:t>
            </a:r>
            <a:r>
              <a:rPr sz="2800" b="1" dirty="0">
                <a:solidFill>
                  <a:srgbClr val="3399FF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-&gt;  python&lt;version&gt;-&gt;IDLE(Python</a:t>
            </a:r>
            <a:r>
              <a:rPr sz="2800" b="1" spc="5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GUI)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800" y="1917199"/>
            <a:ext cx="7245616" cy="4175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5160645" cy="647700"/>
          </a:xfrm>
          <a:custGeom>
            <a:avLst/>
            <a:gdLst/>
            <a:ahLst/>
            <a:cxnLst/>
            <a:rect l="l" t="t" r="r" b="b"/>
            <a:pathLst>
              <a:path w="5160645" h="647700">
                <a:moveTo>
                  <a:pt x="0" y="647700"/>
                </a:moveTo>
                <a:lnTo>
                  <a:pt x="5160264" y="647700"/>
                </a:lnTo>
                <a:lnTo>
                  <a:pt x="516026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work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1917199"/>
            <a:ext cx="7245616" cy="4175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5567" y="998219"/>
            <a:ext cx="2449195" cy="2066289"/>
          </a:xfrm>
          <a:custGeom>
            <a:avLst/>
            <a:gdLst/>
            <a:ahLst/>
            <a:cxnLst/>
            <a:rect l="l" t="t" r="r" b="b"/>
            <a:pathLst>
              <a:path w="2449195" h="2066289">
                <a:moveTo>
                  <a:pt x="1020444" y="1836419"/>
                </a:moveTo>
                <a:lnTo>
                  <a:pt x="408178" y="1836419"/>
                </a:lnTo>
                <a:lnTo>
                  <a:pt x="714375" y="2065908"/>
                </a:lnTo>
                <a:lnTo>
                  <a:pt x="1020444" y="1836419"/>
                </a:lnTo>
                <a:close/>
              </a:path>
              <a:path w="2449195" h="2066289">
                <a:moveTo>
                  <a:pt x="2449068" y="0"/>
                </a:moveTo>
                <a:lnTo>
                  <a:pt x="0" y="0"/>
                </a:lnTo>
                <a:lnTo>
                  <a:pt x="0" y="1836419"/>
                </a:lnTo>
                <a:lnTo>
                  <a:pt x="2449068" y="1836419"/>
                </a:lnTo>
                <a:lnTo>
                  <a:pt x="244906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5567" y="998219"/>
            <a:ext cx="2449195" cy="2066289"/>
          </a:xfrm>
          <a:custGeom>
            <a:avLst/>
            <a:gdLst/>
            <a:ahLst/>
            <a:cxnLst/>
            <a:rect l="l" t="t" r="r" b="b"/>
            <a:pathLst>
              <a:path w="2449195" h="2066289">
                <a:moveTo>
                  <a:pt x="0" y="0"/>
                </a:moveTo>
                <a:lnTo>
                  <a:pt x="408178" y="0"/>
                </a:lnTo>
                <a:lnTo>
                  <a:pt x="1020444" y="0"/>
                </a:lnTo>
                <a:lnTo>
                  <a:pt x="2449068" y="0"/>
                </a:lnTo>
                <a:lnTo>
                  <a:pt x="2449068" y="1071244"/>
                </a:lnTo>
                <a:lnTo>
                  <a:pt x="2449068" y="1530350"/>
                </a:lnTo>
                <a:lnTo>
                  <a:pt x="2449068" y="1836419"/>
                </a:lnTo>
                <a:lnTo>
                  <a:pt x="1020444" y="1836419"/>
                </a:lnTo>
                <a:lnTo>
                  <a:pt x="714375" y="2065908"/>
                </a:lnTo>
                <a:lnTo>
                  <a:pt x="408178" y="1836419"/>
                </a:lnTo>
                <a:lnTo>
                  <a:pt x="0" y="1836419"/>
                </a:lnTo>
                <a:lnTo>
                  <a:pt x="0" y="1530350"/>
                </a:lnTo>
                <a:lnTo>
                  <a:pt x="0" y="10712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94612" y="1026033"/>
            <a:ext cx="1941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command  prompt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&gt;&gt;&gt;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3076" y="3608832"/>
            <a:ext cx="4032885" cy="1894839"/>
          </a:xfrm>
          <a:prstGeom prst="rect">
            <a:avLst/>
          </a:prstGeom>
          <a:solidFill>
            <a:srgbClr val="C1EEFF"/>
          </a:solidFill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 marR="825500">
              <a:lnSpc>
                <a:spcPct val="100000"/>
              </a:lnSpc>
              <a:spcBef>
                <a:spcPts val="320"/>
              </a:spcBef>
            </a:pPr>
            <a:r>
              <a:rPr sz="1800" b="1" spc="-40" dirty="0">
                <a:latin typeface="Arial"/>
                <a:cs typeface="Arial"/>
              </a:rPr>
              <a:t>Type </a:t>
            </a:r>
            <a:r>
              <a:rPr sz="1800" b="1" spc="-5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following </a:t>
            </a:r>
            <a:r>
              <a:rPr sz="1800" b="1" spc="-5" dirty="0">
                <a:latin typeface="Arial"/>
                <a:cs typeface="Arial"/>
              </a:rPr>
              <a:t>at </a:t>
            </a:r>
            <a:r>
              <a:rPr sz="1800" b="1" dirty="0">
                <a:latin typeface="Arial"/>
                <a:cs typeface="Arial"/>
              </a:rPr>
              <a:t>prompt  print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“hello”</a:t>
            </a:r>
            <a:endParaRPr sz="1800">
              <a:latin typeface="Arial"/>
              <a:cs typeface="Arial"/>
            </a:endParaRPr>
          </a:p>
          <a:p>
            <a:pPr marL="92710" marR="292989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 </a:t>
            </a:r>
            <a:r>
              <a:rPr sz="1800" b="1" spc="-5" dirty="0">
                <a:latin typeface="Arial"/>
                <a:cs typeface="Arial"/>
              </a:rPr>
              <a:t>8*3  </a:t>
            </a:r>
            <a:r>
              <a:rPr sz="1800" b="1" dirty="0">
                <a:latin typeface="Arial"/>
                <a:cs typeface="Arial"/>
              </a:rPr>
              <a:t>print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3**3  k=3+4*3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5160645" cy="647700"/>
          </a:xfrm>
          <a:custGeom>
            <a:avLst/>
            <a:gdLst/>
            <a:ahLst/>
            <a:cxnLst/>
            <a:rect l="l" t="t" r="r" b="b"/>
            <a:pathLst>
              <a:path w="5160645" h="647700">
                <a:moveTo>
                  <a:pt x="0" y="647700"/>
                </a:moveTo>
                <a:lnTo>
                  <a:pt x="5160264" y="647700"/>
                </a:lnTo>
                <a:lnTo>
                  <a:pt x="516026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work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1835" y="1176654"/>
            <a:ext cx="7859395" cy="521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3399FF"/>
                </a:solidFill>
                <a:latin typeface="Arial"/>
                <a:cs typeface="Arial"/>
              </a:rPr>
              <a:t>(ii) </a:t>
            </a:r>
            <a:r>
              <a:rPr sz="3600" b="1" dirty="0">
                <a:solidFill>
                  <a:srgbClr val="00AF50"/>
                </a:solidFill>
                <a:latin typeface="Arial"/>
                <a:cs typeface="Arial"/>
              </a:rPr>
              <a:t>in Script</a:t>
            </a:r>
            <a:r>
              <a:rPr sz="36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AF50"/>
                </a:solidFill>
                <a:latin typeface="Arial"/>
                <a:cs typeface="Arial"/>
              </a:rPr>
              <a:t>mode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Step 1 (Create </a:t>
            </a:r>
            <a:r>
              <a:rPr sz="36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program</a:t>
            </a:r>
            <a:r>
              <a:rPr sz="3600" b="1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file)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380"/>
              </a:lnSpc>
              <a:spcBef>
                <a:spcPts val="4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Below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steps are for simple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hello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world</a:t>
            </a:r>
            <a:r>
              <a:rPr sz="2000" b="1" u="heavy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marL="520065" indent="-508000">
              <a:lnSpc>
                <a:spcPts val="4300"/>
              </a:lnSpc>
              <a:buSzPct val="128571"/>
              <a:buAutoNum type="alphaLcPeriod"/>
              <a:tabLst>
                <a:tab pos="520700" algn="l"/>
                <a:tab pos="6225540" algn="l"/>
              </a:tabLst>
            </a:pP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Click </a:t>
            </a: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Start</a:t>
            </a:r>
            <a:r>
              <a:rPr sz="2800" b="1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button-&gt;All</a:t>
            </a:r>
            <a:r>
              <a:rPr sz="2800" b="1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Programs	-&gt;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Python&lt;version&gt;-&gt;IDLE</a:t>
            </a:r>
            <a:endParaRPr sz="2800">
              <a:latin typeface="Arial"/>
              <a:cs typeface="Arial"/>
            </a:endParaRPr>
          </a:p>
          <a:p>
            <a:pPr marL="12700" marR="439420">
              <a:lnSpc>
                <a:spcPct val="100000"/>
              </a:lnSpc>
              <a:spcBef>
                <a:spcPts val="5"/>
              </a:spcBef>
              <a:buAutoNum type="alphaLcPeriod" startAt="2"/>
              <a:tabLst>
                <a:tab pos="427355" algn="l"/>
              </a:tabLst>
            </a:pP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Now click </a:t>
            </a:r>
            <a:r>
              <a:rPr sz="2800" b="1" spc="-5" dirty="0">
                <a:latin typeface="Arial"/>
                <a:cs typeface="Arial"/>
              </a:rPr>
              <a:t>File-&gt;New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latin typeface="Arial"/>
                <a:cs typeface="Arial"/>
              </a:rPr>
              <a:t>IDLE </a:t>
            </a:r>
            <a:r>
              <a:rPr sz="2800" b="1" spc="-10" dirty="0">
                <a:latin typeface="Arial"/>
                <a:cs typeface="Arial"/>
              </a:rPr>
              <a:t>Python </a:t>
            </a:r>
            <a:r>
              <a:rPr sz="2800" b="1" spc="-5" dirty="0">
                <a:latin typeface="Arial"/>
                <a:cs typeface="Arial"/>
              </a:rPr>
              <a:t>Shell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 Now</a:t>
            </a:r>
            <a:r>
              <a:rPr sz="2800" b="1" spc="-10" dirty="0">
                <a:solidFill>
                  <a:srgbClr val="3399FF"/>
                </a:solidFill>
                <a:latin typeface="Arial"/>
                <a:cs typeface="Arial"/>
              </a:rPr>
              <a:t> type</a:t>
            </a:r>
            <a:endParaRPr sz="2800">
              <a:latin typeface="Arial"/>
              <a:cs typeface="Arial"/>
            </a:endParaRPr>
          </a:p>
          <a:p>
            <a:pPr marL="12700" marR="5956935">
              <a:lnSpc>
                <a:spcPct val="100000"/>
              </a:lnSpc>
              <a:spcBef>
                <a:spcPts val="15"/>
              </a:spcBef>
            </a:pPr>
            <a:r>
              <a:rPr sz="2400" b="1" dirty="0">
                <a:latin typeface="Arial"/>
                <a:cs typeface="Arial"/>
              </a:rPr>
              <a:t>print “hello”  print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“world”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latin typeface="Arial"/>
                <a:cs typeface="Arial"/>
              </a:rPr>
              <a:t>print </a:t>
            </a:r>
            <a:r>
              <a:rPr sz="2400" b="1" spc="-5" dirty="0">
                <a:latin typeface="Arial"/>
                <a:cs typeface="Arial"/>
              </a:rPr>
              <a:t>“python </a:t>
            </a:r>
            <a:r>
              <a:rPr sz="2400" b="1" dirty="0">
                <a:latin typeface="Arial"/>
                <a:cs typeface="Arial"/>
              </a:rPr>
              <a:t>is”,”object oriented </a:t>
            </a:r>
            <a:r>
              <a:rPr sz="2400" b="1" spc="-5" dirty="0">
                <a:latin typeface="Arial"/>
                <a:cs typeface="Arial"/>
              </a:rPr>
              <a:t>programming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lang.”</a:t>
            </a:r>
            <a:endParaRPr sz="2400">
              <a:latin typeface="Arial"/>
              <a:cs typeface="Arial"/>
            </a:endParaRPr>
          </a:p>
          <a:p>
            <a:pPr marL="12700" marR="194945">
              <a:lnSpc>
                <a:spcPts val="3360"/>
              </a:lnSpc>
              <a:spcBef>
                <a:spcPts val="105"/>
              </a:spcBef>
              <a:buAutoNum type="alphaLcPeriod" startAt="3"/>
              <a:tabLst>
                <a:tab pos="407670" algn="l"/>
              </a:tabLst>
            </a:pP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Click </a:t>
            </a:r>
            <a:r>
              <a:rPr sz="2800" b="1" spc="-5" dirty="0">
                <a:latin typeface="Arial"/>
                <a:cs typeface="Arial"/>
              </a:rPr>
              <a:t>File-&gt;Save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and then save the file with  filename and </a:t>
            </a:r>
            <a:r>
              <a:rPr sz="2800" b="1" spc="-5" dirty="0">
                <a:latin typeface="Arial"/>
                <a:cs typeface="Arial"/>
              </a:rPr>
              <a:t>.py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99FF"/>
                </a:solidFill>
                <a:latin typeface="Arial"/>
                <a:cs typeface="Arial"/>
              </a:rPr>
              <a:t>extension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5160645" cy="647700"/>
          </a:xfrm>
          <a:custGeom>
            <a:avLst/>
            <a:gdLst/>
            <a:ahLst/>
            <a:cxnLst/>
            <a:rect l="l" t="t" r="r" b="b"/>
            <a:pathLst>
              <a:path w="5160645" h="647700">
                <a:moveTo>
                  <a:pt x="0" y="647700"/>
                </a:moveTo>
                <a:lnTo>
                  <a:pt x="5160264" y="647700"/>
                </a:lnTo>
                <a:lnTo>
                  <a:pt x="516026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work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1835" y="1176654"/>
            <a:ext cx="7798434" cy="485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3399FF"/>
                </a:solidFill>
                <a:latin typeface="Arial"/>
                <a:cs typeface="Arial"/>
              </a:rPr>
              <a:t>(ii) </a:t>
            </a:r>
            <a:r>
              <a:rPr sz="3600" b="1" dirty="0">
                <a:solidFill>
                  <a:srgbClr val="00AF50"/>
                </a:solidFill>
                <a:latin typeface="Arial"/>
                <a:cs typeface="Arial"/>
              </a:rPr>
              <a:t>in Script</a:t>
            </a:r>
            <a:r>
              <a:rPr sz="36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AF50"/>
                </a:solidFill>
                <a:latin typeface="Arial"/>
                <a:cs typeface="Arial"/>
              </a:rPr>
              <a:t>mode</a:t>
            </a:r>
            <a:endParaRPr sz="3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36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Step 2 (Run program</a:t>
            </a:r>
            <a:r>
              <a:rPr sz="3600" b="1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file)</a:t>
            </a:r>
            <a:endParaRPr sz="3600">
              <a:latin typeface="Arial"/>
              <a:cs typeface="Arial"/>
            </a:endParaRPr>
          </a:p>
          <a:p>
            <a:pPr marL="756285" marR="5080" indent="-744220">
              <a:lnSpc>
                <a:spcPct val="100000"/>
              </a:lnSpc>
              <a:spcBef>
                <a:spcPts val="35"/>
              </a:spcBef>
              <a:buAutoNum type="alphaLcPeriod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Click </a:t>
            </a:r>
            <a:r>
              <a:rPr sz="2400" b="1" dirty="0">
                <a:latin typeface="Arial"/>
                <a:cs typeface="Arial"/>
              </a:rPr>
              <a:t>Open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command from </a:t>
            </a:r>
            <a:r>
              <a:rPr sz="2400" b="1" spc="-15" dirty="0">
                <a:latin typeface="Arial"/>
                <a:cs typeface="Arial"/>
              </a:rPr>
              <a:t>IDLE’s </a:t>
            </a: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File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menu</a:t>
            </a:r>
            <a:r>
              <a:rPr sz="2400" b="1" spc="-4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and 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select </a:t>
            </a: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the file </a:t>
            </a:r>
            <a:r>
              <a:rPr sz="2400" b="1" spc="-15" dirty="0">
                <a:solidFill>
                  <a:srgbClr val="3399FF"/>
                </a:solidFill>
                <a:latin typeface="Arial"/>
                <a:cs typeface="Arial"/>
              </a:rPr>
              <a:t>you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have already</a:t>
            </a:r>
            <a:r>
              <a:rPr sz="2400" b="1" spc="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saved</a:t>
            </a:r>
            <a:endParaRPr sz="2400">
              <a:latin typeface="Arial"/>
              <a:cs typeface="Arial"/>
            </a:endParaRPr>
          </a:p>
          <a:p>
            <a:pPr marL="756285" indent="-744220">
              <a:lnSpc>
                <a:spcPct val="100000"/>
              </a:lnSpc>
              <a:buAutoNum type="alphaLcPeriod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Click </a:t>
            </a:r>
            <a:r>
              <a:rPr sz="2400" b="1" spc="-5" dirty="0">
                <a:latin typeface="Arial"/>
                <a:cs typeface="Arial"/>
              </a:rPr>
              <a:t>Run-&gt; Run </a:t>
            </a:r>
            <a:r>
              <a:rPr sz="2400" b="1" dirty="0">
                <a:latin typeface="Arial"/>
                <a:cs typeface="Arial"/>
              </a:rPr>
              <a:t>Module</a:t>
            </a:r>
            <a:endParaRPr sz="2400">
              <a:latin typeface="Arial"/>
              <a:cs typeface="Arial"/>
            </a:endParaRPr>
          </a:p>
          <a:p>
            <a:pPr marL="756285" marR="179070" indent="-744220">
              <a:lnSpc>
                <a:spcPct val="100000"/>
              </a:lnSpc>
              <a:buAutoNum type="alphaLcPeriod"/>
              <a:tabLst>
                <a:tab pos="756285" algn="l"/>
                <a:tab pos="756920" algn="l"/>
              </a:tabLst>
            </a:pP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It will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execute </a:t>
            </a: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all the commands of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program</a:t>
            </a:r>
            <a:r>
              <a:rPr sz="2400" b="1" spc="-11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file 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and display output in separate </a:t>
            </a:r>
            <a:r>
              <a:rPr sz="2400" b="1" spc="-10" dirty="0">
                <a:solidFill>
                  <a:srgbClr val="3399FF"/>
                </a:solidFill>
                <a:latin typeface="Arial"/>
                <a:cs typeface="Arial"/>
              </a:rPr>
              <a:t>python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shell  window</a:t>
            </a:r>
            <a:endParaRPr sz="2400">
              <a:latin typeface="Arial"/>
              <a:cs typeface="Arial"/>
            </a:endParaRPr>
          </a:p>
          <a:p>
            <a:pPr marL="12700" marR="75565" algn="just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Note :-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Python comes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flavours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python 2.x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python 3.x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Later 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Backward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incompatible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language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as decide by Python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Software  foundation(PSF).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Mean code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written in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2.x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execute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3.x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Visit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the below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link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for difference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between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2.x &amp;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3.x</a:t>
            </a:r>
            <a:endParaRPr sz="18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995"/>
              </a:spcBef>
            </a:pP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  <a:hlinkClick r:id="rId2"/>
              </a:rPr>
              <a:t>https://w</a:t>
            </a: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ww.g</a:t>
            </a: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  <a:hlinkClick r:id="rId2"/>
              </a:rPr>
              <a:t>eeksforgeeks.org/important</a:t>
            </a: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-</a:t>
            </a: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  <a:hlinkClick r:id="rId2"/>
              </a:rPr>
              <a:t>differences-between-python-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993" y="6024487"/>
            <a:ext cx="380047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3399FF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3399F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-an</a:t>
            </a:r>
            <a:r>
              <a:rPr sz="1800" b="1" spc="5" dirty="0">
                <a:solidFill>
                  <a:srgbClr val="3399FF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-</a:t>
            </a: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p</a:t>
            </a:r>
            <a:r>
              <a:rPr sz="1800" b="1" spc="-20" dirty="0">
                <a:solidFill>
                  <a:srgbClr val="3399F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th</a:t>
            </a:r>
            <a:r>
              <a:rPr sz="1800" b="1" spc="5" dirty="0">
                <a:solidFill>
                  <a:srgbClr val="3399FF"/>
                </a:solidFill>
                <a:latin typeface="Arial"/>
                <a:cs typeface="Arial"/>
              </a:rPr>
              <a:t>on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3399FF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3399F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-</a:t>
            </a:r>
            <a:r>
              <a:rPr sz="1800" b="1" spc="50" dirty="0">
                <a:solidFill>
                  <a:srgbClr val="3399FF"/>
                </a:solidFill>
                <a:latin typeface="Arial"/>
                <a:cs typeface="Arial"/>
              </a:rPr>
              <a:t>w</a:t>
            </a:r>
            <a:r>
              <a:rPr sz="1800" b="1" spc="-10" dirty="0">
                <a:solidFill>
                  <a:srgbClr val="3399FF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t</a:t>
            </a:r>
            <a:r>
              <a:rPr sz="1800" b="1" spc="10" dirty="0">
                <a:solidFill>
                  <a:srgbClr val="3399FF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-</a:t>
            </a: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3399FF"/>
                </a:solidFill>
                <a:latin typeface="Arial"/>
                <a:cs typeface="Arial"/>
              </a:rPr>
              <a:t>x</a:t>
            </a: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3399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3399FF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3399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4364990" cy="647700"/>
          </a:xfrm>
          <a:custGeom>
            <a:avLst/>
            <a:gdLst/>
            <a:ahLst/>
            <a:cxnLst/>
            <a:rect l="l" t="t" r="r" b="b"/>
            <a:pathLst>
              <a:path w="4364990" h="647700">
                <a:moveTo>
                  <a:pt x="0" y="647700"/>
                </a:moveTo>
                <a:lnTo>
                  <a:pt x="4364736" y="647700"/>
                </a:lnTo>
                <a:lnTo>
                  <a:pt x="436473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4164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Features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396" y="1688668"/>
            <a:ext cx="7903209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Easy 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Due to simple </a:t>
            </a:r>
            <a:r>
              <a:rPr sz="2800" dirty="0">
                <a:latin typeface="Arial"/>
                <a:cs typeface="Arial"/>
              </a:rPr>
              <a:t>syntax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rule</a:t>
            </a:r>
            <a:endParaRPr sz="2800">
              <a:latin typeface="Arial"/>
              <a:cs typeface="Arial"/>
            </a:endParaRPr>
          </a:p>
          <a:p>
            <a:pPr marL="527685" marR="871219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Interpreted language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Code execution &amp;  </a:t>
            </a:r>
            <a:r>
              <a:rPr sz="2800" dirty="0">
                <a:latin typeface="Arial"/>
                <a:cs typeface="Arial"/>
              </a:rPr>
              <a:t>interpretation line by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line</a:t>
            </a:r>
            <a:endParaRPr sz="2800">
              <a:latin typeface="Arial"/>
              <a:cs typeface="Arial"/>
            </a:endParaRPr>
          </a:p>
          <a:p>
            <a:pPr marL="527685" marR="109029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Cross-platform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language – </a:t>
            </a:r>
            <a:r>
              <a:rPr sz="2800" spc="-5" dirty="0">
                <a:latin typeface="Arial"/>
                <a:cs typeface="Arial"/>
              </a:rPr>
              <a:t>It can run </a:t>
            </a:r>
            <a:r>
              <a:rPr sz="2800" dirty="0">
                <a:latin typeface="Arial"/>
                <a:cs typeface="Arial"/>
              </a:rPr>
              <a:t>on  </a:t>
            </a:r>
            <a:r>
              <a:rPr sz="2800" spc="-5" dirty="0">
                <a:latin typeface="Arial"/>
                <a:cs typeface="Arial"/>
              </a:rPr>
              <a:t>windows,linux,macinetosh </a:t>
            </a:r>
            <a:r>
              <a:rPr sz="2800" dirty="0">
                <a:latin typeface="Arial"/>
                <a:cs typeface="Arial"/>
              </a:rPr>
              <a:t>etc.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equally</a:t>
            </a:r>
            <a:endParaRPr sz="280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Expressive language – </a:t>
            </a:r>
            <a:r>
              <a:rPr sz="2800" spc="-5" dirty="0">
                <a:latin typeface="Arial"/>
                <a:cs typeface="Arial"/>
              </a:rPr>
              <a:t>Less </a:t>
            </a:r>
            <a:r>
              <a:rPr sz="2800" dirty="0">
                <a:latin typeface="Arial"/>
                <a:cs typeface="Arial"/>
              </a:rPr>
              <a:t>code </a:t>
            </a:r>
            <a:r>
              <a:rPr sz="2800" spc="-5" dirty="0">
                <a:latin typeface="Arial"/>
                <a:cs typeface="Arial"/>
              </a:rPr>
              <a:t>to be written  as it </a:t>
            </a:r>
            <a:r>
              <a:rPr sz="2800" dirty="0">
                <a:latin typeface="Arial"/>
                <a:cs typeface="Arial"/>
              </a:rPr>
              <a:t>itself </a:t>
            </a:r>
            <a:r>
              <a:rPr sz="2800" spc="-5" dirty="0">
                <a:latin typeface="Arial"/>
                <a:cs typeface="Arial"/>
              </a:rPr>
              <a:t>express the purpose of the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code.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Completeness – </a:t>
            </a:r>
            <a:r>
              <a:rPr sz="2800" spc="-5" dirty="0">
                <a:latin typeface="Arial"/>
                <a:cs typeface="Arial"/>
              </a:rPr>
              <a:t>Support wide </a:t>
            </a:r>
            <a:r>
              <a:rPr sz="2800" dirty="0">
                <a:latin typeface="Arial"/>
                <a:cs typeface="Arial"/>
              </a:rPr>
              <a:t>rage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library</a:t>
            </a:r>
            <a:endParaRPr sz="2800">
              <a:latin typeface="Arial"/>
              <a:cs typeface="Arial"/>
            </a:endParaRPr>
          </a:p>
          <a:p>
            <a:pPr marL="527685" marR="5403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Free &amp; Open Source – </a:t>
            </a:r>
            <a:r>
              <a:rPr sz="2800" spc="-5" dirty="0">
                <a:latin typeface="Arial"/>
                <a:cs typeface="Arial"/>
              </a:rPr>
              <a:t>Can be downloaded  </a:t>
            </a:r>
            <a:r>
              <a:rPr sz="2800" dirty="0">
                <a:latin typeface="Arial"/>
                <a:cs typeface="Arial"/>
              </a:rPr>
              <a:t>freely </a:t>
            </a:r>
            <a:r>
              <a:rPr sz="2800" spc="-5" dirty="0">
                <a:latin typeface="Arial"/>
                <a:cs typeface="Arial"/>
              </a:rPr>
              <a:t>and source code can be modify </a:t>
            </a:r>
            <a:r>
              <a:rPr sz="2800" dirty="0">
                <a:latin typeface="Arial"/>
                <a:cs typeface="Arial"/>
              </a:rPr>
              <a:t>for  </a:t>
            </a:r>
            <a:r>
              <a:rPr sz="2800" spc="-5" dirty="0">
                <a:latin typeface="Arial"/>
                <a:cs typeface="Arial"/>
              </a:rPr>
              <a:t>improvement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5674360" cy="647700"/>
          </a:xfrm>
          <a:custGeom>
            <a:avLst/>
            <a:gdLst/>
            <a:ahLst/>
            <a:cxnLst/>
            <a:rect l="l" t="t" r="r" b="b"/>
            <a:pathLst>
              <a:path w="5674360" h="647700">
                <a:moveTo>
                  <a:pt x="0" y="647700"/>
                </a:moveTo>
                <a:lnTo>
                  <a:pt x="5673852" y="647700"/>
                </a:lnTo>
                <a:lnTo>
                  <a:pt x="567385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533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Shortcomings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6755" marR="952500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706755" algn="l"/>
                <a:tab pos="707390" algn="l"/>
              </a:tabLst>
            </a:pPr>
            <a:r>
              <a:rPr dirty="0">
                <a:solidFill>
                  <a:srgbClr val="333399"/>
                </a:solidFill>
              </a:rPr>
              <a:t>Lesser libraries </a:t>
            </a:r>
            <a:r>
              <a:rPr spc="-5" dirty="0">
                <a:solidFill>
                  <a:srgbClr val="333399"/>
                </a:solidFill>
              </a:rPr>
              <a:t>– </a:t>
            </a:r>
            <a:r>
              <a:rPr spc="-5" dirty="0"/>
              <a:t>as </a:t>
            </a:r>
            <a:r>
              <a:rPr dirty="0"/>
              <a:t>compared </a:t>
            </a:r>
            <a:r>
              <a:rPr spc="-5" dirty="0"/>
              <a:t>to </a:t>
            </a:r>
            <a:r>
              <a:rPr dirty="0"/>
              <a:t>other  </a:t>
            </a:r>
            <a:r>
              <a:rPr spc="-5" dirty="0"/>
              <a:t>programming languages like</a:t>
            </a:r>
            <a:r>
              <a:rPr spc="155" dirty="0"/>
              <a:t> </a:t>
            </a:r>
            <a:r>
              <a:rPr spc="-5" dirty="0"/>
              <a:t>c++,java,.net</a:t>
            </a:r>
          </a:p>
          <a:p>
            <a:pPr marL="706755" marR="5080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06755" algn="l"/>
                <a:tab pos="707390" algn="l"/>
              </a:tabLst>
            </a:pPr>
            <a:r>
              <a:rPr spc="-5" dirty="0">
                <a:solidFill>
                  <a:srgbClr val="333399"/>
                </a:solidFill>
              </a:rPr>
              <a:t>Slow language – </a:t>
            </a:r>
            <a:r>
              <a:rPr spc="-5" dirty="0"/>
              <a:t>as it is </a:t>
            </a:r>
            <a:r>
              <a:rPr dirty="0"/>
              <a:t>interpreted languages,it  executes </a:t>
            </a:r>
            <a:r>
              <a:rPr spc="-5" dirty="0"/>
              <a:t>the </a:t>
            </a:r>
            <a:r>
              <a:rPr dirty="0"/>
              <a:t>program</a:t>
            </a:r>
            <a:r>
              <a:rPr spc="5" dirty="0"/>
              <a:t> </a:t>
            </a:r>
            <a:r>
              <a:rPr spc="-30" dirty="0"/>
              <a:t>slowly.</a:t>
            </a:r>
          </a:p>
          <a:p>
            <a:pPr marL="706755" marR="238125" indent="-515620">
              <a:lnSpc>
                <a:spcPct val="100000"/>
              </a:lnSpc>
              <a:buAutoNum type="arabicPeriod"/>
              <a:tabLst>
                <a:tab pos="706755" algn="l"/>
                <a:tab pos="707390" algn="l"/>
              </a:tabLst>
            </a:pPr>
            <a:r>
              <a:rPr spc="-15" dirty="0">
                <a:solidFill>
                  <a:srgbClr val="333399"/>
                </a:solidFill>
              </a:rPr>
              <a:t>Weak </a:t>
            </a:r>
            <a:r>
              <a:rPr spc="-5" dirty="0">
                <a:solidFill>
                  <a:srgbClr val="333399"/>
                </a:solidFill>
              </a:rPr>
              <a:t>on </a:t>
            </a:r>
            <a:r>
              <a:rPr spc="-15" dirty="0">
                <a:solidFill>
                  <a:srgbClr val="333399"/>
                </a:solidFill>
              </a:rPr>
              <a:t>Type-binding </a:t>
            </a:r>
            <a:r>
              <a:rPr spc="-5" dirty="0">
                <a:solidFill>
                  <a:srgbClr val="333399"/>
                </a:solidFill>
              </a:rPr>
              <a:t>– </a:t>
            </a:r>
            <a:r>
              <a:rPr spc="-5" dirty="0"/>
              <a:t>It not pin </a:t>
            </a:r>
            <a:r>
              <a:rPr dirty="0"/>
              <a:t>point </a:t>
            </a:r>
            <a:r>
              <a:rPr spc="-5" dirty="0"/>
              <a:t>on </a:t>
            </a:r>
            <a:r>
              <a:rPr dirty="0"/>
              <a:t>use  </a:t>
            </a:r>
            <a:r>
              <a:rPr spc="-5" dirty="0"/>
              <a:t>of a </a:t>
            </a:r>
            <a:r>
              <a:rPr dirty="0"/>
              <a:t>single variable </a:t>
            </a:r>
            <a:r>
              <a:rPr spc="-5" dirty="0"/>
              <a:t>for different data </a:t>
            </a:r>
            <a:r>
              <a:rPr dirty="0"/>
              <a:t>type.</a:t>
            </a: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4032885" cy="647700"/>
          </a:xfrm>
          <a:custGeom>
            <a:avLst/>
            <a:gdLst/>
            <a:ahLst/>
            <a:cxnLst/>
            <a:rect l="l" t="t" r="r" b="b"/>
            <a:pathLst>
              <a:path w="4032885" h="647700">
                <a:moveTo>
                  <a:pt x="0" y="647700"/>
                </a:moveTo>
                <a:lnTo>
                  <a:pt x="4032504" y="647700"/>
                </a:lnTo>
                <a:lnTo>
                  <a:pt x="403250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6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636" y="1905126"/>
            <a:ext cx="51504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Steps Only</a:t>
            </a:r>
            <a:r>
              <a:rPr sz="2800" spc="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Download Python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distribution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Python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installation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4032885" cy="647700"/>
          </a:xfrm>
          <a:custGeom>
            <a:avLst/>
            <a:gdLst/>
            <a:ahLst/>
            <a:cxnLst/>
            <a:rect l="l" t="t" r="r" b="b"/>
            <a:pathLst>
              <a:path w="4032885" h="647700">
                <a:moveTo>
                  <a:pt x="0" y="647700"/>
                </a:moveTo>
                <a:lnTo>
                  <a:pt x="4032504" y="647700"/>
                </a:lnTo>
                <a:lnTo>
                  <a:pt x="403250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6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636" y="680719"/>
            <a:ext cx="6977380" cy="1004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1.	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Download Python</a:t>
            </a:r>
            <a:r>
              <a:rPr sz="28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distribution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spc="-45" dirty="0">
                <a:latin typeface="Arial"/>
                <a:cs typeface="Arial"/>
              </a:rPr>
              <a:t>You </a:t>
            </a:r>
            <a:r>
              <a:rPr sz="1800" b="1" spc="-10" dirty="0">
                <a:latin typeface="Arial"/>
                <a:cs typeface="Arial"/>
              </a:rPr>
              <a:t>can </a:t>
            </a:r>
            <a:r>
              <a:rPr sz="1800" b="1" dirty="0">
                <a:latin typeface="Arial"/>
                <a:cs typeface="Arial"/>
              </a:rPr>
              <a:t>download </a:t>
            </a:r>
            <a:r>
              <a:rPr sz="1800" b="1" spc="-5" dirty="0">
                <a:latin typeface="Arial"/>
                <a:cs typeface="Arial"/>
              </a:rPr>
              <a:t>python </a:t>
            </a:r>
            <a:r>
              <a:rPr sz="1800" b="1" dirty="0">
                <a:latin typeface="Arial"/>
                <a:cs typeface="Arial"/>
              </a:rPr>
              <a:t>distribution from the link </a:t>
            </a:r>
            <a:r>
              <a:rPr sz="1800" b="1" spc="-10" dirty="0">
                <a:latin typeface="Arial"/>
                <a:cs typeface="Arial"/>
              </a:rPr>
              <a:t>given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u="heavy" spc="-5" dirty="0">
                <a:solidFill>
                  <a:srgbClr val="FFCC80"/>
                </a:solidFill>
                <a:uFill>
                  <a:solidFill>
                    <a:srgbClr val="FFCC80"/>
                  </a:solidFill>
                </a:uFill>
                <a:latin typeface="Arial"/>
                <a:cs typeface="Arial"/>
                <a:hlinkClick r:id="rId2"/>
              </a:rPr>
              <a:t>https://www.python.org/downloads/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636" y="5775147"/>
            <a:ext cx="7996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B87C4"/>
                </a:solidFill>
                <a:latin typeface="Arial"/>
                <a:cs typeface="Arial"/>
              </a:rPr>
              <a:t>Note </a:t>
            </a:r>
            <a:r>
              <a:rPr sz="1800" b="1" dirty="0">
                <a:solidFill>
                  <a:srgbClr val="4B87C4"/>
                </a:solidFill>
                <a:latin typeface="Arial"/>
                <a:cs typeface="Arial"/>
              </a:rPr>
              <a:t>–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Download only that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python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distribution/MSI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Installer,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which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 best 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suited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Operating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system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on which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want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install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9844" y="1845563"/>
            <a:ext cx="6444996" cy="3816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4032885" cy="647700"/>
          </a:xfrm>
          <a:custGeom>
            <a:avLst/>
            <a:gdLst/>
            <a:ahLst/>
            <a:cxnLst/>
            <a:rect l="l" t="t" r="r" b="b"/>
            <a:pathLst>
              <a:path w="4032885" h="647700">
                <a:moveTo>
                  <a:pt x="0" y="647700"/>
                </a:moveTo>
                <a:lnTo>
                  <a:pt x="4032504" y="647700"/>
                </a:lnTo>
                <a:lnTo>
                  <a:pt x="403250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6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8904" y="799033"/>
            <a:ext cx="5648325" cy="1004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2. Python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installation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1.	Double-click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icon labeling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file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&lt;version&gt;.exe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Popup </a:t>
            </a:r>
            <a:r>
              <a:rPr sz="1800" spc="-10" dirty="0">
                <a:latin typeface="Arial"/>
                <a:cs typeface="Arial"/>
              </a:rPr>
              <a:t>window </a:t>
            </a:r>
            <a:r>
              <a:rPr sz="1800" spc="-15" dirty="0">
                <a:latin typeface="Arial"/>
                <a:cs typeface="Arial"/>
              </a:rPr>
              <a:t>will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appear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904" y="5070475"/>
            <a:ext cx="200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Click on Run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68523" y="1990344"/>
            <a:ext cx="3848100" cy="2877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4032885" cy="647700"/>
          </a:xfrm>
          <a:custGeom>
            <a:avLst/>
            <a:gdLst/>
            <a:ahLst/>
            <a:cxnLst/>
            <a:rect l="l" t="t" r="r" b="b"/>
            <a:pathLst>
              <a:path w="4032885" h="647700">
                <a:moveTo>
                  <a:pt x="0" y="647700"/>
                </a:moveTo>
                <a:lnTo>
                  <a:pt x="4032504" y="647700"/>
                </a:lnTo>
                <a:lnTo>
                  <a:pt x="403250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6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8904" y="802385"/>
            <a:ext cx="3554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2. </a:t>
            </a:r>
            <a:r>
              <a:rPr sz="1800" spc="-5" dirty="0">
                <a:latin typeface="Arial"/>
                <a:cs typeface="Arial"/>
              </a:rPr>
              <a:t>Setup popup </a:t>
            </a:r>
            <a:r>
              <a:rPr sz="1800" spc="-10" dirty="0">
                <a:latin typeface="Arial"/>
                <a:cs typeface="Arial"/>
              </a:rPr>
              <a:t>window </a:t>
            </a:r>
            <a:r>
              <a:rPr sz="1800" spc="-15" dirty="0">
                <a:latin typeface="Arial"/>
                <a:cs typeface="Arial"/>
              </a:rPr>
              <a:t>will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appear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904" y="5192395"/>
            <a:ext cx="79298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the </a:t>
            </a:r>
            <a:r>
              <a:rPr sz="1800" spc="-10" dirty="0">
                <a:latin typeface="Arial"/>
                <a:cs typeface="Arial"/>
              </a:rPr>
              <a:t>Python </a:t>
            </a:r>
            <a:r>
              <a:rPr sz="1800" spc="-5" dirty="0">
                <a:latin typeface="Arial"/>
                <a:cs typeface="Arial"/>
              </a:rPr>
              <a:t>Installer finds an earlier version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Python </a:t>
            </a:r>
            <a:r>
              <a:rPr sz="1800" spc="-5" dirty="0">
                <a:latin typeface="Arial"/>
                <a:cs typeface="Arial"/>
              </a:rPr>
              <a:t>installed on </a:t>
            </a:r>
            <a:r>
              <a:rPr sz="1800" spc="-10" dirty="0">
                <a:latin typeface="Arial"/>
                <a:cs typeface="Arial"/>
              </a:rPr>
              <a:t>your  </a:t>
            </a:r>
            <a:r>
              <a:rPr sz="1800" spc="-15" dirty="0">
                <a:latin typeface="Arial"/>
                <a:cs typeface="Arial"/>
              </a:rPr>
              <a:t>computer,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Install </a:t>
            </a:r>
            <a:r>
              <a:rPr sz="1800" b="1" dirty="0">
                <a:latin typeface="Arial"/>
                <a:cs typeface="Arial"/>
              </a:rPr>
              <a:t>Now </a:t>
            </a:r>
            <a:r>
              <a:rPr sz="1800" spc="-5" dirty="0">
                <a:latin typeface="Arial"/>
                <a:cs typeface="Arial"/>
              </a:rPr>
              <a:t>message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instead appear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b="1" spc="-5" dirty="0">
                <a:latin typeface="Arial"/>
                <a:cs typeface="Arial"/>
              </a:rPr>
              <a:t>Upgrade </a:t>
            </a:r>
            <a:r>
              <a:rPr sz="1800" b="1" dirty="0">
                <a:latin typeface="Arial"/>
                <a:cs typeface="Arial"/>
              </a:rPr>
              <a:t>Now</a:t>
            </a:r>
            <a:r>
              <a:rPr sz="1800" dirty="0">
                <a:latin typeface="Arial"/>
                <a:cs typeface="Arial"/>
              </a:rPr>
              <a:t>(and  </a:t>
            </a:r>
            <a:r>
              <a:rPr sz="1800" spc="-5" dirty="0">
                <a:latin typeface="Arial"/>
                <a:cs typeface="Arial"/>
              </a:rPr>
              <a:t>the checkboxes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not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appear).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Highlight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Install </a:t>
            </a:r>
            <a:r>
              <a:rPr sz="1800" b="1" dirty="0">
                <a:latin typeface="Arial"/>
                <a:cs typeface="Arial"/>
              </a:rPr>
              <a:t>Now </a:t>
            </a:r>
            <a:r>
              <a:rPr sz="1800" spc="-5" dirty="0">
                <a:latin typeface="Arial"/>
                <a:cs typeface="Arial"/>
              </a:rPr>
              <a:t>(or </a:t>
            </a:r>
            <a:r>
              <a:rPr sz="1800" b="1" spc="-5" dirty="0">
                <a:latin typeface="Arial"/>
                <a:cs typeface="Arial"/>
              </a:rPr>
              <a:t>Upgrade </a:t>
            </a:r>
            <a:r>
              <a:rPr sz="1800" b="1" spc="10" dirty="0">
                <a:latin typeface="Arial"/>
                <a:cs typeface="Arial"/>
              </a:rPr>
              <a:t>Now</a:t>
            </a:r>
            <a:r>
              <a:rPr sz="1800" spc="1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message, and then click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2327" y="1130807"/>
            <a:ext cx="6382511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4032885" cy="647700"/>
          </a:xfrm>
          <a:custGeom>
            <a:avLst/>
            <a:gdLst/>
            <a:ahLst/>
            <a:cxnLst/>
            <a:rect l="l" t="t" r="r" b="b"/>
            <a:pathLst>
              <a:path w="4032885" h="647700">
                <a:moveTo>
                  <a:pt x="0" y="647700"/>
                </a:moveTo>
                <a:lnTo>
                  <a:pt x="4032504" y="647700"/>
                </a:lnTo>
                <a:lnTo>
                  <a:pt x="403250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6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6983" y="1255903"/>
            <a:ext cx="531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3. </a:t>
            </a:r>
            <a:r>
              <a:rPr sz="1800" b="1" spc="-5" dirty="0">
                <a:latin typeface="Arial"/>
                <a:cs typeface="Arial"/>
              </a:rPr>
              <a:t>User </a:t>
            </a:r>
            <a:r>
              <a:rPr sz="1800" b="1" spc="-10" dirty="0">
                <a:latin typeface="Arial"/>
                <a:cs typeface="Arial"/>
              </a:rPr>
              <a:t>Account </a:t>
            </a:r>
            <a:r>
              <a:rPr sz="1800" b="1" spc="-5" dirty="0">
                <a:latin typeface="Arial"/>
                <a:cs typeface="Arial"/>
              </a:rPr>
              <a:t>Conrol </a:t>
            </a:r>
            <a:r>
              <a:rPr sz="1800" spc="-5" dirty="0">
                <a:latin typeface="Arial"/>
                <a:cs typeface="Arial"/>
              </a:rPr>
              <a:t>pop-up </a:t>
            </a:r>
            <a:r>
              <a:rPr sz="1800" spc="-10" dirty="0">
                <a:latin typeface="Arial"/>
                <a:cs typeface="Arial"/>
              </a:rPr>
              <a:t>window </a:t>
            </a:r>
            <a:r>
              <a:rPr sz="1800" spc="-15" dirty="0">
                <a:latin typeface="Arial"/>
                <a:cs typeface="Arial"/>
              </a:rPr>
              <a:t>will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appear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983" y="4273753"/>
            <a:ext cx="2120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Click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40" dirty="0">
                <a:latin typeface="Arial"/>
                <a:cs typeface="Arial"/>
              </a:rPr>
              <a:t>Yes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button.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5400" y="1836420"/>
            <a:ext cx="5513832" cy="220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76200"/>
            <a:ext cx="4032885" cy="647700"/>
          </a:xfrm>
          <a:custGeom>
            <a:avLst/>
            <a:gdLst/>
            <a:ahLst/>
            <a:cxnLst/>
            <a:rect l="l" t="t" r="r" b="b"/>
            <a:pathLst>
              <a:path w="4032885" h="647700">
                <a:moveTo>
                  <a:pt x="0" y="647700"/>
                </a:moveTo>
                <a:lnTo>
                  <a:pt x="4032504" y="647700"/>
                </a:lnTo>
                <a:lnTo>
                  <a:pt x="403250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97916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60" dirty="0"/>
              <a:t> </a:t>
            </a:r>
            <a:r>
              <a:rPr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3075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6983" y="1255903"/>
            <a:ext cx="76841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4. A </a:t>
            </a:r>
            <a:r>
              <a:rPr sz="1800" spc="-5" dirty="0">
                <a:latin typeface="Arial"/>
                <a:cs typeface="Arial"/>
              </a:rPr>
              <a:t>new </a:t>
            </a:r>
            <a:r>
              <a:rPr sz="1800" b="1" spc="-5" dirty="0">
                <a:latin typeface="Arial"/>
                <a:cs typeface="Arial"/>
              </a:rPr>
              <a:t>Python </a:t>
            </a:r>
            <a:r>
              <a:rPr sz="1800" b="1" spc="-10" dirty="0">
                <a:latin typeface="Arial"/>
                <a:cs typeface="Arial"/>
              </a:rPr>
              <a:t>&lt;version&gt; </a:t>
            </a:r>
            <a:r>
              <a:rPr sz="1800" b="1" spc="-5" dirty="0">
                <a:latin typeface="Arial"/>
                <a:cs typeface="Arial"/>
              </a:rPr>
              <a:t>Setup </a:t>
            </a:r>
            <a:r>
              <a:rPr sz="1800" spc="-5" dirty="0">
                <a:latin typeface="Arial"/>
                <a:cs typeface="Arial"/>
              </a:rPr>
              <a:t>pop-up </a:t>
            </a:r>
            <a:r>
              <a:rPr sz="1800" spc="-10" dirty="0">
                <a:latin typeface="Arial"/>
                <a:cs typeface="Arial"/>
              </a:rPr>
              <a:t>window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appear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Setup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Progress </a:t>
            </a:r>
            <a:r>
              <a:rPr sz="1800" spc="-5" dirty="0">
                <a:latin typeface="Arial"/>
                <a:cs typeface="Arial"/>
              </a:rPr>
              <a:t>message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progress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bar.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8383" y="1880616"/>
            <a:ext cx="6380988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548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</vt:lpstr>
      <vt:lpstr>Features of Python</vt:lpstr>
      <vt:lpstr>Shortcomings of Python</vt:lpstr>
      <vt:lpstr>Installing Python</vt:lpstr>
      <vt:lpstr>Installing Python</vt:lpstr>
      <vt:lpstr>Installing Python</vt:lpstr>
      <vt:lpstr>Installing Python</vt:lpstr>
      <vt:lpstr>Installing Python</vt:lpstr>
      <vt:lpstr>Installing Python</vt:lpstr>
      <vt:lpstr>Installing Python</vt:lpstr>
      <vt:lpstr>How to work in Python</vt:lpstr>
      <vt:lpstr>How to work in Python</vt:lpstr>
      <vt:lpstr>PowerPoint Presentation</vt:lpstr>
      <vt:lpstr>How to work in Python</vt:lpstr>
      <vt:lpstr>How to work in Python</vt:lpstr>
      <vt:lpstr>How to work in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Orange Template</dc:title>
  <dc:creator>Presentation Magazine</dc:creator>
  <cp:lastModifiedBy>Windows User</cp:lastModifiedBy>
  <cp:revision>2</cp:revision>
  <dcterms:created xsi:type="dcterms:W3CDTF">2019-06-07T13:26:23Z</dcterms:created>
  <dcterms:modified xsi:type="dcterms:W3CDTF">2019-06-07T14:02:14Z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2019-06-07T00:00:00Z</vt:filetime>
  </property>
</Properties>
</file>