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2A54D-CCE8-43EE-AAC7-6B0A8C466BD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0F899-7373-476A-9BB5-86B435CA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5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EC046-C27C-4F38-8E85-0D2DC00035A5}" type="datetime1">
              <a:rPr lang="en-US" smtClean="0"/>
              <a:t>6/8/2019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8C71-A5AD-4B08-8475-BD01D5169916}" type="datetime1">
              <a:rPr lang="en-US" smtClean="0"/>
              <a:t>6/8/2019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60831" y="45719"/>
            <a:ext cx="4587240" cy="647700"/>
          </a:xfrm>
          <a:custGeom>
            <a:avLst/>
            <a:gdLst/>
            <a:ahLst/>
            <a:cxnLst/>
            <a:rect l="l" t="t" r="r" b="b"/>
            <a:pathLst>
              <a:path w="4587240" h="647700">
                <a:moveTo>
                  <a:pt x="0" y="647700"/>
                </a:moveTo>
                <a:lnTo>
                  <a:pt x="4587240" y="647700"/>
                </a:lnTo>
                <a:lnTo>
                  <a:pt x="458724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9572" y="1069085"/>
            <a:ext cx="3899535" cy="4203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ACBC8-92E7-4D36-A40E-8AF634B53FA0}" type="datetime1">
              <a:rPr lang="en-US" smtClean="0"/>
              <a:t>6/8/2019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F6EB-747B-42CC-9234-0A3584D5A49D}" type="datetime1">
              <a:rPr lang="en-US" smtClean="0"/>
              <a:t>6/8/2019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9EE63-E669-471D-964E-7E64B3CC5070}" type="datetime1">
              <a:rPr lang="en-US" smtClean="0"/>
              <a:t>6/8/2019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4118" y="143967"/>
            <a:ext cx="7655763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143" y="3321177"/>
            <a:ext cx="7617713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2527" y="6521615"/>
            <a:ext cx="465899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4036-A3C1-4BC5-8551-389F84AC75DE}" type="datetime1">
              <a:rPr lang="en-US" smtClean="0"/>
              <a:t>6/8/2019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072" y="693419"/>
            <a:ext cx="2877820" cy="646430"/>
          </a:xfrm>
          <a:custGeom>
            <a:avLst/>
            <a:gdLst/>
            <a:ahLst/>
            <a:cxnLst/>
            <a:rect l="l" t="t" r="r" b="b"/>
            <a:pathLst>
              <a:path w="2877820" h="646430">
                <a:moveTo>
                  <a:pt x="0" y="646176"/>
                </a:moveTo>
                <a:lnTo>
                  <a:pt x="2877312" y="646176"/>
                </a:lnTo>
                <a:lnTo>
                  <a:pt x="2877312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4507" y="713308"/>
            <a:ext cx="2691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5217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4753" y="1707260"/>
            <a:ext cx="7522209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indent="91440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99FF"/>
                </a:solidFill>
                <a:latin typeface="Arial"/>
                <a:cs typeface="Arial"/>
              </a:rPr>
              <a:t>Most </a:t>
            </a: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399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computer programming </a:t>
            </a:r>
            <a:r>
              <a:rPr sz="2400" dirty="0">
                <a:solidFill>
                  <a:srgbClr val="3399FF"/>
                </a:solidFill>
                <a:latin typeface="Arial"/>
                <a:cs typeface="Arial"/>
              </a:rPr>
              <a:t>language  </a:t>
            </a: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support data </a:t>
            </a:r>
            <a:r>
              <a:rPr sz="2400" dirty="0">
                <a:solidFill>
                  <a:srgbClr val="3399FF"/>
                </a:solidFill>
                <a:latin typeface="Arial"/>
                <a:cs typeface="Arial"/>
              </a:rPr>
              <a:t>type, variables,operator </a:t>
            </a: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3399FF"/>
                </a:solidFill>
                <a:latin typeface="Arial"/>
                <a:cs typeface="Arial"/>
              </a:rPr>
              <a:t>expression  </a:t>
            </a: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like fundamentals.Python also support</a:t>
            </a:r>
            <a:r>
              <a:rPr sz="2400" spc="85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these.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B87C4"/>
                </a:solidFill>
                <a:latin typeface="Arial"/>
                <a:cs typeface="Arial"/>
              </a:rPr>
              <a:t>Data </a:t>
            </a:r>
            <a:r>
              <a:rPr sz="2400" spc="-35" dirty="0">
                <a:solidFill>
                  <a:srgbClr val="4B87C4"/>
                </a:solidFill>
                <a:latin typeface="Arial"/>
                <a:cs typeface="Arial"/>
              </a:rPr>
              <a:t>Type </a:t>
            </a:r>
            <a:r>
              <a:rPr sz="2400" spc="-5" dirty="0">
                <a:solidFill>
                  <a:srgbClr val="4B87C4"/>
                </a:solidFill>
                <a:latin typeface="Arial"/>
                <a:cs typeface="Arial"/>
              </a:rPr>
              <a:t>specifies </a:t>
            </a:r>
            <a:r>
              <a:rPr sz="2400" dirty="0">
                <a:solidFill>
                  <a:srgbClr val="4B87C4"/>
                </a:solidFill>
                <a:latin typeface="Arial"/>
                <a:cs typeface="Arial"/>
              </a:rPr>
              <a:t>which type of </a:t>
            </a:r>
            <a:r>
              <a:rPr sz="2400" spc="-5" dirty="0">
                <a:solidFill>
                  <a:srgbClr val="4B87C4"/>
                </a:solidFill>
                <a:latin typeface="Arial"/>
                <a:cs typeface="Arial"/>
              </a:rPr>
              <a:t>value a </a:t>
            </a:r>
            <a:r>
              <a:rPr sz="2400" dirty="0">
                <a:solidFill>
                  <a:srgbClr val="4B87C4"/>
                </a:solidFill>
                <a:latin typeface="Arial"/>
                <a:cs typeface="Arial"/>
              </a:rPr>
              <a:t>variable can  store. type() </a:t>
            </a:r>
            <a:r>
              <a:rPr sz="2400" spc="-5" dirty="0">
                <a:solidFill>
                  <a:srgbClr val="4B87C4"/>
                </a:solidFill>
                <a:latin typeface="Arial"/>
                <a:cs typeface="Arial"/>
              </a:rPr>
              <a:t>function </a:t>
            </a:r>
            <a:r>
              <a:rPr sz="2400" dirty="0">
                <a:solidFill>
                  <a:srgbClr val="4B87C4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B87C4"/>
                </a:solidFill>
                <a:latin typeface="Arial"/>
                <a:cs typeface="Arial"/>
              </a:rPr>
              <a:t>used </a:t>
            </a:r>
            <a:r>
              <a:rPr sz="2400" dirty="0">
                <a:solidFill>
                  <a:srgbClr val="4B87C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B87C4"/>
                </a:solidFill>
                <a:latin typeface="Arial"/>
                <a:cs typeface="Arial"/>
              </a:rPr>
              <a:t>determine a </a:t>
            </a:r>
            <a:r>
              <a:rPr sz="2400" dirty="0">
                <a:solidFill>
                  <a:srgbClr val="4B87C4"/>
                </a:solidFill>
                <a:latin typeface="Arial"/>
                <a:cs typeface="Arial"/>
              </a:rPr>
              <a:t>variable's  type </a:t>
            </a:r>
            <a:r>
              <a:rPr sz="2400" spc="-5" dirty="0">
                <a:solidFill>
                  <a:srgbClr val="4B87C4"/>
                </a:solidFill>
                <a:latin typeface="Arial"/>
                <a:cs typeface="Arial"/>
              </a:rPr>
              <a:t>in</a:t>
            </a:r>
            <a:r>
              <a:rPr sz="2400" spc="-10" dirty="0">
                <a:solidFill>
                  <a:srgbClr val="4B87C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87C4"/>
                </a:solidFill>
                <a:latin typeface="Arial"/>
                <a:cs typeface="Arial"/>
              </a:rPr>
              <a:t>Python.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45719"/>
            <a:ext cx="4314825" cy="647700"/>
          </a:xfrm>
          <a:custGeom>
            <a:avLst/>
            <a:gdLst/>
            <a:ahLst/>
            <a:cxnLst/>
            <a:rect l="l" t="t" r="r" b="b"/>
            <a:pathLst>
              <a:path w="4314825" h="647700">
                <a:moveTo>
                  <a:pt x="0" y="647700"/>
                </a:moveTo>
                <a:lnTo>
                  <a:pt x="4314444" y="647700"/>
                </a:lnTo>
                <a:lnTo>
                  <a:pt x="431444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572" y="67436"/>
            <a:ext cx="411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type</a:t>
            </a:r>
            <a:r>
              <a:rPr spc="-50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9572" y="718184"/>
            <a:ext cx="283337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AFEF"/>
                </a:solidFill>
                <a:latin typeface="Arial"/>
                <a:cs typeface="Arial"/>
              </a:rPr>
              <a:t>Iterating through</a:t>
            </a:r>
            <a:r>
              <a:rPr sz="2000" b="1" spc="-10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AFEF"/>
                </a:solidFill>
                <a:latin typeface="Arial"/>
                <a:cs typeface="Arial"/>
              </a:rPr>
              <a:t>string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33921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e.g.  </a:t>
            </a:r>
            <a:r>
              <a:rPr sz="2000" dirty="0">
                <a:latin typeface="Arial"/>
                <a:cs typeface="Arial"/>
              </a:rPr>
              <a:t>str='comp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sc'  </a:t>
            </a:r>
            <a:r>
              <a:rPr sz="2000" dirty="0">
                <a:latin typeface="Arial"/>
                <a:cs typeface="Arial"/>
              </a:rPr>
              <a:t>for i in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str:</a:t>
            </a:r>
            <a:endParaRPr sz="2000">
              <a:latin typeface="Arial"/>
              <a:cs typeface="Arial"/>
            </a:endParaRPr>
          </a:p>
          <a:p>
            <a:pPr marL="36131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print(i)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97866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Output  c</a:t>
            </a:r>
            <a:endParaRPr sz="2000">
              <a:latin typeface="Arial"/>
              <a:cs typeface="Arial"/>
            </a:endParaRPr>
          </a:p>
          <a:p>
            <a:pPr marL="12700" marR="2585720" algn="just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o  m  p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267081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s  c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45719"/>
            <a:ext cx="4314825" cy="647700"/>
          </a:xfrm>
          <a:custGeom>
            <a:avLst/>
            <a:gdLst/>
            <a:ahLst/>
            <a:cxnLst/>
            <a:rect l="l" t="t" r="r" b="b"/>
            <a:pathLst>
              <a:path w="4314825" h="647700">
                <a:moveTo>
                  <a:pt x="0" y="647700"/>
                </a:moveTo>
                <a:lnTo>
                  <a:pt x="4314444" y="647700"/>
                </a:lnTo>
                <a:lnTo>
                  <a:pt x="431444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572" y="67436"/>
            <a:ext cx="411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type</a:t>
            </a:r>
            <a:r>
              <a:rPr spc="-50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9572" y="716356"/>
            <a:ext cx="6343015" cy="2712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92D050"/>
                </a:solidFill>
                <a:latin typeface="Arial"/>
                <a:cs typeface="Arial"/>
              </a:rPr>
              <a:t>3. Boolean In</a:t>
            </a:r>
            <a:r>
              <a:rPr sz="2800" b="1" spc="2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2D050"/>
                </a:solidFill>
                <a:latin typeface="Arial"/>
                <a:cs typeface="Arial"/>
              </a:rPr>
              <a:t>Python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390"/>
              </a:lnSpc>
              <a:spcBef>
                <a:spcPts val="25"/>
              </a:spcBef>
            </a:pP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It is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used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store two possible values either true or</a:t>
            </a:r>
            <a:r>
              <a:rPr sz="2000" spc="-1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3350"/>
              </a:lnSpc>
            </a:pPr>
            <a:r>
              <a:rPr sz="2800" dirty="0">
                <a:latin typeface="Arial"/>
                <a:cs typeface="Arial"/>
              </a:rPr>
              <a:t>e.g.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dirty="0">
                <a:latin typeface="Arial"/>
                <a:cs typeface="Arial"/>
              </a:rPr>
              <a:t>str="comp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sc"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boo=str.isupper() </a:t>
            </a:r>
            <a:r>
              <a:rPr sz="1800" spc="-5" dirty="0">
                <a:latin typeface="Arial"/>
                <a:cs typeface="Arial"/>
              </a:rPr>
              <a:t># </a:t>
            </a:r>
            <a:r>
              <a:rPr sz="1800" dirty="0">
                <a:latin typeface="Arial"/>
                <a:cs typeface="Arial"/>
              </a:rPr>
              <a:t>test </a:t>
            </a:r>
            <a:r>
              <a:rPr sz="1800" spc="-5" dirty="0">
                <a:latin typeface="Arial"/>
                <a:cs typeface="Arial"/>
              </a:rPr>
              <a:t>if string contains upper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case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print(boo)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800" b="1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False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45719"/>
            <a:ext cx="4314825" cy="647700"/>
          </a:xfrm>
          <a:custGeom>
            <a:avLst/>
            <a:gdLst/>
            <a:ahLst/>
            <a:cxnLst/>
            <a:rect l="l" t="t" r="r" b="b"/>
            <a:pathLst>
              <a:path w="4314825" h="647700">
                <a:moveTo>
                  <a:pt x="0" y="647700"/>
                </a:moveTo>
                <a:lnTo>
                  <a:pt x="4314444" y="647700"/>
                </a:lnTo>
                <a:lnTo>
                  <a:pt x="431444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572" y="67436"/>
            <a:ext cx="411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type</a:t>
            </a:r>
            <a:r>
              <a:rPr spc="-50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9572" y="716356"/>
            <a:ext cx="7778115" cy="2010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880" indent="-297815" algn="just">
              <a:lnSpc>
                <a:spcPct val="100000"/>
              </a:lnSpc>
              <a:spcBef>
                <a:spcPts val="95"/>
              </a:spcBef>
              <a:buSzPct val="96428"/>
              <a:buAutoNum type="arabicPeriod" startAt="4"/>
              <a:tabLst>
                <a:tab pos="310515" algn="l"/>
              </a:tabLst>
            </a:pPr>
            <a:r>
              <a:rPr sz="2800" b="1" spc="-5" dirty="0">
                <a:solidFill>
                  <a:srgbClr val="92D050"/>
                </a:solidFill>
                <a:latin typeface="Arial"/>
                <a:cs typeface="Arial"/>
              </a:rPr>
              <a:t>List In</a:t>
            </a:r>
            <a:r>
              <a:rPr sz="2800" b="1" spc="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2D050"/>
                </a:solidFill>
                <a:latin typeface="Arial"/>
                <a:cs typeface="Arial"/>
              </a:rPr>
              <a:t>Python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ts val="2390"/>
              </a:lnSpc>
              <a:spcBef>
                <a:spcPts val="25"/>
              </a:spcBef>
            </a:pPr>
            <a:r>
              <a:rPr sz="2000" dirty="0">
                <a:latin typeface="Arial"/>
                <a:cs typeface="Arial"/>
              </a:rPr>
              <a:t>List are collections of items and each item has its own index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value.</a:t>
            </a:r>
            <a:endParaRPr sz="2000">
              <a:latin typeface="Arial"/>
              <a:cs typeface="Arial"/>
            </a:endParaRPr>
          </a:p>
          <a:p>
            <a:pPr marL="407034" indent="-394970">
              <a:lnSpc>
                <a:spcPts val="3350"/>
              </a:lnSpc>
              <a:buSzPct val="96428"/>
              <a:buAutoNum type="arabicPeriod" startAt="5"/>
              <a:tabLst>
                <a:tab pos="407670" algn="l"/>
              </a:tabLst>
            </a:pPr>
            <a:r>
              <a:rPr sz="2800" b="1" spc="-50" dirty="0">
                <a:solidFill>
                  <a:srgbClr val="92D050"/>
                </a:solidFill>
                <a:latin typeface="Arial"/>
                <a:cs typeface="Arial"/>
              </a:rPr>
              <a:t>Tuple </a:t>
            </a:r>
            <a:r>
              <a:rPr sz="2800" b="1" spc="-5" dirty="0">
                <a:solidFill>
                  <a:srgbClr val="92D050"/>
                </a:solidFill>
                <a:latin typeface="Arial"/>
                <a:cs typeface="Arial"/>
              </a:rPr>
              <a:t>In</a:t>
            </a:r>
            <a:r>
              <a:rPr sz="2800" b="1" spc="6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2D050"/>
                </a:solidFill>
                <a:latin typeface="Arial"/>
                <a:cs typeface="Arial"/>
              </a:rPr>
              <a:t>Python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Arial"/>
                <a:cs typeface="Arial"/>
              </a:rPr>
              <a:t>List and tuple, both </a:t>
            </a:r>
            <a:r>
              <a:rPr sz="1800" dirty="0">
                <a:latin typeface="Arial"/>
                <a:cs typeface="Arial"/>
              </a:rPr>
              <a:t>are same </a:t>
            </a:r>
            <a:r>
              <a:rPr sz="1800" spc="-5" dirty="0">
                <a:latin typeface="Arial"/>
                <a:cs typeface="Arial"/>
              </a:rPr>
              <a:t>except </a:t>
            </a:r>
            <a:r>
              <a:rPr sz="1800" dirty="0">
                <a:latin typeface="Arial"/>
                <a:cs typeface="Arial"/>
              </a:rPr>
              <a:t>,a </a:t>
            </a:r>
            <a:r>
              <a:rPr sz="1800" spc="-5" dirty="0">
                <a:latin typeface="Arial"/>
                <a:cs typeface="Arial"/>
              </a:rPr>
              <a:t>list is </a:t>
            </a:r>
            <a:r>
              <a:rPr sz="1800" dirty="0">
                <a:latin typeface="Arial"/>
                <a:cs typeface="Arial"/>
              </a:rPr>
              <a:t>mutable </a:t>
            </a:r>
            <a:r>
              <a:rPr sz="1800" spc="-5" dirty="0">
                <a:latin typeface="Arial"/>
                <a:cs typeface="Arial"/>
              </a:rPr>
              <a:t>python objects </a:t>
            </a:r>
            <a:r>
              <a:rPr sz="1800" dirty="0">
                <a:latin typeface="Arial"/>
                <a:cs typeface="Arial"/>
              </a:rPr>
              <a:t>and  </a:t>
            </a:r>
            <a:r>
              <a:rPr sz="1800" spc="-5" dirty="0">
                <a:latin typeface="Arial"/>
                <a:cs typeface="Arial"/>
              </a:rPr>
              <a:t>tuple is immutable Python objects. Immutable Python objects mean</a:t>
            </a:r>
            <a:r>
              <a:rPr sz="1800" spc="3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you  </a:t>
            </a:r>
            <a:r>
              <a:rPr sz="1800" spc="-10" dirty="0">
                <a:latin typeface="Arial"/>
                <a:cs typeface="Arial"/>
              </a:rPr>
              <a:t>cannot </a:t>
            </a:r>
            <a:r>
              <a:rPr sz="1800" spc="-5" dirty="0">
                <a:latin typeface="Arial"/>
                <a:cs typeface="Arial"/>
              </a:rPr>
              <a:t>modify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contents of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tuple once it is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assigned.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9572" y="3309620"/>
            <a:ext cx="1207770" cy="142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e.g. of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list  </a:t>
            </a:r>
            <a:r>
              <a:rPr sz="1800" spc="-5" dirty="0">
                <a:latin typeface="Arial"/>
                <a:cs typeface="Arial"/>
              </a:rPr>
              <a:t>list =[6,9]  list[0]=55  print(list[0])  print(list[1])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9572" y="4987797"/>
            <a:ext cx="9652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55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56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e.g. of tuple</a:t>
            </a:r>
          </a:p>
          <a:p>
            <a:pPr marL="3255645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tup=(66,99)</a:t>
            </a:r>
          </a:p>
          <a:p>
            <a:pPr marL="3255645" marR="5080">
              <a:lnSpc>
                <a:spcPct val="100000"/>
              </a:lnSpc>
            </a:pPr>
            <a:r>
              <a:rPr b="0" spc="-10" dirty="0">
                <a:latin typeface="Arial"/>
                <a:cs typeface="Arial"/>
              </a:rPr>
              <a:t>Tup[0]=3 </a:t>
            </a:r>
            <a:r>
              <a:rPr b="0" spc="-5" dirty="0">
                <a:latin typeface="Arial"/>
                <a:cs typeface="Arial"/>
              </a:rPr>
              <a:t># error message </a:t>
            </a:r>
            <a:r>
              <a:rPr b="0" spc="-15" dirty="0">
                <a:latin typeface="Arial"/>
                <a:cs typeface="Arial"/>
              </a:rPr>
              <a:t>will </a:t>
            </a:r>
            <a:r>
              <a:rPr b="0" spc="-5" dirty="0">
                <a:latin typeface="Arial"/>
                <a:cs typeface="Arial"/>
              </a:rPr>
              <a:t>be </a:t>
            </a:r>
            <a:r>
              <a:rPr b="0" spc="-10" dirty="0">
                <a:latin typeface="Arial"/>
                <a:cs typeface="Arial"/>
              </a:rPr>
              <a:t>displayed  </a:t>
            </a:r>
            <a:r>
              <a:rPr b="0" spc="-5" dirty="0">
                <a:latin typeface="Arial"/>
                <a:cs typeface="Arial"/>
              </a:rPr>
              <a:t>print(tup[0])</a:t>
            </a:r>
          </a:p>
          <a:p>
            <a:pPr marL="3255645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print(tup[1])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45719"/>
            <a:ext cx="4314825" cy="647700"/>
          </a:xfrm>
          <a:custGeom>
            <a:avLst/>
            <a:gdLst/>
            <a:ahLst/>
            <a:cxnLst/>
            <a:rect l="l" t="t" r="r" b="b"/>
            <a:pathLst>
              <a:path w="4314825" h="647700">
                <a:moveTo>
                  <a:pt x="0" y="647700"/>
                </a:moveTo>
                <a:lnTo>
                  <a:pt x="4314444" y="647700"/>
                </a:lnTo>
                <a:lnTo>
                  <a:pt x="431444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572" y="67436"/>
            <a:ext cx="411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type</a:t>
            </a:r>
            <a:r>
              <a:rPr spc="-50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9572" y="716356"/>
            <a:ext cx="6976109" cy="3805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92D050"/>
                </a:solidFill>
                <a:latin typeface="Arial"/>
                <a:cs typeface="Arial"/>
              </a:rPr>
              <a:t>6. </a:t>
            </a:r>
            <a:r>
              <a:rPr sz="2800" b="1" spc="-10" dirty="0">
                <a:solidFill>
                  <a:srgbClr val="92D050"/>
                </a:solidFill>
                <a:latin typeface="Arial"/>
                <a:cs typeface="Arial"/>
              </a:rPr>
              <a:t>Set </a:t>
            </a:r>
            <a:r>
              <a:rPr sz="2800" b="1" spc="-5" dirty="0">
                <a:solidFill>
                  <a:srgbClr val="92D050"/>
                </a:solidFill>
                <a:latin typeface="Arial"/>
                <a:cs typeface="Arial"/>
              </a:rPr>
              <a:t>In</a:t>
            </a:r>
            <a:r>
              <a:rPr sz="2800" b="1" spc="1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2D050"/>
                </a:solidFill>
                <a:latin typeface="Arial"/>
                <a:cs typeface="Arial"/>
              </a:rPr>
              <a:t>Python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It is an </a:t>
            </a:r>
            <a:r>
              <a:rPr sz="2800" dirty="0">
                <a:latin typeface="Arial"/>
                <a:cs typeface="Arial"/>
              </a:rPr>
              <a:t>unordered collection of </a:t>
            </a:r>
            <a:r>
              <a:rPr sz="2800" spc="-5" dirty="0">
                <a:latin typeface="Arial"/>
                <a:cs typeface="Arial"/>
              </a:rPr>
              <a:t>unique and  immutable (which </a:t>
            </a:r>
            <a:r>
              <a:rPr sz="2800" dirty="0">
                <a:latin typeface="Arial"/>
                <a:cs typeface="Arial"/>
              </a:rPr>
              <a:t>cannot </a:t>
            </a:r>
            <a:r>
              <a:rPr sz="2800" spc="-5" dirty="0">
                <a:latin typeface="Arial"/>
                <a:cs typeface="Arial"/>
              </a:rPr>
              <a:t>be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modified)items.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sz="2000" b="1" dirty="0">
                <a:latin typeface="Arial"/>
                <a:cs typeface="Arial"/>
              </a:rPr>
              <a:t>e.g.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set1={11,22,33,22}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print(set1)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Output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Arial"/>
                <a:cs typeface="Arial"/>
              </a:rPr>
              <a:t>{33, </a:t>
            </a:r>
            <a:r>
              <a:rPr sz="2800" b="1" spc="-55" dirty="0">
                <a:latin typeface="Arial"/>
                <a:cs typeface="Arial"/>
              </a:rPr>
              <a:t>11,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22}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Standard Deviation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143" y="838200"/>
            <a:ext cx="7617713" cy="5601533"/>
          </a:xfrm>
        </p:spPr>
        <p:txBody>
          <a:bodyPr/>
          <a:lstStyle/>
          <a:p>
            <a:r>
              <a:rPr lang="en-US" sz="1600" b="0" dirty="0"/>
              <a:t>import math </a:t>
            </a:r>
            <a:endParaRPr lang="en-US" sz="1600" b="0" dirty="0" smtClean="0"/>
          </a:p>
          <a:p>
            <a:r>
              <a:rPr lang="en-US" sz="1600" b="0" dirty="0" smtClean="0"/>
              <a:t>import </a:t>
            </a:r>
            <a:r>
              <a:rPr lang="en-US" sz="1600" b="0" dirty="0"/>
              <a:t>sys </a:t>
            </a:r>
            <a:endParaRPr lang="en-US" sz="1600" b="0" dirty="0" smtClean="0"/>
          </a:p>
          <a:p>
            <a:r>
              <a:rPr lang="en-US" sz="1600" b="0" dirty="0" err="1" smtClean="0"/>
              <a:t>def</a:t>
            </a:r>
            <a:r>
              <a:rPr lang="en-US" sz="1600" b="0" dirty="0" smtClean="0"/>
              <a:t> </a:t>
            </a:r>
            <a:r>
              <a:rPr lang="en-US" sz="1600" b="0" dirty="0" err="1"/>
              <a:t>sd_calc</a:t>
            </a:r>
            <a:r>
              <a:rPr lang="en-US" sz="1600" b="0" dirty="0"/>
              <a:t>(data): </a:t>
            </a:r>
            <a:endParaRPr lang="en-US" sz="1600" b="0" dirty="0" smtClean="0"/>
          </a:p>
          <a:p>
            <a:r>
              <a:rPr lang="en-US" sz="1600" b="0" dirty="0"/>
              <a:t>	</a:t>
            </a:r>
            <a:r>
              <a:rPr lang="en-US" sz="1600" b="0" dirty="0" smtClean="0"/>
              <a:t>n </a:t>
            </a:r>
            <a:r>
              <a:rPr lang="en-US" sz="1600" b="0" dirty="0"/>
              <a:t>= </a:t>
            </a:r>
            <a:r>
              <a:rPr lang="en-US" sz="1600" b="0" dirty="0" err="1"/>
              <a:t>len</a:t>
            </a:r>
            <a:r>
              <a:rPr lang="en-US" sz="1600" b="0" dirty="0"/>
              <a:t>(data) </a:t>
            </a:r>
            <a:endParaRPr lang="en-US" sz="1600" b="0" dirty="0" smtClean="0"/>
          </a:p>
          <a:p>
            <a:r>
              <a:rPr lang="en-US" sz="1600" b="0" dirty="0"/>
              <a:t>	</a:t>
            </a:r>
            <a:r>
              <a:rPr lang="en-US" sz="1600" b="0" dirty="0" smtClean="0"/>
              <a:t>if </a:t>
            </a:r>
            <a:r>
              <a:rPr lang="en-US" sz="1600" b="0" dirty="0"/>
              <a:t>n &lt;= 1: </a:t>
            </a:r>
            <a:endParaRPr lang="en-US" sz="1600" b="0" dirty="0" smtClean="0"/>
          </a:p>
          <a:p>
            <a:r>
              <a:rPr lang="en-US" sz="1600" b="0" dirty="0" smtClean="0"/>
              <a:t>		return </a:t>
            </a:r>
            <a:r>
              <a:rPr lang="en-US" sz="1600" b="0" dirty="0"/>
              <a:t>0.0 </a:t>
            </a:r>
            <a:endParaRPr lang="en-US" sz="1600" b="0" dirty="0" smtClean="0"/>
          </a:p>
          <a:p>
            <a:r>
              <a:rPr lang="en-US" sz="1600" b="0" dirty="0"/>
              <a:t>	</a:t>
            </a:r>
            <a:r>
              <a:rPr lang="en-US" sz="1600" b="0" dirty="0" smtClean="0"/>
              <a:t>mean</a:t>
            </a:r>
            <a:r>
              <a:rPr lang="en-US" sz="1600" b="0" dirty="0"/>
              <a:t>, </a:t>
            </a:r>
            <a:r>
              <a:rPr lang="en-US" sz="1600" b="0" dirty="0" err="1"/>
              <a:t>sd</a:t>
            </a:r>
            <a:r>
              <a:rPr lang="en-US" sz="1600" b="0" dirty="0"/>
              <a:t> = </a:t>
            </a:r>
            <a:r>
              <a:rPr lang="en-US" sz="1600" b="0" dirty="0" err="1"/>
              <a:t>avg_calc</a:t>
            </a:r>
            <a:r>
              <a:rPr lang="en-US" sz="1600" b="0" dirty="0"/>
              <a:t>(data), 0.0 # calculate </a:t>
            </a:r>
            <a:r>
              <a:rPr lang="en-US" sz="1600" b="0" dirty="0" err="1"/>
              <a:t>stan</a:t>
            </a:r>
            <a:r>
              <a:rPr lang="en-US" sz="1600" b="0" dirty="0"/>
              <a:t>. dev. </a:t>
            </a:r>
            <a:endParaRPr lang="en-US" sz="1600" b="0" dirty="0" smtClean="0"/>
          </a:p>
          <a:p>
            <a:r>
              <a:rPr lang="en-US" sz="1600" b="0" dirty="0"/>
              <a:t>	</a:t>
            </a:r>
            <a:r>
              <a:rPr lang="en-US" sz="1600" b="0" dirty="0" smtClean="0"/>
              <a:t>for </a:t>
            </a:r>
            <a:r>
              <a:rPr lang="en-US" sz="1600" b="0" dirty="0"/>
              <a:t>el in data: </a:t>
            </a:r>
            <a:endParaRPr lang="en-US" sz="1600" b="0" dirty="0" smtClean="0"/>
          </a:p>
          <a:p>
            <a:r>
              <a:rPr lang="en-US" sz="1600" b="0" dirty="0"/>
              <a:t>	</a:t>
            </a:r>
            <a:r>
              <a:rPr lang="en-US" sz="1600" b="0" dirty="0" smtClean="0"/>
              <a:t>	</a:t>
            </a:r>
            <a:r>
              <a:rPr lang="en-US" sz="1600" b="0" dirty="0" err="1" smtClean="0"/>
              <a:t>sd</a:t>
            </a:r>
            <a:r>
              <a:rPr lang="en-US" sz="1600" b="0" dirty="0" smtClean="0"/>
              <a:t> </a:t>
            </a:r>
            <a:r>
              <a:rPr lang="en-US" sz="1600" b="0" dirty="0"/>
              <a:t>+= (float(el) - mean)**2 </a:t>
            </a:r>
            <a:endParaRPr lang="en-US" sz="1600" b="0" dirty="0" smtClean="0"/>
          </a:p>
          <a:p>
            <a:r>
              <a:rPr lang="en-US" sz="1600" b="0" dirty="0"/>
              <a:t>	</a:t>
            </a:r>
            <a:r>
              <a:rPr lang="en-US" sz="1600" b="0" dirty="0" smtClean="0"/>
              <a:t>	</a:t>
            </a:r>
            <a:r>
              <a:rPr lang="en-US" sz="1600" b="0" dirty="0" err="1" smtClean="0"/>
              <a:t>sd</a:t>
            </a:r>
            <a:r>
              <a:rPr lang="en-US" sz="1600" b="0" dirty="0" smtClean="0"/>
              <a:t> </a:t>
            </a:r>
            <a:r>
              <a:rPr lang="en-US" sz="1600" b="0" dirty="0"/>
              <a:t>= </a:t>
            </a:r>
            <a:r>
              <a:rPr lang="en-US" sz="1600" b="0" dirty="0" err="1"/>
              <a:t>math.sqrt</a:t>
            </a:r>
            <a:r>
              <a:rPr lang="en-US" sz="1600" b="0" dirty="0"/>
              <a:t>(</a:t>
            </a:r>
            <a:r>
              <a:rPr lang="en-US" sz="1600" b="0" dirty="0" err="1"/>
              <a:t>sd</a:t>
            </a:r>
            <a:r>
              <a:rPr lang="en-US" sz="1600" b="0" dirty="0"/>
              <a:t> / float(n-1)) </a:t>
            </a:r>
            <a:endParaRPr lang="en-US" sz="1600" b="0" dirty="0" smtClean="0"/>
          </a:p>
          <a:p>
            <a:r>
              <a:rPr lang="en-US" sz="1600" b="0" dirty="0"/>
              <a:t>	</a:t>
            </a:r>
            <a:r>
              <a:rPr lang="en-US" sz="1600" b="0" dirty="0" smtClean="0"/>
              <a:t>	return </a:t>
            </a:r>
            <a:r>
              <a:rPr lang="en-US" sz="1600" b="0" dirty="0" err="1"/>
              <a:t>sd</a:t>
            </a:r>
            <a:r>
              <a:rPr lang="en-US" sz="1600" b="0" dirty="0"/>
              <a:t> </a:t>
            </a:r>
            <a:endParaRPr lang="en-US" sz="1600" b="0" dirty="0" smtClean="0"/>
          </a:p>
          <a:p>
            <a:r>
              <a:rPr lang="en-US" sz="1600" b="0" dirty="0" err="1" smtClean="0"/>
              <a:t>def</a:t>
            </a:r>
            <a:r>
              <a:rPr lang="en-US" sz="1600" b="0" dirty="0" smtClean="0"/>
              <a:t> </a:t>
            </a:r>
            <a:r>
              <a:rPr lang="en-US" sz="1600" b="0" dirty="0" err="1"/>
              <a:t>avg_calc</a:t>
            </a:r>
            <a:r>
              <a:rPr lang="en-US" sz="1600" b="0" dirty="0"/>
              <a:t>(ls): </a:t>
            </a:r>
            <a:endParaRPr lang="en-US" sz="1600" b="0" dirty="0" smtClean="0"/>
          </a:p>
          <a:p>
            <a:r>
              <a:rPr lang="en-US" sz="1600" b="0" dirty="0" smtClean="0"/>
              <a:t>	n</a:t>
            </a:r>
            <a:r>
              <a:rPr lang="en-US" sz="1600" b="0" dirty="0"/>
              <a:t>, mean = </a:t>
            </a:r>
            <a:r>
              <a:rPr lang="en-US" sz="1600" b="0" dirty="0" err="1"/>
              <a:t>len</a:t>
            </a:r>
            <a:r>
              <a:rPr lang="en-US" sz="1600" b="0" dirty="0"/>
              <a:t>(ls), 0.0 </a:t>
            </a:r>
            <a:endParaRPr lang="en-US" sz="1600" b="0" dirty="0" smtClean="0"/>
          </a:p>
          <a:p>
            <a:r>
              <a:rPr lang="en-US" sz="1600" b="0" dirty="0" smtClean="0"/>
              <a:t>	if </a:t>
            </a:r>
            <a:r>
              <a:rPr lang="en-US" sz="1600" b="0" dirty="0"/>
              <a:t>n &lt;= 1: </a:t>
            </a:r>
            <a:endParaRPr lang="en-US" sz="1600" b="0" dirty="0" smtClean="0"/>
          </a:p>
          <a:p>
            <a:r>
              <a:rPr lang="en-US" sz="1600" b="0" dirty="0" smtClean="0"/>
              <a:t>		return </a:t>
            </a:r>
            <a:r>
              <a:rPr lang="en-US" sz="1600" b="0" dirty="0"/>
              <a:t>ls[0] # calculate average </a:t>
            </a:r>
            <a:endParaRPr lang="en-US" sz="1600" b="0" dirty="0" smtClean="0"/>
          </a:p>
          <a:p>
            <a:r>
              <a:rPr lang="en-US" sz="1600" b="0" dirty="0"/>
              <a:t>	</a:t>
            </a:r>
            <a:r>
              <a:rPr lang="en-US" sz="1600" b="0" dirty="0" smtClean="0"/>
              <a:t>for </a:t>
            </a:r>
            <a:r>
              <a:rPr lang="en-US" sz="1600" b="0" dirty="0"/>
              <a:t>el in ls: </a:t>
            </a:r>
            <a:endParaRPr lang="en-US" sz="1600" b="0" dirty="0" smtClean="0"/>
          </a:p>
          <a:p>
            <a:r>
              <a:rPr lang="en-US" sz="1600" b="0" dirty="0"/>
              <a:t>	</a:t>
            </a:r>
            <a:r>
              <a:rPr lang="en-US" sz="1600" b="0" dirty="0" smtClean="0"/>
              <a:t>mean </a:t>
            </a:r>
            <a:r>
              <a:rPr lang="en-US" sz="1600" b="0" dirty="0"/>
              <a:t>= mean + float(el) </a:t>
            </a:r>
            <a:endParaRPr lang="en-US" sz="1600" b="0" dirty="0" smtClean="0"/>
          </a:p>
          <a:p>
            <a:r>
              <a:rPr lang="en-US" sz="1600" b="0" dirty="0"/>
              <a:t>	</a:t>
            </a:r>
            <a:r>
              <a:rPr lang="en-US" sz="1600" b="0" dirty="0" smtClean="0"/>
              <a:t>mean </a:t>
            </a:r>
            <a:r>
              <a:rPr lang="en-US" sz="1600" b="0" dirty="0"/>
              <a:t>= mean / float(n) </a:t>
            </a:r>
            <a:endParaRPr lang="en-US" sz="1600" b="0" dirty="0" smtClean="0"/>
          </a:p>
          <a:p>
            <a:r>
              <a:rPr lang="en-US" sz="1600" b="0" dirty="0"/>
              <a:t>	</a:t>
            </a:r>
            <a:r>
              <a:rPr lang="en-US" sz="1600" b="0" dirty="0" smtClean="0"/>
              <a:t>return </a:t>
            </a:r>
            <a:r>
              <a:rPr lang="en-US" sz="1600" b="0" dirty="0"/>
              <a:t>mean </a:t>
            </a:r>
            <a:endParaRPr lang="en-US" sz="1600" b="0" dirty="0" smtClean="0"/>
          </a:p>
          <a:p>
            <a:r>
              <a:rPr lang="en-US" sz="1600" b="0" dirty="0" smtClean="0"/>
              <a:t>data </a:t>
            </a:r>
            <a:r>
              <a:rPr lang="en-US" sz="1600" b="0" dirty="0"/>
              <a:t>= [4, 2, 5, 8, 6] </a:t>
            </a:r>
            <a:endParaRPr lang="en-US" sz="1600" b="0" dirty="0" smtClean="0"/>
          </a:p>
          <a:p>
            <a:r>
              <a:rPr lang="en-US" sz="1600" b="0" dirty="0" smtClean="0"/>
              <a:t>print</a:t>
            </a:r>
            <a:r>
              <a:rPr lang="en-US" sz="1600" b="0" dirty="0"/>
              <a:t>("Sample Data: ",data) </a:t>
            </a:r>
            <a:endParaRPr lang="en-US" sz="1600" b="0" dirty="0" smtClean="0"/>
          </a:p>
          <a:p>
            <a:r>
              <a:rPr lang="en-US" sz="1600" b="0" dirty="0" smtClean="0"/>
              <a:t>print</a:t>
            </a:r>
            <a:r>
              <a:rPr lang="en-US" sz="1600" b="0" dirty="0"/>
              <a:t>("Standard Deviation : ",</a:t>
            </a:r>
            <a:r>
              <a:rPr lang="en-US" sz="1600" b="0" dirty="0" err="1"/>
              <a:t>sd_calc</a:t>
            </a:r>
            <a:r>
              <a:rPr lang="en-US" sz="1600" b="0" dirty="0"/>
              <a:t>(data))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3949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45719"/>
            <a:ext cx="4314825" cy="647700"/>
          </a:xfrm>
          <a:custGeom>
            <a:avLst/>
            <a:gdLst/>
            <a:ahLst/>
            <a:cxnLst/>
            <a:rect l="l" t="t" r="r" b="b"/>
            <a:pathLst>
              <a:path w="4314825" h="647700">
                <a:moveTo>
                  <a:pt x="0" y="647700"/>
                </a:moveTo>
                <a:lnTo>
                  <a:pt x="4314444" y="647700"/>
                </a:lnTo>
                <a:lnTo>
                  <a:pt x="431444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572" y="67436"/>
            <a:ext cx="411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type</a:t>
            </a:r>
            <a:r>
              <a:rPr spc="-50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9572" y="716356"/>
            <a:ext cx="7285990" cy="5086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92D050"/>
                </a:solidFill>
                <a:latin typeface="Arial"/>
                <a:cs typeface="Arial"/>
              </a:rPr>
              <a:t>7. Dictionary In</a:t>
            </a:r>
            <a:r>
              <a:rPr sz="2800" b="1" spc="3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2D050"/>
                </a:solidFill>
                <a:latin typeface="Arial"/>
                <a:cs typeface="Arial"/>
              </a:rPr>
              <a:t>Python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It is an </a:t>
            </a:r>
            <a:r>
              <a:rPr sz="2800" dirty="0">
                <a:latin typeface="Arial"/>
                <a:cs typeface="Arial"/>
              </a:rPr>
              <a:t>unordered collection of </a:t>
            </a:r>
            <a:r>
              <a:rPr sz="2800" spc="-5" dirty="0">
                <a:latin typeface="Arial"/>
                <a:cs typeface="Arial"/>
              </a:rPr>
              <a:t>items </a:t>
            </a:r>
            <a:r>
              <a:rPr sz="2800" dirty="0">
                <a:latin typeface="Arial"/>
                <a:cs typeface="Arial"/>
              </a:rPr>
              <a:t>and each  </a:t>
            </a:r>
            <a:r>
              <a:rPr sz="2800" spc="-5" dirty="0">
                <a:latin typeface="Arial"/>
                <a:cs typeface="Arial"/>
              </a:rPr>
              <a:t>item </a:t>
            </a:r>
            <a:r>
              <a:rPr sz="2800" dirty="0">
                <a:latin typeface="Arial"/>
                <a:cs typeface="Arial"/>
              </a:rPr>
              <a:t>consist </a:t>
            </a:r>
            <a:r>
              <a:rPr sz="2800" spc="-5" dirty="0">
                <a:latin typeface="Arial"/>
                <a:cs typeface="Arial"/>
              </a:rPr>
              <a:t>of a key and 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value.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e.g.</a:t>
            </a:r>
            <a:endParaRPr sz="2800">
              <a:latin typeface="Arial"/>
              <a:cs typeface="Arial"/>
            </a:endParaRPr>
          </a:p>
          <a:p>
            <a:pPr marL="12700" marR="2543810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latin typeface="Arial"/>
                <a:cs typeface="Arial"/>
              </a:rPr>
              <a:t>dict = {'Subject': 'comp sc', 'class':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'11'}  </a:t>
            </a:r>
            <a:r>
              <a:rPr sz="2000" b="1" dirty="0">
                <a:latin typeface="Arial"/>
                <a:cs typeface="Arial"/>
              </a:rPr>
              <a:t>print(dict)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print ("Subject : ",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dict['Subject'])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print ("class : ",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dict.get('class'))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Output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{'Subject': 'comp </a:t>
            </a:r>
            <a:r>
              <a:rPr sz="2800" b="1" dirty="0">
                <a:latin typeface="Arial"/>
                <a:cs typeface="Arial"/>
              </a:rPr>
              <a:t>sc', </a:t>
            </a:r>
            <a:r>
              <a:rPr sz="2800" b="1" spc="-5" dirty="0">
                <a:latin typeface="Arial"/>
                <a:cs typeface="Arial"/>
              </a:rPr>
              <a:t>'class':</a:t>
            </a:r>
            <a:r>
              <a:rPr sz="2800" b="1" spc="60" dirty="0">
                <a:latin typeface="Arial"/>
                <a:cs typeface="Arial"/>
              </a:rPr>
              <a:t> </a:t>
            </a:r>
            <a:r>
              <a:rPr sz="2800" b="1" spc="-35" dirty="0">
                <a:latin typeface="Arial"/>
                <a:cs typeface="Arial"/>
              </a:rPr>
              <a:t>'11'}</a:t>
            </a:r>
            <a:endParaRPr sz="2800">
              <a:latin typeface="Arial"/>
              <a:cs typeface="Arial"/>
            </a:endParaRPr>
          </a:p>
          <a:p>
            <a:pPr marL="12700" marR="4120515">
              <a:lnSpc>
                <a:spcPct val="100000"/>
              </a:lnSpc>
              <a:tabLst>
                <a:tab pos="1317625" algn="l"/>
                <a:tab pos="1711960" algn="l"/>
              </a:tabLst>
            </a:pPr>
            <a:r>
              <a:rPr sz="2800" b="1" spc="-5" dirty="0">
                <a:latin typeface="Arial"/>
                <a:cs typeface="Arial"/>
              </a:rPr>
              <a:t>Subject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:	comp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sc  </a:t>
            </a:r>
            <a:r>
              <a:rPr sz="2800" b="1" spc="-5" dirty="0">
                <a:latin typeface="Arial"/>
                <a:cs typeface="Arial"/>
              </a:rPr>
              <a:t>class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:	</a:t>
            </a:r>
            <a:r>
              <a:rPr sz="2800" b="1" spc="-85" dirty="0">
                <a:latin typeface="Arial"/>
                <a:cs typeface="Arial"/>
              </a:rPr>
              <a:t>11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45719"/>
            <a:ext cx="2133600" cy="647700"/>
          </a:xfrm>
          <a:custGeom>
            <a:avLst/>
            <a:gdLst/>
            <a:ahLst/>
            <a:cxnLst/>
            <a:rect l="l" t="t" r="r" b="b"/>
            <a:pathLst>
              <a:path w="2133600" h="647700">
                <a:moveTo>
                  <a:pt x="0" y="647700"/>
                </a:moveTo>
                <a:lnTo>
                  <a:pt x="2133600" y="647700"/>
                </a:lnTo>
                <a:lnTo>
                  <a:pt x="21336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572" y="67436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9572" y="719709"/>
            <a:ext cx="7566659" cy="145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Operators are special symbols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Python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that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carry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out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arithmetic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or 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logical computation.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The </a:t>
            </a:r>
            <a:r>
              <a:rPr sz="1800" b="1" spc="-10" dirty="0">
                <a:solidFill>
                  <a:srgbClr val="00AF50"/>
                </a:solidFill>
                <a:latin typeface="Arial"/>
                <a:cs typeface="Arial"/>
              </a:rPr>
              <a:t>value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that the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operator operates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on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is called  the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operand.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sz="2000" b="1" dirty="0">
                <a:latin typeface="Arial"/>
                <a:cs typeface="Arial"/>
              </a:rPr>
              <a:t>Arithmetic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operators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Used for mathematical</a:t>
            </a:r>
            <a:r>
              <a:rPr sz="2000" b="1" spc="-9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operation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34098" y="2306573"/>
          <a:ext cx="8208644" cy="3810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575"/>
                <a:gridCol w="4681855"/>
                <a:gridCol w="2736214"/>
              </a:tblGrid>
              <a:tr h="356615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Operator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6F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Meaning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6F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Example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6F0"/>
                    </a:solidFill>
                  </a:tcPr>
                </a:tc>
              </a:tr>
              <a:tr h="520573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6F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Add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two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operands or unary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plus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6F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 +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+2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6F0"/>
                    </a:solidFill>
                  </a:tcPr>
                </a:tc>
              </a:tr>
              <a:tr h="520573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6F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Subtract right operand from the left or unary</a:t>
                      </a:r>
                      <a:r>
                        <a:rPr sz="1400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minus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6F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 -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6F0"/>
                    </a:solidFill>
                  </a:tcPr>
                </a:tc>
              </a:tr>
              <a:tr h="307213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*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6F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Multiply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two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operands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6F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 *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6F0"/>
                    </a:solidFill>
                  </a:tcPr>
                </a:tc>
              </a:tr>
              <a:tr h="520573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/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6F0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3175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Divide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left operand by the right one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(always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results</a:t>
                      </a:r>
                      <a:r>
                        <a:rPr sz="14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into  float)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6F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 /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6F0"/>
                    </a:solidFill>
                  </a:tcPr>
                </a:tc>
              </a:tr>
              <a:tr h="5990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6F0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1524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Modulus - remainder of 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division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left operand by</a:t>
                      </a:r>
                      <a:r>
                        <a:rPr sz="1400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 right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 % y (remainder of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x/y)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6F0"/>
                    </a:solidFill>
                  </a:tcPr>
                </a:tc>
              </a:tr>
              <a:tr h="598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//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6F0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4140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Floor division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division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that results into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whole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number  adjusted to the left in the number</a:t>
                      </a:r>
                      <a:r>
                        <a:rPr sz="14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line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 //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6F0"/>
                    </a:solidFill>
                  </a:tcPr>
                </a:tc>
              </a:tr>
              <a:tr h="387324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**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6F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Exponent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 left operand raised to 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power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right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6F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x**y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(x to 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power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6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45719"/>
            <a:ext cx="4587240" cy="647700"/>
          </a:xfrm>
          <a:custGeom>
            <a:avLst/>
            <a:gdLst/>
            <a:ahLst/>
            <a:cxnLst/>
            <a:rect l="l" t="t" r="r" b="b"/>
            <a:pathLst>
              <a:path w="4587240" h="647700">
                <a:moveTo>
                  <a:pt x="0" y="647700"/>
                </a:moveTo>
                <a:lnTo>
                  <a:pt x="4587240" y="647700"/>
                </a:lnTo>
                <a:lnTo>
                  <a:pt x="458724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572" y="67436"/>
            <a:ext cx="398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</a:t>
            </a:r>
            <a:r>
              <a:rPr spc="-35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4636" y="719709"/>
            <a:ext cx="316357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50"/>
                </a:solidFill>
                <a:latin typeface="Arial"/>
                <a:cs typeface="Arial"/>
              </a:rPr>
              <a:t>Arithmatic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operator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continue  </a:t>
            </a:r>
            <a:r>
              <a:rPr sz="1800" b="1" spc="-5" dirty="0">
                <a:latin typeface="Arial"/>
                <a:cs typeface="Arial"/>
              </a:rPr>
              <a:t>e.g.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x =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y =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 marR="126301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print('x </a:t>
            </a:r>
            <a:r>
              <a:rPr sz="1800" dirty="0">
                <a:latin typeface="Arial"/>
                <a:cs typeface="Arial"/>
              </a:rPr>
              <a:t>+ y </a:t>
            </a:r>
            <a:r>
              <a:rPr sz="1800" spc="-5" dirty="0">
                <a:latin typeface="Arial"/>
                <a:cs typeface="Arial"/>
              </a:rPr>
              <a:t>=',x+y)  print('x </a:t>
            </a:r>
            <a:r>
              <a:rPr sz="1800" dirty="0">
                <a:latin typeface="Arial"/>
                <a:cs typeface="Arial"/>
              </a:rPr>
              <a:t>- y </a:t>
            </a:r>
            <a:r>
              <a:rPr sz="1800" spc="-10" dirty="0">
                <a:latin typeface="Arial"/>
                <a:cs typeface="Arial"/>
              </a:rPr>
              <a:t>=',x-y)  </a:t>
            </a:r>
            <a:r>
              <a:rPr sz="1800" spc="-5" dirty="0">
                <a:latin typeface="Arial"/>
                <a:cs typeface="Arial"/>
              </a:rPr>
              <a:t>print('x </a:t>
            </a:r>
            <a:r>
              <a:rPr sz="1800" dirty="0">
                <a:latin typeface="Arial"/>
                <a:cs typeface="Arial"/>
              </a:rPr>
              <a:t>* y </a:t>
            </a:r>
            <a:r>
              <a:rPr sz="1800" spc="-10" dirty="0">
                <a:latin typeface="Arial"/>
                <a:cs typeface="Arial"/>
              </a:rPr>
              <a:t>=',x*y)  </a:t>
            </a:r>
            <a:r>
              <a:rPr sz="1800" spc="-5" dirty="0">
                <a:latin typeface="Arial"/>
                <a:cs typeface="Arial"/>
              </a:rPr>
              <a:t>print('x </a:t>
            </a:r>
            <a:r>
              <a:rPr sz="1800" dirty="0">
                <a:latin typeface="Arial"/>
                <a:cs typeface="Arial"/>
              </a:rPr>
              <a:t>/ y </a:t>
            </a:r>
            <a:r>
              <a:rPr sz="1800" spc="-5" dirty="0">
                <a:latin typeface="Arial"/>
                <a:cs typeface="Arial"/>
              </a:rPr>
              <a:t>=',x/y)  print('x </a:t>
            </a:r>
            <a:r>
              <a:rPr sz="1800" dirty="0">
                <a:latin typeface="Arial"/>
                <a:cs typeface="Arial"/>
              </a:rPr>
              <a:t>// y </a:t>
            </a:r>
            <a:r>
              <a:rPr sz="1800" spc="-5" dirty="0">
                <a:latin typeface="Arial"/>
                <a:cs typeface="Arial"/>
              </a:rPr>
              <a:t>=',x//y)  print('x ** 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=',x**y)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636" y="3737559"/>
            <a:ext cx="150050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('x + y =',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9)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('x - y =',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('x </a:t>
            </a:r>
            <a:r>
              <a:rPr sz="1800" spc="-5" dirty="0">
                <a:latin typeface="Arial"/>
                <a:cs typeface="Arial"/>
              </a:rPr>
              <a:t>* </a:t>
            </a:r>
            <a:r>
              <a:rPr sz="1800" dirty="0">
                <a:latin typeface="Arial"/>
                <a:cs typeface="Arial"/>
              </a:rPr>
              <a:t>y =',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20)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('x / y =',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('x // y =',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('x </a:t>
            </a:r>
            <a:r>
              <a:rPr sz="1800" spc="-5" dirty="0">
                <a:latin typeface="Arial"/>
                <a:cs typeface="Arial"/>
              </a:rPr>
              <a:t>** </a:t>
            </a:r>
            <a:r>
              <a:rPr sz="1800" dirty="0">
                <a:latin typeface="Arial"/>
                <a:cs typeface="Arial"/>
              </a:rPr>
              <a:t>y =',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625)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33725" y="4612385"/>
            <a:ext cx="53143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Arial"/>
                <a:cs typeface="Arial"/>
              </a:rPr>
              <a:t>Write </a:t>
            </a: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program in </a:t>
            </a:r>
            <a:r>
              <a:rPr sz="1800" b="1" spc="-5" dirty="0">
                <a:latin typeface="Arial"/>
                <a:cs typeface="Arial"/>
              </a:rPr>
              <a:t>python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calculate </a:t>
            </a:r>
            <a:r>
              <a:rPr sz="1800" b="1" dirty="0">
                <a:latin typeface="Arial"/>
                <a:cs typeface="Arial"/>
              </a:rPr>
              <a:t>the  </a:t>
            </a:r>
            <a:r>
              <a:rPr sz="1800" b="1" spc="-5" dirty="0">
                <a:latin typeface="Arial"/>
                <a:cs typeface="Arial"/>
              </a:rPr>
              <a:t>simple interest based </a:t>
            </a:r>
            <a:r>
              <a:rPr sz="1800" b="1" dirty="0">
                <a:latin typeface="Arial"/>
                <a:cs typeface="Arial"/>
              </a:rPr>
              <a:t>on </a:t>
            </a:r>
            <a:r>
              <a:rPr sz="1800" b="1" spc="-5" dirty="0">
                <a:latin typeface="Arial"/>
                <a:cs typeface="Arial"/>
              </a:rPr>
              <a:t>entered amount ,rate  and time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45719"/>
            <a:ext cx="4587240" cy="647700"/>
          </a:xfrm>
          <a:custGeom>
            <a:avLst/>
            <a:gdLst/>
            <a:ahLst/>
            <a:cxnLst/>
            <a:rect l="l" t="t" r="r" b="b"/>
            <a:pathLst>
              <a:path w="4587240" h="647700">
                <a:moveTo>
                  <a:pt x="0" y="647700"/>
                </a:moveTo>
                <a:lnTo>
                  <a:pt x="4587240" y="647700"/>
                </a:lnTo>
                <a:lnTo>
                  <a:pt x="458724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572" y="67436"/>
            <a:ext cx="398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</a:t>
            </a:r>
            <a:r>
              <a:rPr spc="-35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4636" y="719709"/>
            <a:ext cx="497268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50"/>
                </a:solidFill>
                <a:latin typeface="Arial"/>
                <a:cs typeface="Arial"/>
              </a:rPr>
              <a:t>Arithmatic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operator</a:t>
            </a:r>
            <a:r>
              <a:rPr sz="1800" b="1" spc="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continue</a:t>
            </a:r>
            <a:endParaRPr sz="1800">
              <a:latin typeface="Arial"/>
              <a:cs typeface="Arial"/>
            </a:endParaRPr>
          </a:p>
          <a:p>
            <a:pPr marL="12700" marR="1081405">
              <a:lnSpc>
                <a:spcPct val="2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#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EMI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Calculator program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Python 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def emi_calculator(p, </a:t>
            </a:r>
            <a:r>
              <a:rPr sz="1800" b="1" spc="-55" dirty="0">
                <a:solidFill>
                  <a:srgbClr val="00AFEF"/>
                </a:solidFill>
                <a:latin typeface="Arial"/>
                <a:cs typeface="Arial"/>
              </a:rPr>
              <a:t>r,</a:t>
            </a:r>
            <a:r>
              <a:rPr sz="18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t):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r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r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/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(12 * 100) #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one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month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interest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t = t *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12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# one month</a:t>
            </a:r>
            <a:r>
              <a:rPr sz="1800" b="1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period</a:t>
            </a:r>
            <a:endParaRPr sz="1800">
              <a:latin typeface="Arial"/>
              <a:cs typeface="Arial"/>
            </a:endParaRPr>
          </a:p>
          <a:p>
            <a:pPr marL="266700" marR="508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emi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= (p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* r * 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pow(1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+ </a:t>
            </a:r>
            <a:r>
              <a:rPr sz="1800" b="1" spc="-55" dirty="0">
                <a:solidFill>
                  <a:srgbClr val="00AFEF"/>
                </a:solidFill>
                <a:latin typeface="Arial"/>
                <a:cs typeface="Arial"/>
              </a:rPr>
              <a:t>r,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t)) / 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(pow(1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+ </a:t>
            </a:r>
            <a:r>
              <a:rPr sz="1800" b="1" spc="-55" dirty="0">
                <a:solidFill>
                  <a:srgbClr val="00AFEF"/>
                </a:solidFill>
                <a:latin typeface="Arial"/>
                <a:cs typeface="Arial"/>
              </a:rPr>
              <a:t>r,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t) - 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1) 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return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emi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#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driver</a:t>
            </a:r>
            <a:r>
              <a:rPr sz="18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principal =</a:t>
            </a:r>
            <a:r>
              <a:rPr sz="1800" b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10000;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rate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=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10;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time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= 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2;</a:t>
            </a:r>
            <a:endParaRPr sz="1800">
              <a:latin typeface="Arial"/>
              <a:cs typeface="Arial"/>
            </a:endParaRPr>
          </a:p>
          <a:p>
            <a:pPr marL="12700" marR="374015">
              <a:lnSpc>
                <a:spcPct val="100000"/>
              </a:lnSpc>
            </a:pP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emi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emi_calculator(principal, rate, time); 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print("Monthly EMI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is= ",</a:t>
            </a:r>
            <a:r>
              <a:rPr sz="1800" b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emi)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45719"/>
            <a:ext cx="4587240" cy="647700"/>
          </a:xfrm>
          <a:custGeom>
            <a:avLst/>
            <a:gdLst/>
            <a:ahLst/>
            <a:cxnLst/>
            <a:rect l="l" t="t" r="r" b="b"/>
            <a:pathLst>
              <a:path w="4587240" h="647700">
                <a:moveTo>
                  <a:pt x="0" y="647700"/>
                </a:moveTo>
                <a:lnTo>
                  <a:pt x="4587240" y="647700"/>
                </a:lnTo>
                <a:lnTo>
                  <a:pt x="458724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572" y="67436"/>
            <a:ext cx="398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</a:t>
            </a:r>
            <a:r>
              <a:rPr spc="-35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4636" y="719709"/>
            <a:ext cx="731774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5925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50"/>
                </a:solidFill>
                <a:latin typeface="Arial"/>
                <a:cs typeface="Arial"/>
              </a:rPr>
              <a:t>Arithmatic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operator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continue 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How to calculate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GST</a:t>
            </a:r>
            <a:endParaRPr sz="1800">
              <a:latin typeface="Arial"/>
              <a:cs typeface="Arial"/>
            </a:endParaRPr>
          </a:p>
          <a:p>
            <a:pPr marL="12700" marR="5080" indent="913765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GST (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Goods and Services </a:t>
            </a:r>
            <a:r>
              <a:rPr sz="1800" spc="-65" dirty="0">
                <a:solidFill>
                  <a:srgbClr val="C00000"/>
                </a:solidFill>
                <a:latin typeface="Arial"/>
                <a:cs typeface="Arial"/>
              </a:rPr>
              <a:t>Tax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) 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is included in netprice 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product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get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GST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%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first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need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calculate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GST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Amount by</a:t>
            </a:r>
            <a:r>
              <a:rPr sz="1800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subtract  original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cost from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Netprice and then</a:t>
            </a:r>
            <a:r>
              <a:rPr sz="1800" spc="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apply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GST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% formula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(GST_Amount*100)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/</a:t>
            </a:r>
            <a:r>
              <a:rPr sz="1800" b="1" spc="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original_cost</a:t>
            </a:r>
            <a:endParaRPr sz="1800">
              <a:latin typeface="Arial"/>
              <a:cs typeface="Arial"/>
            </a:endParaRPr>
          </a:p>
          <a:p>
            <a:pPr marL="12700" marR="236220">
              <a:lnSpc>
                <a:spcPct val="2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# Python3 Program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compute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GST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from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original and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net prices. 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def Calculate_GST(org_cost,</a:t>
            </a:r>
            <a:r>
              <a:rPr sz="18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N_price):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# return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value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after calculate</a:t>
            </a:r>
            <a:r>
              <a:rPr sz="18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GST%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return (((N_price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-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org_cost)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*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100)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/</a:t>
            </a:r>
            <a:r>
              <a:rPr sz="1800" b="1" spc="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org_cost);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288925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#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Driver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program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test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above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functions 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org_cost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  <a:p>
            <a:pPr marL="12700" marR="4977765">
              <a:lnSpc>
                <a:spcPct val="100000"/>
              </a:lnSpc>
            </a:pP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N_price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120 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print("GST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=</a:t>
            </a:r>
            <a:r>
              <a:rPr sz="1800" b="1" spc="-6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",end='')</a:t>
            </a:r>
            <a:endParaRPr sz="1800">
              <a:latin typeface="Arial"/>
              <a:cs typeface="Arial"/>
            </a:endParaRPr>
          </a:p>
          <a:p>
            <a:pPr marL="12700" marR="1427480">
              <a:lnSpc>
                <a:spcPct val="100000"/>
              </a:lnSpc>
            </a:pP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print(round(Calculate_GST(org_cost, N_price)),end='')  print("%")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* </a:t>
            </a:r>
            <a:r>
              <a:rPr sz="1800" spc="-10" dirty="0">
                <a:latin typeface="Arial"/>
                <a:cs typeface="Arial"/>
              </a:rPr>
              <a:t>Write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Python </a:t>
            </a:r>
            <a:r>
              <a:rPr sz="1800" spc="-5" dirty="0">
                <a:latin typeface="Arial"/>
                <a:cs typeface="Arial"/>
              </a:rPr>
              <a:t>program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calculate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standard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deviation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072" y="693419"/>
            <a:ext cx="4312920" cy="646430"/>
          </a:xfrm>
          <a:custGeom>
            <a:avLst/>
            <a:gdLst/>
            <a:ahLst/>
            <a:cxnLst/>
            <a:rect l="l" t="t" r="r" b="b"/>
            <a:pathLst>
              <a:path w="4312920" h="646430">
                <a:moveTo>
                  <a:pt x="0" y="646176"/>
                </a:moveTo>
                <a:lnTo>
                  <a:pt x="4312920" y="646176"/>
                </a:lnTo>
                <a:lnTo>
                  <a:pt x="4312920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4507" y="713308"/>
            <a:ext cx="41135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 type</a:t>
            </a:r>
            <a:r>
              <a:rPr spc="-85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5217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2406" y="1996186"/>
            <a:ext cx="361124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Data </a:t>
            </a:r>
            <a:r>
              <a:rPr sz="2800" b="1" spc="-55" dirty="0">
                <a:solidFill>
                  <a:srgbClr val="FF0000"/>
                </a:solidFill>
                <a:latin typeface="Arial"/>
                <a:cs typeface="Arial"/>
              </a:rPr>
              <a:t>Types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800" b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Python</a:t>
            </a:r>
            <a:endParaRPr sz="2800">
              <a:latin typeface="Arial"/>
              <a:cs typeface="Arial"/>
            </a:endParaRPr>
          </a:p>
          <a:p>
            <a:pPr marL="1322705" indent="-396240">
              <a:lnSpc>
                <a:spcPct val="100000"/>
              </a:lnSpc>
              <a:buAutoNum type="arabicPeriod"/>
              <a:tabLst>
                <a:tab pos="1323340" algn="l"/>
              </a:tabLst>
            </a:pPr>
            <a:r>
              <a:rPr sz="2800" b="1" spc="-10" dirty="0">
                <a:solidFill>
                  <a:srgbClr val="92D050"/>
                </a:solidFill>
                <a:latin typeface="Arial"/>
                <a:cs typeface="Arial"/>
              </a:rPr>
              <a:t>Number</a:t>
            </a:r>
            <a:endParaRPr sz="2800">
              <a:latin typeface="Arial"/>
              <a:cs typeface="Arial"/>
            </a:endParaRPr>
          </a:p>
          <a:p>
            <a:pPr marL="1322070" indent="-395605">
              <a:lnSpc>
                <a:spcPct val="100000"/>
              </a:lnSpc>
              <a:buAutoNum type="arabicPeriod"/>
              <a:tabLst>
                <a:tab pos="1322705" algn="l"/>
              </a:tabLst>
            </a:pPr>
            <a:r>
              <a:rPr sz="2800" b="1" spc="-5" dirty="0">
                <a:solidFill>
                  <a:srgbClr val="92D050"/>
                </a:solidFill>
                <a:latin typeface="Arial"/>
                <a:cs typeface="Arial"/>
              </a:rPr>
              <a:t>String</a:t>
            </a:r>
            <a:endParaRPr sz="2800">
              <a:latin typeface="Arial"/>
              <a:cs typeface="Arial"/>
            </a:endParaRPr>
          </a:p>
          <a:p>
            <a:pPr marL="1322070" indent="-395605">
              <a:lnSpc>
                <a:spcPct val="100000"/>
              </a:lnSpc>
              <a:buAutoNum type="arabicPeriod"/>
              <a:tabLst>
                <a:tab pos="1322705" algn="l"/>
              </a:tabLst>
            </a:pPr>
            <a:r>
              <a:rPr sz="2800" b="1" spc="-5" dirty="0">
                <a:solidFill>
                  <a:srgbClr val="92D050"/>
                </a:solidFill>
                <a:latin typeface="Arial"/>
                <a:cs typeface="Arial"/>
              </a:rPr>
              <a:t>Boolean</a:t>
            </a:r>
            <a:endParaRPr sz="2800">
              <a:latin typeface="Arial"/>
              <a:cs typeface="Arial"/>
            </a:endParaRPr>
          </a:p>
          <a:p>
            <a:pPr marL="1322705" indent="-396240">
              <a:lnSpc>
                <a:spcPct val="100000"/>
              </a:lnSpc>
              <a:buAutoNum type="arabicPeriod"/>
              <a:tabLst>
                <a:tab pos="1323340" algn="l"/>
              </a:tabLst>
            </a:pPr>
            <a:r>
              <a:rPr sz="2800" b="1" spc="-10" dirty="0">
                <a:solidFill>
                  <a:srgbClr val="92D050"/>
                </a:solidFill>
                <a:latin typeface="Arial"/>
                <a:cs typeface="Arial"/>
              </a:rPr>
              <a:t>List</a:t>
            </a:r>
            <a:endParaRPr sz="2800">
              <a:latin typeface="Arial"/>
              <a:cs typeface="Arial"/>
            </a:endParaRPr>
          </a:p>
          <a:p>
            <a:pPr marL="1322070" indent="-395605">
              <a:lnSpc>
                <a:spcPct val="100000"/>
              </a:lnSpc>
              <a:buAutoNum type="arabicPeriod"/>
              <a:tabLst>
                <a:tab pos="1322705" algn="l"/>
              </a:tabLst>
            </a:pPr>
            <a:r>
              <a:rPr sz="2800" b="1" spc="-50" dirty="0">
                <a:solidFill>
                  <a:srgbClr val="92D050"/>
                </a:solidFill>
                <a:latin typeface="Arial"/>
                <a:cs typeface="Arial"/>
              </a:rPr>
              <a:t>Tuple</a:t>
            </a:r>
            <a:endParaRPr sz="2800">
              <a:latin typeface="Arial"/>
              <a:cs typeface="Arial"/>
            </a:endParaRPr>
          </a:p>
          <a:p>
            <a:pPr marL="1322705" indent="-3962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323340" algn="l"/>
              </a:tabLst>
            </a:pPr>
            <a:r>
              <a:rPr sz="2800" b="1" spc="-10" dirty="0">
                <a:solidFill>
                  <a:srgbClr val="92D050"/>
                </a:solidFill>
                <a:latin typeface="Arial"/>
                <a:cs typeface="Arial"/>
              </a:rPr>
              <a:t>Set</a:t>
            </a:r>
            <a:endParaRPr sz="2800">
              <a:latin typeface="Arial"/>
              <a:cs typeface="Arial"/>
            </a:endParaRPr>
          </a:p>
          <a:p>
            <a:pPr marL="1322705" indent="-396240">
              <a:lnSpc>
                <a:spcPct val="100000"/>
              </a:lnSpc>
              <a:buAutoNum type="arabicPeriod"/>
              <a:tabLst>
                <a:tab pos="1323340" algn="l"/>
              </a:tabLst>
            </a:pPr>
            <a:r>
              <a:rPr sz="2800" b="1" spc="-5" dirty="0">
                <a:solidFill>
                  <a:srgbClr val="92D050"/>
                </a:solidFill>
                <a:latin typeface="Arial"/>
                <a:cs typeface="Arial"/>
              </a:rPr>
              <a:t>Dictionary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45719"/>
            <a:ext cx="4587240" cy="647700"/>
          </a:xfrm>
          <a:custGeom>
            <a:avLst/>
            <a:gdLst/>
            <a:ahLst/>
            <a:cxnLst/>
            <a:rect l="l" t="t" r="r" b="b"/>
            <a:pathLst>
              <a:path w="4587240" h="647700">
                <a:moveTo>
                  <a:pt x="0" y="647700"/>
                </a:moveTo>
                <a:lnTo>
                  <a:pt x="4587240" y="647700"/>
                </a:lnTo>
                <a:lnTo>
                  <a:pt x="458724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572" y="67436"/>
            <a:ext cx="398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</a:t>
            </a:r>
            <a:r>
              <a:rPr spc="-35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9572" y="745997"/>
            <a:ext cx="2475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Comparison</a:t>
            </a:r>
            <a:r>
              <a:rPr sz="18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operators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compare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21232" y="1406397"/>
          <a:ext cx="7273290" cy="4694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310"/>
                <a:gridCol w="5544820"/>
                <a:gridCol w="772160"/>
              </a:tblGrid>
              <a:tr h="63919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Operator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558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Meaning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558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53340" marR="349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Exampl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Greater that -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if left operand is greater than the</a:t>
                      </a:r>
                      <a:r>
                        <a:rPr sz="1600" spc="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right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x &gt;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55054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&lt;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Less that -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if left operand is less than the</a:t>
                      </a:r>
                      <a:r>
                        <a:rPr sz="16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right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x &lt;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550671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==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Equal to -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if both operands are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equal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x ==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55054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spc="-45" dirty="0">
                          <a:latin typeface="Arial"/>
                          <a:cs typeface="Arial"/>
                        </a:rPr>
                        <a:t>!=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Not equal to -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if operands are not</a:t>
                      </a:r>
                      <a:r>
                        <a:rPr sz="16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equal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!=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8515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&gt;=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52069" marR="90170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Greater than or equal to -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if left operand is greater than  or equal to the</a:t>
                      </a:r>
                      <a:r>
                        <a:rPr sz="16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right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x &gt;=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851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&lt;=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52069" marR="398780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Less than or equal to -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if left operand is less than or  equal to the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right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x &lt;=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45719"/>
            <a:ext cx="4587240" cy="647700"/>
          </a:xfrm>
          <a:custGeom>
            <a:avLst/>
            <a:gdLst/>
            <a:ahLst/>
            <a:cxnLst/>
            <a:rect l="l" t="t" r="r" b="b"/>
            <a:pathLst>
              <a:path w="4587240" h="647700">
                <a:moveTo>
                  <a:pt x="0" y="647700"/>
                </a:moveTo>
                <a:lnTo>
                  <a:pt x="4587240" y="647700"/>
                </a:lnTo>
                <a:lnTo>
                  <a:pt x="458724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572" y="67436"/>
            <a:ext cx="398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</a:t>
            </a:r>
            <a:r>
              <a:rPr spc="-35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9572" y="745997"/>
            <a:ext cx="3493770" cy="447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Comparison operators</a:t>
            </a:r>
            <a:r>
              <a:rPr sz="1800" b="1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continue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e.g.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x =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101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y =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121</a:t>
            </a:r>
            <a:endParaRPr sz="1600">
              <a:latin typeface="Arial"/>
              <a:cs typeface="Arial"/>
            </a:endParaRPr>
          </a:p>
          <a:p>
            <a:pPr marL="12700" marR="161163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print('x &gt; y is',x&gt;y)  print('x &lt; y is',x&lt;y)  print('x == y is',x==y)  print('x </a:t>
            </a:r>
            <a:r>
              <a:rPr sz="1600" spc="-25" dirty="0">
                <a:latin typeface="Arial"/>
                <a:cs typeface="Arial"/>
              </a:rPr>
              <a:t>!= </a:t>
            </a:r>
            <a:r>
              <a:rPr sz="1600" spc="-5" dirty="0">
                <a:latin typeface="Arial"/>
                <a:cs typeface="Arial"/>
              </a:rPr>
              <a:t>y </a:t>
            </a:r>
            <a:r>
              <a:rPr sz="1600" spc="-10" dirty="0">
                <a:latin typeface="Arial"/>
                <a:cs typeface="Arial"/>
              </a:rPr>
              <a:t>is',x!=y)  </a:t>
            </a:r>
            <a:r>
              <a:rPr sz="1600" spc="-5" dirty="0">
                <a:latin typeface="Arial"/>
                <a:cs typeface="Arial"/>
              </a:rPr>
              <a:t>print('x &gt;= y is',x&gt;=y)  print('x &lt;= 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is',x&lt;=y)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('x &gt; y </a:t>
            </a:r>
            <a:r>
              <a:rPr sz="1600" dirty="0">
                <a:latin typeface="Arial"/>
                <a:cs typeface="Arial"/>
              </a:rPr>
              <a:t>is',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False)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('x &lt; y </a:t>
            </a:r>
            <a:r>
              <a:rPr sz="1600" dirty="0">
                <a:latin typeface="Arial"/>
                <a:cs typeface="Arial"/>
              </a:rPr>
              <a:t>is',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True)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('x == y </a:t>
            </a:r>
            <a:r>
              <a:rPr sz="1600" dirty="0">
                <a:latin typeface="Arial"/>
                <a:cs typeface="Arial"/>
              </a:rPr>
              <a:t>is',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False)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('x </a:t>
            </a:r>
            <a:r>
              <a:rPr sz="1600" spc="-25" dirty="0">
                <a:latin typeface="Arial"/>
                <a:cs typeface="Arial"/>
              </a:rPr>
              <a:t>!= </a:t>
            </a:r>
            <a:r>
              <a:rPr sz="1600" spc="-5" dirty="0">
                <a:latin typeface="Arial"/>
                <a:cs typeface="Arial"/>
              </a:rPr>
              <a:t>y </a:t>
            </a:r>
            <a:r>
              <a:rPr sz="1600" dirty="0">
                <a:latin typeface="Arial"/>
                <a:cs typeface="Arial"/>
              </a:rPr>
              <a:t>is',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True)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('x &gt;= y </a:t>
            </a:r>
            <a:r>
              <a:rPr sz="1600" dirty="0">
                <a:latin typeface="Arial"/>
                <a:cs typeface="Arial"/>
              </a:rPr>
              <a:t>is',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False)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('x &lt;= y is', </a:t>
            </a:r>
            <a:r>
              <a:rPr sz="1600" spc="-15" dirty="0">
                <a:latin typeface="Arial"/>
                <a:cs typeface="Arial"/>
              </a:rPr>
              <a:t>True)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45719"/>
            <a:ext cx="4587240" cy="647700"/>
          </a:xfrm>
          <a:custGeom>
            <a:avLst/>
            <a:gdLst/>
            <a:ahLst/>
            <a:cxnLst/>
            <a:rect l="l" t="t" r="r" b="b"/>
            <a:pathLst>
              <a:path w="4587240" h="647700">
                <a:moveTo>
                  <a:pt x="0" y="647700"/>
                </a:moveTo>
                <a:lnTo>
                  <a:pt x="4587240" y="647700"/>
                </a:lnTo>
                <a:lnTo>
                  <a:pt x="458724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572" y="67436"/>
            <a:ext cx="398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</a:t>
            </a:r>
            <a:r>
              <a:rPr spc="-35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9572" y="745997"/>
            <a:ext cx="1944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Logical</a:t>
            </a:r>
            <a:r>
              <a:rPr sz="1800" b="1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operators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9572" y="2942336"/>
            <a:ext cx="2388235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e.g.</a:t>
            </a:r>
            <a:endParaRPr sz="1600">
              <a:latin typeface="Arial"/>
              <a:cs typeface="Arial"/>
            </a:endParaRPr>
          </a:p>
          <a:p>
            <a:pPr marL="12700" marR="15036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x = </a:t>
            </a:r>
            <a:r>
              <a:rPr sz="1600" b="1" spc="-25" dirty="0">
                <a:latin typeface="Arial"/>
                <a:cs typeface="Arial"/>
              </a:rPr>
              <a:t>True  </a:t>
            </a:r>
            <a:r>
              <a:rPr sz="1600" b="1" spc="-5" dirty="0">
                <a:latin typeface="Arial"/>
                <a:cs typeface="Arial"/>
              </a:rPr>
              <a:t>y =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False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print('x and y is',x and </a:t>
            </a:r>
            <a:r>
              <a:rPr sz="1600" b="1" spc="-25" dirty="0">
                <a:latin typeface="Arial"/>
                <a:cs typeface="Arial"/>
              </a:rPr>
              <a:t>y)  </a:t>
            </a:r>
            <a:r>
              <a:rPr sz="1600" b="1" spc="-5" dirty="0">
                <a:latin typeface="Arial"/>
                <a:cs typeface="Arial"/>
              </a:rPr>
              <a:t>print('x or y is',x or </a:t>
            </a:r>
            <a:r>
              <a:rPr sz="1600" b="1" spc="-25" dirty="0">
                <a:latin typeface="Arial"/>
                <a:cs typeface="Arial"/>
              </a:rPr>
              <a:t>y)  </a:t>
            </a:r>
            <a:r>
              <a:rPr sz="1600" b="1" spc="-5" dirty="0">
                <a:latin typeface="Arial"/>
                <a:cs typeface="Arial"/>
              </a:rPr>
              <a:t>print('not x is',not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x)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Outpur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('x and y is',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False)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('x or y is',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True)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('not x is',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False)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77214" y="1118361"/>
          <a:ext cx="7848599" cy="1794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500"/>
                <a:gridCol w="5288915"/>
                <a:gridCol w="1226184"/>
              </a:tblGrid>
              <a:tr h="520064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Operator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Meaning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Example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424814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if both the operands are</a:t>
                      </a:r>
                      <a:r>
                        <a:rPr sz="16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true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x and 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if either of the operands is</a:t>
                      </a:r>
                      <a:r>
                        <a:rPr sz="16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true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x or 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424814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not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if operand is false (complements the</a:t>
                      </a:r>
                      <a:r>
                        <a:rPr sz="16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operand)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45719"/>
            <a:ext cx="4587240" cy="647700"/>
          </a:xfrm>
          <a:custGeom>
            <a:avLst/>
            <a:gdLst/>
            <a:ahLst/>
            <a:cxnLst/>
            <a:rect l="l" t="t" r="r" b="b"/>
            <a:pathLst>
              <a:path w="4587240" h="647700">
                <a:moveTo>
                  <a:pt x="0" y="647700"/>
                </a:moveTo>
                <a:lnTo>
                  <a:pt x="4587240" y="647700"/>
                </a:lnTo>
                <a:lnTo>
                  <a:pt x="458724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572" y="67436"/>
            <a:ext cx="398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</a:t>
            </a:r>
            <a:r>
              <a:rPr spc="-35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9572" y="1069085"/>
            <a:ext cx="33102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Bitwise</a:t>
            </a:r>
            <a:r>
              <a:rPr sz="1800" b="1" spc="-3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operators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Used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manipulate </a:t>
            </a:r>
            <a:r>
              <a:rPr sz="1800" b="1" dirty="0">
                <a:latin typeface="Arial"/>
                <a:cs typeface="Arial"/>
              </a:rPr>
              <a:t>bit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values.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55980" y="2240889"/>
          <a:ext cx="6820534" cy="2911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7440"/>
                <a:gridCol w="3439795"/>
                <a:gridCol w="2273299"/>
              </a:tblGrid>
              <a:tr h="488086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Operator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solidFill>
                      <a:srgbClr val="EAEAEB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Meaning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solidFill>
                      <a:srgbClr val="EAEAEB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Example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solidFill>
                      <a:srgbClr val="EAEAEB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&amp;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B w="9525">
                      <a:solidFill>
                        <a:srgbClr val="EA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Bitwise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B w="9525">
                      <a:solidFill>
                        <a:srgbClr val="EA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x&amp;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B w="9525">
                      <a:solidFill>
                        <a:srgbClr val="EA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|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Bitwise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x |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03859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~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Bitwise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NOT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~x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^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Bitwise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XOR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x ^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03859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&gt;&gt;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Bitwise right shift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x&gt;&gt;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&lt;&lt;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Bitwise left shift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x&lt;&lt;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572" y="67436"/>
            <a:ext cx="398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</a:t>
            </a:r>
            <a:r>
              <a:rPr spc="-35" dirty="0"/>
              <a:t> </a:t>
            </a:r>
            <a:r>
              <a:rPr spc="-5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Bitwise </a:t>
            </a:r>
            <a:r>
              <a:rPr spc="-5" dirty="0"/>
              <a:t>operators</a:t>
            </a:r>
            <a:r>
              <a:rPr spc="-20" dirty="0"/>
              <a:t> </a:t>
            </a:r>
            <a:r>
              <a:rPr spc="-5" dirty="0"/>
              <a:t>continue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0000"/>
                </a:solidFill>
              </a:rPr>
              <a:t>a =</a:t>
            </a:r>
            <a:r>
              <a:rPr sz="1600" spc="-85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6</a:t>
            </a:r>
            <a:endParaRPr sz="1600"/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00"/>
                </a:solidFill>
              </a:rPr>
              <a:t>b =</a:t>
            </a:r>
            <a:r>
              <a:rPr sz="1600" spc="-85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3</a:t>
            </a:r>
            <a:endParaRPr sz="1600"/>
          </a:p>
          <a:p>
            <a:pPr marL="12700" marR="74993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0000"/>
                </a:solidFill>
              </a:rPr>
              <a:t>print ('a=',a,':',bin(a),'b=',b,':',bin(b))  c =</a:t>
            </a:r>
            <a:r>
              <a:rPr sz="1600" spc="10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0</a:t>
            </a:r>
            <a:endParaRPr sz="1600"/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00"/>
                </a:solidFill>
              </a:rPr>
              <a:t>c = a &amp;</a:t>
            </a:r>
            <a:r>
              <a:rPr sz="1600" spc="5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b;</a:t>
            </a:r>
            <a:endParaRPr sz="1600"/>
          </a:p>
          <a:p>
            <a:pPr marL="12700" marR="719455">
              <a:lnSpc>
                <a:spcPct val="100000"/>
              </a:lnSpc>
            </a:pPr>
            <a:r>
              <a:rPr sz="1600" spc="-5" dirty="0">
                <a:solidFill>
                  <a:srgbClr val="000000"/>
                </a:solidFill>
              </a:rPr>
              <a:t>print ("result of AND is ", c,':',bin(c))  c = a |</a:t>
            </a:r>
            <a:r>
              <a:rPr sz="1600" spc="10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b;</a:t>
            </a:r>
            <a:endParaRPr sz="1600"/>
          </a:p>
          <a:p>
            <a:pPr marL="12700" marR="830580">
              <a:lnSpc>
                <a:spcPct val="100000"/>
              </a:lnSpc>
            </a:pPr>
            <a:r>
              <a:rPr sz="1600" spc="-5" dirty="0">
                <a:solidFill>
                  <a:srgbClr val="000000"/>
                </a:solidFill>
              </a:rPr>
              <a:t>print ("result of </a:t>
            </a:r>
            <a:r>
              <a:rPr sz="1600" spc="-10" dirty="0">
                <a:solidFill>
                  <a:srgbClr val="000000"/>
                </a:solidFill>
              </a:rPr>
              <a:t>OR </a:t>
            </a:r>
            <a:r>
              <a:rPr sz="1600" spc="-5" dirty="0">
                <a:solidFill>
                  <a:srgbClr val="000000"/>
                </a:solidFill>
              </a:rPr>
              <a:t>is ", c,':',bin(c))  c = a ^</a:t>
            </a:r>
            <a:r>
              <a:rPr sz="1600" spc="15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b;</a:t>
            </a:r>
            <a:endParaRPr sz="1600"/>
          </a:p>
          <a:p>
            <a:pPr marL="12700" marR="561340">
              <a:lnSpc>
                <a:spcPct val="100000"/>
              </a:lnSpc>
            </a:pPr>
            <a:r>
              <a:rPr sz="1600" spc="-5" dirty="0">
                <a:solidFill>
                  <a:srgbClr val="000000"/>
                </a:solidFill>
              </a:rPr>
              <a:t>print ("result of </a:t>
            </a:r>
            <a:r>
              <a:rPr sz="1600" spc="-10" dirty="0">
                <a:solidFill>
                  <a:srgbClr val="000000"/>
                </a:solidFill>
              </a:rPr>
              <a:t>EXOR </a:t>
            </a:r>
            <a:r>
              <a:rPr sz="1600" spc="-5" dirty="0">
                <a:solidFill>
                  <a:srgbClr val="000000"/>
                </a:solidFill>
              </a:rPr>
              <a:t>is ", c,':',bin(c))  c =</a:t>
            </a:r>
            <a:r>
              <a:rPr sz="1600" spc="10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~a;</a:t>
            </a:r>
            <a:endParaRPr sz="1600"/>
          </a:p>
          <a:p>
            <a:pPr marL="12700" marR="690245">
              <a:lnSpc>
                <a:spcPct val="100000"/>
              </a:lnSpc>
            </a:pPr>
            <a:r>
              <a:rPr sz="1600" spc="-5" dirty="0">
                <a:solidFill>
                  <a:srgbClr val="000000"/>
                </a:solidFill>
              </a:rPr>
              <a:t>print ("result of COMPLEMENT is ",  c,':',bin(c))</a:t>
            </a:r>
            <a:endParaRPr sz="1600"/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00"/>
                </a:solidFill>
              </a:rPr>
              <a:t>c = a &lt;&lt;</a:t>
            </a:r>
            <a:r>
              <a:rPr sz="1600" spc="-50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2;</a:t>
            </a:r>
            <a:endParaRPr sz="1600"/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0000"/>
                </a:solidFill>
              </a:rPr>
              <a:t>print ("result of LEFT SHIFT is ", c,':',bin(c))  c = a &gt;&gt;</a:t>
            </a:r>
            <a:r>
              <a:rPr sz="1600" spc="20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2;</a:t>
            </a:r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639572" y="5247258"/>
            <a:ext cx="4034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print ("result of RIGHT SHIFT is ",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c,':',bin(c))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25085" y="1656079"/>
            <a:ext cx="359156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('a=', 6, ':', </a:t>
            </a:r>
            <a:r>
              <a:rPr sz="1800" spc="-25" dirty="0">
                <a:latin typeface="Arial"/>
                <a:cs typeface="Arial"/>
              </a:rPr>
              <a:t>'0b110', </a:t>
            </a:r>
            <a:r>
              <a:rPr sz="1800" dirty="0">
                <a:latin typeface="Arial"/>
                <a:cs typeface="Arial"/>
              </a:rPr>
              <a:t>'b=', 3, ':',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'0b11')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('result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AND is </a:t>
            </a:r>
            <a:r>
              <a:rPr sz="1800" dirty="0">
                <a:latin typeface="Arial"/>
                <a:cs typeface="Arial"/>
              </a:rPr>
              <a:t>', </a:t>
            </a:r>
            <a:r>
              <a:rPr sz="1800" spc="-5" dirty="0">
                <a:latin typeface="Arial"/>
                <a:cs typeface="Arial"/>
              </a:rPr>
              <a:t>2, </a:t>
            </a:r>
            <a:r>
              <a:rPr sz="1800" dirty="0">
                <a:latin typeface="Arial"/>
                <a:cs typeface="Arial"/>
              </a:rPr>
              <a:t>':',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'0b10')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('result </a:t>
            </a:r>
            <a:r>
              <a:rPr sz="1800" dirty="0">
                <a:latin typeface="Arial"/>
                <a:cs typeface="Arial"/>
              </a:rPr>
              <a:t>of OR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', 7, ':',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'0b111')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('result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EXOR is </a:t>
            </a:r>
            <a:r>
              <a:rPr sz="1800" dirty="0">
                <a:latin typeface="Arial"/>
                <a:cs typeface="Arial"/>
              </a:rPr>
              <a:t>', 5, ':',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'0b101')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25085" y="3027934"/>
            <a:ext cx="4538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('result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COMPLEMENT is </a:t>
            </a:r>
            <a:r>
              <a:rPr sz="1800" dirty="0">
                <a:latin typeface="Arial"/>
                <a:cs typeface="Arial"/>
              </a:rPr>
              <a:t>', -7, ':',</a:t>
            </a:r>
            <a:r>
              <a:rPr sz="1800" spc="-35" dirty="0">
                <a:latin typeface="Arial"/>
                <a:cs typeface="Arial"/>
              </a:rPr>
              <a:t> '-0b111')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25085" y="3302253"/>
            <a:ext cx="44469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('result </a:t>
            </a:r>
            <a:r>
              <a:rPr sz="1800" dirty="0">
                <a:latin typeface="Arial"/>
                <a:cs typeface="Arial"/>
              </a:rPr>
              <a:t>of LEFT SHIFT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', </a:t>
            </a:r>
            <a:r>
              <a:rPr sz="1800" spc="-5" dirty="0">
                <a:latin typeface="Arial"/>
                <a:cs typeface="Arial"/>
              </a:rPr>
              <a:t>24, </a:t>
            </a:r>
            <a:r>
              <a:rPr sz="1800" dirty="0">
                <a:latin typeface="Arial"/>
                <a:cs typeface="Arial"/>
              </a:rPr>
              <a:t>':',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'0b11000')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('result of RIGHT SHIFT </a:t>
            </a:r>
            <a:r>
              <a:rPr sz="1800" dirty="0">
                <a:latin typeface="Arial"/>
                <a:cs typeface="Arial"/>
              </a:rPr>
              <a:t>is ', </a:t>
            </a:r>
            <a:r>
              <a:rPr sz="1800" spc="-10" dirty="0">
                <a:latin typeface="Arial"/>
                <a:cs typeface="Arial"/>
              </a:rPr>
              <a:t>1, </a:t>
            </a:r>
            <a:r>
              <a:rPr sz="1800" dirty="0">
                <a:latin typeface="Arial"/>
                <a:cs typeface="Arial"/>
              </a:rPr>
              <a:t>':',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'0b1')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45719"/>
            <a:ext cx="4587240" cy="647700"/>
          </a:xfrm>
          <a:custGeom>
            <a:avLst/>
            <a:gdLst/>
            <a:ahLst/>
            <a:cxnLst/>
            <a:rect l="l" t="t" r="r" b="b"/>
            <a:pathLst>
              <a:path w="4587240" h="647700">
                <a:moveTo>
                  <a:pt x="0" y="647700"/>
                </a:moveTo>
                <a:lnTo>
                  <a:pt x="4587240" y="647700"/>
                </a:lnTo>
                <a:lnTo>
                  <a:pt x="458724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572" y="67436"/>
            <a:ext cx="398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</a:t>
            </a:r>
            <a:r>
              <a:rPr spc="-35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0486" y="761746"/>
            <a:ext cx="4057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50"/>
                </a:solidFill>
                <a:latin typeface="Verdana"/>
                <a:cs typeface="Verdana"/>
              </a:rPr>
              <a:t>Python Membership</a:t>
            </a:r>
            <a:r>
              <a:rPr sz="1800" spc="2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Verdana"/>
                <a:cs typeface="Verdana"/>
              </a:rPr>
              <a:t>Operators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5" dirty="0">
                <a:latin typeface="Verdana"/>
                <a:cs typeface="Verdana"/>
              </a:rPr>
              <a:t>Test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membership </a:t>
            </a:r>
            <a:r>
              <a:rPr sz="1800" dirty="0">
                <a:latin typeface="Verdana"/>
                <a:cs typeface="Verdana"/>
              </a:rPr>
              <a:t>in a</a:t>
            </a:r>
            <a:r>
              <a:rPr sz="1800" spc="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sequence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486" y="2682620"/>
            <a:ext cx="5388610" cy="3592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Verdana"/>
                <a:cs typeface="Verdana"/>
              </a:rPr>
              <a:t>e.g.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a =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5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b = </a:t>
            </a:r>
            <a:r>
              <a:rPr sz="1600" dirty="0">
                <a:latin typeface="Verdana"/>
                <a:cs typeface="Verdana"/>
              </a:rPr>
              <a:t>10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list </a:t>
            </a:r>
            <a:r>
              <a:rPr sz="1600" spc="-5" dirty="0">
                <a:latin typeface="Verdana"/>
                <a:cs typeface="Verdana"/>
              </a:rPr>
              <a:t>= [1, 2, </a:t>
            </a:r>
            <a:r>
              <a:rPr sz="1600" dirty="0">
                <a:latin typeface="Verdana"/>
                <a:cs typeface="Verdana"/>
              </a:rPr>
              <a:t>3, 4, </a:t>
            </a:r>
            <a:r>
              <a:rPr sz="1600" spc="-5" dirty="0">
                <a:latin typeface="Verdana"/>
                <a:cs typeface="Verdana"/>
              </a:rPr>
              <a:t>5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if </a:t>
            </a:r>
            <a:r>
              <a:rPr sz="1600" spc="-5" dirty="0">
                <a:latin typeface="Verdana"/>
                <a:cs typeface="Verdana"/>
              </a:rPr>
              <a:t>( a </a:t>
            </a:r>
            <a:r>
              <a:rPr sz="1600" spc="-10" dirty="0">
                <a:latin typeface="Verdana"/>
                <a:cs typeface="Verdana"/>
              </a:rPr>
              <a:t>in list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):</a:t>
            </a:r>
            <a:endParaRPr sz="1600">
              <a:latin typeface="Verdana"/>
              <a:cs typeface="Verdana"/>
            </a:endParaRPr>
          </a:p>
          <a:p>
            <a:pPr marL="12700" marR="414020" indent="214629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print ("Line </a:t>
            </a:r>
            <a:r>
              <a:rPr sz="1600" spc="-5" dirty="0">
                <a:latin typeface="Verdana"/>
                <a:cs typeface="Verdana"/>
              </a:rPr>
              <a:t>1 - a is </a:t>
            </a:r>
            <a:r>
              <a:rPr sz="1600" spc="-10" dirty="0">
                <a:latin typeface="Verdana"/>
                <a:cs typeface="Verdana"/>
              </a:rPr>
              <a:t>available in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10" dirty="0">
                <a:latin typeface="Verdana"/>
                <a:cs typeface="Verdana"/>
              </a:rPr>
              <a:t>given list")  else:</a:t>
            </a:r>
            <a:endParaRPr sz="1600">
              <a:latin typeface="Verdana"/>
              <a:cs typeface="Verdana"/>
            </a:endParaRPr>
          </a:p>
          <a:p>
            <a:pPr marL="12700" marR="10795" indent="214629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print ("Line </a:t>
            </a:r>
            <a:r>
              <a:rPr sz="1600" spc="-5" dirty="0">
                <a:latin typeface="Verdana"/>
                <a:cs typeface="Verdana"/>
              </a:rPr>
              <a:t>1 - a is not </a:t>
            </a:r>
            <a:r>
              <a:rPr sz="1600" spc="-10" dirty="0">
                <a:latin typeface="Verdana"/>
                <a:cs typeface="Verdana"/>
              </a:rPr>
              <a:t>available in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10" dirty="0">
                <a:latin typeface="Verdana"/>
                <a:cs typeface="Verdana"/>
              </a:rPr>
              <a:t>given list")  if </a:t>
            </a:r>
            <a:r>
              <a:rPr sz="1600" spc="-5" dirty="0">
                <a:latin typeface="Verdana"/>
                <a:cs typeface="Verdana"/>
              </a:rPr>
              <a:t>( b not </a:t>
            </a:r>
            <a:r>
              <a:rPr sz="1600" spc="-10" dirty="0">
                <a:latin typeface="Verdana"/>
                <a:cs typeface="Verdana"/>
              </a:rPr>
              <a:t>in list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):</a:t>
            </a:r>
            <a:endParaRPr sz="1600">
              <a:latin typeface="Verdana"/>
              <a:cs typeface="Verdana"/>
            </a:endParaRPr>
          </a:p>
          <a:p>
            <a:pPr marL="12700" marR="5080" indent="214629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Verdana"/>
                <a:cs typeface="Verdana"/>
              </a:rPr>
              <a:t>print ("Line </a:t>
            </a:r>
            <a:r>
              <a:rPr sz="1600" spc="-5" dirty="0">
                <a:latin typeface="Verdana"/>
                <a:cs typeface="Verdana"/>
              </a:rPr>
              <a:t>2 - b </a:t>
            </a:r>
            <a:r>
              <a:rPr sz="1600" spc="-10" dirty="0">
                <a:latin typeface="Verdana"/>
                <a:cs typeface="Verdana"/>
              </a:rPr>
              <a:t>is </a:t>
            </a:r>
            <a:r>
              <a:rPr sz="1600" spc="-5" dirty="0">
                <a:latin typeface="Verdana"/>
                <a:cs typeface="Verdana"/>
              </a:rPr>
              <a:t>not </a:t>
            </a:r>
            <a:r>
              <a:rPr sz="1600" spc="-10" dirty="0">
                <a:latin typeface="Verdana"/>
                <a:cs typeface="Verdana"/>
              </a:rPr>
              <a:t>available in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10" dirty="0">
                <a:latin typeface="Verdana"/>
                <a:cs typeface="Verdana"/>
              </a:rPr>
              <a:t>given list")  else:</a:t>
            </a:r>
            <a:endParaRPr sz="1600">
              <a:latin typeface="Verdana"/>
              <a:cs typeface="Verdana"/>
            </a:endParaRPr>
          </a:p>
          <a:p>
            <a:pPr marL="227329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print ("Line </a:t>
            </a:r>
            <a:r>
              <a:rPr sz="1600" spc="-5" dirty="0">
                <a:latin typeface="Verdana"/>
                <a:cs typeface="Verdana"/>
              </a:rPr>
              <a:t>2 - b </a:t>
            </a:r>
            <a:r>
              <a:rPr sz="1600" spc="-10" dirty="0">
                <a:latin typeface="Verdana"/>
                <a:cs typeface="Verdana"/>
              </a:rPr>
              <a:t>is available in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10" dirty="0">
                <a:latin typeface="Verdana"/>
                <a:cs typeface="Verdana"/>
              </a:rPr>
              <a:t>given</a:t>
            </a:r>
            <a:r>
              <a:rPr sz="1600" spc="1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list")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Verdana"/>
                <a:cs typeface="Verdana"/>
              </a:rPr>
              <a:t>output</a:t>
            </a:r>
            <a:endParaRPr sz="1400">
              <a:latin typeface="Verdana"/>
              <a:cs typeface="Verdana"/>
            </a:endParaRPr>
          </a:p>
          <a:p>
            <a:pPr marL="12700" marR="1254125">
              <a:lnSpc>
                <a:spcPct val="100000"/>
              </a:lnSpc>
            </a:pPr>
            <a:r>
              <a:rPr sz="1400" b="1" dirty="0">
                <a:latin typeface="Verdana"/>
                <a:cs typeface="Verdana"/>
              </a:rPr>
              <a:t>Line 1 - a is available in </a:t>
            </a:r>
            <a:r>
              <a:rPr sz="1400" b="1" spc="-5" dirty="0">
                <a:latin typeface="Verdana"/>
                <a:cs typeface="Verdana"/>
              </a:rPr>
              <a:t>the given </a:t>
            </a:r>
            <a:r>
              <a:rPr sz="1400" b="1" dirty="0">
                <a:latin typeface="Verdana"/>
                <a:cs typeface="Verdana"/>
              </a:rPr>
              <a:t>list  Line 2 - b is </a:t>
            </a:r>
            <a:r>
              <a:rPr sz="1400" b="1" spc="-5" dirty="0">
                <a:latin typeface="Verdana"/>
                <a:cs typeface="Verdana"/>
              </a:rPr>
              <a:t>not </a:t>
            </a:r>
            <a:r>
              <a:rPr sz="1400" b="1" dirty="0">
                <a:latin typeface="Verdana"/>
                <a:cs typeface="Verdana"/>
              </a:rPr>
              <a:t>available in </a:t>
            </a:r>
            <a:r>
              <a:rPr sz="1400" b="1" spc="-5" dirty="0">
                <a:latin typeface="Verdana"/>
                <a:cs typeface="Verdana"/>
              </a:rPr>
              <a:t>the given</a:t>
            </a:r>
            <a:r>
              <a:rPr sz="1400" b="1" spc="-17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list</a:t>
            </a:r>
            <a:endParaRPr sz="1400">
              <a:latin typeface="Verdana"/>
              <a:cs typeface="Verdan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80632" y="1394967"/>
          <a:ext cx="8956675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35"/>
                <a:gridCol w="7660640"/>
              </a:tblGrid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Operator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DBA6"/>
                      </a:solidFill>
                      <a:prstDash val="solid"/>
                    </a:lnL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in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Evaluates to true if it finds a variable in the specified sequence and false</a:t>
                      </a:r>
                      <a:r>
                        <a:rPr sz="1600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otherwise.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DBA6"/>
                      </a:solidFill>
                      <a:prstDash val="solid"/>
                    </a:lnL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not in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Evaluates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true if it does not finds a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variable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 the specified sequence and false</a:t>
                      </a:r>
                      <a:r>
                        <a:rPr sz="1400" spc="-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otherwise.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DBA6"/>
                      </a:solidFill>
                      <a:prstDash val="solid"/>
                    </a:lnL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45719"/>
            <a:ext cx="4587240" cy="647700"/>
          </a:xfrm>
          <a:custGeom>
            <a:avLst/>
            <a:gdLst/>
            <a:ahLst/>
            <a:cxnLst/>
            <a:rect l="l" t="t" r="r" b="b"/>
            <a:pathLst>
              <a:path w="4587240" h="647700">
                <a:moveTo>
                  <a:pt x="0" y="647700"/>
                </a:moveTo>
                <a:lnTo>
                  <a:pt x="4587240" y="647700"/>
                </a:lnTo>
                <a:lnTo>
                  <a:pt x="458724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572" y="67436"/>
            <a:ext cx="398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</a:t>
            </a:r>
            <a:r>
              <a:rPr spc="-35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9572" y="749046"/>
            <a:ext cx="301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50"/>
                </a:solidFill>
                <a:latin typeface="Verdana"/>
                <a:cs typeface="Verdana"/>
              </a:rPr>
              <a:t>Python Identity</a:t>
            </a:r>
            <a:r>
              <a:rPr sz="1800" spc="-10" dirty="0">
                <a:solidFill>
                  <a:srgbClr val="00AF50"/>
                </a:solidFill>
                <a:latin typeface="Verdana"/>
                <a:cs typeface="Verdana"/>
              </a:rPr>
              <a:t> Operators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9572" y="3218434"/>
            <a:ext cx="663257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e.g.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a =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10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b =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10</a:t>
            </a:r>
            <a:endParaRPr sz="1800">
              <a:latin typeface="Verdana"/>
              <a:cs typeface="Verdana"/>
            </a:endParaRPr>
          </a:p>
          <a:p>
            <a:pPr marL="12700" marR="148717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print ('Line 1','a=',a,':',id(a), 'b=',b,':',id(b))  </a:t>
            </a:r>
            <a:r>
              <a:rPr sz="1800" dirty="0">
                <a:latin typeface="Verdana"/>
                <a:cs typeface="Verdana"/>
              </a:rPr>
              <a:t>if ( a is b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):</a:t>
            </a:r>
            <a:endParaRPr sz="1800">
              <a:latin typeface="Verdana"/>
              <a:cs typeface="Verdana"/>
            </a:endParaRPr>
          </a:p>
          <a:p>
            <a:pPr marL="12700" marR="1233805" indent="24193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print ("Line </a:t>
            </a:r>
            <a:r>
              <a:rPr sz="1800" dirty="0">
                <a:latin typeface="Verdana"/>
                <a:cs typeface="Verdana"/>
              </a:rPr>
              <a:t>2 - a and b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same </a:t>
            </a:r>
            <a:r>
              <a:rPr sz="1800" spc="-5" dirty="0">
                <a:latin typeface="Verdana"/>
                <a:cs typeface="Verdana"/>
              </a:rPr>
              <a:t>identity")  else:</a:t>
            </a:r>
            <a:endParaRPr sz="1800">
              <a:latin typeface="Verdana"/>
              <a:cs typeface="Verdana"/>
            </a:endParaRPr>
          </a:p>
          <a:p>
            <a:pPr marL="25463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print ("Line </a:t>
            </a:r>
            <a:r>
              <a:rPr sz="1800" dirty="0">
                <a:latin typeface="Verdana"/>
                <a:cs typeface="Verdana"/>
              </a:rPr>
              <a:t>2 - a and b </a:t>
            </a:r>
            <a:r>
              <a:rPr sz="1800" spc="-5" dirty="0">
                <a:latin typeface="Verdana"/>
                <a:cs typeface="Verdana"/>
              </a:rPr>
              <a:t>do </a:t>
            </a:r>
            <a:r>
              <a:rPr sz="1800" dirty="0">
                <a:latin typeface="Verdana"/>
                <a:cs typeface="Verdana"/>
              </a:rPr>
              <a:t>not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same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identity")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('Line 1', 'a=', </a:t>
            </a:r>
            <a:r>
              <a:rPr sz="1800" spc="-10" dirty="0">
                <a:latin typeface="Verdana"/>
                <a:cs typeface="Verdana"/>
              </a:rPr>
              <a:t>10, </a:t>
            </a:r>
            <a:r>
              <a:rPr sz="1800" spc="-5" dirty="0">
                <a:latin typeface="Verdana"/>
                <a:cs typeface="Verdana"/>
              </a:rPr>
              <a:t>':', 20839436, 'b=', </a:t>
            </a:r>
            <a:r>
              <a:rPr sz="1800" spc="-10" dirty="0">
                <a:latin typeface="Verdana"/>
                <a:cs typeface="Verdana"/>
              </a:rPr>
              <a:t>10, </a:t>
            </a:r>
            <a:r>
              <a:rPr sz="1800" spc="-5" dirty="0">
                <a:latin typeface="Verdana"/>
                <a:cs typeface="Verdana"/>
              </a:rPr>
              <a:t>':',</a:t>
            </a:r>
            <a:r>
              <a:rPr sz="1800" spc="18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20839436)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Line </a:t>
            </a:r>
            <a:r>
              <a:rPr sz="1800" dirty="0">
                <a:latin typeface="Verdana"/>
                <a:cs typeface="Verdana"/>
              </a:rPr>
              <a:t>2 - a and b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same </a:t>
            </a:r>
            <a:r>
              <a:rPr sz="1800" spc="-5" dirty="0">
                <a:latin typeface="Verdana"/>
                <a:cs typeface="Verdana"/>
              </a:rPr>
              <a:t>identity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54393" y="1154430"/>
          <a:ext cx="8404225" cy="1990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085"/>
                <a:gridCol w="7597140"/>
              </a:tblGrid>
              <a:tr h="663321">
                <a:tc>
                  <a:txBody>
                    <a:bodyPr/>
                    <a:lstStyle/>
                    <a:p>
                      <a:pPr marL="277495" marR="95885" indent="-1752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pera 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tor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Description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66344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700" spc="5" dirty="0">
                          <a:latin typeface="Arial"/>
                          <a:cs typeface="Arial"/>
                        </a:rPr>
                        <a:t>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2390" marR="4749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Evaluates to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variables on either side of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operator point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to the 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same object and false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 otherwise.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6634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not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2390" marR="39116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Evaluates to false if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variables on either side of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operator point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to the 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same object and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7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otherwise.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45719"/>
            <a:ext cx="4587240" cy="647700"/>
          </a:xfrm>
          <a:custGeom>
            <a:avLst/>
            <a:gdLst/>
            <a:ahLst/>
            <a:cxnLst/>
            <a:rect l="l" t="t" r="r" b="b"/>
            <a:pathLst>
              <a:path w="4587240" h="647700">
                <a:moveTo>
                  <a:pt x="0" y="647700"/>
                </a:moveTo>
                <a:lnTo>
                  <a:pt x="4587240" y="647700"/>
                </a:lnTo>
                <a:lnTo>
                  <a:pt x="458724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572" y="67436"/>
            <a:ext cx="398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</a:t>
            </a:r>
            <a:r>
              <a:rPr spc="-35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808" y="690117"/>
            <a:ext cx="750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F50"/>
                </a:solidFill>
                <a:latin typeface="Verdana"/>
                <a:cs typeface="Verdana"/>
              </a:rPr>
              <a:t>Operators </a:t>
            </a:r>
            <a:r>
              <a:rPr sz="1800" spc="-5" dirty="0">
                <a:solidFill>
                  <a:srgbClr val="00AF50"/>
                </a:solidFill>
                <a:latin typeface="Verdana"/>
                <a:cs typeface="Verdana"/>
              </a:rPr>
              <a:t>Precedence :</a:t>
            </a:r>
            <a:r>
              <a:rPr sz="1800" spc="-5" dirty="0">
                <a:latin typeface="Arial"/>
                <a:cs typeface="Arial"/>
              </a:rPr>
              <a:t>highest precedence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lowest </a:t>
            </a:r>
            <a:r>
              <a:rPr sz="1800" spc="-5" dirty="0">
                <a:latin typeface="Arial"/>
                <a:cs typeface="Arial"/>
              </a:rPr>
              <a:t>precedence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37160" y="1118361"/>
          <a:ext cx="8820785" cy="51874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765"/>
                <a:gridCol w="7272020"/>
              </a:tblGrid>
              <a:tr h="313436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Operator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320293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**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Exponentiation (raise to the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power)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696087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~ +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Complement, unary plus and minus (method names for the last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two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are +@</a:t>
                      </a:r>
                      <a:r>
                        <a:rPr sz="1600" spc="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and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-@)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445516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* / %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//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Multiply,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divide, modulo and floor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division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Addition and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subtraction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320293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&gt;&gt;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&lt;&lt;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Right and left bitwise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shift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313436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&amp;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Bitwise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'AND'td&gt;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^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|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Bitwise exclusive `OR' and regular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`OR'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320294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&lt;= &lt; &gt;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&gt;=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Comparison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operators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313436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&lt;&gt; ==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!=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Equality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operators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557276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= %= /= //=</a:t>
                      </a:r>
                      <a:r>
                        <a:rPr sz="16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-=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+= *= **=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Assignment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operators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313423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is is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not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Identity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operators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320217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in not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Membership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operators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313448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not or and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Logical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operators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4463" y="502919"/>
            <a:ext cx="4587240" cy="646430"/>
          </a:xfrm>
          <a:custGeom>
            <a:avLst/>
            <a:gdLst/>
            <a:ahLst/>
            <a:cxnLst/>
            <a:rect l="l" t="t" r="r" b="b"/>
            <a:pathLst>
              <a:path w="4587240" h="646430">
                <a:moveTo>
                  <a:pt x="0" y="646176"/>
                </a:moveTo>
                <a:lnTo>
                  <a:pt x="4587240" y="646176"/>
                </a:lnTo>
                <a:lnTo>
                  <a:pt x="4587240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4118" y="523697"/>
            <a:ext cx="2490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Expression</a:t>
            </a:r>
          </a:p>
        </p:txBody>
      </p:sp>
      <p:sp>
        <p:nvSpPr>
          <p:cNvPr id="4" name="object 4"/>
          <p:cNvSpPr/>
          <p:nvPr/>
        </p:nvSpPr>
        <p:spPr>
          <a:xfrm>
            <a:off x="781050" y="1245869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4118" y="1646682"/>
            <a:ext cx="627126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It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is a </a:t>
            </a:r>
            <a:r>
              <a:rPr sz="1800" b="1" spc="-10" dirty="0">
                <a:solidFill>
                  <a:srgbClr val="FFC000"/>
                </a:solidFill>
                <a:latin typeface="Arial"/>
                <a:cs typeface="Arial"/>
              </a:rPr>
              <a:t>valid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combination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of operators,literals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and</a:t>
            </a:r>
            <a:r>
              <a:rPr sz="1800" b="1" spc="7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variable.</a:t>
            </a:r>
            <a:endParaRPr sz="1800">
              <a:latin typeface="Arial"/>
              <a:cs typeface="Arial"/>
            </a:endParaRPr>
          </a:p>
          <a:p>
            <a:pPr marL="257810" indent="-245745">
              <a:lnSpc>
                <a:spcPct val="100000"/>
              </a:lnSpc>
              <a:buAutoNum type="arabicPeriod"/>
              <a:tabLst>
                <a:tab pos="258445" algn="l"/>
              </a:tabLst>
            </a:pPr>
            <a:r>
              <a:rPr sz="1800" b="1" spc="-10" dirty="0">
                <a:latin typeface="Arial"/>
                <a:cs typeface="Arial"/>
              </a:rPr>
              <a:t>Arithmatic </a:t>
            </a:r>
            <a:r>
              <a:rPr sz="1800" b="1" spc="-5" dirty="0">
                <a:latin typeface="Arial"/>
                <a:cs typeface="Arial"/>
              </a:rPr>
              <a:t>expression :- </a:t>
            </a:r>
            <a:r>
              <a:rPr sz="1800" b="1" dirty="0">
                <a:latin typeface="Arial"/>
                <a:cs typeface="Arial"/>
              </a:rPr>
              <a:t>e.g.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c=a+b</a:t>
            </a:r>
            <a:endParaRPr sz="18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sz="1800" b="1" spc="-5" dirty="0">
                <a:latin typeface="Arial"/>
                <a:cs typeface="Arial"/>
              </a:rPr>
              <a:t>Relational expression </a:t>
            </a:r>
            <a:r>
              <a:rPr sz="1800" b="1" dirty="0">
                <a:latin typeface="Arial"/>
                <a:cs typeface="Arial"/>
              </a:rPr>
              <a:t>:- </a:t>
            </a:r>
            <a:r>
              <a:rPr sz="1800" b="1" spc="-5" dirty="0">
                <a:latin typeface="Arial"/>
                <a:cs typeface="Arial"/>
              </a:rPr>
              <a:t>e.g.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x&gt;y</a:t>
            </a:r>
            <a:endParaRPr sz="18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sz="1800" b="1" spc="-5" dirty="0">
                <a:latin typeface="Arial"/>
                <a:cs typeface="Arial"/>
              </a:rPr>
              <a:t>Logical expression </a:t>
            </a:r>
            <a:r>
              <a:rPr sz="1800" b="1" dirty="0">
                <a:latin typeface="Arial"/>
                <a:cs typeface="Arial"/>
              </a:rPr>
              <a:t>:- </a:t>
            </a:r>
            <a:r>
              <a:rPr sz="1800" b="1" spc="-5" dirty="0">
                <a:latin typeface="Arial"/>
                <a:cs typeface="Arial"/>
              </a:rPr>
              <a:t>a or</a:t>
            </a:r>
            <a:r>
              <a:rPr sz="1800" b="1" dirty="0">
                <a:latin typeface="Arial"/>
                <a:cs typeface="Arial"/>
              </a:rPr>
              <a:t> b</a:t>
            </a:r>
            <a:endParaRPr sz="18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sz="1800" b="1" spc="-5" dirty="0">
                <a:latin typeface="Arial"/>
                <a:cs typeface="Arial"/>
              </a:rPr>
              <a:t>String expression </a:t>
            </a:r>
            <a:r>
              <a:rPr sz="1800" b="1" dirty="0">
                <a:latin typeface="Arial"/>
                <a:cs typeface="Arial"/>
              </a:rPr>
              <a:t>:-</a:t>
            </a:r>
            <a:r>
              <a:rPr sz="1800" b="1" spc="-5" dirty="0">
                <a:latin typeface="Arial"/>
                <a:cs typeface="Arial"/>
              </a:rPr>
              <a:t> c=“comp”+”sc”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4463" y="123444"/>
            <a:ext cx="4587240" cy="646430"/>
          </a:xfrm>
          <a:custGeom>
            <a:avLst/>
            <a:gdLst/>
            <a:ahLst/>
            <a:cxnLst/>
            <a:rect l="l" t="t" r="r" b="b"/>
            <a:pathLst>
              <a:path w="4587240" h="646430">
                <a:moveTo>
                  <a:pt x="0" y="646176"/>
                </a:moveTo>
                <a:lnTo>
                  <a:pt x="4587240" y="646176"/>
                </a:lnTo>
                <a:lnTo>
                  <a:pt x="4587240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4118" y="143967"/>
            <a:ext cx="36258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Type</a:t>
            </a:r>
            <a:r>
              <a:rPr spc="-40" dirty="0"/>
              <a:t> </a:t>
            </a:r>
            <a:r>
              <a:rPr spc="-5" dirty="0"/>
              <a:t>conversion</a:t>
            </a:r>
          </a:p>
        </p:txBody>
      </p:sp>
      <p:sp>
        <p:nvSpPr>
          <p:cNvPr id="4" name="object 4"/>
          <p:cNvSpPr/>
          <p:nvPr/>
        </p:nvSpPr>
        <p:spPr>
          <a:xfrm>
            <a:off x="750569" y="8359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3468" y="950721"/>
            <a:ext cx="8423910" cy="325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73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C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C000"/>
                </a:solidFill>
                <a:latin typeface="Arial"/>
                <a:cs typeface="Arial"/>
              </a:rPr>
              <a:t>process of converting </a:t>
            </a:r>
            <a:r>
              <a:rPr sz="1800" dirty="0">
                <a:solidFill>
                  <a:srgbClr val="FFC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C000"/>
                </a:solidFill>
                <a:latin typeface="Arial"/>
                <a:cs typeface="Arial"/>
              </a:rPr>
              <a:t>value </a:t>
            </a:r>
            <a:r>
              <a:rPr sz="1800" dirty="0">
                <a:solidFill>
                  <a:srgbClr val="FFC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C000"/>
                </a:solidFill>
                <a:latin typeface="Arial"/>
                <a:cs typeface="Arial"/>
              </a:rPr>
              <a:t>one data </a:t>
            </a:r>
            <a:r>
              <a:rPr sz="1800" spc="-10" dirty="0">
                <a:solidFill>
                  <a:srgbClr val="FFC000"/>
                </a:solidFill>
                <a:latin typeface="Arial"/>
                <a:cs typeface="Arial"/>
              </a:rPr>
              <a:t>type </a:t>
            </a:r>
            <a:r>
              <a:rPr sz="1800" spc="-15" dirty="0">
                <a:solidFill>
                  <a:srgbClr val="FFC000"/>
                </a:solidFill>
                <a:latin typeface="Arial"/>
                <a:cs typeface="Arial"/>
              </a:rPr>
              <a:t>(integer, </a:t>
            </a:r>
            <a:r>
              <a:rPr sz="1800" spc="-5" dirty="0">
                <a:solidFill>
                  <a:srgbClr val="FFC000"/>
                </a:solidFill>
                <a:latin typeface="Arial"/>
                <a:cs typeface="Arial"/>
              </a:rPr>
              <a:t>string, float, </a:t>
            </a:r>
            <a:r>
              <a:rPr sz="1800" dirty="0">
                <a:solidFill>
                  <a:srgbClr val="FFC000"/>
                </a:solidFill>
                <a:latin typeface="Arial"/>
                <a:cs typeface="Arial"/>
              </a:rPr>
              <a:t>etc.) to  </a:t>
            </a:r>
            <a:r>
              <a:rPr sz="1800" spc="-5" dirty="0">
                <a:solidFill>
                  <a:srgbClr val="FFC000"/>
                </a:solidFill>
                <a:latin typeface="Arial"/>
                <a:cs typeface="Arial"/>
              </a:rPr>
              <a:t>another data </a:t>
            </a:r>
            <a:r>
              <a:rPr sz="1800" spc="-10" dirty="0">
                <a:solidFill>
                  <a:srgbClr val="FFC000"/>
                </a:solidFill>
                <a:latin typeface="Arial"/>
                <a:cs typeface="Arial"/>
              </a:rPr>
              <a:t>type </a:t>
            </a:r>
            <a:r>
              <a:rPr sz="1800" spc="-5" dirty="0">
                <a:solidFill>
                  <a:srgbClr val="FFC000"/>
                </a:solidFill>
                <a:latin typeface="Arial"/>
                <a:cs typeface="Arial"/>
              </a:rPr>
              <a:t>is called </a:t>
            </a:r>
            <a:r>
              <a:rPr sz="1800" spc="-10" dirty="0">
                <a:solidFill>
                  <a:srgbClr val="FFC000"/>
                </a:solidFill>
                <a:latin typeface="Arial"/>
                <a:cs typeface="Arial"/>
              </a:rPr>
              <a:t>type</a:t>
            </a:r>
            <a:r>
              <a:rPr sz="1800" spc="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000"/>
                </a:solidFill>
                <a:latin typeface="Arial"/>
                <a:cs typeface="Arial"/>
              </a:rPr>
              <a:t>conversion.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Python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has </a:t>
            </a:r>
            <a:r>
              <a:rPr sz="1800" spc="-15" dirty="0">
                <a:solidFill>
                  <a:srgbClr val="001F5F"/>
                </a:solidFill>
                <a:latin typeface="Arial"/>
                <a:cs typeface="Arial"/>
              </a:rPr>
              <a:t>two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types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type</a:t>
            </a:r>
            <a:r>
              <a:rPr sz="1800" spc="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conversion.</a:t>
            </a:r>
            <a:endParaRPr sz="1800">
              <a:latin typeface="Arial"/>
              <a:cs typeface="Arial"/>
            </a:endParaRPr>
          </a:p>
          <a:p>
            <a:pPr marL="927100" marR="4993005">
              <a:lnSpc>
                <a:spcPct val="100000"/>
              </a:lnSpc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Implicit </a:t>
            </a:r>
            <a:r>
              <a:rPr sz="1800" spc="-30" dirty="0">
                <a:solidFill>
                  <a:srgbClr val="006FC0"/>
                </a:solidFill>
                <a:latin typeface="Arial"/>
                <a:cs typeface="Arial"/>
              </a:rPr>
              <a:t>Type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Conversion  Explicit </a:t>
            </a:r>
            <a:r>
              <a:rPr sz="1800" spc="-30" dirty="0">
                <a:solidFill>
                  <a:srgbClr val="006FC0"/>
                </a:solidFill>
                <a:latin typeface="Arial"/>
                <a:cs typeface="Arial"/>
              </a:rPr>
              <a:t>Type</a:t>
            </a:r>
            <a:r>
              <a:rPr sz="1800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Conversion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Implicit </a:t>
            </a:r>
            <a:r>
              <a:rPr sz="1800" b="1" u="heavy" spc="-4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Type</a:t>
            </a:r>
            <a:r>
              <a:rPr sz="1800" b="1"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Conversion: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Implicit type conversion, Python automatically converts one data type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another  data </a:t>
            </a:r>
            <a:r>
              <a:rPr sz="1800" spc="-10" dirty="0">
                <a:solidFill>
                  <a:srgbClr val="333399"/>
                </a:solidFill>
                <a:latin typeface="Arial"/>
                <a:cs typeface="Arial"/>
              </a:rPr>
              <a:t>type.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This process doesn't need any user</a:t>
            </a:r>
            <a:r>
              <a:rPr sz="1800" spc="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involvement.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e.g.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Arial"/>
                <a:cs typeface="Arial"/>
              </a:rPr>
              <a:t>num_int =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num_flo =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10.23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3468" y="4183760"/>
            <a:ext cx="415036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num_new = num_int + num_flo  print("datatype of num_int:",type(num_int))  print("datatype of num_flo:",type(num_flo))  </a:t>
            </a:r>
            <a:r>
              <a:rPr sz="1600" spc="-15" dirty="0">
                <a:latin typeface="Arial"/>
                <a:cs typeface="Arial"/>
              </a:rPr>
              <a:t>print("Value </a:t>
            </a:r>
            <a:r>
              <a:rPr sz="1600" spc="-5" dirty="0">
                <a:latin typeface="Arial"/>
                <a:cs typeface="Arial"/>
              </a:rPr>
              <a:t>of num_new:",num_new)  print("datatype of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num_new:",type(num_new))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49444" y="4104894"/>
            <a:ext cx="327787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OUTPUT</a:t>
            </a:r>
            <a:endParaRPr sz="1400">
              <a:latin typeface="Arial"/>
              <a:cs typeface="Arial"/>
            </a:endParaRPr>
          </a:p>
          <a:p>
            <a:pPr marL="12700" marR="132715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Arial"/>
                <a:cs typeface="Arial"/>
              </a:rPr>
              <a:t>('datatype </a:t>
            </a:r>
            <a:r>
              <a:rPr sz="1400" b="1" spc="-5" dirty="0">
                <a:latin typeface="Arial"/>
                <a:cs typeface="Arial"/>
              </a:rPr>
              <a:t>of num_int:', </a:t>
            </a:r>
            <a:r>
              <a:rPr sz="1400" b="1" spc="-15" dirty="0">
                <a:latin typeface="Arial"/>
                <a:cs typeface="Arial"/>
              </a:rPr>
              <a:t>&lt;type </a:t>
            </a:r>
            <a:r>
              <a:rPr sz="1400" b="1" dirty="0">
                <a:latin typeface="Arial"/>
                <a:cs typeface="Arial"/>
              </a:rPr>
              <a:t>'int'&gt;)  </a:t>
            </a:r>
            <a:r>
              <a:rPr sz="1400" b="1" spc="-10" dirty="0">
                <a:latin typeface="Arial"/>
                <a:cs typeface="Arial"/>
              </a:rPr>
              <a:t>('datatype </a:t>
            </a:r>
            <a:r>
              <a:rPr sz="1400" b="1" spc="-5" dirty="0">
                <a:latin typeface="Arial"/>
                <a:cs typeface="Arial"/>
              </a:rPr>
              <a:t>of num_flo:', </a:t>
            </a:r>
            <a:r>
              <a:rPr sz="1400" b="1" spc="-15" dirty="0">
                <a:latin typeface="Arial"/>
                <a:cs typeface="Arial"/>
              </a:rPr>
              <a:t>&lt;type </a:t>
            </a:r>
            <a:r>
              <a:rPr sz="1400" b="1" dirty="0">
                <a:latin typeface="Arial"/>
                <a:cs typeface="Arial"/>
              </a:rPr>
              <a:t>'float'&gt;)  </a:t>
            </a:r>
            <a:r>
              <a:rPr sz="1400" b="1" spc="-15" dirty="0">
                <a:latin typeface="Arial"/>
                <a:cs typeface="Arial"/>
              </a:rPr>
              <a:t>('Value </a:t>
            </a:r>
            <a:r>
              <a:rPr sz="1400" b="1" spc="-5" dirty="0">
                <a:latin typeface="Arial"/>
                <a:cs typeface="Arial"/>
              </a:rPr>
              <a:t>of num_new:',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22.23)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('datatype </a:t>
            </a:r>
            <a:r>
              <a:rPr sz="1400" b="1" spc="-5" dirty="0">
                <a:latin typeface="Arial"/>
                <a:cs typeface="Arial"/>
              </a:rPr>
              <a:t>of num_new:', </a:t>
            </a:r>
            <a:r>
              <a:rPr sz="1400" b="1" spc="-15" dirty="0">
                <a:latin typeface="Arial"/>
                <a:cs typeface="Arial"/>
              </a:rPr>
              <a:t>&lt;type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'float'&gt;)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072" y="693419"/>
            <a:ext cx="4312920" cy="646430"/>
          </a:xfrm>
          <a:custGeom>
            <a:avLst/>
            <a:gdLst/>
            <a:ahLst/>
            <a:cxnLst/>
            <a:rect l="l" t="t" r="r" b="b"/>
            <a:pathLst>
              <a:path w="4312920" h="646430">
                <a:moveTo>
                  <a:pt x="0" y="646176"/>
                </a:moveTo>
                <a:lnTo>
                  <a:pt x="4312920" y="646176"/>
                </a:lnTo>
                <a:lnTo>
                  <a:pt x="4312920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4507" y="713308"/>
            <a:ext cx="41135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 type</a:t>
            </a:r>
            <a:r>
              <a:rPr spc="-85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5217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2406" y="1996186"/>
            <a:ext cx="645668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5" dirty="0">
                <a:solidFill>
                  <a:srgbClr val="92D050"/>
                </a:solidFill>
                <a:latin typeface="Arial"/>
                <a:cs typeface="Arial"/>
              </a:rPr>
              <a:t>Number In</a:t>
            </a:r>
            <a:r>
              <a:rPr sz="2800" b="1" spc="2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2D050"/>
                </a:solidFill>
                <a:latin typeface="Arial"/>
                <a:cs typeface="Arial"/>
              </a:rPr>
              <a:t>Python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It is used to store numeric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values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solidFill>
                  <a:srgbClr val="FFAC30"/>
                </a:solidFill>
                <a:latin typeface="Arial"/>
                <a:cs typeface="Arial"/>
              </a:rPr>
              <a:t>Python </a:t>
            </a:r>
            <a:r>
              <a:rPr sz="2800" b="1" spc="-5" dirty="0">
                <a:solidFill>
                  <a:srgbClr val="FFAC30"/>
                </a:solidFill>
                <a:latin typeface="Arial"/>
                <a:cs typeface="Arial"/>
              </a:rPr>
              <a:t>has three numeric</a:t>
            </a:r>
            <a:r>
              <a:rPr sz="2800" b="1" spc="85" dirty="0">
                <a:solidFill>
                  <a:srgbClr val="FFAC3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AC30"/>
                </a:solidFill>
                <a:latin typeface="Arial"/>
                <a:cs typeface="Arial"/>
              </a:rPr>
              <a:t>types:</a:t>
            </a:r>
            <a:endParaRPr sz="2800">
              <a:latin typeface="Arial"/>
              <a:cs typeface="Arial"/>
            </a:endParaRPr>
          </a:p>
          <a:p>
            <a:pPr marL="2237105" lvl="1" indent="-39624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2237740" algn="l"/>
              </a:tabLst>
            </a:pP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Integers</a:t>
            </a:r>
            <a:endParaRPr sz="2800">
              <a:latin typeface="Arial"/>
              <a:cs typeface="Arial"/>
            </a:endParaRPr>
          </a:p>
          <a:p>
            <a:pPr marL="2237105" lvl="1" indent="-396240">
              <a:lnSpc>
                <a:spcPct val="100000"/>
              </a:lnSpc>
              <a:buAutoNum type="arabicPeriod"/>
              <a:tabLst>
                <a:tab pos="2237740" algn="l"/>
              </a:tabLst>
            </a:pP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Floating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point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numbers</a:t>
            </a:r>
            <a:endParaRPr sz="2800">
              <a:latin typeface="Arial"/>
              <a:cs typeface="Arial"/>
            </a:endParaRPr>
          </a:p>
          <a:p>
            <a:pPr marL="2237105" lvl="1" indent="-396240">
              <a:lnSpc>
                <a:spcPct val="100000"/>
              </a:lnSpc>
              <a:buAutoNum type="arabicPeriod"/>
              <a:tabLst>
                <a:tab pos="2237740" algn="l"/>
              </a:tabLst>
            </a:pP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Complex</a:t>
            </a:r>
            <a:r>
              <a:rPr sz="2800" spc="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numbers.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4463" y="123444"/>
            <a:ext cx="4587240" cy="646430"/>
          </a:xfrm>
          <a:custGeom>
            <a:avLst/>
            <a:gdLst/>
            <a:ahLst/>
            <a:cxnLst/>
            <a:rect l="l" t="t" r="r" b="b"/>
            <a:pathLst>
              <a:path w="4587240" h="646430">
                <a:moveTo>
                  <a:pt x="0" y="646176"/>
                </a:moveTo>
                <a:lnTo>
                  <a:pt x="4587240" y="646176"/>
                </a:lnTo>
                <a:lnTo>
                  <a:pt x="4587240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4118" y="143967"/>
            <a:ext cx="36258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Type</a:t>
            </a:r>
            <a:r>
              <a:rPr spc="-40" dirty="0"/>
              <a:t> </a:t>
            </a:r>
            <a:r>
              <a:rPr spc="-5" dirty="0"/>
              <a:t>conversion</a:t>
            </a:r>
          </a:p>
        </p:txBody>
      </p:sp>
      <p:sp>
        <p:nvSpPr>
          <p:cNvPr id="4" name="object 4"/>
          <p:cNvSpPr/>
          <p:nvPr/>
        </p:nvSpPr>
        <p:spPr>
          <a:xfrm>
            <a:off x="750569" y="8359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4118" y="942213"/>
            <a:ext cx="7681595" cy="502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Explicit </a:t>
            </a:r>
            <a:r>
              <a:rPr sz="1800" b="1" spc="-40" dirty="0">
                <a:solidFill>
                  <a:srgbClr val="006FC0"/>
                </a:solidFill>
                <a:latin typeface="Arial"/>
                <a:cs typeface="Arial"/>
              </a:rPr>
              <a:t>Type</a:t>
            </a:r>
            <a:r>
              <a:rPr sz="1800"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Conversion: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Explicit </a:t>
            </a:r>
            <a:r>
              <a:rPr sz="1800" spc="-30" dirty="0">
                <a:latin typeface="Arial"/>
                <a:cs typeface="Arial"/>
              </a:rPr>
              <a:t>Type </a:t>
            </a:r>
            <a:r>
              <a:rPr sz="1800" spc="-5" dirty="0">
                <a:latin typeface="Arial"/>
                <a:cs typeface="Arial"/>
              </a:rPr>
              <a:t>Conversion, users convert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data </a:t>
            </a:r>
            <a:r>
              <a:rPr sz="1800" spc="-10" dirty="0">
                <a:latin typeface="Arial"/>
                <a:cs typeface="Arial"/>
              </a:rPr>
              <a:t>type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an object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required data </a:t>
            </a:r>
            <a:r>
              <a:rPr sz="1800" spc="-10" dirty="0">
                <a:latin typeface="Arial"/>
                <a:cs typeface="Arial"/>
              </a:rPr>
              <a:t>type. </a:t>
            </a:r>
            <a:r>
              <a:rPr sz="1800" spc="-20" dirty="0">
                <a:latin typeface="Arial"/>
                <a:cs typeface="Arial"/>
              </a:rPr>
              <a:t>We </a:t>
            </a:r>
            <a:r>
              <a:rPr sz="1800" dirty="0">
                <a:latin typeface="Arial"/>
                <a:cs typeface="Arial"/>
              </a:rPr>
              <a:t>use </a:t>
            </a:r>
            <a:r>
              <a:rPr sz="1800" spc="-5" dirty="0">
                <a:latin typeface="Arial"/>
                <a:cs typeface="Arial"/>
              </a:rPr>
              <a:t>the predefined functions like int(),float(),str() </a:t>
            </a:r>
            <a:r>
              <a:rPr sz="1800" dirty="0">
                <a:latin typeface="Arial"/>
                <a:cs typeface="Arial"/>
              </a:rPr>
              <a:t>etc.  </a:t>
            </a:r>
            <a:r>
              <a:rPr sz="1800" spc="-5" dirty="0">
                <a:latin typeface="Arial"/>
                <a:cs typeface="Arial"/>
              </a:rPr>
              <a:t>e.g.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num_int =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num_str =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"45"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print("Data </a:t>
            </a:r>
            <a:r>
              <a:rPr sz="1600" b="1" spc="-15" dirty="0">
                <a:latin typeface="Arial"/>
                <a:cs typeface="Arial"/>
              </a:rPr>
              <a:t>type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1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num_int:",type(num_int))</a:t>
            </a:r>
            <a:endParaRPr sz="1600">
              <a:latin typeface="Arial"/>
              <a:cs typeface="Arial"/>
            </a:endParaRPr>
          </a:p>
          <a:p>
            <a:pPr marL="12700" marR="138747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print("Data </a:t>
            </a:r>
            <a:r>
              <a:rPr sz="1600" b="1" spc="-15" dirty="0">
                <a:latin typeface="Arial"/>
                <a:cs typeface="Arial"/>
              </a:rPr>
              <a:t>type </a:t>
            </a:r>
            <a:r>
              <a:rPr sz="1600" b="1" spc="-5" dirty="0">
                <a:latin typeface="Arial"/>
                <a:cs typeface="Arial"/>
              </a:rPr>
              <a:t>of num_str before </a:t>
            </a:r>
            <a:r>
              <a:rPr sz="1600" b="1" spc="-45" dirty="0">
                <a:latin typeface="Arial"/>
                <a:cs typeface="Arial"/>
              </a:rPr>
              <a:t>Type </a:t>
            </a:r>
            <a:r>
              <a:rPr sz="1600" b="1" spc="-5" dirty="0">
                <a:latin typeface="Arial"/>
                <a:cs typeface="Arial"/>
              </a:rPr>
              <a:t>Casting:",type(num_str))  num_str =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int(num_str)</a:t>
            </a:r>
            <a:endParaRPr sz="1600">
              <a:latin typeface="Arial"/>
              <a:cs typeface="Arial"/>
            </a:endParaRPr>
          </a:p>
          <a:p>
            <a:pPr marL="12700" marR="156400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print("Data </a:t>
            </a:r>
            <a:r>
              <a:rPr sz="1600" b="1" spc="-15" dirty="0">
                <a:latin typeface="Arial"/>
                <a:cs typeface="Arial"/>
              </a:rPr>
              <a:t>type </a:t>
            </a:r>
            <a:r>
              <a:rPr sz="1600" b="1" spc="-5" dirty="0">
                <a:latin typeface="Arial"/>
                <a:cs typeface="Arial"/>
              </a:rPr>
              <a:t>of num_str after </a:t>
            </a:r>
            <a:r>
              <a:rPr sz="1600" b="1" spc="-45" dirty="0">
                <a:latin typeface="Arial"/>
                <a:cs typeface="Arial"/>
              </a:rPr>
              <a:t>Type </a:t>
            </a:r>
            <a:r>
              <a:rPr sz="1600" b="1" spc="-5" dirty="0">
                <a:latin typeface="Arial"/>
                <a:cs typeface="Arial"/>
              </a:rPr>
              <a:t>Casting:",type(num_str))  num_sum = num_int +</a:t>
            </a:r>
            <a:r>
              <a:rPr sz="1600" b="1" spc="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num_str</a:t>
            </a:r>
            <a:endParaRPr sz="1600">
              <a:latin typeface="Arial"/>
              <a:cs typeface="Arial"/>
            </a:endParaRPr>
          </a:p>
          <a:p>
            <a:pPr marL="12700" marR="298704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print("Sum of num_int and num_str:",num_sum)  print("Data </a:t>
            </a:r>
            <a:r>
              <a:rPr sz="1600" b="1" spc="-15" dirty="0">
                <a:latin typeface="Arial"/>
                <a:cs typeface="Arial"/>
              </a:rPr>
              <a:t>type </a:t>
            </a:r>
            <a:r>
              <a:rPr sz="1600" b="1" spc="-5" dirty="0">
                <a:latin typeface="Arial"/>
                <a:cs typeface="Arial"/>
              </a:rPr>
              <a:t>of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1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sum:",type(num_sum))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('Data </a:t>
            </a:r>
            <a:r>
              <a:rPr sz="1600" spc="-1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of num_int:', &lt;type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'int'&gt;)</a:t>
            </a:r>
            <a:endParaRPr sz="1600">
              <a:latin typeface="Arial"/>
              <a:cs typeface="Arial"/>
            </a:endParaRPr>
          </a:p>
          <a:p>
            <a:pPr marL="12700" marR="253619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('Data </a:t>
            </a:r>
            <a:r>
              <a:rPr sz="1600" spc="-1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of num_str before </a:t>
            </a:r>
            <a:r>
              <a:rPr sz="1600" spc="-3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Casting:', &lt;type 'str'&gt;)  ('Data </a:t>
            </a:r>
            <a:r>
              <a:rPr sz="1600" spc="-1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of num_str after </a:t>
            </a:r>
            <a:r>
              <a:rPr sz="1600" spc="-3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Casting:', </a:t>
            </a:r>
            <a:r>
              <a:rPr sz="1600" spc="-10" dirty="0">
                <a:latin typeface="Arial"/>
                <a:cs typeface="Arial"/>
              </a:rPr>
              <a:t>&lt;type </a:t>
            </a:r>
            <a:r>
              <a:rPr sz="1600" spc="-5" dirty="0">
                <a:latin typeface="Arial"/>
                <a:cs typeface="Arial"/>
              </a:rPr>
              <a:t>'int'&gt;)  ('Sum of num_int and num_str:',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57)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('Data </a:t>
            </a:r>
            <a:r>
              <a:rPr sz="1600" spc="-1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of the sum:', &lt;type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'int'&gt;)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4463" y="123444"/>
            <a:ext cx="4587240" cy="646430"/>
          </a:xfrm>
          <a:custGeom>
            <a:avLst/>
            <a:gdLst/>
            <a:ahLst/>
            <a:cxnLst/>
            <a:rect l="l" t="t" r="r" b="b"/>
            <a:pathLst>
              <a:path w="4587240" h="646430">
                <a:moveTo>
                  <a:pt x="0" y="646176"/>
                </a:moveTo>
                <a:lnTo>
                  <a:pt x="4587240" y="646176"/>
                </a:lnTo>
                <a:lnTo>
                  <a:pt x="4587240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4118" y="143967"/>
            <a:ext cx="2869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math</a:t>
            </a:r>
            <a:r>
              <a:rPr spc="-80" dirty="0"/>
              <a:t> </a:t>
            </a:r>
            <a:r>
              <a:rPr spc="-5" dirty="0"/>
              <a:t>module</a:t>
            </a:r>
          </a:p>
        </p:txBody>
      </p:sp>
      <p:sp>
        <p:nvSpPr>
          <p:cNvPr id="4" name="object 4"/>
          <p:cNvSpPr/>
          <p:nvPr/>
        </p:nvSpPr>
        <p:spPr>
          <a:xfrm>
            <a:off x="750569" y="8359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6334" y="940688"/>
            <a:ext cx="88817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It is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standard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module </a:t>
            </a:r>
            <a:r>
              <a:rPr sz="2000" b="1" spc="-10" dirty="0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Python. </a:t>
            </a:r>
            <a:r>
              <a:rPr sz="2000" b="1" spc="-75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use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mathematical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functions </a:t>
            </a:r>
            <a:r>
              <a:rPr sz="2000" b="1" spc="-10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this 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module,we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have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to import the module using import</a:t>
            </a:r>
            <a:r>
              <a:rPr sz="2000" b="1" spc="-1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math.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38289" y="1658492"/>
          <a:ext cx="8369934" cy="4776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305"/>
                <a:gridCol w="4260850"/>
                <a:gridCol w="3065779"/>
              </a:tblGrid>
              <a:tr h="394970"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dirty="0">
                          <a:solidFill>
                            <a:srgbClr val="24282F"/>
                          </a:solidFill>
                          <a:latin typeface="Agency FB"/>
                          <a:cs typeface="Agency FB"/>
                        </a:rPr>
                        <a:t>Function</a:t>
                      </a:r>
                      <a:endParaRPr sz="1400">
                        <a:latin typeface="Agency FB"/>
                        <a:cs typeface="Agency FB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B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dirty="0">
                          <a:solidFill>
                            <a:srgbClr val="24282F"/>
                          </a:solidFill>
                          <a:latin typeface="Agency FB"/>
                          <a:cs typeface="Agency FB"/>
                        </a:rPr>
                        <a:t>Description</a:t>
                      </a:r>
                      <a:endParaRPr sz="1400">
                        <a:latin typeface="Agency FB"/>
                        <a:cs typeface="Agency FB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dirty="0">
                          <a:solidFill>
                            <a:srgbClr val="24282F"/>
                          </a:solidFill>
                          <a:latin typeface="Agency FB"/>
                          <a:cs typeface="Agency FB"/>
                        </a:rPr>
                        <a:t>Example</a:t>
                      </a:r>
                      <a:endParaRPr sz="1400">
                        <a:latin typeface="Agency FB"/>
                        <a:cs typeface="Agency FB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B"/>
                    </a:solidFill>
                  </a:tcPr>
                </a:tc>
              </a:tr>
              <a:tr h="313054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ceil(n)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returns the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smallest integer greater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than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or equal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11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n.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math.ceil(4.2) returns</a:t>
                      </a:r>
                      <a:r>
                        <a:rPr sz="1200" spc="-5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2928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factorial(n)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returns the factorial of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value</a:t>
                      </a:r>
                      <a:r>
                        <a:rPr sz="1200" spc="-8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math.factorial(4)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3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3054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floor(n)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returns the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largest integer less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than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or equal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9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math.floor(4.2) returns</a:t>
                      </a:r>
                      <a:r>
                        <a:rPr sz="1200" spc="-5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3054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fmod(x,</a:t>
                      </a:r>
                      <a:r>
                        <a:rPr sz="1200" spc="-3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y)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returns the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remainder when n is divided by</a:t>
                      </a:r>
                      <a:r>
                        <a:rPr sz="1200" spc="-7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math.fmod(10.5,2)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5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2928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exp(n)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returns</a:t>
                      </a:r>
                      <a:r>
                        <a:rPr sz="1200" spc="-1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e**n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math.exp(1) return</a:t>
                      </a:r>
                      <a:r>
                        <a:rPr sz="1200" spc="-6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2.718281828459045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3055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log2(n)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returns the base-2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logarithm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8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math.log2(4)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return</a:t>
                      </a:r>
                      <a:r>
                        <a:rPr sz="1200" spc="-5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2.0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2928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log10(n)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returns the base-10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logarithm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9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math.log10(4)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7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0.6020599913279624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3055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pow(n,</a:t>
                      </a:r>
                      <a:r>
                        <a:rPr sz="1200" spc="-2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y)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returns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n raised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the power</a:t>
                      </a:r>
                      <a:r>
                        <a:rPr sz="1200" spc="-6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math.pow(2,3)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5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8.0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2927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sqrt(n)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returns the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square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root of</a:t>
                      </a:r>
                      <a:r>
                        <a:rPr sz="1200" spc="-7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math.sqrt(100) returns</a:t>
                      </a:r>
                      <a:r>
                        <a:rPr sz="1200" spc="-5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10.0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3055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cos(n)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returns the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cosine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5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math.cos(100)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6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0.8623188722876839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2928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sin(n)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returns the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sine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5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math.sin(100)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6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-0.5063656411097588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3042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tan(n)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returns the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tangent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6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math.tan(100)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7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-0.5872139151569291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3004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pi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pi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value</a:t>
                      </a:r>
                      <a:r>
                        <a:rPr sz="1200" spc="-2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(3.14159...)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is (3.14159...)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2991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is mathematical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constant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6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(2.71828...)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is</a:t>
                      </a:r>
                      <a:r>
                        <a:rPr sz="1200" spc="-1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(2.71828...)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45719"/>
            <a:ext cx="4314825" cy="647700"/>
          </a:xfrm>
          <a:custGeom>
            <a:avLst/>
            <a:gdLst/>
            <a:ahLst/>
            <a:cxnLst/>
            <a:rect l="l" t="t" r="r" b="b"/>
            <a:pathLst>
              <a:path w="4314825" h="647700">
                <a:moveTo>
                  <a:pt x="0" y="647700"/>
                </a:moveTo>
                <a:lnTo>
                  <a:pt x="4314444" y="647700"/>
                </a:lnTo>
                <a:lnTo>
                  <a:pt x="431444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572" y="67436"/>
            <a:ext cx="411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type</a:t>
            </a:r>
            <a:r>
              <a:rPr spc="-50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9572" y="716356"/>
            <a:ext cx="7402830" cy="5698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6FC0"/>
                </a:solidFill>
                <a:latin typeface="Arial"/>
                <a:cs typeface="Arial"/>
              </a:rPr>
              <a:t>1. Integers</a:t>
            </a:r>
            <a:endParaRPr sz="2800">
              <a:latin typeface="Arial"/>
              <a:cs typeface="Arial"/>
            </a:endParaRPr>
          </a:p>
          <a:p>
            <a:pPr marL="12700" marR="5080" indent="914400" algn="just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FFC000"/>
                </a:solidFill>
                <a:latin typeface="Arial"/>
                <a:cs typeface="Arial"/>
              </a:rPr>
              <a:t>Integers </a:t>
            </a:r>
            <a:r>
              <a:rPr sz="2800" dirty="0">
                <a:solidFill>
                  <a:srgbClr val="FFC000"/>
                </a:solidFill>
                <a:latin typeface="Arial"/>
                <a:cs typeface="Arial"/>
              </a:rPr>
              <a:t>or int </a:t>
            </a:r>
            <a:r>
              <a:rPr sz="2800" spc="-5" dirty="0">
                <a:solidFill>
                  <a:srgbClr val="FFC000"/>
                </a:solidFill>
                <a:latin typeface="Arial"/>
                <a:cs typeface="Arial"/>
              </a:rPr>
              <a:t>are positive </a:t>
            </a:r>
            <a:r>
              <a:rPr sz="2800" dirty="0">
                <a:solidFill>
                  <a:srgbClr val="FFC000"/>
                </a:solidFill>
                <a:latin typeface="Arial"/>
                <a:cs typeface="Arial"/>
              </a:rPr>
              <a:t>or </a:t>
            </a:r>
            <a:r>
              <a:rPr sz="2800" spc="-5" dirty="0">
                <a:solidFill>
                  <a:srgbClr val="FFC000"/>
                </a:solidFill>
                <a:latin typeface="Arial"/>
                <a:cs typeface="Arial"/>
              </a:rPr>
              <a:t>negative  </a:t>
            </a:r>
            <a:r>
              <a:rPr sz="2800" dirty="0">
                <a:solidFill>
                  <a:srgbClr val="FFC000"/>
                </a:solidFill>
                <a:latin typeface="Arial"/>
                <a:cs typeface="Arial"/>
              </a:rPr>
              <a:t>numbers </a:t>
            </a:r>
            <a:r>
              <a:rPr sz="2800" spc="-5" dirty="0">
                <a:solidFill>
                  <a:srgbClr val="FFC000"/>
                </a:solidFill>
                <a:latin typeface="Arial"/>
                <a:cs typeface="Arial"/>
              </a:rPr>
              <a:t>with no decimal </a:t>
            </a:r>
            <a:r>
              <a:rPr sz="2800" dirty="0">
                <a:solidFill>
                  <a:srgbClr val="FFC000"/>
                </a:solidFill>
                <a:latin typeface="Arial"/>
                <a:cs typeface="Arial"/>
              </a:rPr>
              <a:t>point. </a:t>
            </a:r>
            <a:r>
              <a:rPr sz="2800" spc="-5" dirty="0">
                <a:solidFill>
                  <a:srgbClr val="FFC000"/>
                </a:solidFill>
                <a:latin typeface="Arial"/>
                <a:cs typeface="Arial"/>
              </a:rPr>
              <a:t>Integers in  Python 3 </a:t>
            </a:r>
            <a:r>
              <a:rPr sz="2800" dirty="0">
                <a:solidFill>
                  <a:srgbClr val="FFC000"/>
                </a:solidFill>
                <a:latin typeface="Arial"/>
                <a:cs typeface="Arial"/>
              </a:rPr>
              <a:t>are of </a:t>
            </a:r>
            <a:r>
              <a:rPr sz="2800" spc="-5" dirty="0">
                <a:solidFill>
                  <a:srgbClr val="FFC000"/>
                </a:solidFill>
                <a:latin typeface="Arial"/>
                <a:cs typeface="Arial"/>
              </a:rPr>
              <a:t>unlimited</a:t>
            </a:r>
            <a:r>
              <a:rPr sz="2800" spc="5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C000"/>
                </a:solidFill>
                <a:latin typeface="Arial"/>
                <a:cs typeface="Arial"/>
              </a:rPr>
              <a:t>size.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Arial"/>
                <a:cs typeface="Arial"/>
              </a:rPr>
              <a:t>e.g.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b=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-100</a:t>
            </a:r>
            <a:endParaRPr sz="2000">
              <a:latin typeface="Arial"/>
              <a:cs typeface="Arial"/>
            </a:endParaRPr>
          </a:p>
          <a:p>
            <a:pPr marL="12700" marR="6513830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c=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1*20  print(a)  print(b)  print(c)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Output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:-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-100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200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45719"/>
            <a:ext cx="4314825" cy="647700"/>
          </a:xfrm>
          <a:custGeom>
            <a:avLst/>
            <a:gdLst/>
            <a:ahLst/>
            <a:cxnLst/>
            <a:rect l="l" t="t" r="r" b="b"/>
            <a:pathLst>
              <a:path w="4314825" h="647700">
                <a:moveTo>
                  <a:pt x="0" y="647700"/>
                </a:moveTo>
                <a:lnTo>
                  <a:pt x="4314444" y="647700"/>
                </a:lnTo>
                <a:lnTo>
                  <a:pt x="431444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572" y="67436"/>
            <a:ext cx="411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type</a:t>
            </a:r>
            <a:r>
              <a:rPr spc="-50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9572" y="716356"/>
            <a:ext cx="7326630" cy="557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5" dirty="0">
                <a:solidFill>
                  <a:srgbClr val="FFC000"/>
                </a:solidFill>
                <a:latin typeface="Arial"/>
                <a:cs typeface="Arial"/>
              </a:rPr>
              <a:t>Type </a:t>
            </a:r>
            <a:r>
              <a:rPr sz="2800" b="1" spc="-5" dirty="0">
                <a:solidFill>
                  <a:srgbClr val="FFC000"/>
                </a:solidFill>
                <a:latin typeface="Arial"/>
                <a:cs typeface="Arial"/>
              </a:rPr>
              <a:t>Conversion of</a:t>
            </a:r>
            <a:r>
              <a:rPr sz="2800" b="1" spc="1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Arial"/>
                <a:cs typeface="Arial"/>
              </a:rPr>
              <a:t>Integer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int() function </a:t>
            </a:r>
            <a:r>
              <a:rPr sz="2800" spc="-5" dirty="0">
                <a:latin typeface="Arial"/>
                <a:cs typeface="Arial"/>
              </a:rPr>
              <a:t>converts any data </a:t>
            </a:r>
            <a:r>
              <a:rPr sz="2800" dirty="0">
                <a:latin typeface="Arial"/>
                <a:cs typeface="Arial"/>
              </a:rPr>
              <a:t>type to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integer.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e.g.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 = </a:t>
            </a:r>
            <a:r>
              <a:rPr sz="2800" dirty="0">
                <a:latin typeface="Arial"/>
                <a:cs typeface="Arial"/>
              </a:rPr>
              <a:t>"101" </a:t>
            </a:r>
            <a:r>
              <a:rPr sz="2800" spc="-5" dirty="0">
                <a:latin typeface="Arial"/>
                <a:cs typeface="Arial"/>
              </a:rPr>
              <a:t>#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string</a:t>
            </a:r>
            <a:endParaRPr sz="2800">
              <a:latin typeface="Arial"/>
              <a:cs typeface="Arial"/>
            </a:endParaRPr>
          </a:p>
          <a:p>
            <a:pPr marL="12700" marR="1524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b=int(a) # converts </a:t>
            </a:r>
            <a:r>
              <a:rPr sz="2800" dirty="0">
                <a:latin typeface="Arial"/>
                <a:cs typeface="Arial"/>
              </a:rPr>
              <a:t>string data </a:t>
            </a:r>
            <a:r>
              <a:rPr sz="2800" spc="-5" dirty="0">
                <a:latin typeface="Arial"/>
                <a:cs typeface="Arial"/>
              </a:rPr>
              <a:t>type to </a:t>
            </a:r>
            <a:r>
              <a:rPr sz="2800" spc="-20" dirty="0">
                <a:latin typeface="Arial"/>
                <a:cs typeface="Arial"/>
              </a:rPr>
              <a:t>integer.  </a:t>
            </a:r>
            <a:r>
              <a:rPr sz="2800" dirty="0">
                <a:latin typeface="Arial"/>
                <a:cs typeface="Arial"/>
              </a:rPr>
              <a:t>c=int(122.4) </a:t>
            </a:r>
            <a:r>
              <a:rPr sz="2800" spc="-5" dirty="0">
                <a:latin typeface="Arial"/>
                <a:cs typeface="Arial"/>
              </a:rPr>
              <a:t># </a:t>
            </a:r>
            <a:r>
              <a:rPr sz="2800" dirty="0">
                <a:latin typeface="Arial"/>
                <a:cs typeface="Arial"/>
              </a:rPr>
              <a:t>converts </a:t>
            </a:r>
            <a:r>
              <a:rPr sz="2800" spc="-5" dirty="0">
                <a:latin typeface="Arial"/>
                <a:cs typeface="Arial"/>
              </a:rPr>
              <a:t>float data type to  </a:t>
            </a:r>
            <a:r>
              <a:rPr sz="2800" spc="-20" dirty="0">
                <a:latin typeface="Arial"/>
                <a:cs typeface="Arial"/>
              </a:rPr>
              <a:t>integer.</a:t>
            </a:r>
            <a:endParaRPr sz="2800">
              <a:latin typeface="Arial"/>
              <a:cs typeface="Arial"/>
            </a:endParaRPr>
          </a:p>
          <a:p>
            <a:pPr marL="12700" marR="459676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print(b)  </a:t>
            </a:r>
            <a:r>
              <a:rPr sz="2800" spc="-5" dirty="0">
                <a:latin typeface="Arial"/>
                <a:cs typeface="Arial"/>
              </a:rPr>
              <a:t>print(c)Run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Code  </a:t>
            </a:r>
            <a:r>
              <a:rPr sz="2800" b="1" spc="-5" dirty="0">
                <a:latin typeface="Arial"/>
                <a:cs typeface="Arial"/>
              </a:rPr>
              <a:t>Output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:-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101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122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45719"/>
            <a:ext cx="4314825" cy="647700"/>
          </a:xfrm>
          <a:custGeom>
            <a:avLst/>
            <a:gdLst/>
            <a:ahLst/>
            <a:cxnLst/>
            <a:rect l="l" t="t" r="r" b="b"/>
            <a:pathLst>
              <a:path w="4314825" h="647700">
                <a:moveTo>
                  <a:pt x="0" y="647700"/>
                </a:moveTo>
                <a:lnTo>
                  <a:pt x="4314444" y="647700"/>
                </a:lnTo>
                <a:lnTo>
                  <a:pt x="431444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572" y="67436"/>
            <a:ext cx="411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type</a:t>
            </a:r>
            <a:r>
              <a:rPr spc="-50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9572" y="716356"/>
            <a:ext cx="740029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6FC0"/>
                </a:solidFill>
                <a:latin typeface="Arial"/>
                <a:cs typeface="Arial"/>
              </a:rPr>
              <a:t>2. Floating point</a:t>
            </a:r>
            <a:r>
              <a:rPr sz="2800" b="1" spc="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Arial"/>
                <a:cs typeface="Arial"/>
              </a:rPr>
              <a:t>numbers</a:t>
            </a:r>
            <a:endParaRPr sz="2800">
              <a:latin typeface="Arial"/>
              <a:cs typeface="Arial"/>
            </a:endParaRPr>
          </a:p>
          <a:p>
            <a:pPr marL="12700" marR="5080" indent="9144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FFC000"/>
                </a:solidFill>
                <a:latin typeface="Arial"/>
                <a:cs typeface="Arial"/>
              </a:rPr>
              <a:t>It </a:t>
            </a:r>
            <a:r>
              <a:rPr sz="2800" spc="-10" dirty="0">
                <a:solidFill>
                  <a:srgbClr val="FFC000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FFC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C000"/>
                </a:solidFill>
                <a:latin typeface="Arial"/>
                <a:cs typeface="Arial"/>
              </a:rPr>
              <a:t>positive or </a:t>
            </a:r>
            <a:r>
              <a:rPr sz="2800" spc="-5" dirty="0">
                <a:solidFill>
                  <a:srgbClr val="FFC000"/>
                </a:solidFill>
                <a:latin typeface="Arial"/>
                <a:cs typeface="Arial"/>
              </a:rPr>
              <a:t>negative real numbers  with a decimal</a:t>
            </a:r>
            <a:r>
              <a:rPr sz="2800" spc="4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C000"/>
                </a:solidFill>
                <a:latin typeface="Arial"/>
                <a:cs typeface="Arial"/>
              </a:rPr>
              <a:t>point.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e.g.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9572" y="2855467"/>
            <a:ext cx="1999614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 =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101.2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b =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-101.4</a:t>
            </a:r>
            <a:endParaRPr sz="1600">
              <a:latin typeface="Arial"/>
              <a:cs typeface="Arial"/>
            </a:endParaRPr>
          </a:p>
          <a:p>
            <a:pPr marL="12700" marR="10534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 =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111.23  </a:t>
            </a:r>
            <a:r>
              <a:rPr sz="1600" spc="-5" dirty="0">
                <a:latin typeface="Arial"/>
                <a:cs typeface="Arial"/>
              </a:rPr>
              <a:t>d =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2.3*3</a:t>
            </a:r>
            <a:endParaRPr sz="1600">
              <a:latin typeface="Arial"/>
              <a:cs typeface="Arial"/>
            </a:endParaRPr>
          </a:p>
          <a:p>
            <a:pPr marL="12700" marR="1336040" algn="just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int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5" dirty="0">
                <a:latin typeface="Arial"/>
                <a:cs typeface="Arial"/>
              </a:rPr>
              <a:t>a)  print(b)  print(c)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print(d)Run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Output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:-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101.2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-101.4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45" dirty="0">
                <a:latin typeface="Arial"/>
                <a:cs typeface="Arial"/>
              </a:rPr>
              <a:t>111.23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6.8999999999999995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45719"/>
            <a:ext cx="4314825" cy="647700"/>
          </a:xfrm>
          <a:custGeom>
            <a:avLst/>
            <a:gdLst/>
            <a:ahLst/>
            <a:cxnLst/>
            <a:rect l="l" t="t" r="r" b="b"/>
            <a:pathLst>
              <a:path w="4314825" h="647700">
                <a:moveTo>
                  <a:pt x="0" y="647700"/>
                </a:moveTo>
                <a:lnTo>
                  <a:pt x="4314444" y="647700"/>
                </a:lnTo>
                <a:lnTo>
                  <a:pt x="431444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572" y="67436"/>
            <a:ext cx="411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type</a:t>
            </a:r>
            <a:r>
              <a:rPr spc="-50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9572" y="717880"/>
            <a:ext cx="7287895" cy="4599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FFC000"/>
                </a:solidFill>
                <a:latin typeface="Arial"/>
                <a:cs typeface="Arial"/>
              </a:rPr>
              <a:t>Type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Conversion </a:t>
            </a: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Floating point</a:t>
            </a:r>
            <a:r>
              <a:rPr sz="2400" b="1" spc="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numbers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float() function converts any data </a:t>
            </a:r>
            <a:r>
              <a:rPr sz="2400" dirty="0">
                <a:latin typeface="Arial"/>
                <a:cs typeface="Arial"/>
              </a:rPr>
              <a:t>type to </a:t>
            </a:r>
            <a:r>
              <a:rPr sz="2400" spc="-5" dirty="0">
                <a:latin typeface="Arial"/>
                <a:cs typeface="Arial"/>
              </a:rPr>
              <a:t>floating point  </a:t>
            </a:r>
            <a:r>
              <a:rPr sz="2400" spc="-20" dirty="0">
                <a:latin typeface="Arial"/>
                <a:cs typeface="Arial"/>
              </a:rPr>
              <a:t>number.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3345"/>
              </a:lnSpc>
            </a:pPr>
            <a:r>
              <a:rPr sz="2800" b="1" spc="-5" dirty="0">
                <a:latin typeface="Arial"/>
                <a:cs typeface="Arial"/>
              </a:rPr>
              <a:t>e.g.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Arial"/>
                <a:cs typeface="Arial"/>
              </a:rPr>
              <a:t>a='301.4'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#string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b=float(a) #converts string data </a:t>
            </a:r>
            <a:r>
              <a:rPr sz="2000" spc="-5" dirty="0">
                <a:latin typeface="Arial"/>
                <a:cs typeface="Arial"/>
              </a:rPr>
              <a:t>type </a:t>
            </a:r>
            <a:r>
              <a:rPr sz="2000" dirty="0">
                <a:latin typeface="Arial"/>
                <a:cs typeface="Arial"/>
              </a:rPr>
              <a:t>to floating point </a:t>
            </a:r>
            <a:r>
              <a:rPr sz="2000" spc="-15" dirty="0">
                <a:latin typeface="Arial"/>
                <a:cs typeface="Arial"/>
              </a:rPr>
              <a:t>number.  </a:t>
            </a:r>
            <a:r>
              <a:rPr sz="2000" dirty="0">
                <a:latin typeface="Arial"/>
                <a:cs typeface="Arial"/>
              </a:rPr>
              <a:t>c=float(121) #converts integer data </a:t>
            </a:r>
            <a:r>
              <a:rPr sz="2000" spc="-5" dirty="0">
                <a:latin typeface="Arial"/>
                <a:cs typeface="Arial"/>
              </a:rPr>
              <a:t>type </a:t>
            </a:r>
            <a:r>
              <a:rPr sz="2000" dirty="0">
                <a:latin typeface="Arial"/>
                <a:cs typeface="Arial"/>
              </a:rPr>
              <a:t>to floating point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number.  </a:t>
            </a:r>
            <a:r>
              <a:rPr sz="2000" dirty="0">
                <a:latin typeface="Arial"/>
                <a:cs typeface="Arial"/>
              </a:rPr>
              <a:t>print(b)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print(c)Run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Output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:-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301.4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121.0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45719"/>
            <a:ext cx="4314825" cy="647700"/>
          </a:xfrm>
          <a:custGeom>
            <a:avLst/>
            <a:gdLst/>
            <a:ahLst/>
            <a:cxnLst/>
            <a:rect l="l" t="t" r="r" b="b"/>
            <a:pathLst>
              <a:path w="4314825" h="647700">
                <a:moveTo>
                  <a:pt x="0" y="647700"/>
                </a:moveTo>
                <a:lnTo>
                  <a:pt x="4314444" y="647700"/>
                </a:lnTo>
                <a:lnTo>
                  <a:pt x="431444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572" y="67436"/>
            <a:ext cx="411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type</a:t>
            </a:r>
            <a:r>
              <a:rPr spc="-50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9572" y="716356"/>
            <a:ext cx="7779384" cy="5027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B87C4"/>
                </a:solidFill>
                <a:latin typeface="Arial"/>
                <a:cs typeface="Arial"/>
              </a:rPr>
              <a:t>3. Complex</a:t>
            </a:r>
            <a:r>
              <a:rPr sz="2800" b="1" spc="30" dirty="0">
                <a:solidFill>
                  <a:srgbClr val="4B87C4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B87C4"/>
                </a:solidFill>
                <a:latin typeface="Arial"/>
                <a:cs typeface="Arial"/>
              </a:rPr>
              <a:t>numbers</a:t>
            </a:r>
            <a:endParaRPr sz="2800">
              <a:latin typeface="Arial"/>
              <a:cs typeface="Arial"/>
            </a:endParaRPr>
          </a:p>
          <a:p>
            <a:pPr marL="12700" marR="5080" indent="914400" algn="just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FFC000"/>
                </a:solidFill>
                <a:latin typeface="Arial"/>
                <a:cs typeface="Arial"/>
              </a:rPr>
              <a:t>Complex numbers are combination of </a:t>
            </a:r>
            <a:r>
              <a:rPr sz="2800" spc="-5" dirty="0">
                <a:solidFill>
                  <a:srgbClr val="FFC000"/>
                </a:solidFill>
                <a:latin typeface="Arial"/>
                <a:cs typeface="Arial"/>
              </a:rPr>
              <a:t>a  real </a:t>
            </a:r>
            <a:r>
              <a:rPr sz="2800" dirty="0">
                <a:solidFill>
                  <a:srgbClr val="FFC000"/>
                </a:solidFill>
                <a:latin typeface="Arial"/>
                <a:cs typeface="Arial"/>
              </a:rPr>
              <a:t>and imaginary </a:t>
            </a:r>
            <a:r>
              <a:rPr sz="2800" spc="-5" dirty="0">
                <a:solidFill>
                  <a:srgbClr val="FFC000"/>
                </a:solidFill>
                <a:latin typeface="Arial"/>
                <a:cs typeface="Arial"/>
              </a:rPr>
              <a:t>part.Complex numbers </a:t>
            </a:r>
            <a:r>
              <a:rPr sz="2800" dirty="0">
                <a:solidFill>
                  <a:srgbClr val="FFC000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FFC000"/>
                </a:solidFill>
                <a:latin typeface="Arial"/>
                <a:cs typeface="Arial"/>
              </a:rPr>
              <a:t>in  the </a:t>
            </a:r>
            <a:r>
              <a:rPr sz="2800" dirty="0">
                <a:solidFill>
                  <a:srgbClr val="FFC000"/>
                </a:solidFill>
                <a:latin typeface="Arial"/>
                <a:cs typeface="Arial"/>
              </a:rPr>
              <a:t>form of </a:t>
            </a:r>
            <a:r>
              <a:rPr sz="2800" spc="-5" dirty="0">
                <a:solidFill>
                  <a:srgbClr val="FFC000"/>
                </a:solidFill>
                <a:latin typeface="Arial"/>
                <a:cs typeface="Arial"/>
              </a:rPr>
              <a:t>X+Yj, where X is a real </a:t>
            </a:r>
            <a:r>
              <a:rPr sz="2800" dirty="0">
                <a:solidFill>
                  <a:srgbClr val="FFC000"/>
                </a:solidFill>
                <a:latin typeface="Arial"/>
                <a:cs typeface="Arial"/>
              </a:rPr>
              <a:t>part and </a:t>
            </a:r>
            <a:r>
              <a:rPr sz="2800" spc="-5" dirty="0">
                <a:solidFill>
                  <a:srgbClr val="FFC000"/>
                </a:solidFill>
                <a:latin typeface="Arial"/>
                <a:cs typeface="Arial"/>
              </a:rPr>
              <a:t>Y is  </a:t>
            </a:r>
            <a:r>
              <a:rPr sz="2800" dirty="0">
                <a:solidFill>
                  <a:srgbClr val="FFC000"/>
                </a:solidFill>
                <a:latin typeface="Arial"/>
                <a:cs typeface="Arial"/>
              </a:rPr>
              <a:t>imaginary</a:t>
            </a:r>
            <a:r>
              <a:rPr sz="2800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C000"/>
                </a:solidFill>
                <a:latin typeface="Arial"/>
                <a:cs typeface="Arial"/>
              </a:rPr>
              <a:t>part.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e.g.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Arial"/>
                <a:cs typeface="Arial"/>
              </a:rPr>
              <a:t>a = complex(5) </a:t>
            </a:r>
            <a:r>
              <a:rPr sz="1800" spc="-5" dirty="0">
                <a:solidFill>
                  <a:srgbClr val="92D050"/>
                </a:solidFill>
                <a:latin typeface="Arial"/>
                <a:cs typeface="Arial"/>
              </a:rPr>
              <a:t># convert 5 </a:t>
            </a:r>
            <a:r>
              <a:rPr sz="1800" dirty="0">
                <a:solidFill>
                  <a:srgbClr val="92D05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92D050"/>
                </a:solidFill>
                <a:latin typeface="Arial"/>
                <a:cs typeface="Arial"/>
              </a:rPr>
              <a:t>a real part val and zero imaginary</a:t>
            </a:r>
            <a:r>
              <a:rPr sz="1800" spc="4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2D050"/>
                </a:solidFill>
                <a:latin typeface="Arial"/>
                <a:cs typeface="Arial"/>
              </a:rPr>
              <a:t>part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print(a)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b=complex(101,23) </a:t>
            </a:r>
            <a:r>
              <a:rPr sz="1800" spc="-5" dirty="0">
                <a:solidFill>
                  <a:srgbClr val="92D050"/>
                </a:solidFill>
                <a:latin typeface="Arial"/>
                <a:cs typeface="Arial"/>
              </a:rPr>
              <a:t>#convert 101 </a:t>
            </a:r>
            <a:r>
              <a:rPr sz="1800" spc="-15" dirty="0">
                <a:solidFill>
                  <a:srgbClr val="92D05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92D050"/>
                </a:solidFill>
                <a:latin typeface="Arial"/>
                <a:cs typeface="Arial"/>
              </a:rPr>
              <a:t>real part and 23 as imaginary</a:t>
            </a:r>
            <a:r>
              <a:rPr sz="1800" spc="12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2D050"/>
                </a:solidFill>
                <a:latin typeface="Arial"/>
                <a:cs typeface="Arial"/>
              </a:rPr>
              <a:t>part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print(b)Run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667385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Output :-  </a:t>
            </a:r>
            <a:r>
              <a:rPr sz="2000" dirty="0">
                <a:latin typeface="Arial"/>
                <a:cs typeface="Arial"/>
              </a:rPr>
              <a:t>(5+0j)  (101</a:t>
            </a:r>
            <a:r>
              <a:rPr sz="2000" spc="5" dirty="0">
                <a:latin typeface="Arial"/>
                <a:cs typeface="Arial"/>
              </a:rPr>
              <a:t>+</a:t>
            </a:r>
            <a:r>
              <a:rPr sz="2000" dirty="0">
                <a:latin typeface="Arial"/>
                <a:cs typeface="Arial"/>
              </a:rPr>
              <a:t>23</a:t>
            </a:r>
            <a:r>
              <a:rPr sz="2000" spc="5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45719"/>
            <a:ext cx="4314825" cy="647700"/>
          </a:xfrm>
          <a:custGeom>
            <a:avLst/>
            <a:gdLst/>
            <a:ahLst/>
            <a:cxnLst/>
            <a:rect l="l" t="t" r="r" b="b"/>
            <a:pathLst>
              <a:path w="4314825" h="647700">
                <a:moveTo>
                  <a:pt x="0" y="647700"/>
                </a:moveTo>
                <a:lnTo>
                  <a:pt x="4314444" y="647700"/>
                </a:lnTo>
                <a:lnTo>
                  <a:pt x="431444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572" y="67436"/>
            <a:ext cx="411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type</a:t>
            </a:r>
            <a:r>
              <a:rPr spc="-50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9572" y="716356"/>
            <a:ext cx="7778750" cy="5334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92D050"/>
                </a:solidFill>
                <a:latin typeface="Arial"/>
                <a:cs typeface="Arial"/>
              </a:rPr>
              <a:t>2. String In</a:t>
            </a:r>
            <a:r>
              <a:rPr sz="2800" b="1" spc="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2D050"/>
                </a:solidFill>
                <a:latin typeface="Arial"/>
                <a:cs typeface="Arial"/>
              </a:rPr>
              <a:t>Python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5"/>
              </a:spcBef>
              <a:tabLst>
                <a:tab pos="5462905" algn="l"/>
              </a:tabLst>
            </a:pP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A string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a sequence of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characters.</a:t>
            </a:r>
            <a:r>
              <a:rPr sz="2000" spc="45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In</a:t>
            </a:r>
            <a:r>
              <a:rPr sz="2000" spc="8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python	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we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can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create string 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using single (' ') or double quotes ("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").Both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are same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in</a:t>
            </a:r>
            <a:r>
              <a:rPr sz="2000" spc="-1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python.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3340"/>
              </a:lnSpc>
            </a:pPr>
            <a:r>
              <a:rPr sz="2800" dirty="0">
                <a:latin typeface="Arial"/>
                <a:cs typeface="Arial"/>
              </a:rPr>
              <a:t>e.g.</a:t>
            </a:r>
            <a:endParaRPr sz="2800">
              <a:latin typeface="Arial"/>
              <a:cs typeface="Arial"/>
            </a:endParaRPr>
          </a:p>
          <a:p>
            <a:pPr marL="12700" marR="4915535">
              <a:lnSpc>
                <a:spcPct val="100000"/>
              </a:lnSpc>
              <a:spcBef>
                <a:spcPts val="30"/>
              </a:spcBef>
              <a:tabLst>
                <a:tab pos="1202690" algn="l"/>
              </a:tabLst>
            </a:pPr>
            <a:r>
              <a:rPr sz="1800" spc="-5" dirty="0">
                <a:latin typeface="Arial"/>
                <a:cs typeface="Arial"/>
              </a:rPr>
              <a:t>str='computer science'  print('str-',	</a:t>
            </a:r>
            <a:r>
              <a:rPr sz="1800" dirty="0">
                <a:latin typeface="Arial"/>
                <a:cs typeface="Arial"/>
              </a:rPr>
              <a:t>str) </a:t>
            </a:r>
            <a:r>
              <a:rPr sz="1800" spc="-5" dirty="0">
                <a:latin typeface="Arial"/>
                <a:cs typeface="Arial"/>
              </a:rPr>
              <a:t># print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457325" algn="l"/>
              </a:tabLst>
            </a:pPr>
            <a:r>
              <a:rPr sz="1800" spc="-5" dirty="0">
                <a:latin typeface="Arial"/>
                <a:cs typeface="Arial"/>
              </a:rPr>
              <a:t>print('str[0]-',	str[0]) # print </a:t>
            </a:r>
            <a:r>
              <a:rPr sz="1800" dirty="0">
                <a:latin typeface="Arial"/>
                <a:cs typeface="Arial"/>
              </a:rPr>
              <a:t>first </a:t>
            </a:r>
            <a:r>
              <a:rPr sz="1800" spc="-5" dirty="0">
                <a:latin typeface="Arial"/>
                <a:cs typeface="Arial"/>
              </a:rPr>
              <a:t>char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'h'</a:t>
            </a:r>
            <a:endParaRPr sz="1800">
              <a:latin typeface="Arial"/>
              <a:cs typeface="Arial"/>
            </a:endParaRPr>
          </a:p>
          <a:p>
            <a:pPr marL="12700" marR="1125855">
              <a:lnSpc>
                <a:spcPct val="100000"/>
              </a:lnSpc>
              <a:tabLst>
                <a:tab pos="1482725" algn="l"/>
                <a:tab pos="1521460" algn="l"/>
                <a:tab pos="1647825" algn="l"/>
              </a:tabLst>
            </a:pPr>
            <a:r>
              <a:rPr sz="1800" spc="-5" dirty="0">
                <a:latin typeface="Arial"/>
                <a:cs typeface="Arial"/>
              </a:rPr>
              <a:t>print('str[1:3]-',			str[1:3]) # print string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postion 1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3 'ell'  print('str[3:]-',		str[3:]) # print string staring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3rd char 'llo </a:t>
            </a:r>
            <a:r>
              <a:rPr sz="1800" spc="-10" dirty="0">
                <a:latin typeface="Arial"/>
                <a:cs typeface="Arial"/>
              </a:rPr>
              <a:t>world'  </a:t>
            </a:r>
            <a:r>
              <a:rPr sz="1800" spc="-5" dirty="0">
                <a:latin typeface="Arial"/>
                <a:cs typeface="Arial"/>
              </a:rPr>
              <a:t>print('str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*2-',	</a:t>
            </a:r>
            <a:r>
              <a:rPr sz="1800" dirty="0">
                <a:latin typeface="Arial"/>
                <a:cs typeface="Arial"/>
              </a:rPr>
              <a:t>str </a:t>
            </a:r>
            <a:r>
              <a:rPr sz="1800" spc="-5" dirty="0">
                <a:latin typeface="Arial"/>
                <a:cs typeface="Arial"/>
              </a:rPr>
              <a:t>*2 </a:t>
            </a:r>
            <a:r>
              <a:rPr sz="1800" dirty="0">
                <a:latin typeface="Arial"/>
                <a:cs typeface="Arial"/>
              </a:rPr>
              <a:t>) </a:t>
            </a:r>
            <a:r>
              <a:rPr sz="1800" spc="-5" dirty="0">
                <a:latin typeface="Arial"/>
                <a:cs typeface="Arial"/>
              </a:rPr>
              <a:t># print string </a:t>
            </a:r>
            <a:r>
              <a:rPr sz="1800" spc="-15" dirty="0">
                <a:latin typeface="Arial"/>
                <a:cs typeface="Arial"/>
              </a:rPr>
              <a:t>two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917700" algn="l"/>
              </a:tabLst>
            </a:pPr>
            <a:r>
              <a:rPr sz="1800" spc="-5" dirty="0">
                <a:latin typeface="Arial"/>
                <a:cs typeface="Arial"/>
              </a:rPr>
              <a:t>print("str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+'yes'-",	</a:t>
            </a:r>
            <a:r>
              <a:rPr sz="1800" dirty="0">
                <a:latin typeface="Arial"/>
                <a:cs typeface="Arial"/>
              </a:rPr>
              <a:t>str </a:t>
            </a:r>
            <a:r>
              <a:rPr sz="1800" spc="-5" dirty="0">
                <a:latin typeface="Arial"/>
                <a:cs typeface="Arial"/>
              </a:rPr>
              <a:t>+'yes') </a:t>
            </a:r>
            <a:r>
              <a:rPr sz="1800" dirty="0">
                <a:latin typeface="Arial"/>
                <a:cs typeface="Arial"/>
              </a:rPr>
              <a:t># </a:t>
            </a:r>
            <a:r>
              <a:rPr sz="1800" spc="-5" dirty="0">
                <a:latin typeface="Arial"/>
                <a:cs typeface="Arial"/>
              </a:rPr>
              <a:t>concatenated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z="1600" b="1" spc="-10" dirty="0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  <a:p>
            <a:pPr marL="12700" marR="564515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str- computer science  str[0]-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str[1:3]-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om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str[3:]- puter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science</a:t>
            </a:r>
            <a:endParaRPr sz="1600">
              <a:latin typeface="Arial"/>
              <a:cs typeface="Arial"/>
            </a:endParaRPr>
          </a:p>
          <a:p>
            <a:pPr marL="12700" marR="366839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str *2- computer sciencecomputer science  str </a:t>
            </a:r>
            <a:r>
              <a:rPr sz="1600" b="1" spc="-10" dirty="0">
                <a:latin typeface="Arial"/>
                <a:cs typeface="Arial"/>
              </a:rPr>
              <a:t>+'yes'- </a:t>
            </a:r>
            <a:r>
              <a:rPr sz="1600" b="1" spc="-5" dirty="0">
                <a:latin typeface="Arial"/>
                <a:cs typeface="Arial"/>
              </a:rPr>
              <a:t>computer</a:t>
            </a:r>
            <a:r>
              <a:rPr sz="1600" b="1" spc="8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scienceyes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2808</Words>
  <Application>Microsoft Office PowerPoint</Application>
  <PresentationFormat>On-screen Show (4:3)</PresentationFormat>
  <Paragraphs>503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Introduction</vt:lpstr>
      <vt:lpstr>Data type continue</vt:lpstr>
      <vt:lpstr>Data type continue</vt:lpstr>
      <vt:lpstr>Data type continue</vt:lpstr>
      <vt:lpstr>Data type continue</vt:lpstr>
      <vt:lpstr>Data type continue</vt:lpstr>
      <vt:lpstr>Data type continue</vt:lpstr>
      <vt:lpstr>Data type continue</vt:lpstr>
      <vt:lpstr>Data type continue</vt:lpstr>
      <vt:lpstr>Data type continue</vt:lpstr>
      <vt:lpstr>Data type continue</vt:lpstr>
      <vt:lpstr>Data type continue</vt:lpstr>
      <vt:lpstr>Data type continue</vt:lpstr>
      <vt:lpstr>Standard Deviation Program</vt:lpstr>
      <vt:lpstr>Data type continue</vt:lpstr>
      <vt:lpstr>Operator</vt:lpstr>
      <vt:lpstr>Operator continue</vt:lpstr>
      <vt:lpstr>Operator continue</vt:lpstr>
      <vt:lpstr>Operator continue</vt:lpstr>
      <vt:lpstr>Operator continue</vt:lpstr>
      <vt:lpstr>Operator continue</vt:lpstr>
      <vt:lpstr>Operator continue</vt:lpstr>
      <vt:lpstr>Operator continue</vt:lpstr>
      <vt:lpstr>Operator continue</vt:lpstr>
      <vt:lpstr>Operator continue</vt:lpstr>
      <vt:lpstr>Operator continue</vt:lpstr>
      <vt:lpstr>Operator continue</vt:lpstr>
      <vt:lpstr>Expression</vt:lpstr>
      <vt:lpstr>Type conversion</vt:lpstr>
      <vt:lpstr>Type conversion</vt:lpstr>
      <vt:lpstr>math module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Orange Template</dc:title>
  <dc:creator>Presentation Magazine</dc:creator>
  <cp:lastModifiedBy>Windows User</cp:lastModifiedBy>
  <cp:revision>2</cp:revision>
  <dcterms:created xsi:type="dcterms:W3CDTF">2019-06-07T13:34:55Z</dcterms:created>
  <dcterms:modified xsi:type="dcterms:W3CDTF">2019-06-08T09:02:07Z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2019-06-07T00:00:00Z</vt:filetime>
  </property>
</Properties>
</file>