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950EC-DFD9-4B98-9396-C524667CC52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C9443-57ED-4A58-872B-CFFCCF14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D13E-44B0-418A-84E3-7A2B9084368D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B11D-B555-447A-9E72-CD662CAFA76A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6B037-4B71-47E1-A06C-F9058E529CAF}" type="datetime1">
              <a:rPr lang="en-US" smtClean="0"/>
              <a:t>6/7/2019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7B206-3A1C-431A-8E12-2FF37607DCC4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DF819-E976-4484-A60D-53A5EAF04996}" type="datetime1">
              <a:rPr lang="en-US" smtClean="0"/>
              <a:t>6/7/2019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753" y="20523"/>
            <a:ext cx="785449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753" y="1707260"/>
            <a:ext cx="7854492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2527" y="6521615"/>
            <a:ext cx="465899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27BEC-EF7F-48AB-B2A7-A32C09F5E343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3/dictionary_str.htm" TargetMode="External"/><Relationship Id="rId2" Type="http://schemas.openxmlformats.org/officeDocument/2006/relationships/hyperlink" Target="https://www.tutorialspoint.com/python3/dictionary_le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python3/dictionary_type.ht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ython3/dictionary_values.htm" TargetMode="External"/><Relationship Id="rId3" Type="http://schemas.openxmlformats.org/officeDocument/2006/relationships/hyperlink" Target="https://www.tutorialspoint.com/python3/dictionary_copy.htm" TargetMode="External"/><Relationship Id="rId7" Type="http://schemas.openxmlformats.org/officeDocument/2006/relationships/hyperlink" Target="https://www.tutorialspoint.com/python3/dictionary_update.htm" TargetMode="External"/><Relationship Id="rId2" Type="http://schemas.openxmlformats.org/officeDocument/2006/relationships/hyperlink" Target="https://www.tutorialspoint.com/python3/dictionary_clear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python3/dictionary_setdefault.htm" TargetMode="External"/><Relationship Id="rId5" Type="http://schemas.openxmlformats.org/officeDocument/2006/relationships/hyperlink" Target="https://www.tutorialspoint.com/python3/dictionary_keys.htm" TargetMode="External"/><Relationship Id="rId4" Type="http://schemas.openxmlformats.org/officeDocument/2006/relationships/hyperlink" Target="https://www.tutorialspoint.com/python3/dictionary_items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72" y="693419"/>
            <a:ext cx="2441575" cy="646430"/>
          </a:xfrm>
          <a:custGeom>
            <a:avLst/>
            <a:gdLst/>
            <a:ahLst/>
            <a:cxnLst/>
            <a:rect l="l" t="t" r="r" b="b"/>
            <a:pathLst>
              <a:path w="2441575" h="646430">
                <a:moveTo>
                  <a:pt x="0" y="646176"/>
                </a:moveTo>
                <a:lnTo>
                  <a:pt x="2441448" y="646176"/>
                </a:lnTo>
                <a:lnTo>
                  <a:pt x="244144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507" y="713308"/>
            <a:ext cx="2261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Dictionary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5217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 is an unordered </a:t>
            </a:r>
            <a:r>
              <a:rPr dirty="0"/>
              <a:t>collection </a:t>
            </a:r>
            <a:r>
              <a:rPr spc="-5" dirty="0"/>
              <a:t>of </a:t>
            </a:r>
            <a:r>
              <a:rPr dirty="0"/>
              <a:t>items </a:t>
            </a:r>
            <a:r>
              <a:rPr spc="-5" dirty="0"/>
              <a:t>where each </a:t>
            </a:r>
            <a:r>
              <a:rPr dirty="0"/>
              <a:t>item  </a:t>
            </a:r>
            <a:r>
              <a:rPr spc="-5" dirty="0"/>
              <a:t>consist of a </a:t>
            </a:r>
            <a:r>
              <a:rPr dirty="0"/>
              <a:t>key </a:t>
            </a:r>
            <a:r>
              <a:rPr spc="-5" dirty="0"/>
              <a:t>and a</a:t>
            </a:r>
            <a:r>
              <a:rPr spc="25" dirty="0"/>
              <a:t> </a:t>
            </a:r>
            <a:r>
              <a:rPr spc="-5" dirty="0"/>
              <a:t>value.</a:t>
            </a:r>
          </a:p>
          <a:p>
            <a:pPr marL="12700" marR="5080">
              <a:lnSpc>
                <a:spcPct val="100000"/>
              </a:lnSpc>
            </a:pPr>
            <a:r>
              <a:rPr spc="-5" dirty="0"/>
              <a:t>It is mutable (can modify </a:t>
            </a:r>
            <a:r>
              <a:rPr dirty="0"/>
              <a:t>its </a:t>
            </a:r>
            <a:r>
              <a:rPr spc="-5" dirty="0"/>
              <a:t>contents </a:t>
            </a:r>
            <a:r>
              <a:rPr dirty="0"/>
              <a:t>) </a:t>
            </a:r>
            <a:r>
              <a:rPr spc="-5" dirty="0"/>
              <a:t>but </a:t>
            </a:r>
            <a:r>
              <a:rPr spc="-10" dirty="0"/>
              <a:t>Key </a:t>
            </a:r>
            <a:r>
              <a:rPr dirty="0"/>
              <a:t>must </a:t>
            </a:r>
            <a:r>
              <a:rPr spc="-10" dirty="0"/>
              <a:t>be  </a:t>
            </a:r>
            <a:r>
              <a:rPr spc="-5" dirty="0"/>
              <a:t>unique and</a:t>
            </a:r>
            <a:r>
              <a:rPr spc="35" dirty="0"/>
              <a:t> </a:t>
            </a:r>
            <a:r>
              <a:rPr spc="-5" dirty="0"/>
              <a:t>immutable.</a:t>
            </a: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1011" y="3585971"/>
            <a:ext cx="4547616" cy="2397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96083" y="3781044"/>
            <a:ext cx="3959352" cy="1808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0"/>
            <a:ext cx="2441575" cy="646430"/>
          </a:xfrm>
          <a:custGeom>
            <a:avLst/>
            <a:gdLst/>
            <a:ahLst/>
            <a:cxnLst/>
            <a:rect l="l" t="t" r="r" b="b"/>
            <a:pathLst>
              <a:path w="2441575" h="646430">
                <a:moveTo>
                  <a:pt x="0" y="646176"/>
                </a:moveTo>
                <a:lnTo>
                  <a:pt x="2441448" y="646176"/>
                </a:lnTo>
                <a:lnTo>
                  <a:pt x="244144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20523"/>
            <a:ext cx="2261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Dictionary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4693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753" y="671829"/>
            <a:ext cx="7520305" cy="5696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Creating A</a:t>
            </a:r>
            <a:r>
              <a:rPr sz="2400" b="1" spc="-1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Dictionary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It is enclosed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in curly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braces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{}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each item </a:t>
            </a:r>
            <a:r>
              <a:rPr sz="2400" spc="-10" dirty="0">
                <a:solidFill>
                  <a:srgbClr val="FFC000"/>
                </a:solidFill>
                <a:latin typeface="Arial"/>
                <a:cs typeface="Arial"/>
              </a:rPr>
              <a:t>is 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separated from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other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item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by a comma(,). Within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each  item, key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and value are separated by a colon</a:t>
            </a:r>
            <a:r>
              <a:rPr sz="2400" spc="7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(:).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dict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{‘Subject':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‘Informatic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Practices', 'Class':</a:t>
            </a:r>
            <a:r>
              <a:rPr sz="2400" spc="3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AF50"/>
                </a:solidFill>
                <a:latin typeface="Arial"/>
                <a:cs typeface="Arial"/>
              </a:rPr>
              <a:t>‘11'}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Accessing List</a:t>
            </a:r>
            <a:r>
              <a:rPr sz="24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Item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dict = {'Subject': 'Informatics Practices', 'Class':</a:t>
            </a:r>
            <a:r>
              <a:rPr sz="2000" spc="-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C00000"/>
                </a:solidFill>
                <a:latin typeface="Arial"/>
                <a:cs typeface="Arial"/>
              </a:rPr>
              <a:t>11}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print(dict)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print ("Subject :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",</a:t>
            </a:r>
            <a:r>
              <a:rPr sz="2000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dict['Subject'])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print ("Class :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",</a:t>
            </a:r>
            <a:r>
              <a:rPr sz="20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dict.get('Class'))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AFEF"/>
                </a:solidFill>
                <a:latin typeface="Arial"/>
                <a:cs typeface="Arial"/>
              </a:rPr>
              <a:t>{'Class': </a:t>
            </a:r>
            <a:r>
              <a:rPr sz="2000" spc="-30" dirty="0">
                <a:solidFill>
                  <a:srgbClr val="00AFEF"/>
                </a:solidFill>
                <a:latin typeface="Arial"/>
                <a:cs typeface="Arial"/>
              </a:rPr>
              <a:t>'11', </a:t>
            </a:r>
            <a:r>
              <a:rPr sz="2000" dirty="0">
                <a:solidFill>
                  <a:srgbClr val="00AFEF"/>
                </a:solidFill>
                <a:latin typeface="Arial"/>
                <a:cs typeface="Arial"/>
              </a:rPr>
              <a:t>'Subject': 'Informatics</a:t>
            </a:r>
            <a:r>
              <a:rPr sz="2000" spc="-7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AFEF"/>
                </a:solidFill>
                <a:latin typeface="Arial"/>
                <a:cs typeface="Arial"/>
              </a:rPr>
              <a:t>Practices'}</a:t>
            </a:r>
            <a:endParaRPr sz="2000">
              <a:latin typeface="Arial"/>
              <a:cs typeface="Arial"/>
            </a:endParaRPr>
          </a:p>
          <a:p>
            <a:pPr marL="12700" marR="3578860">
              <a:lnSpc>
                <a:spcPct val="100000"/>
              </a:lnSpc>
            </a:pPr>
            <a:r>
              <a:rPr sz="2000" dirty="0">
                <a:solidFill>
                  <a:srgbClr val="00AFEF"/>
                </a:solidFill>
                <a:latin typeface="Arial"/>
                <a:cs typeface="Arial"/>
              </a:rPr>
              <a:t>('Subject : ', 'Informatics</a:t>
            </a:r>
            <a:r>
              <a:rPr sz="2000" spc="-1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AFEF"/>
                </a:solidFill>
                <a:latin typeface="Arial"/>
                <a:cs typeface="Arial"/>
              </a:rPr>
              <a:t>Practices')  ('Class : ',</a:t>
            </a:r>
            <a:r>
              <a:rPr sz="2000" spc="-50" dirty="0">
                <a:solidFill>
                  <a:srgbClr val="00AFEF"/>
                </a:solidFill>
                <a:latin typeface="Arial"/>
                <a:cs typeface="Arial"/>
              </a:rPr>
              <a:t> 11)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0"/>
            <a:ext cx="2441575" cy="646430"/>
          </a:xfrm>
          <a:custGeom>
            <a:avLst/>
            <a:gdLst/>
            <a:ahLst/>
            <a:cxnLst/>
            <a:rect l="l" t="t" r="r" b="b"/>
            <a:pathLst>
              <a:path w="2441575" h="646430">
                <a:moveTo>
                  <a:pt x="0" y="646176"/>
                </a:moveTo>
                <a:lnTo>
                  <a:pt x="2441448" y="646176"/>
                </a:lnTo>
                <a:lnTo>
                  <a:pt x="244144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20523"/>
            <a:ext cx="2261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Dictionary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0883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753" y="600582"/>
            <a:ext cx="36772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Iterating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Through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00" b="1" spc="-2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Dictionary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753" y="905382"/>
            <a:ext cx="5601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5400" algn="l"/>
                <a:tab pos="2464435" algn="l"/>
                <a:tab pos="3025775" algn="l"/>
                <a:tab pos="3827779" algn="l"/>
                <a:tab pos="4499610" algn="l"/>
              </a:tabLst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Following	exam</a:t>
            </a:r>
            <a:r>
              <a:rPr sz="2000" spc="5" dirty="0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le	will	</a:t>
            </a:r>
            <a:r>
              <a:rPr sz="2000" spc="5" dirty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w	how	diction</a:t>
            </a:r>
            <a:r>
              <a:rPr sz="2000" spc="-15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7723" y="905382"/>
            <a:ext cx="1737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6135" algn="l"/>
                <a:tab pos="1443355" algn="l"/>
              </a:tabLst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items	can	</a:t>
            </a:r>
            <a:r>
              <a:rPr sz="2000" spc="-15" dirty="0">
                <a:solidFill>
                  <a:srgbClr val="FFC000"/>
                </a:solidFill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4753" y="1210182"/>
            <a:ext cx="580644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accessed through</a:t>
            </a:r>
            <a:r>
              <a:rPr sz="2000" spc="-7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loop.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e.g.</a:t>
            </a:r>
            <a:endParaRPr sz="2000">
              <a:latin typeface="Arial"/>
              <a:cs typeface="Arial"/>
            </a:endParaRPr>
          </a:p>
          <a:p>
            <a:pPr marL="12700" marR="113664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dict = {'Subject': 'Informatics Practices', 'Class':</a:t>
            </a:r>
            <a:r>
              <a:rPr sz="2000" spc="-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C00000"/>
                </a:solidFill>
                <a:latin typeface="Arial"/>
                <a:cs typeface="Arial"/>
              </a:rPr>
              <a:t>11} 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for i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20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dict:</a:t>
            </a:r>
            <a:endParaRPr sz="2000">
              <a:latin typeface="Arial"/>
              <a:cs typeface="Arial"/>
            </a:endParaRPr>
          </a:p>
          <a:p>
            <a:pPr marL="12700" marR="4178300" indent="348615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print(dic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t[i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])  </a:t>
            </a:r>
            <a:r>
              <a:rPr sz="2000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45" dirty="0">
                <a:solidFill>
                  <a:srgbClr val="00AFEF"/>
                </a:solidFill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AFEF"/>
                </a:solidFill>
                <a:latin typeface="Arial"/>
                <a:cs typeface="Arial"/>
              </a:rPr>
              <a:t>Informatics</a:t>
            </a:r>
            <a:r>
              <a:rPr sz="2000" spc="-5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AFEF"/>
                </a:solidFill>
                <a:latin typeface="Arial"/>
                <a:cs typeface="Arial"/>
              </a:rPr>
              <a:t>Practices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Updating Dictionary</a:t>
            </a:r>
            <a:r>
              <a:rPr sz="2000" b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We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can change the individual element of</a:t>
            </a:r>
            <a:r>
              <a:rPr sz="2000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dictionary.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e.g.</a:t>
            </a:r>
            <a:endParaRPr sz="2000">
              <a:latin typeface="Arial"/>
              <a:cs typeface="Arial"/>
            </a:endParaRPr>
          </a:p>
          <a:p>
            <a:pPr marL="12700" marR="113664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dict = {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'Subject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': 'Informatics Practices', 'Class':</a:t>
            </a:r>
            <a:r>
              <a:rPr sz="2000" spc="-1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C00000"/>
                </a:solidFill>
                <a:latin typeface="Arial"/>
                <a:cs typeface="Arial"/>
              </a:rPr>
              <a:t>11} 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dict['Subject']='computer</a:t>
            </a:r>
            <a:r>
              <a:rPr sz="20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science'</a:t>
            </a:r>
            <a:endParaRPr sz="2000">
              <a:latin typeface="Arial"/>
              <a:cs typeface="Arial"/>
            </a:endParaRPr>
          </a:p>
          <a:p>
            <a:pPr marL="12700" marR="4723765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print(dic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)  </a:t>
            </a:r>
            <a:r>
              <a:rPr sz="2000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AFEF"/>
                </a:solidFill>
                <a:latin typeface="Arial"/>
                <a:cs typeface="Arial"/>
              </a:rPr>
              <a:t>{'Class': </a:t>
            </a:r>
            <a:r>
              <a:rPr sz="2000" spc="-50" dirty="0">
                <a:solidFill>
                  <a:srgbClr val="00AFEF"/>
                </a:solidFill>
                <a:latin typeface="Arial"/>
                <a:cs typeface="Arial"/>
              </a:rPr>
              <a:t>11, </a:t>
            </a:r>
            <a:r>
              <a:rPr sz="2000" dirty="0">
                <a:solidFill>
                  <a:srgbClr val="00AFEF"/>
                </a:solidFill>
                <a:latin typeface="Arial"/>
                <a:cs typeface="Arial"/>
              </a:rPr>
              <a:t>'Subject': 'computer</a:t>
            </a:r>
            <a:r>
              <a:rPr sz="2000" spc="-6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AFEF"/>
                </a:solidFill>
                <a:latin typeface="Arial"/>
                <a:cs typeface="Arial"/>
              </a:rPr>
              <a:t>science'}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0"/>
            <a:ext cx="2441575" cy="646430"/>
          </a:xfrm>
          <a:custGeom>
            <a:avLst/>
            <a:gdLst/>
            <a:ahLst/>
            <a:cxnLst/>
            <a:rect l="l" t="t" r="r" b="b"/>
            <a:pathLst>
              <a:path w="2441575" h="646430">
                <a:moveTo>
                  <a:pt x="0" y="646176"/>
                </a:moveTo>
                <a:lnTo>
                  <a:pt x="2441448" y="646176"/>
                </a:lnTo>
                <a:lnTo>
                  <a:pt x="244144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20523"/>
            <a:ext cx="2261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Dictionary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0883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753" y="600582"/>
            <a:ext cx="7496809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Deleting Dictionary</a:t>
            </a:r>
            <a:r>
              <a:rPr sz="2000" b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del, pop() and clear() statement are used to remove elements</a:t>
            </a:r>
            <a:r>
              <a:rPr sz="2000" spc="-2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from  the</a:t>
            </a:r>
            <a:r>
              <a:rPr sz="2000" spc="-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C000"/>
                </a:solidFill>
                <a:latin typeface="Arial"/>
                <a:cs typeface="Arial"/>
              </a:rPr>
              <a:t>dictionary.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del</a:t>
            </a:r>
            <a:r>
              <a:rPr sz="20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e.g.</a:t>
            </a:r>
            <a:endParaRPr sz="2000">
              <a:latin typeface="Arial"/>
              <a:cs typeface="Arial"/>
            </a:endParaRPr>
          </a:p>
          <a:p>
            <a:pPr marL="12700" marR="1302385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dict = {'Subject': 'Informatics Practices', 'Class':</a:t>
            </a:r>
            <a:r>
              <a:rPr sz="2000" b="1" spc="-22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C00000"/>
                </a:solidFill>
                <a:latin typeface="Arial"/>
                <a:cs typeface="Arial"/>
              </a:rPr>
              <a:t>11} 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print('before del',</a:t>
            </a:r>
            <a:r>
              <a:rPr sz="20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dict)</a:t>
            </a:r>
            <a:endParaRPr sz="2000">
              <a:latin typeface="Arial"/>
              <a:cs typeface="Arial"/>
            </a:endParaRPr>
          </a:p>
          <a:p>
            <a:pPr marL="12700" marR="2773680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del dict['Class']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# delete single</a:t>
            </a:r>
            <a:r>
              <a:rPr sz="2000" b="1" spc="-1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element 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print('after item delete',</a:t>
            </a:r>
            <a:r>
              <a:rPr sz="2000" b="1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dict)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del dict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#delete </a:t>
            </a: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whole</a:t>
            </a:r>
            <a:r>
              <a:rPr sz="2000" b="1" spc="-1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dictionary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print('after dictionary delete',</a:t>
            </a:r>
            <a:r>
              <a:rPr sz="2000" b="1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dict)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marL="12700" marR="394970">
              <a:lnSpc>
                <a:spcPct val="100000"/>
              </a:lnSpc>
            </a:pP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('before del', {'Class': </a:t>
            </a:r>
            <a:r>
              <a:rPr sz="2000" b="1" spc="-40" dirty="0">
                <a:solidFill>
                  <a:srgbClr val="00AFEF"/>
                </a:solidFill>
                <a:latin typeface="Arial"/>
                <a:cs typeface="Arial"/>
              </a:rPr>
              <a:t>11, </a:t>
            </a: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'Subject': 'Informatics</a:t>
            </a:r>
            <a:r>
              <a:rPr sz="2000" b="1" spc="-15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Practices'})  ('after item delete', {'Subject': 'Informatics Practices'})  ('after dictionary delete', </a:t>
            </a:r>
            <a:r>
              <a:rPr sz="2000" b="1" spc="-5" dirty="0">
                <a:solidFill>
                  <a:srgbClr val="00AFEF"/>
                </a:solidFill>
                <a:latin typeface="Arial"/>
                <a:cs typeface="Arial"/>
              </a:rPr>
              <a:t>&lt;type</a:t>
            </a:r>
            <a:r>
              <a:rPr sz="2000" b="1" spc="-1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00AFEF"/>
                </a:solidFill>
                <a:latin typeface="Arial"/>
                <a:cs typeface="Arial"/>
              </a:rPr>
              <a:t>'dict'&gt;)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0"/>
            <a:ext cx="2441575" cy="646430"/>
          </a:xfrm>
          <a:custGeom>
            <a:avLst/>
            <a:gdLst/>
            <a:ahLst/>
            <a:cxnLst/>
            <a:rect l="l" t="t" r="r" b="b"/>
            <a:pathLst>
              <a:path w="2441575" h="646430">
                <a:moveTo>
                  <a:pt x="0" y="646176"/>
                </a:moveTo>
                <a:lnTo>
                  <a:pt x="2441448" y="646176"/>
                </a:lnTo>
                <a:lnTo>
                  <a:pt x="244144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20523"/>
            <a:ext cx="2261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Dictionary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0883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2244" y="694766"/>
            <a:ext cx="717232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C000"/>
                </a:solidFill>
                <a:latin typeface="Arial"/>
                <a:cs typeface="Arial"/>
              </a:rPr>
              <a:t>pop() method </a:t>
            </a:r>
            <a:r>
              <a:rPr sz="1800" dirty="0">
                <a:solidFill>
                  <a:srgbClr val="FFC000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FFC000"/>
                </a:solidFill>
                <a:latin typeface="Arial"/>
                <a:cs typeface="Arial"/>
              </a:rPr>
              <a:t>used </a:t>
            </a:r>
            <a:r>
              <a:rPr sz="1800" dirty="0">
                <a:solidFill>
                  <a:srgbClr val="FFC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C000"/>
                </a:solidFill>
                <a:latin typeface="Arial"/>
                <a:cs typeface="Arial"/>
              </a:rPr>
              <a:t>remove </a:t>
            </a:r>
            <a:r>
              <a:rPr sz="1800" dirty="0">
                <a:solidFill>
                  <a:srgbClr val="FFC00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C000"/>
                </a:solidFill>
                <a:latin typeface="Arial"/>
                <a:cs typeface="Arial"/>
              </a:rPr>
              <a:t>particular item </a:t>
            </a:r>
            <a:r>
              <a:rPr sz="1800" dirty="0">
                <a:solidFill>
                  <a:srgbClr val="FFC000"/>
                </a:solidFill>
                <a:latin typeface="Arial"/>
                <a:cs typeface="Arial"/>
              </a:rPr>
              <a:t>in a </a:t>
            </a:r>
            <a:r>
              <a:rPr sz="1800" spc="-20" dirty="0">
                <a:solidFill>
                  <a:srgbClr val="FFC000"/>
                </a:solidFill>
                <a:latin typeface="Arial"/>
                <a:cs typeface="Arial"/>
              </a:rPr>
              <a:t>dictionary.</a:t>
            </a:r>
            <a:r>
              <a:rPr sz="1800" spc="1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000"/>
                </a:solidFill>
                <a:latin typeface="Arial"/>
                <a:cs typeface="Arial"/>
              </a:rPr>
              <a:t>clear()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C000"/>
                </a:solidFill>
                <a:latin typeface="Arial"/>
                <a:cs typeface="Arial"/>
              </a:rPr>
              <a:t>method is used </a:t>
            </a:r>
            <a:r>
              <a:rPr sz="1800" dirty="0">
                <a:solidFill>
                  <a:srgbClr val="FFC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C000"/>
                </a:solidFill>
                <a:latin typeface="Arial"/>
                <a:cs typeface="Arial"/>
              </a:rPr>
              <a:t>remove all elements </a:t>
            </a:r>
            <a:r>
              <a:rPr sz="1800" dirty="0">
                <a:solidFill>
                  <a:srgbClr val="FFC000"/>
                </a:solidFill>
                <a:latin typeface="Arial"/>
                <a:cs typeface="Arial"/>
              </a:rPr>
              <a:t>from the</a:t>
            </a:r>
            <a:r>
              <a:rPr sz="1800" spc="5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C000"/>
                </a:solidFill>
                <a:latin typeface="Arial"/>
                <a:cs typeface="Arial"/>
              </a:rPr>
              <a:t>dictionary.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e.g.</a:t>
            </a:r>
            <a:endParaRPr sz="1800">
              <a:latin typeface="Arial"/>
              <a:cs typeface="Arial"/>
            </a:endParaRPr>
          </a:p>
          <a:p>
            <a:pPr marL="12700" marR="1590675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dict =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{'Subject': 'Informatics Practices', 'Class': </a:t>
            </a:r>
            <a:r>
              <a:rPr sz="1800" b="1" spc="-40" dirty="0">
                <a:solidFill>
                  <a:srgbClr val="C00000"/>
                </a:solidFill>
                <a:latin typeface="Arial"/>
                <a:cs typeface="Arial"/>
              </a:rPr>
              <a:t>11} 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print('before del',</a:t>
            </a:r>
            <a:r>
              <a:rPr sz="1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dict)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dict.pop('Class')</a:t>
            </a:r>
            <a:endParaRPr sz="1800">
              <a:latin typeface="Arial"/>
              <a:cs typeface="Arial"/>
            </a:endParaRPr>
          </a:p>
          <a:p>
            <a:pPr marL="12700" marR="409575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print('after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item delete', dict)  dict.clear()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print('after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clear',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dict)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 marR="779780">
              <a:lnSpc>
                <a:spcPct val="100000"/>
              </a:lnSpc>
            </a:pP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('before del',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{'Class': </a:t>
            </a:r>
            <a:r>
              <a:rPr sz="1800" b="1" spc="-35" dirty="0">
                <a:solidFill>
                  <a:srgbClr val="00AFEF"/>
                </a:solidFill>
                <a:latin typeface="Arial"/>
                <a:cs typeface="Arial"/>
              </a:rPr>
              <a:t>11,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'Subject': 'Informatics Practices'})  ('after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item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delete', {'Subject': 'Informatics Practices'})  ('after clear', {})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0"/>
            <a:ext cx="2441575" cy="646430"/>
          </a:xfrm>
          <a:custGeom>
            <a:avLst/>
            <a:gdLst/>
            <a:ahLst/>
            <a:cxnLst/>
            <a:rect l="l" t="t" r="r" b="b"/>
            <a:pathLst>
              <a:path w="2441575" h="646430">
                <a:moveTo>
                  <a:pt x="0" y="646176"/>
                </a:moveTo>
                <a:lnTo>
                  <a:pt x="2441448" y="646176"/>
                </a:lnTo>
                <a:lnTo>
                  <a:pt x="244144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20523"/>
            <a:ext cx="2261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Dictionary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0883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2244" y="692277"/>
            <a:ext cx="4885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Built-in Dictionary</a:t>
            </a:r>
            <a:r>
              <a:rPr sz="2800" b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7214" y="1400810"/>
          <a:ext cx="7273290" cy="3746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605"/>
                <a:gridCol w="5861685"/>
              </a:tblGrid>
              <a:tr h="46355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S.No.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Function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2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1152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412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u="heavy" spc="-5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len(dict)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Gives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total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length of the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dictionary.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equal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 number of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items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dictionary.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8012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40640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1659889" algn="l"/>
                          <a:tab pos="1949450" algn="l"/>
                          <a:tab pos="2987675" algn="l"/>
                          <a:tab pos="3708400" algn="l"/>
                          <a:tab pos="5332095" algn="l"/>
                          <a:tab pos="5685790" algn="l"/>
                        </a:tabLst>
                      </a:pPr>
                      <a:r>
                        <a:rPr sz="1800" u="heavy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3"/>
                        </a:rPr>
                        <a:t>str(d</a:t>
                      </a:r>
                      <a:r>
                        <a:rPr sz="1800" u="heavy" spc="-10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3"/>
                        </a:rPr>
                        <a:t>i</a:t>
                      </a:r>
                      <a:r>
                        <a:rPr sz="1800" u="heavy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3"/>
                        </a:rPr>
                        <a:t>ct)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rn	a	pr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ble	string	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	a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dictionary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1328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406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u="heavy" spc="-5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4"/>
                        </a:rPr>
                        <a:t>type(variable)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If variable is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dictionary,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then it would return  a dictionary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type.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0"/>
            <a:ext cx="2441575" cy="646430"/>
          </a:xfrm>
          <a:custGeom>
            <a:avLst/>
            <a:gdLst/>
            <a:ahLst/>
            <a:cxnLst/>
            <a:rect l="l" t="t" r="r" b="b"/>
            <a:pathLst>
              <a:path w="2441575" h="646430">
                <a:moveTo>
                  <a:pt x="0" y="646176"/>
                </a:moveTo>
                <a:lnTo>
                  <a:pt x="2441448" y="646176"/>
                </a:lnTo>
                <a:lnTo>
                  <a:pt x="244144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20523"/>
            <a:ext cx="2261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Dictionary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0883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2244" y="1118997"/>
            <a:ext cx="4651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Built-in Dictionary</a:t>
            </a:r>
            <a:r>
              <a:rPr sz="2800" b="1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Methods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86536" y="1910460"/>
          <a:ext cx="7966710" cy="3205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860"/>
                <a:gridCol w="7308850"/>
              </a:tblGrid>
              <a:tr h="326898"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S.No.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Method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357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u="heavy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dict.clear()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Removes all elements of dictionary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dict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357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u="heavy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3"/>
                        </a:rPr>
                        <a:t>dict.copy()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Returns a shallow copy of dictionary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dict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3573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u="heavy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4"/>
                        </a:rPr>
                        <a:t>dict.items()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Returns a list of dict's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(key,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value) tuple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pairs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357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u="heavy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dict.keys()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Returns list of dictionary dict's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keys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662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26034" marR="1841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u="heavy" spc="-10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dict.setdefault(key, </a:t>
                      </a:r>
                      <a:r>
                        <a:rPr sz="2000" u="heavy" spc="-5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default </a:t>
                      </a:r>
                      <a:r>
                        <a:rPr sz="2000" u="heavy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= </a:t>
                      </a:r>
                      <a:r>
                        <a:rPr sz="2000" u="heavy" spc="-5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None)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Similar to get(),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but will set  dict[key] = default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key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not already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dict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4304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u="heavy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7"/>
                        </a:rPr>
                        <a:t>dict.update(dict2)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Adds dictionary dict2's key-values pairs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dict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357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u="heavy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dict.values()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Returns list of dictionary dict's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values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0"/>
            <a:ext cx="2441575" cy="646430"/>
          </a:xfrm>
          <a:custGeom>
            <a:avLst/>
            <a:gdLst/>
            <a:ahLst/>
            <a:cxnLst/>
            <a:rect l="l" t="t" r="r" b="b"/>
            <a:pathLst>
              <a:path w="2441575" h="646430">
                <a:moveTo>
                  <a:pt x="0" y="646176"/>
                </a:moveTo>
                <a:lnTo>
                  <a:pt x="2441448" y="646176"/>
                </a:lnTo>
                <a:lnTo>
                  <a:pt x="244144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20523"/>
            <a:ext cx="2261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Dictionary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0883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2244" y="1118997"/>
            <a:ext cx="7509509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Questions.</a:t>
            </a:r>
            <a:endParaRPr sz="2800">
              <a:latin typeface="Arial"/>
              <a:cs typeface="Arial"/>
            </a:endParaRPr>
          </a:p>
          <a:p>
            <a:pPr marL="527685" marR="5080" indent="-515620" algn="just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Create dictionary </a:t>
            </a: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store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4</a:t>
            </a:r>
            <a:r>
              <a:rPr sz="2800" b="1" spc="6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student 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details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rollno,name,age field.Search  student in</a:t>
            </a:r>
            <a:r>
              <a:rPr sz="2800" b="1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list.</a:t>
            </a:r>
            <a:endParaRPr sz="2800">
              <a:latin typeface="Arial"/>
              <a:cs typeface="Arial"/>
            </a:endParaRPr>
          </a:p>
          <a:p>
            <a:pPr marL="527685" marR="15557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Create dictionary for month and  noofdays for a </a:t>
            </a:r>
            <a:r>
              <a:rPr sz="2800" b="1" spc="-40" dirty="0">
                <a:solidFill>
                  <a:srgbClr val="333399"/>
                </a:solidFill>
                <a:latin typeface="Arial"/>
                <a:cs typeface="Arial"/>
              </a:rPr>
              <a:t>year.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User is asked to  enter month name and </a:t>
            </a: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system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will show  no of </a:t>
            </a: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days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of that</a:t>
            </a:r>
            <a:r>
              <a:rPr sz="2800" b="1" spc="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month.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C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622</Words>
  <Application>Microsoft Office PowerPoint</Application>
  <PresentationFormat>On-screen Show (4:3)</PresentationFormat>
  <Paragraphs>92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Orange Template</dc:title>
  <dc:creator>Presentation Magazine</dc:creator>
  <cp:lastModifiedBy>Windows User</cp:lastModifiedBy>
  <cp:revision>1</cp:revision>
  <dcterms:created xsi:type="dcterms:W3CDTF">2019-06-07T13:40:02Z</dcterms:created>
  <dcterms:modified xsi:type="dcterms:W3CDTF">2019-06-07T14:13:19Z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2019-06-07T00:00:00Z</vt:filetime>
  </property>
</Properties>
</file>