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3CF67-AA50-4E0C-BF26-E7487AD3104A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E859-9ECE-43C2-B80E-8ACC1CB1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2F80-795D-4B33-84AE-0B8D6A2E4593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CC85-3F84-47EC-B9CC-3D0D3274D333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BDF4-3816-47A6-A981-671E565ACD40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2D6F-C401-4452-B11F-3BB62C056CCD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4CBA-5839-4843-A3EE-A8CB16D5A19A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7868" y="30480"/>
            <a:ext cx="1638300" cy="646430"/>
          </a:xfrm>
          <a:custGeom>
            <a:avLst/>
            <a:gdLst/>
            <a:ahLst/>
            <a:cxnLst/>
            <a:rect l="l" t="t" r="r" b="b"/>
            <a:pathLst>
              <a:path w="1638300" h="646430">
                <a:moveTo>
                  <a:pt x="0" y="646176"/>
                </a:moveTo>
                <a:lnTo>
                  <a:pt x="1638300" y="646176"/>
                </a:lnTo>
                <a:lnTo>
                  <a:pt x="163830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51561"/>
            <a:ext cx="805139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753" y="2008378"/>
            <a:ext cx="494538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1BC0-40C5-4257-BCBD-9F73277B022E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3/tuple_min.htm" TargetMode="External"/><Relationship Id="rId2" Type="http://schemas.openxmlformats.org/officeDocument/2006/relationships/hyperlink" Target="https://www.tutorialspoint.com/python3/tuple_tup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3/tuple_cmp.htm" TargetMode="External"/><Relationship Id="rId5" Type="http://schemas.openxmlformats.org/officeDocument/2006/relationships/hyperlink" Target="https://www.tutorialspoint.com/python3/tuple_len.htm" TargetMode="External"/><Relationship Id="rId4" Type="http://schemas.openxmlformats.org/officeDocument/2006/relationships/hyperlink" Target="https://www.tutorialspoint.com/python3/tuple_max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910844"/>
            <a:ext cx="752348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It is a sequence of immutable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objects.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It is just like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list. 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Difference between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tuples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and the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lists is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that the 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tuples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cannot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be changed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unlike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lists. Lists uses  square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bracket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where as tuples use</a:t>
            </a:r>
            <a:r>
              <a:rPr sz="2400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parentheses.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Creating A</a:t>
            </a:r>
            <a:r>
              <a:rPr sz="2400" b="1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Tuple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458595" algn="l"/>
              </a:tabLst>
            </a:pP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2400" spc="1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tuple</a:t>
            </a:r>
            <a:r>
              <a:rPr sz="2400" spc="3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is	enclosed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in parentheses () for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creation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item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is separated by a</a:t>
            </a:r>
            <a:r>
              <a:rPr sz="2400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comma.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 marR="131191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tup1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 (‘comp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sc', ‘info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practices',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2017, 2018)  tup2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(5,11,22,44)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tabLst>
                <a:tab pos="1173480" algn="l"/>
                <a:tab pos="2458720" algn="l"/>
                <a:tab pos="2842895" algn="l"/>
                <a:tab pos="3634104" algn="l"/>
                <a:tab pos="3984625" algn="l"/>
                <a:tab pos="4591050" algn="l"/>
                <a:tab pos="5603240" algn="l"/>
                <a:tab pos="5985510" algn="l"/>
                <a:tab pos="725424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:-	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Ind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xing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f	t</a:t>
            </a:r>
            <a:r>
              <a:rPr sz="2400" spc="-10" dirty="0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le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ust	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similar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	to	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ind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xing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of  list.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910844"/>
            <a:ext cx="752157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Accessing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Values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Tuples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square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brackets for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slicing along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index 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or indices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obtain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value available at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that</a:t>
            </a:r>
            <a:r>
              <a:rPr sz="2400" spc="7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index.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 marR="113157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tup1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("comp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sc",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"info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practices",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2017, 2018)  tup2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(5,11,22,44,9,66)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print ("tup1[0]: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",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tup1[0])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print ("tup2[1:5]: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",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tup2[1:5])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('tup1[0]: ',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'comp</a:t>
            </a:r>
            <a:r>
              <a:rPr sz="2400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sc')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('tup2[1:5]: ', </a:t>
            </a:r>
            <a:r>
              <a:rPr sz="2400" spc="-50" dirty="0">
                <a:solidFill>
                  <a:srgbClr val="00AFEF"/>
                </a:solidFill>
                <a:latin typeface="Arial"/>
                <a:cs typeface="Arial"/>
              </a:rPr>
              <a:t>(11,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22, 44,</a:t>
            </a:r>
            <a:r>
              <a:rPr sz="2400" spc="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9))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910844"/>
            <a:ext cx="72878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Iterating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Through A</a:t>
            </a:r>
            <a:r>
              <a:rPr sz="2400" b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Tuple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Element of the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tuple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can be accessed sequentially  using</a:t>
            </a:r>
            <a:r>
              <a:rPr sz="2400" b="1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loop.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tup =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(5,11,22)</a:t>
            </a:r>
            <a:endParaRPr sz="2400">
              <a:latin typeface="Arial"/>
              <a:cs typeface="Arial"/>
            </a:endParaRPr>
          </a:p>
          <a:p>
            <a:pPr marL="433070" marR="3744595" indent="-421005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i in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range(0,len(tup)):  print(tup[i])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26745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put 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40" dirty="0">
                <a:solidFill>
                  <a:srgbClr val="00AFE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910844"/>
            <a:ext cx="75222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Updating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Tuples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050290" algn="l"/>
                <a:tab pos="1624965" algn="l"/>
                <a:tab pos="3972560" algn="l"/>
                <a:tab pos="4648835" algn="l"/>
                <a:tab pos="5172075" algn="l"/>
                <a:tab pos="5949315" algn="l"/>
                <a:tab pos="7083425" algn="l"/>
              </a:tabLst>
            </a:pPr>
            <a:r>
              <a:rPr sz="2400" spc="-9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uples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are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immu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ab</a:t>
            </a:r>
            <a:r>
              <a:rPr sz="2400" spc="-10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2400" spc="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,th</a:t>
            </a:r>
            <a:r>
              <a:rPr sz="2400" spc="-1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2400" spc="-50" dirty="0">
                <a:solidFill>
                  <a:srgbClr val="FFC000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s	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y	</a:t>
            </a:r>
            <a:r>
              <a:rPr sz="2400" spc="-10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	can</a:t>
            </a:r>
            <a:r>
              <a:rPr sz="2400" spc="-10" dirty="0">
                <a:solidFill>
                  <a:srgbClr val="FFC000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	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change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	the  content</a:t>
            </a:r>
            <a:r>
              <a:rPr sz="2400" spc="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2400" spc="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Arial"/>
                <a:cs typeface="Arial"/>
              </a:rPr>
              <a:t>tuple.It’s</a:t>
            </a:r>
            <a:r>
              <a:rPr sz="2400" spc="1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alternate</a:t>
            </a:r>
            <a:r>
              <a:rPr sz="2400" spc="1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way</a:t>
            </a:r>
            <a:r>
              <a:rPr sz="2400" spc="1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is</a:t>
            </a:r>
            <a:r>
              <a:rPr sz="2400" spc="1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to</a:t>
            </a:r>
            <a:r>
              <a:rPr sz="2400" spc="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take</a:t>
            </a:r>
            <a:r>
              <a:rPr sz="2400" spc="1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contents</a:t>
            </a:r>
            <a:r>
              <a:rPr sz="2400" spc="1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928" y="2008378"/>
            <a:ext cx="239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2650" algn="l"/>
                <a:tab pos="1633855" algn="l"/>
              </a:tabLst>
            </a:pP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tuple	with	these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4125" algn="l"/>
                <a:tab pos="2124710" algn="l"/>
                <a:tab pos="2840990" algn="l"/>
                <a:tab pos="3898900" algn="l"/>
              </a:tabLst>
            </a:pPr>
            <a:r>
              <a:rPr spc="-5" dirty="0"/>
              <a:t>existing	tup</a:t>
            </a:r>
            <a:r>
              <a:rPr dirty="0"/>
              <a:t>l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	</a:t>
            </a:r>
            <a:r>
              <a:rPr spc="5" dirty="0"/>
              <a:t>c</a:t>
            </a:r>
            <a:r>
              <a:rPr spc="-5" dirty="0"/>
              <a:t>reate</a:t>
            </a:r>
            <a:r>
              <a:rPr dirty="0"/>
              <a:t>	</a:t>
            </a:r>
            <a:r>
              <a:rPr spc="-5" dirty="0"/>
              <a:t>an</a:t>
            </a:r>
            <a:r>
              <a:rPr spc="-15" dirty="0"/>
              <a:t>o</a:t>
            </a:r>
            <a:r>
              <a:rPr spc="-5" dirty="0"/>
              <a:t>ther  contents as well as new</a:t>
            </a:r>
            <a:r>
              <a:rPr spc="30" dirty="0"/>
              <a:t> </a:t>
            </a:r>
            <a:r>
              <a:rPr dirty="0"/>
              <a:t>content.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E.g.</a:t>
            </a:r>
          </a:p>
          <a:p>
            <a:pPr marL="12700" marR="3040380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</a:rPr>
              <a:t>tup1 </a:t>
            </a:r>
            <a:r>
              <a:rPr dirty="0">
                <a:solidFill>
                  <a:srgbClr val="C00000"/>
                </a:solidFill>
              </a:rPr>
              <a:t>= (1, </a:t>
            </a:r>
            <a:r>
              <a:rPr spc="-5" dirty="0">
                <a:solidFill>
                  <a:srgbClr val="C00000"/>
                </a:solidFill>
              </a:rPr>
              <a:t>2)  tup2 </a:t>
            </a:r>
            <a:r>
              <a:rPr dirty="0">
                <a:solidFill>
                  <a:srgbClr val="C00000"/>
                </a:solidFill>
              </a:rPr>
              <a:t>= ('a',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'b')</a:t>
            </a:r>
          </a:p>
          <a:p>
            <a:pPr marL="12700" marR="2451735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</a:rPr>
              <a:t>tup3 </a:t>
            </a:r>
            <a:r>
              <a:rPr dirty="0">
                <a:solidFill>
                  <a:srgbClr val="C00000"/>
                </a:solidFill>
              </a:rPr>
              <a:t>= </a:t>
            </a:r>
            <a:r>
              <a:rPr spc="-5" dirty="0">
                <a:solidFill>
                  <a:srgbClr val="C00000"/>
                </a:solidFill>
              </a:rPr>
              <a:t>tup1 </a:t>
            </a:r>
            <a:r>
              <a:rPr dirty="0">
                <a:solidFill>
                  <a:srgbClr val="C00000"/>
                </a:solidFill>
              </a:rPr>
              <a:t>+</a:t>
            </a:r>
            <a:r>
              <a:rPr spc="-50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tup2  print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(tup3)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4753" y="4935092"/>
            <a:ext cx="164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(1, 2, 'a',</a:t>
            </a:r>
            <a:r>
              <a:rPr sz="2400" spc="-114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'b')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753" y="910844"/>
            <a:ext cx="770064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Delete 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Tuple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Elements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Direct deletion of tuple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element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is not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possible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but  shifting of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required content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after discard of</a:t>
            </a:r>
            <a:r>
              <a:rPr sz="2400" spc="5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unwanted  content to another</a:t>
            </a:r>
            <a:r>
              <a:rPr sz="2400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tuple.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tup1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(1,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2,3)</a:t>
            </a:r>
            <a:endParaRPr sz="2400">
              <a:latin typeface="Arial"/>
              <a:cs typeface="Arial"/>
            </a:endParaRPr>
          </a:p>
          <a:p>
            <a:pPr marL="12700" marR="41903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tup3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tup1[0:1] +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tup1[2:]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print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(tup3)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76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Out</a:t>
            </a:r>
            <a:r>
              <a:rPr sz="2400" spc="-5" dirty="0">
                <a:latin typeface="Arial"/>
                <a:cs typeface="Arial"/>
              </a:rPr>
              <a:t>put 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(1,</a:t>
            </a:r>
            <a:r>
              <a:rPr sz="2400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3)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NOTE :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Entire tuple can be deleted using del</a:t>
            </a:r>
            <a:r>
              <a:rPr sz="24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del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tup1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676" y="877951"/>
            <a:ext cx="3577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Tuples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9223" y="2198497"/>
          <a:ext cx="7429500" cy="283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0"/>
                <a:gridCol w="2476500"/>
                <a:gridCol w="2476500"/>
              </a:tblGrid>
              <a:tr h="426719"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Results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len((1,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2))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(1,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72453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(1, 2,	4,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Concatenation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(‘CS',)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(‘CS',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‘CS‘)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Repetition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 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(1, 2,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Membership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76200" marR="3486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for x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(4,2,3)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print  (x, end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 '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')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4 2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Iteration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676" y="877951"/>
            <a:ext cx="218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Tuple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8337" y="1478025"/>
          <a:ext cx="7560944" cy="435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044"/>
                <a:gridCol w="6565900"/>
              </a:tblGrid>
              <a:tr h="54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S.No.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96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tuple(seq)</a:t>
                      </a:r>
                      <a:r>
                        <a:rPr sz="2400" spc="-5" dirty="0">
                          <a:solidFill>
                            <a:srgbClr val="FFCC80"/>
                          </a:solidFill>
                          <a:latin typeface="Arial"/>
                          <a:cs typeface="Arial"/>
                          <a:hlinkClick r:id="rId2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Converts a list into</a:t>
                      </a:r>
                      <a:r>
                        <a:rPr sz="24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tuple.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8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533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min(tuple)</a:t>
                      </a:r>
                      <a:r>
                        <a:rPr sz="2400" spc="-5" dirty="0">
                          <a:solidFill>
                            <a:srgbClr val="FFCC80"/>
                          </a:solidFill>
                          <a:latin typeface="Arial"/>
                          <a:cs typeface="Arial"/>
                          <a:hlinkClick r:id="rId3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item from the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tuple with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min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value.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850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689100" algn="l"/>
                          <a:tab pos="2943225" algn="l"/>
                          <a:tab pos="3707129" algn="l"/>
                          <a:tab pos="4502785" algn="l"/>
                          <a:tab pos="5113655" algn="l"/>
                          <a:tab pos="5963285" algn="l"/>
                        </a:tabLst>
                      </a:pPr>
                      <a:r>
                        <a:rPr sz="24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max(tuple)</a:t>
                      </a:r>
                      <a:r>
                        <a:rPr sz="2400" spc="-5" dirty="0">
                          <a:solidFill>
                            <a:srgbClr val="FFCC8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Returns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item	from	the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tuple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with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max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value.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len(tuple)</a:t>
                      </a:r>
                      <a:r>
                        <a:rPr sz="2400" spc="-5" dirty="0">
                          <a:solidFill>
                            <a:srgbClr val="FFCC80"/>
                          </a:solidFill>
                          <a:latin typeface="Arial"/>
                          <a:cs typeface="Arial"/>
                          <a:hlinkClick r:id="rId5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Gives the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total length of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tuple.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850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514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u="heavy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cmp(tuple1, </a:t>
                      </a:r>
                      <a:r>
                        <a:rPr sz="2400" u="heavy" spc="-5" dirty="0">
                          <a:solidFill>
                            <a:srgbClr val="FFCC80"/>
                          </a:solidFill>
                          <a:uFill>
                            <a:solidFill>
                              <a:srgbClr val="FFCC80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tuple2)</a:t>
                      </a:r>
                      <a:r>
                        <a:rPr sz="2400" spc="-5" dirty="0">
                          <a:solidFill>
                            <a:srgbClr val="FFCC80"/>
                          </a:solidFill>
                          <a:latin typeface="Arial"/>
                          <a:cs typeface="Arial"/>
                          <a:hlinkClick r:id="rId6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Compares elements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 both  tuples.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1561"/>
            <a:ext cx="146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625601" y="765809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3676" y="880998"/>
            <a:ext cx="446405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*Fibonacci series in</a:t>
            </a:r>
            <a:r>
              <a:rPr sz="16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tuple.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nterms =</a:t>
            </a:r>
            <a:r>
              <a:rPr sz="1600" b="1" spc="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n1 =</a:t>
            </a:r>
            <a:r>
              <a:rPr sz="16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n2 =</a:t>
            </a:r>
            <a:r>
              <a:rPr sz="16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 marR="354457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count =</a:t>
            </a:r>
            <a:r>
              <a:rPr sz="1600" b="1" spc="-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0  tup=()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# check if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the number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of terms is</a:t>
            </a:r>
            <a:r>
              <a:rPr sz="1600" b="1" spc="1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valid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if nterms &lt;=</a:t>
            </a:r>
            <a:r>
              <a:rPr sz="1600" b="1" spc="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0:</a:t>
            </a:r>
            <a:endParaRPr sz="1600">
              <a:latin typeface="Arial"/>
              <a:cs typeface="Arial"/>
            </a:endParaRPr>
          </a:p>
          <a:p>
            <a:pPr marL="12700" marR="566420" indent="1701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print("Please enter a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positive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integer")  elif nterms ==</a:t>
            </a:r>
            <a:r>
              <a:rPr sz="1600" b="1" spc="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1:</a:t>
            </a:r>
            <a:endParaRPr sz="1600">
              <a:latin typeface="Arial"/>
              <a:cs typeface="Arial"/>
            </a:endParaRPr>
          </a:p>
          <a:p>
            <a:pPr marL="182880" marR="508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print("Fibonacci sequence upto",nterms,":")  print(n1)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else: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print("Fibonacci sequence</a:t>
            </a:r>
            <a:r>
              <a:rPr sz="1600" b="1" spc="5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upto",nterms,":")</a:t>
            </a:r>
            <a:endParaRPr sz="1600">
              <a:latin typeface="Arial"/>
              <a:cs typeface="Arial"/>
            </a:endParaRPr>
          </a:p>
          <a:p>
            <a:pPr marL="411480" marR="2176145" indent="-228600">
              <a:lnSpc>
                <a:spcPct val="100000"/>
              </a:lnSpc>
            </a:pPr>
            <a:r>
              <a:rPr sz="1600" b="1" spc="5" dirty="0">
                <a:solidFill>
                  <a:srgbClr val="00AFEF"/>
                </a:solidFill>
                <a:latin typeface="Arial"/>
                <a:cs typeface="Arial"/>
              </a:rPr>
              <a:t>while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count &lt;</a:t>
            </a:r>
            <a:r>
              <a:rPr sz="1600" b="1" spc="-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nterms:  tup=tup+(n1,)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nth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= n1 +</a:t>
            </a:r>
            <a:r>
              <a:rPr sz="1600" b="1" spc="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n2</a:t>
            </a:r>
            <a:endParaRPr sz="1600">
              <a:latin typeface="Arial"/>
              <a:cs typeface="Arial"/>
            </a:endParaRPr>
          </a:p>
          <a:p>
            <a:pPr marL="411480" marR="252476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#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update values 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n1 =</a:t>
            </a:r>
            <a:r>
              <a:rPr sz="16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n2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n2 =</a:t>
            </a:r>
            <a:r>
              <a:rPr sz="16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nth</a:t>
            </a:r>
            <a:endParaRPr sz="1600">
              <a:latin typeface="Arial"/>
              <a:cs typeface="Arial"/>
            </a:endParaRPr>
          </a:p>
          <a:p>
            <a:pPr marL="12700" marR="3026410" indent="3987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count +=</a:t>
            </a:r>
            <a:r>
              <a:rPr sz="1600" b="1" spc="-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1  print</a:t>
            </a:r>
            <a:r>
              <a:rPr sz="16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(tup)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C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1</cp:revision>
  <dcterms:created xsi:type="dcterms:W3CDTF">2019-06-07T13:44:22Z</dcterms:created>
  <dcterms:modified xsi:type="dcterms:W3CDTF">2019-06-07T14:13:42Z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