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762EF-7E29-4DBA-B111-5C433487AAE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8148A-3882-4BF1-8CFC-822B9A1BF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41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Visit </a:t>
            </a:r>
            <a:r>
              <a:rPr dirty="0"/>
              <a:t>: </a:t>
            </a:r>
            <a:r>
              <a:rPr spc="-5" dirty="0"/>
              <a:t>python.mykvs.in for </a:t>
            </a:r>
            <a:r>
              <a:rPr dirty="0"/>
              <a:t>regular</a:t>
            </a:r>
            <a:r>
              <a:rPr spc="5" dirty="0"/>
              <a:t> </a:t>
            </a:r>
            <a:r>
              <a:rPr dirty="0"/>
              <a:t>updates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3B205-BA51-4158-BE12-929E82C33342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AFE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AFE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Visit </a:t>
            </a:r>
            <a:r>
              <a:rPr dirty="0"/>
              <a:t>: </a:t>
            </a:r>
            <a:r>
              <a:rPr spc="-5" dirty="0"/>
              <a:t>python.mykvs.in for </a:t>
            </a:r>
            <a:r>
              <a:rPr dirty="0"/>
              <a:t>regular</a:t>
            </a:r>
            <a:r>
              <a:rPr spc="5" dirty="0"/>
              <a:t> </a:t>
            </a:r>
            <a:r>
              <a:rPr dirty="0"/>
              <a:t>updates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E7493-A2CF-4200-BE31-C51A66A962DB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AFE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Visit </a:t>
            </a:r>
            <a:r>
              <a:rPr dirty="0"/>
              <a:t>: </a:t>
            </a:r>
            <a:r>
              <a:rPr spc="-5" dirty="0"/>
              <a:t>python.mykvs.in for </a:t>
            </a:r>
            <a:r>
              <a:rPr dirty="0"/>
              <a:t>regular</a:t>
            </a:r>
            <a:r>
              <a:rPr spc="5" dirty="0"/>
              <a:t> </a:t>
            </a:r>
            <a:r>
              <a:rPr dirty="0"/>
              <a:t>updates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C919-B414-4010-8704-C7BF75356A45}" type="datetime1">
              <a:rPr lang="en-US" smtClean="0"/>
              <a:t>6/7/2019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AFE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Visit </a:t>
            </a:r>
            <a:r>
              <a:rPr dirty="0"/>
              <a:t>: </a:t>
            </a:r>
            <a:r>
              <a:rPr spc="-5" dirty="0"/>
              <a:t>python.mykvs.in for </a:t>
            </a:r>
            <a:r>
              <a:rPr dirty="0"/>
              <a:t>regular</a:t>
            </a:r>
            <a:r>
              <a:rPr spc="5" dirty="0"/>
              <a:t> </a:t>
            </a:r>
            <a:r>
              <a:rPr dirty="0"/>
              <a:t>updates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3941C-15A0-401B-B668-C671FCC1E369}" type="datetime1">
              <a:rPr lang="en-US" smtClean="0"/>
              <a:t>6/7/2019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53568" y="102107"/>
            <a:ext cx="8362315" cy="399415"/>
          </a:xfrm>
          <a:custGeom>
            <a:avLst/>
            <a:gdLst/>
            <a:ahLst/>
            <a:cxnLst/>
            <a:rect l="l" t="t" r="r" b="b"/>
            <a:pathLst>
              <a:path w="8362315" h="399415">
                <a:moveTo>
                  <a:pt x="0" y="399288"/>
                </a:moveTo>
                <a:lnTo>
                  <a:pt x="8362188" y="399288"/>
                </a:lnTo>
                <a:lnTo>
                  <a:pt x="8362188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Visit </a:t>
            </a:r>
            <a:r>
              <a:rPr dirty="0"/>
              <a:t>: </a:t>
            </a:r>
            <a:r>
              <a:rPr spc="-5" dirty="0"/>
              <a:t>python.mykvs.in for </a:t>
            </a:r>
            <a:r>
              <a:rPr dirty="0"/>
              <a:t>regular</a:t>
            </a:r>
            <a:r>
              <a:rPr spc="5" dirty="0"/>
              <a:t> </a:t>
            </a:r>
            <a:r>
              <a:rPr dirty="0"/>
              <a:t>updates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EF9FD-8AF3-475A-84D7-AF47A9630197}" type="datetime1">
              <a:rPr lang="en-US" smtClean="0"/>
              <a:t>6/7/2019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727" y="-22130"/>
            <a:ext cx="4454525" cy="1505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AFE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" y="1458213"/>
            <a:ext cx="8510270" cy="4719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AFE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92527" y="6521615"/>
            <a:ext cx="465899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10" dirty="0"/>
              <a:t>Visit </a:t>
            </a:r>
            <a:r>
              <a:rPr dirty="0"/>
              <a:t>: </a:t>
            </a:r>
            <a:r>
              <a:rPr spc="-5" dirty="0"/>
              <a:t>python.mykvs.in for </a:t>
            </a:r>
            <a:r>
              <a:rPr dirty="0"/>
              <a:t>regular</a:t>
            </a:r>
            <a:r>
              <a:rPr spc="5" dirty="0"/>
              <a:t> </a:t>
            </a:r>
            <a:r>
              <a:rPr dirty="0"/>
              <a:t>updates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A3758-C1E1-4496-8750-F05A66AFC80E}" type="datetime1">
              <a:rPr lang="en-US" smtClean="0"/>
              <a:t>6/7/2019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9391" y="45719"/>
            <a:ext cx="4417060" cy="647700"/>
          </a:xfrm>
          <a:custGeom>
            <a:avLst/>
            <a:gdLst/>
            <a:ahLst/>
            <a:cxnLst/>
            <a:rect l="l" t="t" r="r" b="b"/>
            <a:pathLst>
              <a:path w="4417060" h="647700">
                <a:moveTo>
                  <a:pt x="0" y="647700"/>
                </a:moveTo>
                <a:lnTo>
                  <a:pt x="4416552" y="647700"/>
                </a:lnTo>
                <a:lnTo>
                  <a:pt x="4416552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827" y="67436"/>
            <a:ext cx="4217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C00000"/>
                </a:solidFill>
              </a:rPr>
              <a:t>Program</a:t>
            </a:r>
            <a:r>
              <a:rPr sz="3600" spc="-65" dirty="0">
                <a:solidFill>
                  <a:srgbClr val="C00000"/>
                </a:solidFill>
              </a:rPr>
              <a:t> </a:t>
            </a:r>
            <a:r>
              <a:rPr sz="3600" dirty="0">
                <a:solidFill>
                  <a:srgbClr val="C00000"/>
                </a:solidFill>
              </a:rPr>
              <a:t>Execution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80822" y="694181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0972" y="944371"/>
            <a:ext cx="8081009" cy="1319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process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of running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a computer software program or command by  processor is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known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as program execution.At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lowest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level/System  Programming</a:t>
            </a:r>
            <a:r>
              <a:rPr sz="1800" b="1" spc="7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following</a:t>
            </a:r>
            <a:r>
              <a:rPr sz="1800" b="1" spc="10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steps</a:t>
            </a:r>
            <a:r>
              <a:rPr sz="1800" b="1" spc="9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are</a:t>
            </a:r>
            <a:r>
              <a:rPr sz="1800" b="1" spc="9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involved</a:t>
            </a:r>
            <a:r>
              <a:rPr sz="1800" b="1" spc="10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in</a:t>
            </a:r>
            <a:r>
              <a:rPr sz="1800" b="1" spc="9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the</a:t>
            </a:r>
            <a:r>
              <a:rPr sz="1800" b="1" spc="8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execution</a:t>
            </a:r>
            <a:r>
              <a:rPr sz="1800" b="1" spc="8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of</a:t>
            </a:r>
            <a:r>
              <a:rPr sz="1800" b="1" spc="9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a</a:t>
            </a:r>
            <a:r>
              <a:rPr sz="1800" b="1" spc="7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program:</a:t>
            </a:r>
            <a:endParaRPr sz="1800">
              <a:latin typeface="Arial"/>
              <a:cs typeface="Arial"/>
            </a:endParaRPr>
          </a:p>
          <a:p>
            <a:pPr marL="1436370">
              <a:lnSpc>
                <a:spcPct val="100000"/>
              </a:lnSpc>
              <a:spcBef>
                <a:spcPts val="1550"/>
              </a:spcBef>
              <a:tabLst>
                <a:tab pos="1723389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-	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Fetch: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The control unit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given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18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instruction.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2165" y="2787522"/>
            <a:ext cx="798703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015" indent="-247650">
              <a:lnSpc>
                <a:spcPct val="100000"/>
              </a:lnSpc>
              <a:spcBef>
                <a:spcPts val="100"/>
              </a:spcBef>
              <a:buChar char="-"/>
              <a:tabLst>
                <a:tab pos="247650" algn="l"/>
              </a:tabLst>
            </a:pP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Decode: 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The control unit then 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decodes 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the newly </a:t>
            </a:r>
            <a:r>
              <a:rPr sz="1800" b="1" spc="-10" dirty="0">
                <a:solidFill>
                  <a:srgbClr val="FFC000"/>
                </a:solidFill>
                <a:latin typeface="Arial"/>
                <a:cs typeface="Arial"/>
              </a:rPr>
              <a:t>received</a:t>
            </a:r>
            <a:r>
              <a:rPr sz="1800" b="1" spc="3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instruction.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C000"/>
              </a:buClr>
              <a:buFont typeface="Arial"/>
              <a:buChar char="-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C000"/>
              </a:buClr>
              <a:buFont typeface="Arial"/>
              <a:buChar char="-"/>
            </a:pPr>
            <a:endParaRPr sz="1750">
              <a:latin typeface="Times New Roman"/>
              <a:cs typeface="Times New Roman"/>
            </a:endParaRPr>
          </a:p>
          <a:p>
            <a:pPr marL="12065" marR="5080" lvl="1" indent="635">
              <a:lnSpc>
                <a:spcPct val="100000"/>
              </a:lnSpc>
              <a:buChar char="-"/>
              <a:tabLst>
                <a:tab pos="452120" algn="l"/>
              </a:tabLst>
            </a:pP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Execute: During </a:t>
            </a:r>
            <a:r>
              <a:rPr sz="1800" b="1" dirty="0">
                <a:solidFill>
                  <a:srgbClr val="6F2F9F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execution </a:t>
            </a:r>
            <a:r>
              <a:rPr sz="1800" b="1" dirty="0">
                <a:solidFill>
                  <a:srgbClr val="6F2F9F"/>
                </a:solidFill>
                <a:latin typeface="Arial"/>
                <a:cs typeface="Arial"/>
              </a:rPr>
              <a:t>the Control unit </a:t>
            </a: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first commands </a:t>
            </a:r>
            <a:r>
              <a:rPr sz="1800" b="1" dirty="0">
                <a:solidFill>
                  <a:srgbClr val="6F2F9F"/>
                </a:solidFill>
                <a:latin typeface="Arial"/>
                <a:cs typeface="Arial"/>
              </a:rPr>
              <a:t>the  </a:t>
            </a: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correct part </a:t>
            </a:r>
            <a:r>
              <a:rPr sz="1800" b="1" dirty="0">
                <a:solidFill>
                  <a:srgbClr val="6F2F9F"/>
                </a:solidFill>
                <a:latin typeface="Arial"/>
                <a:cs typeface="Arial"/>
              </a:rPr>
              <a:t>of hardware to </a:t>
            </a: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take action. </a:t>
            </a:r>
            <a:r>
              <a:rPr sz="1800" b="1" dirty="0">
                <a:solidFill>
                  <a:srgbClr val="6F2F9F"/>
                </a:solidFill>
                <a:latin typeface="Arial"/>
                <a:cs typeface="Arial"/>
              </a:rPr>
              <a:t>Once that is found out </a:t>
            </a: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the </a:t>
            </a:r>
            <a:r>
              <a:rPr sz="1800" b="1" dirty="0">
                <a:solidFill>
                  <a:srgbClr val="6F2F9F"/>
                </a:solidFill>
                <a:latin typeface="Arial"/>
                <a:cs typeface="Arial"/>
              </a:rPr>
              <a:t>control  </a:t>
            </a: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is </a:t>
            </a:r>
            <a:r>
              <a:rPr sz="1800" b="1" dirty="0">
                <a:solidFill>
                  <a:srgbClr val="6F2F9F"/>
                </a:solidFill>
                <a:latin typeface="Arial"/>
                <a:cs typeface="Arial"/>
              </a:rPr>
              <a:t>handed </a:t>
            </a:r>
            <a:r>
              <a:rPr sz="1800" b="1" spc="-15" dirty="0">
                <a:solidFill>
                  <a:srgbClr val="6F2F9F"/>
                </a:solidFill>
                <a:latin typeface="Arial"/>
                <a:cs typeface="Arial"/>
              </a:rPr>
              <a:t>over </a:t>
            </a:r>
            <a:r>
              <a:rPr sz="1800" b="1" dirty="0">
                <a:solidFill>
                  <a:srgbClr val="6F2F9F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the </a:t>
            </a:r>
            <a:r>
              <a:rPr sz="1800" b="1" dirty="0">
                <a:solidFill>
                  <a:srgbClr val="6F2F9F"/>
                </a:solidFill>
                <a:latin typeface="Arial"/>
                <a:cs typeface="Arial"/>
              </a:rPr>
              <a:t>hardware. Now </a:t>
            </a: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the task is</a:t>
            </a:r>
            <a:r>
              <a:rPr sz="1800" b="1" spc="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Arial"/>
                <a:cs typeface="Arial"/>
              </a:rPr>
              <a:t>performed.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har char="-"/>
            </a:pP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har char="-"/>
            </a:pPr>
            <a:endParaRPr sz="1750">
              <a:latin typeface="Times New Roman"/>
              <a:cs typeface="Times New Roman"/>
            </a:endParaRPr>
          </a:p>
          <a:p>
            <a:pPr marL="433070" lvl="1" indent="-433705">
              <a:lnSpc>
                <a:spcPct val="100000"/>
              </a:lnSpc>
              <a:buChar char="-"/>
              <a:tabLst>
                <a:tab pos="433705" algn="l"/>
              </a:tabLst>
            </a:pP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Store: Once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the task is </a:t>
            </a:r>
            <a:r>
              <a:rPr sz="1800" b="1" spc="-15" dirty="0">
                <a:solidFill>
                  <a:srgbClr val="00AF50"/>
                </a:solidFill>
                <a:latin typeface="Arial"/>
                <a:cs typeface="Arial"/>
              </a:rPr>
              <a:t>saved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successfully the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end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result is</a:t>
            </a:r>
            <a:r>
              <a:rPr sz="1800" b="1" spc="10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stored.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</a:pP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- </a:t>
            </a:r>
            <a:r>
              <a:rPr sz="1800" b="1" spc="-15" dirty="0">
                <a:solidFill>
                  <a:srgbClr val="00AFEF"/>
                </a:solidFill>
                <a:latin typeface="Arial"/>
                <a:cs typeface="Arial"/>
              </a:rPr>
              <a:t>After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the </a:t>
            </a:r>
            <a:r>
              <a:rPr sz="1800" b="1" spc="-10" dirty="0">
                <a:solidFill>
                  <a:srgbClr val="00AFEF"/>
                </a:solidFill>
                <a:latin typeface="Arial"/>
                <a:cs typeface="Arial"/>
              </a:rPr>
              <a:t>cycle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is complete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the Control unit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is again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handled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the</a:t>
            </a:r>
            <a:r>
              <a:rPr sz="1800" b="1" spc="7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conrol.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73296" y="2171700"/>
            <a:ext cx="597408" cy="95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5988" y="2276855"/>
            <a:ext cx="192405" cy="548640"/>
          </a:xfrm>
          <a:custGeom>
            <a:avLst/>
            <a:gdLst/>
            <a:ahLst/>
            <a:cxnLst/>
            <a:rect l="l" t="t" r="r" b="b"/>
            <a:pathLst>
              <a:path w="192404" h="548639">
                <a:moveTo>
                  <a:pt x="64008" y="356616"/>
                </a:moveTo>
                <a:lnTo>
                  <a:pt x="0" y="356616"/>
                </a:lnTo>
                <a:lnTo>
                  <a:pt x="96012" y="548640"/>
                </a:lnTo>
                <a:lnTo>
                  <a:pt x="176022" y="388620"/>
                </a:lnTo>
                <a:lnTo>
                  <a:pt x="64008" y="388620"/>
                </a:lnTo>
                <a:lnTo>
                  <a:pt x="64008" y="356616"/>
                </a:lnTo>
                <a:close/>
              </a:path>
              <a:path w="192404" h="548639">
                <a:moveTo>
                  <a:pt x="128015" y="0"/>
                </a:moveTo>
                <a:lnTo>
                  <a:pt x="64008" y="0"/>
                </a:lnTo>
                <a:lnTo>
                  <a:pt x="64008" y="388620"/>
                </a:lnTo>
                <a:lnTo>
                  <a:pt x="128015" y="388620"/>
                </a:lnTo>
                <a:lnTo>
                  <a:pt x="128015" y="0"/>
                </a:lnTo>
                <a:close/>
              </a:path>
              <a:path w="192404" h="548639">
                <a:moveTo>
                  <a:pt x="192024" y="356616"/>
                </a:moveTo>
                <a:lnTo>
                  <a:pt x="128015" y="356616"/>
                </a:lnTo>
                <a:lnTo>
                  <a:pt x="128015" y="388620"/>
                </a:lnTo>
                <a:lnTo>
                  <a:pt x="176022" y="388620"/>
                </a:lnTo>
                <a:lnTo>
                  <a:pt x="192024" y="356616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73296" y="2999232"/>
            <a:ext cx="597408" cy="95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75988" y="3104388"/>
            <a:ext cx="192405" cy="548640"/>
          </a:xfrm>
          <a:custGeom>
            <a:avLst/>
            <a:gdLst/>
            <a:ahLst/>
            <a:cxnLst/>
            <a:rect l="l" t="t" r="r" b="b"/>
            <a:pathLst>
              <a:path w="192404" h="548639">
                <a:moveTo>
                  <a:pt x="64008" y="356615"/>
                </a:moveTo>
                <a:lnTo>
                  <a:pt x="0" y="356615"/>
                </a:lnTo>
                <a:lnTo>
                  <a:pt x="96012" y="548639"/>
                </a:lnTo>
                <a:lnTo>
                  <a:pt x="176021" y="388620"/>
                </a:lnTo>
                <a:lnTo>
                  <a:pt x="64008" y="388620"/>
                </a:lnTo>
                <a:lnTo>
                  <a:pt x="64008" y="356615"/>
                </a:lnTo>
                <a:close/>
              </a:path>
              <a:path w="192404" h="548639">
                <a:moveTo>
                  <a:pt x="128015" y="0"/>
                </a:moveTo>
                <a:lnTo>
                  <a:pt x="64008" y="0"/>
                </a:lnTo>
                <a:lnTo>
                  <a:pt x="64008" y="388620"/>
                </a:lnTo>
                <a:lnTo>
                  <a:pt x="128015" y="388620"/>
                </a:lnTo>
                <a:lnTo>
                  <a:pt x="128015" y="0"/>
                </a:lnTo>
                <a:close/>
              </a:path>
              <a:path w="192404" h="548639">
                <a:moveTo>
                  <a:pt x="192024" y="356615"/>
                </a:moveTo>
                <a:lnTo>
                  <a:pt x="128015" y="356615"/>
                </a:lnTo>
                <a:lnTo>
                  <a:pt x="128015" y="388620"/>
                </a:lnTo>
                <a:lnTo>
                  <a:pt x="176021" y="388620"/>
                </a:lnTo>
                <a:lnTo>
                  <a:pt x="192024" y="35661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70247" y="4367784"/>
            <a:ext cx="597408" cy="952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72940" y="4472940"/>
            <a:ext cx="192405" cy="548640"/>
          </a:xfrm>
          <a:custGeom>
            <a:avLst/>
            <a:gdLst/>
            <a:ahLst/>
            <a:cxnLst/>
            <a:rect l="l" t="t" r="r" b="b"/>
            <a:pathLst>
              <a:path w="192404" h="548639">
                <a:moveTo>
                  <a:pt x="64008" y="356616"/>
                </a:moveTo>
                <a:lnTo>
                  <a:pt x="0" y="356616"/>
                </a:lnTo>
                <a:lnTo>
                  <a:pt x="96012" y="548640"/>
                </a:lnTo>
                <a:lnTo>
                  <a:pt x="176022" y="388620"/>
                </a:lnTo>
                <a:lnTo>
                  <a:pt x="64008" y="388620"/>
                </a:lnTo>
                <a:lnTo>
                  <a:pt x="64008" y="356616"/>
                </a:lnTo>
                <a:close/>
              </a:path>
              <a:path w="192404" h="548639">
                <a:moveTo>
                  <a:pt x="128015" y="0"/>
                </a:moveTo>
                <a:lnTo>
                  <a:pt x="64008" y="0"/>
                </a:lnTo>
                <a:lnTo>
                  <a:pt x="64008" y="388620"/>
                </a:lnTo>
                <a:lnTo>
                  <a:pt x="128015" y="388620"/>
                </a:lnTo>
                <a:lnTo>
                  <a:pt x="128015" y="0"/>
                </a:lnTo>
                <a:close/>
              </a:path>
              <a:path w="192404" h="548639">
                <a:moveTo>
                  <a:pt x="192024" y="356616"/>
                </a:moveTo>
                <a:lnTo>
                  <a:pt x="128015" y="356616"/>
                </a:lnTo>
                <a:lnTo>
                  <a:pt x="128015" y="388620"/>
                </a:lnTo>
                <a:lnTo>
                  <a:pt x="176022" y="388620"/>
                </a:lnTo>
                <a:lnTo>
                  <a:pt x="192024" y="356616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70247" y="5195315"/>
            <a:ext cx="597408" cy="95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72940" y="5300471"/>
            <a:ext cx="192405" cy="548640"/>
          </a:xfrm>
          <a:custGeom>
            <a:avLst/>
            <a:gdLst/>
            <a:ahLst/>
            <a:cxnLst/>
            <a:rect l="l" t="t" r="r" b="b"/>
            <a:pathLst>
              <a:path w="192404" h="548639">
                <a:moveTo>
                  <a:pt x="64008" y="356615"/>
                </a:moveTo>
                <a:lnTo>
                  <a:pt x="0" y="356615"/>
                </a:lnTo>
                <a:lnTo>
                  <a:pt x="96012" y="548639"/>
                </a:lnTo>
                <a:lnTo>
                  <a:pt x="176022" y="388619"/>
                </a:lnTo>
                <a:lnTo>
                  <a:pt x="64008" y="388619"/>
                </a:lnTo>
                <a:lnTo>
                  <a:pt x="64008" y="356615"/>
                </a:lnTo>
                <a:close/>
              </a:path>
              <a:path w="192404" h="548639">
                <a:moveTo>
                  <a:pt x="128015" y="0"/>
                </a:moveTo>
                <a:lnTo>
                  <a:pt x="64008" y="0"/>
                </a:lnTo>
                <a:lnTo>
                  <a:pt x="64008" y="388619"/>
                </a:lnTo>
                <a:lnTo>
                  <a:pt x="128015" y="388619"/>
                </a:lnTo>
                <a:lnTo>
                  <a:pt x="128015" y="0"/>
                </a:lnTo>
                <a:close/>
              </a:path>
              <a:path w="192404" h="548639">
                <a:moveTo>
                  <a:pt x="192024" y="356615"/>
                </a:moveTo>
                <a:lnTo>
                  <a:pt x="128015" y="356615"/>
                </a:lnTo>
                <a:lnTo>
                  <a:pt x="128015" y="388619"/>
                </a:lnTo>
                <a:lnTo>
                  <a:pt x="176022" y="388619"/>
                </a:lnTo>
                <a:lnTo>
                  <a:pt x="192024" y="35661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059" y="25907"/>
            <a:ext cx="3720465" cy="523240"/>
          </a:xfrm>
          <a:custGeom>
            <a:avLst/>
            <a:gdLst/>
            <a:ahLst/>
            <a:cxnLst/>
            <a:rect l="l" t="t" r="r" b="b"/>
            <a:pathLst>
              <a:path w="3720465" h="523240">
                <a:moveTo>
                  <a:pt x="0" y="522732"/>
                </a:moveTo>
                <a:lnTo>
                  <a:pt x="3720084" y="522732"/>
                </a:lnTo>
                <a:lnTo>
                  <a:pt x="3720084" y="0"/>
                </a:lnTo>
                <a:lnTo>
                  <a:pt x="0" y="0"/>
                </a:lnTo>
                <a:lnTo>
                  <a:pt x="0" y="522732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8495" y="49148"/>
            <a:ext cx="3528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dirty="0">
                <a:solidFill>
                  <a:srgbClr val="C00000"/>
                </a:solidFill>
                <a:latin typeface="Arial"/>
                <a:cs typeface="Arial"/>
              </a:rPr>
              <a:t>Process Control</a:t>
            </a:r>
            <a:r>
              <a:rPr b="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b="0" spc="-5" dirty="0">
                <a:solidFill>
                  <a:srgbClr val="C00000"/>
                </a:solidFill>
                <a:latin typeface="Arial"/>
                <a:cs typeface="Arial"/>
              </a:rPr>
              <a:t>Block</a:t>
            </a:r>
          </a:p>
        </p:txBody>
      </p:sp>
      <p:sp>
        <p:nvSpPr>
          <p:cNvPr id="4" name="object 4"/>
          <p:cNvSpPr/>
          <p:nvPr/>
        </p:nvSpPr>
        <p:spPr>
          <a:xfrm>
            <a:off x="474726" y="65303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4129" y="751713"/>
            <a:ext cx="614299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35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AFEF"/>
                </a:solidFill>
                <a:latin typeface="Arial"/>
                <a:cs typeface="Arial"/>
              </a:rPr>
              <a:t>It is </a:t>
            </a:r>
            <a:r>
              <a:rPr sz="2000" b="1" dirty="0">
                <a:solidFill>
                  <a:srgbClr val="00AFEF"/>
                </a:solidFill>
                <a:latin typeface="Arial"/>
                <a:cs typeface="Arial"/>
              </a:rPr>
              <a:t>a </a:t>
            </a:r>
            <a:r>
              <a:rPr sz="2000" b="1" spc="-5" dirty="0">
                <a:solidFill>
                  <a:srgbClr val="00AFEF"/>
                </a:solidFill>
                <a:latin typeface="Arial"/>
                <a:cs typeface="Arial"/>
              </a:rPr>
              <a:t>data structure maintained </a:t>
            </a:r>
            <a:r>
              <a:rPr sz="2000" b="1" spc="5" dirty="0">
                <a:solidFill>
                  <a:srgbClr val="00AFEF"/>
                </a:solidFill>
                <a:latin typeface="Arial"/>
                <a:cs typeface="Arial"/>
              </a:rPr>
              <a:t>by </a:t>
            </a:r>
            <a:r>
              <a:rPr sz="2000" b="1" dirty="0">
                <a:solidFill>
                  <a:srgbClr val="00AFEF"/>
                </a:solidFill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00AFEF"/>
                </a:solidFill>
                <a:latin typeface="Arial"/>
                <a:cs typeface="Arial"/>
              </a:rPr>
              <a:t>Operating  System </a:t>
            </a:r>
            <a:r>
              <a:rPr sz="2000" b="1" dirty="0">
                <a:solidFill>
                  <a:srgbClr val="00AFEF"/>
                </a:solidFill>
                <a:latin typeface="Arial"/>
                <a:cs typeface="Arial"/>
              </a:rPr>
              <a:t>for </a:t>
            </a:r>
            <a:r>
              <a:rPr sz="2000" b="1" spc="-5" dirty="0">
                <a:solidFill>
                  <a:srgbClr val="00AFEF"/>
                </a:solidFill>
                <a:latin typeface="Arial"/>
                <a:cs typeface="Arial"/>
              </a:rPr>
              <a:t>every </a:t>
            </a:r>
            <a:r>
              <a:rPr sz="2000" b="1" dirty="0">
                <a:solidFill>
                  <a:srgbClr val="00AFEF"/>
                </a:solidFill>
                <a:latin typeface="Arial"/>
                <a:cs typeface="Arial"/>
              </a:rPr>
              <a:t>process. </a:t>
            </a:r>
            <a:r>
              <a:rPr sz="2000" b="1" spc="-5" dirty="0">
                <a:solidFill>
                  <a:srgbClr val="00AFEF"/>
                </a:solidFill>
                <a:latin typeface="Arial"/>
                <a:cs typeface="Arial"/>
              </a:rPr>
              <a:t>The PCB is identified  </a:t>
            </a:r>
            <a:r>
              <a:rPr sz="2000" b="1" spc="5" dirty="0">
                <a:solidFill>
                  <a:srgbClr val="00AFEF"/>
                </a:solidFill>
                <a:latin typeface="Arial"/>
                <a:cs typeface="Arial"/>
              </a:rPr>
              <a:t>by </a:t>
            </a:r>
            <a:r>
              <a:rPr sz="2000" b="1" dirty="0">
                <a:solidFill>
                  <a:srgbClr val="00AFEF"/>
                </a:solidFill>
                <a:latin typeface="Arial"/>
                <a:cs typeface="Arial"/>
              </a:rPr>
              <a:t>an </a:t>
            </a:r>
            <a:r>
              <a:rPr sz="2000" b="1" spc="-5" dirty="0">
                <a:solidFill>
                  <a:srgbClr val="00AFEF"/>
                </a:solidFill>
                <a:latin typeface="Arial"/>
                <a:cs typeface="Arial"/>
              </a:rPr>
              <a:t>integer </a:t>
            </a:r>
            <a:r>
              <a:rPr sz="2000" b="1" dirty="0">
                <a:solidFill>
                  <a:srgbClr val="00AFEF"/>
                </a:solidFill>
                <a:latin typeface="Arial"/>
                <a:cs typeface="Arial"/>
              </a:rPr>
              <a:t>process </a:t>
            </a:r>
            <a:r>
              <a:rPr sz="2000" b="1" spc="-10" dirty="0">
                <a:solidFill>
                  <a:srgbClr val="00AFEF"/>
                </a:solidFill>
                <a:latin typeface="Arial"/>
                <a:cs typeface="Arial"/>
              </a:rPr>
              <a:t>ID </a:t>
            </a:r>
            <a:r>
              <a:rPr sz="2000" b="1" dirty="0">
                <a:solidFill>
                  <a:srgbClr val="00AFEF"/>
                </a:solidFill>
                <a:latin typeface="Arial"/>
                <a:cs typeface="Arial"/>
              </a:rPr>
              <a:t>(PID). A </a:t>
            </a:r>
            <a:r>
              <a:rPr sz="2000" b="1" spc="-5" dirty="0">
                <a:solidFill>
                  <a:srgbClr val="00AFEF"/>
                </a:solidFill>
                <a:latin typeface="Arial"/>
                <a:cs typeface="Arial"/>
              </a:rPr>
              <a:t>PCB </a:t>
            </a:r>
            <a:r>
              <a:rPr sz="2000" b="1" dirty="0">
                <a:solidFill>
                  <a:srgbClr val="00AFEF"/>
                </a:solidFill>
                <a:latin typeface="Arial"/>
                <a:cs typeface="Arial"/>
              </a:rPr>
              <a:t>keeps </a:t>
            </a:r>
            <a:r>
              <a:rPr sz="2000" b="1" spc="-10" dirty="0">
                <a:solidFill>
                  <a:srgbClr val="00AFEF"/>
                </a:solidFill>
                <a:latin typeface="Arial"/>
                <a:cs typeface="Arial"/>
              </a:rPr>
              <a:t>all  </a:t>
            </a:r>
            <a:r>
              <a:rPr sz="2000" b="1" dirty="0">
                <a:solidFill>
                  <a:srgbClr val="00AFEF"/>
                </a:solidFill>
                <a:latin typeface="Arial"/>
                <a:cs typeface="Arial"/>
              </a:rPr>
              <a:t>the information needed to keep track </a:t>
            </a:r>
            <a:r>
              <a:rPr sz="2000" b="1" spc="-5" dirty="0">
                <a:solidFill>
                  <a:srgbClr val="00AFEF"/>
                </a:solidFill>
                <a:latin typeface="Arial"/>
                <a:cs typeface="Arial"/>
              </a:rPr>
              <a:t>of </a:t>
            </a:r>
            <a:r>
              <a:rPr sz="2000" b="1" dirty="0">
                <a:solidFill>
                  <a:srgbClr val="00AFEF"/>
                </a:solidFill>
                <a:latin typeface="Arial"/>
                <a:cs typeface="Arial"/>
              </a:rPr>
              <a:t>a process. 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Process ID-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Unique identification for each of the  process in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operating</a:t>
            </a:r>
            <a:r>
              <a:rPr sz="2000" spc="-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system.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Process State-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The current state of the process</a:t>
            </a:r>
            <a:r>
              <a:rPr sz="2000" spc="-2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i.e.,</a:t>
            </a:r>
            <a:endParaRPr sz="2000">
              <a:latin typeface="Arial"/>
              <a:cs typeface="Arial"/>
            </a:endParaRPr>
          </a:p>
          <a:p>
            <a:pPr marL="12700" marR="6985">
              <a:lnSpc>
                <a:spcPct val="100000"/>
              </a:lnSpc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whether it is </a:t>
            </a:r>
            <a:r>
              <a:rPr sz="2000" spc="-25" dirty="0">
                <a:solidFill>
                  <a:srgbClr val="C00000"/>
                </a:solidFill>
                <a:latin typeface="Arial"/>
                <a:cs typeface="Arial"/>
              </a:rPr>
              <a:t>ready,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running, waiting, or </a:t>
            </a:r>
            <a:r>
              <a:rPr sz="2000" spc="-15" dirty="0">
                <a:solidFill>
                  <a:srgbClr val="C00000"/>
                </a:solidFill>
                <a:latin typeface="Arial"/>
                <a:cs typeface="Arial"/>
              </a:rPr>
              <a:t>whatever. 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Process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privileges-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This is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required </a:t>
            </a:r>
            <a:r>
              <a:rPr sz="2000" spc="-10" dirty="0">
                <a:solidFill>
                  <a:srgbClr val="C00000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allow/disallow  access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system</a:t>
            </a:r>
            <a:r>
              <a:rPr sz="2000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resources.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Pointer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-A pointer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parent</a:t>
            </a:r>
            <a:r>
              <a:rPr sz="2000" spc="-2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process.</a:t>
            </a:r>
            <a:endParaRPr sz="2000">
              <a:latin typeface="Arial"/>
              <a:cs typeface="Arial"/>
            </a:endParaRPr>
          </a:p>
          <a:p>
            <a:pPr marL="12700" marR="217804">
              <a:lnSpc>
                <a:spcPct val="100000"/>
              </a:lnSpc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Program Counter-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Program Counter is a pointer to  the address of the next instruction to be executed</a:t>
            </a:r>
            <a:r>
              <a:rPr sz="2000" spc="-2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for  this</a:t>
            </a:r>
            <a:r>
              <a:rPr sz="20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process.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CPU </a:t>
            </a: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registers</a:t>
            </a:r>
            <a:r>
              <a:rPr sz="2000" spc="-10" dirty="0">
                <a:solidFill>
                  <a:srgbClr val="C00000"/>
                </a:solidFill>
                <a:latin typeface="Arial"/>
                <a:cs typeface="Arial"/>
              </a:rPr>
              <a:t>-Various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CPU registers where process 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need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be stored for execution for running</a:t>
            </a:r>
            <a:r>
              <a:rPr sz="2000" spc="-1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state.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4129" y="5629147"/>
            <a:ext cx="61423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49960" algn="l"/>
                <a:tab pos="2640330" algn="l"/>
                <a:tab pos="5367020" algn="l"/>
              </a:tabLst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CPU	Scheduling	Information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-Process	priority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Information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851650" y="955421"/>
          <a:ext cx="1715770" cy="4370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6085"/>
              </a:tblGrid>
              <a:tr h="608329">
                <a:tc>
                  <a:txBody>
                    <a:bodyPr/>
                    <a:lstStyle/>
                    <a:p>
                      <a:pPr marL="1905" algn="ctr">
                        <a:lnSpc>
                          <a:spcPts val="2215"/>
                        </a:lnSpc>
                      </a:pPr>
                      <a:r>
                        <a:rPr sz="19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Process</a:t>
                      </a:r>
                      <a:r>
                        <a:rPr sz="1900" b="1" spc="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</a:tr>
              <a:tr h="633222">
                <a:tc>
                  <a:txBody>
                    <a:bodyPr/>
                    <a:lstStyle/>
                    <a:p>
                      <a:pPr marL="1270" algn="ctr">
                        <a:lnSpc>
                          <a:spcPts val="2220"/>
                        </a:lnSpc>
                      </a:pPr>
                      <a:r>
                        <a:rPr sz="19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Process</a:t>
                      </a:r>
                      <a:endParaRPr sz="1900">
                        <a:latin typeface="Arial"/>
                        <a:cs typeface="Arial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9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</a:tr>
              <a:tr h="608329">
                <a:tc>
                  <a:txBody>
                    <a:bodyPr/>
                    <a:lstStyle/>
                    <a:p>
                      <a:pPr marL="2540" algn="ctr">
                        <a:lnSpc>
                          <a:spcPts val="2220"/>
                        </a:lnSpc>
                      </a:pPr>
                      <a:r>
                        <a:rPr sz="19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Pointer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</a:tr>
              <a:tr h="633095">
                <a:tc>
                  <a:txBody>
                    <a:bodyPr/>
                    <a:lstStyle/>
                    <a:p>
                      <a:pPr marL="380365">
                        <a:lnSpc>
                          <a:spcPts val="2220"/>
                        </a:lnSpc>
                      </a:pPr>
                      <a:r>
                        <a:rPr sz="19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Process</a:t>
                      </a:r>
                      <a:endParaRPr sz="1900">
                        <a:latin typeface="Arial"/>
                        <a:cs typeface="Arial"/>
                      </a:endParaRPr>
                    </a:p>
                    <a:p>
                      <a:pPr marL="4349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9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priority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</a:tr>
              <a:tr h="633221">
                <a:tc>
                  <a:txBody>
                    <a:bodyPr/>
                    <a:lstStyle/>
                    <a:p>
                      <a:pPr marL="354330">
                        <a:lnSpc>
                          <a:spcPts val="2220"/>
                        </a:lnSpc>
                      </a:pPr>
                      <a:r>
                        <a:rPr sz="19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Program</a:t>
                      </a:r>
                      <a:endParaRPr sz="1900">
                        <a:latin typeface="Arial"/>
                        <a:cs typeface="Arial"/>
                      </a:endParaRPr>
                    </a:p>
                    <a:p>
                      <a:pPr marL="3867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9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Counter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</a:tr>
              <a:tr h="633094">
                <a:tc>
                  <a:txBody>
                    <a:bodyPr/>
                    <a:lstStyle/>
                    <a:p>
                      <a:pPr marL="3175" algn="ctr">
                        <a:lnSpc>
                          <a:spcPts val="2225"/>
                        </a:lnSpc>
                      </a:pPr>
                      <a:r>
                        <a:rPr sz="19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CPU</a:t>
                      </a:r>
                      <a:endParaRPr sz="1900">
                        <a:latin typeface="Arial"/>
                        <a:cs typeface="Arial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9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registers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</a:tr>
              <a:tr h="608330">
                <a:tc>
                  <a:txBody>
                    <a:bodyPr/>
                    <a:lstStyle/>
                    <a:p>
                      <a:pPr marL="635" algn="ctr">
                        <a:lnSpc>
                          <a:spcPts val="2225"/>
                        </a:lnSpc>
                      </a:pPr>
                      <a:r>
                        <a:rPr sz="19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Etc.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FFD1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6719696" y="5389270"/>
            <a:ext cx="19202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marR="5080" indent="-19812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 typical</a:t>
            </a:r>
            <a:r>
              <a:rPr sz="1800" b="1" spc="-1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Process  Control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Block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059" y="25907"/>
            <a:ext cx="3363595" cy="523240"/>
          </a:xfrm>
          <a:custGeom>
            <a:avLst/>
            <a:gdLst/>
            <a:ahLst/>
            <a:cxnLst/>
            <a:rect l="l" t="t" r="r" b="b"/>
            <a:pathLst>
              <a:path w="3363595" h="523240">
                <a:moveTo>
                  <a:pt x="0" y="522732"/>
                </a:moveTo>
                <a:lnTo>
                  <a:pt x="3363467" y="522732"/>
                </a:lnTo>
                <a:lnTo>
                  <a:pt x="3363467" y="0"/>
                </a:lnTo>
                <a:lnTo>
                  <a:pt x="0" y="0"/>
                </a:lnTo>
                <a:lnTo>
                  <a:pt x="0" y="522732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8495" y="49148"/>
            <a:ext cx="3172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dirty="0">
                <a:solidFill>
                  <a:srgbClr val="C00000"/>
                </a:solidFill>
                <a:latin typeface="Arial"/>
                <a:cs typeface="Arial"/>
              </a:rPr>
              <a:t>Process</a:t>
            </a:r>
            <a:r>
              <a:rPr b="0" spc="-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C00000"/>
                </a:solidFill>
                <a:latin typeface="Arial"/>
                <a:cs typeface="Arial"/>
              </a:rPr>
              <a:t>Scheduling</a:t>
            </a:r>
          </a:p>
        </p:txBody>
      </p:sp>
      <p:sp>
        <p:nvSpPr>
          <p:cNvPr id="4" name="object 4"/>
          <p:cNvSpPr/>
          <p:nvPr/>
        </p:nvSpPr>
        <p:spPr>
          <a:xfrm>
            <a:off x="474726" y="65303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4129" y="751713"/>
            <a:ext cx="8415020" cy="520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98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Nowadays </a:t>
            </a:r>
            <a:r>
              <a:rPr sz="2000" spc="-5" dirty="0">
                <a:latin typeface="Arial"/>
                <a:cs typeface="Arial"/>
              </a:rPr>
              <a:t>Processor Performs </a:t>
            </a:r>
            <a:r>
              <a:rPr sz="2000" dirty="0">
                <a:latin typeface="Arial"/>
                <a:cs typeface="Arial"/>
              </a:rPr>
              <a:t>multiple </a:t>
            </a:r>
            <a:r>
              <a:rPr sz="2000" spc="-5" dirty="0">
                <a:latin typeface="Arial"/>
                <a:cs typeface="Arial"/>
              </a:rPr>
              <a:t>task </a:t>
            </a:r>
            <a:r>
              <a:rPr sz="2000" dirty="0">
                <a:latin typeface="Arial"/>
                <a:cs typeface="Arial"/>
              </a:rPr>
              <a:t>at a </a:t>
            </a:r>
            <a:r>
              <a:rPr sz="2000" spc="-5" dirty="0">
                <a:latin typeface="Arial"/>
                <a:cs typeface="Arial"/>
              </a:rPr>
              <a:t>time.It is </a:t>
            </a:r>
            <a:r>
              <a:rPr sz="2000" dirty="0">
                <a:latin typeface="Arial"/>
                <a:cs typeface="Arial"/>
              </a:rPr>
              <a:t>only possible  when each task(process)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scheduled.There are two </a:t>
            </a:r>
            <a:r>
              <a:rPr sz="2000" spc="-5" dirty="0">
                <a:latin typeface="Arial"/>
                <a:cs typeface="Arial"/>
              </a:rPr>
              <a:t>types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scheduling.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Font typeface="Arial"/>
              <a:buAutoNum type="arabicParenR"/>
              <a:tabLst>
                <a:tab pos="568960" algn="l"/>
                <a:tab pos="569595" algn="l"/>
              </a:tabLst>
            </a:pPr>
            <a:r>
              <a:rPr sz="2000" b="1" spc="-5" dirty="0">
                <a:latin typeface="Arial"/>
                <a:cs typeface="Arial"/>
              </a:rPr>
              <a:t>Preemptive</a:t>
            </a:r>
            <a:r>
              <a:rPr sz="2000" spc="-5" dirty="0">
                <a:latin typeface="Arial"/>
                <a:cs typeface="Arial"/>
              </a:rPr>
              <a:t>: In </a:t>
            </a:r>
            <a:r>
              <a:rPr sz="2000" dirty="0">
                <a:latin typeface="Arial"/>
                <a:cs typeface="Arial"/>
              </a:rPr>
              <a:t>this all the Processes </a:t>
            </a:r>
            <a:r>
              <a:rPr sz="2000" spc="-5" dirty="0">
                <a:latin typeface="Arial"/>
                <a:cs typeface="Arial"/>
              </a:rPr>
              <a:t>are executed </a:t>
            </a:r>
            <a:r>
              <a:rPr sz="2000" dirty="0">
                <a:latin typeface="Arial"/>
                <a:cs typeface="Arial"/>
              </a:rPr>
              <a:t>by using </a:t>
            </a:r>
            <a:r>
              <a:rPr sz="2000" spc="-5" dirty="0">
                <a:latin typeface="Arial"/>
                <a:cs typeface="Arial"/>
              </a:rPr>
              <a:t>some  </a:t>
            </a:r>
            <a:r>
              <a:rPr sz="2000" dirty="0">
                <a:latin typeface="Arial"/>
                <a:cs typeface="Arial"/>
              </a:rPr>
              <a:t>Amount of </a:t>
            </a:r>
            <a:r>
              <a:rPr sz="2000" spc="-20" dirty="0">
                <a:latin typeface="Arial"/>
                <a:cs typeface="Arial"/>
              </a:rPr>
              <a:t>Time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CPU.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Font typeface="Arial"/>
              <a:buAutoNum type="arabicParenR"/>
              <a:tabLst>
                <a:tab pos="387350" algn="l"/>
                <a:tab pos="387985" algn="l"/>
              </a:tabLst>
            </a:pPr>
            <a:r>
              <a:rPr sz="2000" b="1" spc="-5" dirty="0">
                <a:latin typeface="Arial"/>
                <a:cs typeface="Arial"/>
              </a:rPr>
              <a:t>NON-Primitive</a:t>
            </a:r>
            <a:r>
              <a:rPr sz="2000" spc="-5" dirty="0">
                <a:latin typeface="Arial"/>
                <a:cs typeface="Arial"/>
              </a:rPr>
              <a:t>: In </a:t>
            </a:r>
            <a:r>
              <a:rPr sz="2000" b="1" spc="-5" dirty="0">
                <a:latin typeface="Arial"/>
                <a:cs typeface="Arial"/>
              </a:rPr>
              <a:t>this </a:t>
            </a:r>
            <a:r>
              <a:rPr sz="2000" b="1" spc="5" dirty="0">
                <a:latin typeface="Arial"/>
                <a:cs typeface="Arial"/>
              </a:rPr>
              <a:t>No </a:t>
            </a:r>
            <a:r>
              <a:rPr sz="2000" b="1" spc="-15" dirty="0">
                <a:latin typeface="Arial"/>
                <a:cs typeface="Arial"/>
              </a:rPr>
              <a:t>Time </a:t>
            </a:r>
            <a:r>
              <a:rPr sz="2000" b="1" dirty="0">
                <a:latin typeface="Arial"/>
                <a:cs typeface="Arial"/>
              </a:rPr>
              <a:t>Scheduling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used. </a:t>
            </a:r>
            <a:r>
              <a:rPr sz="2000" spc="-5" dirty="0">
                <a:latin typeface="Arial"/>
                <a:cs typeface="Arial"/>
              </a:rPr>
              <a:t>after Completing  </a:t>
            </a:r>
            <a:r>
              <a:rPr sz="2000" dirty="0">
                <a:latin typeface="Arial"/>
                <a:cs typeface="Arial"/>
              </a:rPr>
              <a:t>the First Process, this will Automatically start the Second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Some scheduling techniques are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following-</a:t>
            </a:r>
            <a:endParaRPr sz="2000">
              <a:latin typeface="Arial"/>
              <a:cs typeface="Arial"/>
            </a:endParaRPr>
          </a:p>
          <a:p>
            <a:pPr marL="469900" marR="5080" indent="-457834">
              <a:lnSpc>
                <a:spcPct val="100000"/>
              </a:lnSpc>
              <a:buAutoNum type="arabicParenR"/>
              <a:tabLst>
                <a:tab pos="469900" algn="l"/>
                <a:tab pos="470534" algn="l"/>
              </a:tabLst>
            </a:pPr>
            <a:r>
              <a:rPr sz="2000" b="1" spc="-5" dirty="0">
                <a:latin typeface="Arial"/>
                <a:cs typeface="Arial"/>
              </a:rPr>
              <a:t>First </a:t>
            </a:r>
            <a:r>
              <a:rPr sz="2000" b="1" dirty="0">
                <a:latin typeface="Arial"/>
                <a:cs typeface="Arial"/>
              </a:rPr>
              <a:t>Come </a:t>
            </a:r>
            <a:r>
              <a:rPr sz="2000" b="1" spc="-5" dirty="0">
                <a:latin typeface="Arial"/>
                <a:cs typeface="Arial"/>
              </a:rPr>
              <a:t>First Serve</a:t>
            </a:r>
            <a:r>
              <a:rPr sz="2000" spc="-5" dirty="0">
                <a:latin typeface="Arial"/>
                <a:cs typeface="Arial"/>
              </a:rPr>
              <a:t>: As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name </a:t>
            </a:r>
            <a:r>
              <a:rPr sz="2000" dirty="0">
                <a:latin typeface="Arial"/>
                <a:cs typeface="Arial"/>
              </a:rPr>
              <a:t>Suggest, the Processes </a:t>
            </a:r>
            <a:r>
              <a:rPr sz="2000" spc="-5" dirty="0">
                <a:latin typeface="Arial"/>
                <a:cs typeface="Arial"/>
              </a:rPr>
              <a:t>those  </a:t>
            </a:r>
            <a:r>
              <a:rPr sz="2000" dirty="0">
                <a:latin typeface="Arial"/>
                <a:cs typeface="Arial"/>
              </a:rPr>
              <a:t>are Coming first, will be Executed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first</a:t>
            </a:r>
            <a:endParaRPr sz="2000">
              <a:latin typeface="Arial"/>
              <a:cs typeface="Arial"/>
            </a:endParaRPr>
          </a:p>
          <a:p>
            <a:pPr marL="469900" marR="5080" indent="-457834">
              <a:lnSpc>
                <a:spcPct val="100000"/>
              </a:lnSpc>
              <a:buAutoNum type="arabicParenR"/>
              <a:tabLst>
                <a:tab pos="469900" algn="l"/>
                <a:tab pos="470534" algn="l"/>
              </a:tabLst>
            </a:pPr>
            <a:r>
              <a:rPr sz="2000" b="1" dirty="0">
                <a:latin typeface="Arial"/>
                <a:cs typeface="Arial"/>
              </a:rPr>
              <a:t>Shortest </a:t>
            </a:r>
            <a:r>
              <a:rPr sz="2000" b="1" spc="-5" dirty="0">
                <a:latin typeface="Arial"/>
                <a:cs typeface="Arial"/>
              </a:rPr>
              <a:t>Job first: </a:t>
            </a:r>
            <a:r>
              <a:rPr sz="2000" spc="-5" dirty="0">
                <a:latin typeface="Arial"/>
                <a:cs typeface="Arial"/>
              </a:rPr>
              <a:t>In this </a:t>
            </a:r>
            <a:r>
              <a:rPr sz="2000" dirty="0">
                <a:latin typeface="Arial"/>
                <a:cs typeface="Arial"/>
              </a:rPr>
              <a:t>Scheduling, All the </a:t>
            </a:r>
            <a:r>
              <a:rPr sz="2000" spc="-5" dirty="0">
                <a:latin typeface="Arial"/>
                <a:cs typeface="Arial"/>
              </a:rPr>
              <a:t>Process are </a:t>
            </a:r>
            <a:r>
              <a:rPr sz="2000" dirty="0">
                <a:latin typeface="Arial"/>
                <a:cs typeface="Arial"/>
              </a:rPr>
              <a:t>Arranged  into their Size and shortest sized process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selected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first.</a:t>
            </a:r>
            <a:endParaRPr sz="2000">
              <a:latin typeface="Arial"/>
              <a:cs typeface="Arial"/>
            </a:endParaRPr>
          </a:p>
          <a:p>
            <a:pPr marL="378460" indent="-366395">
              <a:lnSpc>
                <a:spcPct val="100000"/>
              </a:lnSpc>
              <a:buFont typeface="Arial"/>
              <a:buAutoNum type="arabicParenR"/>
              <a:tabLst>
                <a:tab pos="378460" algn="l"/>
                <a:tab pos="379095" algn="l"/>
              </a:tabLst>
            </a:pPr>
            <a:r>
              <a:rPr sz="2000" b="1" spc="-5" dirty="0">
                <a:latin typeface="Arial"/>
                <a:cs typeface="Arial"/>
              </a:rPr>
              <a:t>Priority </a:t>
            </a:r>
            <a:r>
              <a:rPr sz="2000" b="1" dirty="0">
                <a:latin typeface="Arial"/>
                <a:cs typeface="Arial"/>
              </a:rPr>
              <a:t>Scheduling</a:t>
            </a:r>
            <a:r>
              <a:rPr sz="2000" dirty="0">
                <a:latin typeface="Arial"/>
                <a:cs typeface="Arial"/>
              </a:rPr>
              <a:t>: When the Process are Given, then Each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  <a:p>
            <a:pPr marL="5016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have a </a:t>
            </a:r>
            <a:r>
              <a:rPr sz="2000" spc="-10" dirty="0">
                <a:latin typeface="Arial"/>
                <a:cs typeface="Arial"/>
              </a:rPr>
              <a:t>Priority.Highest </a:t>
            </a:r>
            <a:r>
              <a:rPr sz="2000" dirty="0">
                <a:latin typeface="Arial"/>
                <a:cs typeface="Arial"/>
              </a:rPr>
              <a:t>priority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choosen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first.</a:t>
            </a:r>
            <a:endParaRPr sz="2000">
              <a:latin typeface="Arial"/>
              <a:cs typeface="Arial"/>
            </a:endParaRPr>
          </a:p>
          <a:p>
            <a:pPr marL="431800" marR="249554" indent="-419734">
              <a:lnSpc>
                <a:spcPct val="100000"/>
              </a:lnSpc>
              <a:buFont typeface="Arial"/>
              <a:buAutoNum type="arabicParenR" startAt="4"/>
              <a:tabLst>
                <a:tab pos="447040" algn="l"/>
                <a:tab pos="447675" algn="l"/>
              </a:tabLst>
            </a:pPr>
            <a:r>
              <a:rPr sz="2000" b="1" dirty="0">
                <a:latin typeface="Arial"/>
                <a:cs typeface="Arial"/>
              </a:rPr>
              <a:t>Round Robin</a:t>
            </a:r>
            <a:r>
              <a:rPr sz="2000" dirty="0">
                <a:latin typeface="Arial"/>
                <a:cs typeface="Arial"/>
              </a:rPr>
              <a:t>: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this Scheduling the </a:t>
            </a:r>
            <a:r>
              <a:rPr sz="2000" spc="-20" dirty="0">
                <a:latin typeface="Arial"/>
                <a:cs typeface="Arial"/>
              </a:rPr>
              <a:t>Time </a:t>
            </a:r>
            <a:r>
              <a:rPr sz="2000" dirty="0">
                <a:latin typeface="Arial"/>
                <a:cs typeface="Arial"/>
              </a:rPr>
              <a:t>of CPU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divided into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 Equal Parts and Assign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various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Processes.</a:t>
            </a:r>
            <a:endParaRPr sz="2000">
              <a:latin typeface="Arial"/>
              <a:cs typeface="Arial"/>
            </a:endParaRPr>
          </a:p>
          <a:p>
            <a:pPr marL="335915" indent="-323850">
              <a:lnSpc>
                <a:spcPct val="100000"/>
              </a:lnSpc>
              <a:buFont typeface="Arial"/>
              <a:buAutoNum type="arabicParenR" startAt="4"/>
              <a:tabLst>
                <a:tab pos="336550" algn="l"/>
              </a:tabLst>
            </a:pPr>
            <a:r>
              <a:rPr sz="2000" b="1" spc="-5" dirty="0">
                <a:latin typeface="Arial"/>
                <a:cs typeface="Arial"/>
              </a:rPr>
              <a:t>Multilevel</a:t>
            </a:r>
            <a:r>
              <a:rPr sz="2000" b="1" spc="20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Queue</a:t>
            </a:r>
            <a:r>
              <a:rPr sz="2000" b="1" spc="20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Scheduling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20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2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this</a:t>
            </a:r>
            <a:r>
              <a:rPr sz="2000" spc="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21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Time</a:t>
            </a:r>
            <a:r>
              <a:rPr sz="2000" spc="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CPU</a:t>
            </a:r>
            <a:r>
              <a:rPr sz="2000" spc="2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</a:t>
            </a:r>
            <a:r>
              <a:rPr sz="2000" spc="2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divided</a:t>
            </a:r>
            <a:r>
              <a:rPr sz="2000" spc="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using Some Process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Categories.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2" y="30480"/>
            <a:ext cx="3944620" cy="585470"/>
          </a:xfrm>
          <a:custGeom>
            <a:avLst/>
            <a:gdLst/>
            <a:ahLst/>
            <a:cxnLst/>
            <a:rect l="l" t="t" r="r" b="b"/>
            <a:pathLst>
              <a:path w="3944620" h="585470">
                <a:moveTo>
                  <a:pt x="0" y="585216"/>
                </a:moveTo>
                <a:lnTo>
                  <a:pt x="3944112" y="585216"/>
                </a:lnTo>
                <a:lnTo>
                  <a:pt x="3944112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727" y="51562"/>
            <a:ext cx="37515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00000"/>
                </a:solidFill>
              </a:rPr>
              <a:t>Program</a:t>
            </a:r>
            <a:r>
              <a:rPr sz="3200" spc="-60" dirty="0">
                <a:solidFill>
                  <a:srgbClr val="C00000"/>
                </a:solidFill>
              </a:rPr>
              <a:t> </a:t>
            </a:r>
            <a:r>
              <a:rPr sz="3200" spc="-5" dirty="0">
                <a:solidFill>
                  <a:srgbClr val="C00000"/>
                </a:solidFill>
              </a:rPr>
              <a:t>Execution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214122" y="585977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7579" y="607567"/>
            <a:ext cx="2778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33170" algn="l"/>
                <a:tab pos="1284605" algn="l"/>
                <a:tab pos="1632585" algn="l"/>
                <a:tab pos="1710055" algn="l"/>
                <a:tab pos="2258695" algn="l"/>
              </a:tabLst>
            </a:pP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Gene</a:t>
            </a:r>
            <a:r>
              <a:rPr sz="1800" b="1" spc="-1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all</a:t>
            </a:r>
            <a:r>
              <a:rPr sz="1800" b="1" spc="-155" dirty="0">
                <a:solidFill>
                  <a:srgbClr val="00AFEF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,	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the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		pro</a:t>
            </a:r>
            <a:r>
              <a:rPr sz="1800" b="1" spc="5" dirty="0">
                <a:solidFill>
                  <a:srgbClr val="00AFEF"/>
                </a:solidFill>
                <a:latin typeface="Arial"/>
                <a:cs typeface="Arial"/>
              </a:rPr>
              <a:t>g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800" b="1" spc="-15" dirty="0">
                <a:solidFill>
                  <a:srgbClr val="00AFEF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ms  d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sz="1800" b="1" spc="-35" dirty="0">
                <a:solidFill>
                  <a:srgbClr val="00AFEF"/>
                </a:solidFill>
                <a:latin typeface="Arial"/>
                <a:cs typeface="Arial"/>
              </a:rPr>
              <a:t>v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elo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p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ed		in	h</a:t>
            </a:r>
            <a:r>
              <a:rPr sz="18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800" b="1" spc="-15" dirty="0">
                <a:solidFill>
                  <a:srgbClr val="00AFEF"/>
                </a:solidFill>
                <a:latin typeface="Arial"/>
                <a:cs typeface="Arial"/>
              </a:rPr>
              <a:t>g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h	l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sz="1800" b="1" spc="-35" dirty="0">
                <a:solidFill>
                  <a:srgbClr val="00AFEF"/>
                </a:solidFill>
                <a:latin typeface="Arial"/>
                <a:cs typeface="Arial"/>
              </a:rPr>
              <a:t>v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579" y="1156461"/>
            <a:ext cx="2778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31265" algn="l"/>
                <a:tab pos="1826260" algn="l"/>
                <a:tab pos="2269490" algn="l"/>
              </a:tabLst>
            </a:pP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lan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g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uage	l</a:t>
            </a:r>
            <a:r>
              <a:rPr sz="18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800" b="1" spc="-25" dirty="0">
                <a:solidFill>
                  <a:srgbClr val="00AFEF"/>
                </a:solidFill>
                <a:latin typeface="Arial"/>
                <a:cs typeface="Arial"/>
              </a:rPr>
              <a:t>k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	</a:t>
            </a:r>
            <a:r>
              <a:rPr sz="18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,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	C++,  </a:t>
            </a:r>
            <a:r>
              <a:rPr sz="1800" b="1" spc="-10" dirty="0">
                <a:solidFill>
                  <a:srgbClr val="00AFEF"/>
                </a:solidFill>
                <a:latin typeface="Arial"/>
                <a:cs typeface="Arial"/>
              </a:rPr>
              <a:t>Java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34744" y="1430782"/>
            <a:ext cx="1231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etc.,cannot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579" y="1705102"/>
            <a:ext cx="12700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u</a:t>
            </a:r>
            <a:r>
              <a:rPr sz="1800" b="1" spc="5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der</a:t>
            </a:r>
            <a:r>
              <a:rPr sz="1800" b="1" spc="-15" dirty="0">
                <a:solidFill>
                  <a:srgbClr val="00AFEF"/>
                </a:solidFill>
                <a:latin typeface="Arial"/>
                <a:cs typeface="Arial"/>
              </a:rPr>
              <a:t>s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tand  computer 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unde</a:t>
            </a:r>
            <a:r>
              <a:rPr sz="1800" b="1" spc="-10" dirty="0">
                <a:solidFill>
                  <a:srgbClr val="00AFEF"/>
                </a:solidFill>
                <a:latin typeface="Arial"/>
                <a:cs typeface="Arial"/>
              </a:rPr>
              <a:t>rs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00AFEF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579" y="2528442"/>
            <a:ext cx="1759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8180" algn="l"/>
              </a:tabLst>
            </a:pP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sz="1800" b="1" spc="-35" dirty="0">
                <a:solidFill>
                  <a:srgbClr val="00AFEF"/>
                </a:solidFill>
                <a:latin typeface="Arial"/>
                <a:cs typeface="Arial"/>
              </a:rPr>
              <a:t>v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el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	lan</a:t>
            </a:r>
            <a:r>
              <a:rPr sz="1800" b="1" spc="5" dirty="0">
                <a:solidFill>
                  <a:srgbClr val="00AFEF"/>
                </a:solidFill>
                <a:latin typeface="Arial"/>
                <a:cs typeface="Arial"/>
              </a:rPr>
              <a:t>g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uage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00632" y="1705102"/>
            <a:ext cx="13665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00"/>
              </a:spcBef>
              <a:tabLst>
                <a:tab pos="714375" algn="l"/>
              </a:tabLst>
            </a:pP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by	the</a:t>
            </a:r>
            <a:endParaRPr sz="1800">
              <a:latin typeface="Arial"/>
              <a:cs typeface="Arial"/>
            </a:endParaRPr>
          </a:p>
          <a:p>
            <a:pPr marR="5715" algn="r">
              <a:lnSpc>
                <a:spcPct val="100000"/>
              </a:lnSpc>
              <a:tabLst>
                <a:tab pos="435609" algn="l"/>
                <a:tab pos="947419" algn="l"/>
              </a:tabLst>
            </a:pP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.	It	</a:t>
            </a:r>
            <a:r>
              <a:rPr sz="1800" b="1" spc="-10" dirty="0">
                <a:solidFill>
                  <a:srgbClr val="00AFEF"/>
                </a:solidFill>
                <a:latin typeface="Arial"/>
                <a:cs typeface="Arial"/>
              </a:rPr>
              <a:t>can</a:t>
            </a:r>
            <a:endParaRPr sz="1800">
              <a:latin typeface="Arial"/>
              <a:cs typeface="Arial"/>
            </a:endParaRPr>
          </a:p>
          <a:p>
            <a:pPr marR="8255" algn="r">
              <a:lnSpc>
                <a:spcPct val="100000"/>
              </a:lnSpc>
              <a:tabLst>
                <a:tab pos="798195" algn="l"/>
              </a:tabLst>
            </a:pP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only	</a:t>
            </a:r>
            <a:r>
              <a:rPr sz="1800" b="1" spc="-10" dirty="0">
                <a:solidFill>
                  <a:srgbClr val="00AFEF"/>
                </a:solidFill>
                <a:latin typeface="Arial"/>
                <a:cs typeface="Arial"/>
              </a:rPr>
              <a:t>l</a:t>
            </a:r>
            <a:r>
              <a:rPr sz="1800" b="1" spc="-25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w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tabLst>
                <a:tab pos="516255" algn="l"/>
              </a:tabLst>
            </a:pP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So,	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579" y="2802763"/>
            <a:ext cx="27813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program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written in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high  </a:t>
            </a:r>
            <a:r>
              <a:rPr sz="1800" b="1" spc="-10" dirty="0">
                <a:solidFill>
                  <a:srgbClr val="00AFEF"/>
                </a:solidFill>
                <a:latin typeface="Arial"/>
                <a:cs typeface="Arial"/>
              </a:rPr>
              <a:t>level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language to</a:t>
            </a:r>
            <a:r>
              <a:rPr sz="1800" b="1" spc="459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be  converted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into </a:t>
            </a:r>
            <a:r>
              <a:rPr sz="1800" b="1" spc="-10" dirty="0">
                <a:solidFill>
                  <a:srgbClr val="00AFEF"/>
                </a:solidFill>
                <a:latin typeface="Arial"/>
                <a:cs typeface="Arial"/>
              </a:rPr>
              <a:t>low</a:t>
            </a:r>
            <a:r>
              <a:rPr sz="1800" b="1" spc="26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AFEF"/>
                </a:solidFill>
                <a:latin typeface="Arial"/>
                <a:cs typeface="Arial"/>
              </a:rPr>
              <a:t>level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579" y="3625418"/>
            <a:ext cx="15157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6510" algn="l"/>
              </a:tabLst>
            </a:pP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language	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579" y="3900296"/>
            <a:ext cx="1728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u</a:t>
            </a:r>
            <a:r>
              <a:rPr sz="1800" b="1" spc="5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der</a:t>
            </a:r>
            <a:r>
              <a:rPr sz="1800" b="1" spc="-15" dirty="0">
                <a:solidFill>
                  <a:srgbClr val="00AFEF"/>
                </a:solidFill>
                <a:latin typeface="Arial"/>
                <a:cs typeface="Arial"/>
              </a:rPr>
              <a:t>s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tandab</a:t>
            </a:r>
            <a:r>
              <a:rPr sz="1800" b="1" spc="5" dirty="0">
                <a:solidFill>
                  <a:srgbClr val="00AFEF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e  </a:t>
            </a:r>
            <a:r>
              <a:rPr sz="1800" b="1" spc="-15" dirty="0">
                <a:solidFill>
                  <a:srgbClr val="00AFEF"/>
                </a:solidFill>
                <a:latin typeface="Arial"/>
                <a:cs typeface="Arial"/>
              </a:rPr>
              <a:t>computer.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46579" y="3625418"/>
            <a:ext cx="10210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" marR="5080" indent="-146685" algn="r">
              <a:lnSpc>
                <a:spcPct val="100000"/>
              </a:lnSpc>
              <a:spcBef>
                <a:spcPts val="100"/>
              </a:spcBef>
              <a:tabLst>
                <a:tab pos="666115" algn="l"/>
                <a:tab pos="864235" algn="l"/>
              </a:tabLst>
            </a:pPr>
            <a:r>
              <a:rPr sz="1800" b="1" spc="-10" dirty="0">
                <a:solidFill>
                  <a:srgbClr val="00AFEF"/>
                </a:solidFill>
                <a:latin typeface="Arial"/>
                <a:cs typeface="Arial"/>
              </a:rPr>
              <a:t>mak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e		it 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for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	</a:t>
            </a:r>
            <a:r>
              <a:rPr sz="1800" b="1" spc="-15" dirty="0">
                <a:solidFill>
                  <a:srgbClr val="00AFEF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he  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Th</a:t>
            </a:r>
            <a:r>
              <a:rPr sz="1800" b="1" spc="-1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579" y="4448936"/>
            <a:ext cx="277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812165" algn="l"/>
                <a:tab pos="1621790" algn="l"/>
              </a:tabLst>
            </a:pP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conversion is performed  usi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ng	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either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	I</a:t>
            </a:r>
            <a:r>
              <a:rPr sz="1800" b="1" spc="5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te</a:t>
            </a:r>
            <a:r>
              <a:rPr sz="1800" b="1" spc="-1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pret</a:t>
            </a:r>
            <a:r>
              <a:rPr sz="1800" b="1" spc="-15" dirty="0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579" y="4997577"/>
            <a:ext cx="27800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87680" algn="l"/>
                <a:tab pos="2182495" algn="l"/>
              </a:tabLst>
            </a:pP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or	Compi</a:t>
            </a:r>
            <a:r>
              <a:rPr sz="1800" b="1" spc="5" dirty="0">
                <a:solidFill>
                  <a:srgbClr val="00AFEF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sz="1800" b="1" spc="-10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800" b="1" spc="-10" dirty="0">
                <a:solidFill>
                  <a:srgbClr val="00AFEF"/>
                </a:solidFill>
                <a:latin typeface="Arial"/>
                <a:cs typeface="Arial"/>
              </a:rPr>
              <a:t>.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The	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ba</a:t>
            </a:r>
            <a:r>
              <a:rPr sz="1800" b="1" spc="-15" dirty="0">
                <a:solidFill>
                  <a:srgbClr val="00AFEF"/>
                </a:solidFill>
                <a:latin typeface="Arial"/>
                <a:cs typeface="Arial"/>
              </a:rPr>
              <a:t>s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ic  flow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9287" y="5272278"/>
            <a:ext cx="2066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  <a:tab pos="1125220" algn="l"/>
              </a:tabLst>
            </a:pP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of	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a</a:t>
            </a:r>
            <a:r>
              <a:rPr sz="1800" b="1" spc="-20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	pro</a:t>
            </a:r>
            <a:r>
              <a:rPr sz="1800" b="1" spc="5" dirty="0">
                <a:solidFill>
                  <a:srgbClr val="00AFEF"/>
                </a:solidFill>
                <a:latin typeface="Arial"/>
                <a:cs typeface="Arial"/>
              </a:rPr>
              <a:t>g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579" y="5546547"/>
            <a:ext cx="2780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69365" algn="l"/>
                <a:tab pos="1649095" algn="l"/>
                <a:tab pos="2562225" algn="l"/>
              </a:tabLst>
            </a:pP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sz="1800" b="1" spc="-15" dirty="0">
                <a:solidFill>
                  <a:srgbClr val="00AFEF"/>
                </a:solidFill>
                <a:latin typeface="Arial"/>
                <a:cs typeface="Arial"/>
              </a:rPr>
              <a:t>x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sz="1800" b="1" spc="-15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ut</a:t>
            </a:r>
            <a:r>
              <a:rPr sz="18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on	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is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	sh</a:t>
            </a:r>
            <a:r>
              <a:rPr sz="1800" b="1" spc="-2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800" b="1" spc="25" dirty="0">
                <a:solidFill>
                  <a:srgbClr val="00AFEF"/>
                </a:solidFill>
                <a:latin typeface="Arial"/>
                <a:cs typeface="Arial"/>
              </a:rPr>
              <a:t>w</a:t>
            </a:r>
            <a:r>
              <a:rPr sz="1800" b="1" dirty="0">
                <a:solidFill>
                  <a:srgbClr val="00AFEF"/>
                </a:solidFill>
                <a:latin typeface="Arial"/>
                <a:cs typeface="Arial"/>
              </a:rPr>
              <a:t>n	in  </a:t>
            </a:r>
            <a:r>
              <a:rPr sz="1800" b="1" spc="-5" dirty="0">
                <a:solidFill>
                  <a:srgbClr val="00AFEF"/>
                </a:solidFill>
                <a:latin typeface="Arial"/>
                <a:cs typeface="Arial"/>
              </a:rPr>
              <a:t>diagram.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65120" y="592836"/>
            <a:ext cx="6278880" cy="6013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60192" y="787908"/>
            <a:ext cx="5875020" cy="5425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32503" y="5937503"/>
            <a:ext cx="783590" cy="155575"/>
          </a:xfrm>
          <a:custGeom>
            <a:avLst/>
            <a:gdLst/>
            <a:ahLst/>
            <a:cxnLst/>
            <a:rect l="l" t="t" r="r" b="b"/>
            <a:pathLst>
              <a:path w="783589" h="155575">
                <a:moveTo>
                  <a:pt x="705612" y="0"/>
                </a:moveTo>
                <a:lnTo>
                  <a:pt x="705612" y="38862"/>
                </a:lnTo>
                <a:lnTo>
                  <a:pt x="0" y="38862"/>
                </a:lnTo>
                <a:lnTo>
                  <a:pt x="0" y="116586"/>
                </a:lnTo>
                <a:lnTo>
                  <a:pt x="705612" y="116586"/>
                </a:lnTo>
                <a:lnTo>
                  <a:pt x="705612" y="155448"/>
                </a:lnTo>
                <a:lnTo>
                  <a:pt x="783336" y="77724"/>
                </a:lnTo>
                <a:lnTo>
                  <a:pt x="7056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2503" y="5937503"/>
            <a:ext cx="783590" cy="155575"/>
          </a:xfrm>
          <a:custGeom>
            <a:avLst/>
            <a:gdLst/>
            <a:ahLst/>
            <a:cxnLst/>
            <a:rect l="l" t="t" r="r" b="b"/>
            <a:pathLst>
              <a:path w="783589" h="155575">
                <a:moveTo>
                  <a:pt x="0" y="38862"/>
                </a:moveTo>
                <a:lnTo>
                  <a:pt x="705612" y="38862"/>
                </a:lnTo>
                <a:lnTo>
                  <a:pt x="705612" y="0"/>
                </a:lnTo>
                <a:lnTo>
                  <a:pt x="783336" y="77724"/>
                </a:lnTo>
                <a:lnTo>
                  <a:pt x="705612" y="155448"/>
                </a:lnTo>
                <a:lnTo>
                  <a:pt x="705612" y="116586"/>
                </a:lnTo>
                <a:lnTo>
                  <a:pt x="0" y="116586"/>
                </a:lnTo>
                <a:lnTo>
                  <a:pt x="0" y="3886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87796" y="5934455"/>
            <a:ext cx="783590" cy="155575"/>
          </a:xfrm>
          <a:custGeom>
            <a:avLst/>
            <a:gdLst/>
            <a:ahLst/>
            <a:cxnLst/>
            <a:rect l="l" t="t" r="r" b="b"/>
            <a:pathLst>
              <a:path w="783590" h="155575">
                <a:moveTo>
                  <a:pt x="705611" y="0"/>
                </a:moveTo>
                <a:lnTo>
                  <a:pt x="705611" y="38862"/>
                </a:lnTo>
                <a:lnTo>
                  <a:pt x="0" y="38862"/>
                </a:lnTo>
                <a:lnTo>
                  <a:pt x="0" y="116586"/>
                </a:lnTo>
                <a:lnTo>
                  <a:pt x="705611" y="116586"/>
                </a:lnTo>
                <a:lnTo>
                  <a:pt x="705611" y="155448"/>
                </a:lnTo>
                <a:lnTo>
                  <a:pt x="783335" y="77724"/>
                </a:lnTo>
                <a:lnTo>
                  <a:pt x="70561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87796" y="5934455"/>
            <a:ext cx="783590" cy="155575"/>
          </a:xfrm>
          <a:custGeom>
            <a:avLst/>
            <a:gdLst/>
            <a:ahLst/>
            <a:cxnLst/>
            <a:rect l="l" t="t" r="r" b="b"/>
            <a:pathLst>
              <a:path w="783590" h="155575">
                <a:moveTo>
                  <a:pt x="0" y="38862"/>
                </a:moveTo>
                <a:lnTo>
                  <a:pt x="705611" y="38862"/>
                </a:lnTo>
                <a:lnTo>
                  <a:pt x="705611" y="0"/>
                </a:lnTo>
                <a:lnTo>
                  <a:pt x="783335" y="77724"/>
                </a:lnTo>
                <a:lnTo>
                  <a:pt x="705611" y="155448"/>
                </a:lnTo>
                <a:lnTo>
                  <a:pt x="705611" y="116586"/>
                </a:lnTo>
                <a:lnTo>
                  <a:pt x="0" y="116586"/>
                </a:lnTo>
                <a:lnTo>
                  <a:pt x="0" y="3886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2" y="30480"/>
            <a:ext cx="3944620" cy="585470"/>
          </a:xfrm>
          <a:custGeom>
            <a:avLst/>
            <a:gdLst/>
            <a:ahLst/>
            <a:cxnLst/>
            <a:rect l="l" t="t" r="r" b="b"/>
            <a:pathLst>
              <a:path w="3944620" h="585470">
                <a:moveTo>
                  <a:pt x="0" y="585216"/>
                </a:moveTo>
                <a:lnTo>
                  <a:pt x="3944112" y="585216"/>
                </a:lnTo>
                <a:lnTo>
                  <a:pt x="3944112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4122" y="585977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93690" y="604215"/>
            <a:ext cx="3743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69160" algn="l"/>
              </a:tabLst>
            </a:pPr>
            <a:r>
              <a:rPr sz="2800" b="1" spc="-5" dirty="0">
                <a:solidFill>
                  <a:srgbClr val="00AFEF"/>
                </a:solidFill>
                <a:latin typeface="Arial"/>
                <a:cs typeface="Arial"/>
              </a:rPr>
              <a:t>undergoes	following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ct val="106600"/>
              </a:lnSpc>
              <a:spcBef>
                <a:spcPts val="430"/>
              </a:spcBef>
              <a:tabLst>
                <a:tab pos="981710" algn="l"/>
                <a:tab pos="3315335" algn="l"/>
              </a:tabLst>
            </a:pPr>
            <a:r>
              <a:rPr sz="3200" dirty="0">
                <a:solidFill>
                  <a:srgbClr val="C00000"/>
                </a:solidFill>
              </a:rPr>
              <a:t>Program </a:t>
            </a:r>
            <a:r>
              <a:rPr sz="3200" spc="-5" dirty="0">
                <a:solidFill>
                  <a:srgbClr val="C00000"/>
                </a:solidFill>
              </a:rPr>
              <a:t>Execution  </a:t>
            </a:r>
            <a:r>
              <a:rPr spc="-5" dirty="0"/>
              <a:t>The</a:t>
            </a:r>
            <a:r>
              <a:rPr dirty="0"/>
              <a:t>	</a:t>
            </a: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m</a:t>
            </a:r>
            <a:r>
              <a:rPr spc="-15" dirty="0"/>
              <a:t>p</a:t>
            </a:r>
            <a:r>
              <a:rPr spc="-5" dirty="0"/>
              <a:t>ila</a:t>
            </a:r>
            <a:r>
              <a:rPr dirty="0"/>
              <a:t>t</a:t>
            </a:r>
            <a:r>
              <a:rPr spc="-5" dirty="0"/>
              <a:t>ion</a:t>
            </a:r>
            <a:r>
              <a:rPr dirty="0"/>
              <a:t>	</a:t>
            </a:r>
            <a:r>
              <a:rPr spc="-5" dirty="0"/>
              <a:t>mainly  steps</a:t>
            </a:r>
            <a:endParaRPr sz="3200"/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  <a:tab pos="2423795" algn="l"/>
                <a:tab pos="3929379" algn="l"/>
                <a:tab pos="5446395" algn="l"/>
                <a:tab pos="5930900" algn="l"/>
                <a:tab pos="7863840" algn="l"/>
              </a:tabLst>
            </a:pPr>
            <a:r>
              <a:rPr spc="-5" dirty="0">
                <a:solidFill>
                  <a:srgbClr val="FF0000"/>
                </a:solidFill>
              </a:rPr>
              <a:t>Proce</a:t>
            </a:r>
            <a:r>
              <a:rPr dirty="0">
                <a:solidFill>
                  <a:srgbClr val="FF0000"/>
                </a:solidFill>
              </a:rPr>
              <a:t>s</a:t>
            </a:r>
            <a:r>
              <a:rPr spc="-5" dirty="0">
                <a:solidFill>
                  <a:srgbClr val="FF0000"/>
                </a:solidFill>
              </a:rPr>
              <a:t>s</a:t>
            </a:r>
            <a:r>
              <a:rPr spc="10" dirty="0">
                <a:solidFill>
                  <a:srgbClr val="FF0000"/>
                </a:solidFill>
              </a:rPr>
              <a:t>i</a:t>
            </a:r>
            <a:r>
              <a:rPr spc="-5" dirty="0">
                <a:solidFill>
                  <a:srgbClr val="FF0000"/>
                </a:solidFill>
              </a:rPr>
              <a:t>ng</a:t>
            </a:r>
            <a:r>
              <a:rPr dirty="0">
                <a:solidFill>
                  <a:srgbClr val="FF0000"/>
                </a:solidFill>
              </a:rPr>
              <a:t>	p</a:t>
            </a:r>
            <a:r>
              <a:rPr spc="-5" dirty="0">
                <a:solidFill>
                  <a:srgbClr val="FF0000"/>
                </a:solidFill>
              </a:rPr>
              <a:t>ha</a:t>
            </a:r>
            <a:r>
              <a:rPr spc="10" dirty="0">
                <a:solidFill>
                  <a:srgbClr val="FF0000"/>
                </a:solidFill>
              </a:rPr>
              <a:t>s</a:t>
            </a:r>
            <a:r>
              <a:rPr dirty="0">
                <a:solidFill>
                  <a:srgbClr val="FF0000"/>
                </a:solidFill>
              </a:rPr>
              <a:t>e</a:t>
            </a:r>
            <a:r>
              <a:rPr spc="-5" dirty="0">
                <a:solidFill>
                  <a:srgbClr val="FF0000"/>
                </a:solidFill>
              </a:rPr>
              <a:t>-</a:t>
            </a:r>
            <a:r>
              <a:rPr spc="-5" dirty="0"/>
              <a:t>&gt;</a:t>
            </a:r>
            <a:r>
              <a:rPr dirty="0"/>
              <a:t>	</a:t>
            </a:r>
            <a:r>
              <a:rPr spc="-5" dirty="0"/>
              <a:t>r</a:t>
            </a:r>
            <a:r>
              <a:rPr dirty="0"/>
              <a:t>em</a:t>
            </a:r>
            <a:r>
              <a:rPr spc="-5" dirty="0"/>
              <a:t>o</a:t>
            </a:r>
            <a:r>
              <a:rPr spc="5" dirty="0"/>
              <a:t>v</a:t>
            </a:r>
            <a:r>
              <a:rPr spc="-5" dirty="0"/>
              <a:t>al</a:t>
            </a:r>
            <a:r>
              <a:rPr dirty="0"/>
              <a:t>	</a:t>
            </a:r>
            <a:r>
              <a:rPr spc="-10" dirty="0"/>
              <a:t>o</a:t>
            </a:r>
            <a:r>
              <a:rPr spc="-5" dirty="0"/>
              <a:t>f</a:t>
            </a:r>
            <a:r>
              <a:rPr dirty="0"/>
              <a:t>	</a:t>
            </a:r>
            <a:r>
              <a:rPr spc="10" dirty="0"/>
              <a:t>c</a:t>
            </a:r>
            <a:r>
              <a:rPr dirty="0"/>
              <a:t>o</a:t>
            </a:r>
            <a:r>
              <a:rPr spc="-5" dirty="0"/>
              <a:t>mm</a:t>
            </a:r>
            <a:r>
              <a:rPr dirty="0"/>
              <a:t>en</a:t>
            </a:r>
            <a:r>
              <a:rPr spc="-5" dirty="0"/>
              <a:t>ts</a:t>
            </a:r>
            <a:r>
              <a:rPr dirty="0"/>
              <a:t>	</a:t>
            </a:r>
            <a:r>
              <a:rPr spc="-5" dirty="0"/>
              <a:t>a</a:t>
            </a:r>
            <a:r>
              <a:rPr spc="5" dirty="0"/>
              <a:t>n</a:t>
            </a:r>
            <a:r>
              <a:rPr spc="-5" dirty="0"/>
              <a:t>d  carry </a:t>
            </a:r>
            <a:r>
              <a:rPr spc="-10" dirty="0"/>
              <a:t>out </a:t>
            </a:r>
            <a:r>
              <a:rPr spc="-5" dirty="0"/>
              <a:t>of processor</a:t>
            </a:r>
            <a:r>
              <a:rPr spc="75" dirty="0"/>
              <a:t> </a:t>
            </a:r>
            <a:r>
              <a:rPr dirty="0"/>
              <a:t>directives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</a:tabLst>
            </a:pPr>
            <a:r>
              <a:rPr spc="-5" dirty="0">
                <a:solidFill>
                  <a:srgbClr val="FF0000"/>
                </a:solidFill>
              </a:rPr>
              <a:t>Compilation phase</a:t>
            </a:r>
            <a:r>
              <a:rPr spc="50" dirty="0">
                <a:solidFill>
                  <a:srgbClr val="FF0000"/>
                </a:solidFill>
              </a:rPr>
              <a:t> </a:t>
            </a:r>
            <a:r>
              <a:rPr spc="-5" dirty="0"/>
              <a:t>-&gt;</a:t>
            </a:r>
          </a:p>
          <a:p>
            <a:pPr marL="12700" marR="826769">
              <a:lnSpc>
                <a:spcPct val="100000"/>
              </a:lnSpc>
            </a:pPr>
            <a:r>
              <a:rPr dirty="0"/>
              <a:t>a.) </a:t>
            </a:r>
            <a:r>
              <a:rPr spc="-10" dirty="0"/>
              <a:t>analysis </a:t>
            </a:r>
            <a:r>
              <a:rPr spc="-5" dirty="0"/>
              <a:t>phase-identification of tokens  b.)synthesis phase – formation of </a:t>
            </a:r>
            <a:r>
              <a:rPr spc="-10" dirty="0"/>
              <a:t>syntax</a:t>
            </a:r>
            <a:r>
              <a:rPr spc="204" dirty="0"/>
              <a:t> </a:t>
            </a:r>
            <a:r>
              <a:rPr spc="-5" dirty="0"/>
              <a:t>tree</a:t>
            </a:r>
          </a:p>
          <a:p>
            <a:pPr marL="12700" marR="6350">
              <a:lnSpc>
                <a:spcPct val="100000"/>
              </a:lnSpc>
              <a:buAutoNum type="arabicPeriod" startAt="3"/>
              <a:tabLst>
                <a:tab pos="474345" algn="l"/>
                <a:tab pos="474980" algn="l"/>
                <a:tab pos="2318385" algn="l"/>
                <a:tab pos="3512185" algn="l"/>
                <a:tab pos="4002404" algn="l"/>
                <a:tab pos="5333365" algn="l"/>
                <a:tab pos="6330315" algn="l"/>
                <a:tab pos="6791959" algn="l"/>
              </a:tabLst>
            </a:pPr>
            <a:r>
              <a:rPr spc="-5" dirty="0">
                <a:solidFill>
                  <a:srgbClr val="FF0000"/>
                </a:solidFill>
              </a:rPr>
              <a:t>Assemb</a:t>
            </a:r>
            <a:r>
              <a:rPr spc="15" dirty="0">
                <a:solidFill>
                  <a:srgbClr val="FF0000"/>
                </a:solidFill>
              </a:rPr>
              <a:t>l</a:t>
            </a:r>
            <a:r>
              <a:rPr spc="-5" dirty="0">
                <a:solidFill>
                  <a:srgbClr val="FF0000"/>
                </a:solidFill>
              </a:rPr>
              <a:t>y</a:t>
            </a:r>
            <a:r>
              <a:rPr dirty="0">
                <a:solidFill>
                  <a:srgbClr val="FF0000"/>
                </a:solidFill>
              </a:rPr>
              <a:t>	</a:t>
            </a:r>
            <a:r>
              <a:rPr spc="-5" dirty="0">
                <a:solidFill>
                  <a:srgbClr val="FF0000"/>
                </a:solidFill>
              </a:rPr>
              <a:t>pha</a:t>
            </a:r>
            <a:r>
              <a:rPr dirty="0">
                <a:solidFill>
                  <a:srgbClr val="FF0000"/>
                </a:solidFill>
              </a:rPr>
              <a:t>s</a:t>
            </a:r>
            <a:r>
              <a:rPr spc="-5" dirty="0">
                <a:solidFill>
                  <a:srgbClr val="FF0000"/>
                </a:solidFill>
              </a:rPr>
              <a:t>e</a:t>
            </a:r>
            <a:r>
              <a:rPr dirty="0">
                <a:solidFill>
                  <a:srgbClr val="FF0000"/>
                </a:solidFill>
              </a:rPr>
              <a:t>	</a:t>
            </a:r>
            <a:r>
              <a:rPr spc="-5" dirty="0"/>
              <a:t>-&gt;</a:t>
            </a:r>
            <a:r>
              <a:rPr dirty="0"/>
              <a:t>	</a:t>
            </a:r>
            <a:r>
              <a:rPr spc="-5" dirty="0"/>
              <a:t>source</a:t>
            </a:r>
            <a:r>
              <a:rPr dirty="0"/>
              <a:t>	</a:t>
            </a:r>
            <a:r>
              <a:rPr spc="5" dirty="0"/>
              <a:t>c</a:t>
            </a:r>
            <a:r>
              <a:rPr spc="-5" dirty="0"/>
              <a:t>ode</a:t>
            </a:r>
            <a:r>
              <a:rPr dirty="0"/>
              <a:t>	</a:t>
            </a:r>
            <a:r>
              <a:rPr spc="-5" dirty="0"/>
              <a:t>is</a:t>
            </a:r>
            <a:r>
              <a:rPr dirty="0"/>
              <a:t>	</a:t>
            </a:r>
            <a:r>
              <a:rPr spc="-5" dirty="0"/>
              <a:t>convert</a:t>
            </a:r>
            <a:r>
              <a:rPr spc="25" dirty="0"/>
              <a:t>e</a:t>
            </a:r>
            <a:r>
              <a:rPr spc="-5" dirty="0"/>
              <a:t>d  into object code(a form of machine</a:t>
            </a:r>
            <a:r>
              <a:rPr spc="135" dirty="0"/>
              <a:t> </a:t>
            </a:r>
            <a:r>
              <a:rPr spc="-5" dirty="0"/>
              <a:t>code)</a:t>
            </a:r>
          </a:p>
          <a:p>
            <a:pPr marL="12700" marR="6350">
              <a:lnSpc>
                <a:spcPct val="100000"/>
              </a:lnSpc>
              <a:buAutoNum type="arabicPeriod" startAt="3"/>
              <a:tabLst>
                <a:tab pos="430530" algn="l"/>
              </a:tabLst>
            </a:pPr>
            <a:r>
              <a:rPr spc="-5" dirty="0">
                <a:solidFill>
                  <a:srgbClr val="FF0000"/>
                </a:solidFill>
              </a:rPr>
              <a:t>Linking </a:t>
            </a:r>
            <a:r>
              <a:rPr spc="-5" dirty="0"/>
              <a:t>-&gt; linking of other executable files </a:t>
            </a:r>
            <a:r>
              <a:rPr dirty="0"/>
              <a:t>with  </a:t>
            </a:r>
            <a:r>
              <a:rPr spc="-5" dirty="0"/>
              <a:t>object</a:t>
            </a:r>
            <a:r>
              <a:rPr spc="15" dirty="0"/>
              <a:t> </a:t>
            </a:r>
            <a:r>
              <a:rPr spc="-5" dirty="0"/>
              <a:t>code</a:t>
            </a:r>
          </a:p>
          <a:p>
            <a:pPr marL="12700" marR="8255">
              <a:lnSpc>
                <a:spcPct val="100000"/>
              </a:lnSpc>
              <a:buAutoNum type="arabicPeriod" startAt="3"/>
              <a:tabLst>
                <a:tab pos="463550" algn="l"/>
                <a:tab pos="464184" algn="l"/>
                <a:tab pos="1803400" algn="l"/>
                <a:tab pos="2281555" algn="l"/>
                <a:tab pos="3167380" algn="l"/>
                <a:tab pos="4763770" algn="l"/>
                <a:tab pos="5965825" algn="l"/>
                <a:tab pos="6653530" algn="l"/>
              </a:tabLst>
            </a:pPr>
            <a:r>
              <a:rPr spc="-5" dirty="0">
                <a:solidFill>
                  <a:srgbClr val="FF0000"/>
                </a:solidFill>
              </a:rPr>
              <a:t>L</a:t>
            </a:r>
            <a:r>
              <a:rPr spc="-15" dirty="0">
                <a:solidFill>
                  <a:srgbClr val="FF0000"/>
                </a:solidFill>
              </a:rPr>
              <a:t>o</a:t>
            </a:r>
            <a:r>
              <a:rPr spc="-5" dirty="0">
                <a:solidFill>
                  <a:srgbClr val="FF0000"/>
                </a:solidFill>
              </a:rPr>
              <a:t>ad</a:t>
            </a:r>
            <a:r>
              <a:rPr spc="10" dirty="0">
                <a:solidFill>
                  <a:srgbClr val="FF0000"/>
                </a:solidFill>
              </a:rPr>
              <a:t>e</a:t>
            </a:r>
            <a:r>
              <a:rPr spc="-5" dirty="0">
                <a:solidFill>
                  <a:srgbClr val="FF0000"/>
                </a:solidFill>
              </a:rPr>
              <a:t>r</a:t>
            </a:r>
            <a:r>
              <a:rPr dirty="0">
                <a:solidFill>
                  <a:srgbClr val="FF0000"/>
                </a:solidFill>
              </a:rPr>
              <a:t>	</a:t>
            </a:r>
            <a:r>
              <a:rPr spc="-5" dirty="0"/>
              <a:t>-&gt;</a:t>
            </a:r>
            <a:r>
              <a:rPr dirty="0"/>
              <a:t>	</a:t>
            </a:r>
            <a:r>
              <a:rPr spc="-5" dirty="0"/>
              <a:t>T</a:t>
            </a:r>
            <a:r>
              <a:rPr spc="-15" dirty="0"/>
              <a:t>h</a:t>
            </a:r>
            <a:r>
              <a:rPr spc="-5" dirty="0"/>
              <a:t>is</a:t>
            </a:r>
            <a:r>
              <a:rPr dirty="0"/>
              <a:t>	</a:t>
            </a:r>
            <a:r>
              <a:rPr spc="-5" dirty="0"/>
              <a:t>pro</a:t>
            </a:r>
            <a:r>
              <a:rPr spc="-15" dirty="0"/>
              <a:t>g</a:t>
            </a:r>
            <a:r>
              <a:rPr spc="-5" dirty="0"/>
              <a:t>r</a:t>
            </a:r>
            <a:r>
              <a:rPr spc="10" dirty="0"/>
              <a:t>a</a:t>
            </a:r>
            <a:r>
              <a:rPr spc="-5" dirty="0"/>
              <a:t>m</a:t>
            </a:r>
            <a:r>
              <a:rPr dirty="0"/>
              <a:t>	</a:t>
            </a:r>
            <a:r>
              <a:rPr spc="-5" dirty="0"/>
              <a:t>L</a:t>
            </a:r>
            <a:r>
              <a:rPr spc="-15" dirty="0"/>
              <a:t>o</a:t>
            </a:r>
            <a:r>
              <a:rPr spc="5" dirty="0"/>
              <a:t>a</a:t>
            </a:r>
            <a:r>
              <a:rPr spc="-5" dirty="0"/>
              <a:t>ds</a:t>
            </a:r>
            <a:r>
              <a:rPr dirty="0"/>
              <a:t>	</a:t>
            </a:r>
            <a:r>
              <a:rPr spc="-5" dirty="0"/>
              <a:t>the</a:t>
            </a:r>
            <a:r>
              <a:rPr dirty="0"/>
              <a:t>	</a:t>
            </a:r>
            <a:r>
              <a:rPr spc="-5" dirty="0"/>
              <a:t>e</a:t>
            </a:r>
            <a:r>
              <a:rPr dirty="0"/>
              <a:t>x</a:t>
            </a:r>
            <a:r>
              <a:rPr spc="-5" dirty="0"/>
              <a:t>e</a:t>
            </a:r>
            <a:r>
              <a:rPr dirty="0"/>
              <a:t>c</a:t>
            </a:r>
            <a:r>
              <a:rPr spc="-5" dirty="0"/>
              <a:t>ut</a:t>
            </a:r>
            <a:r>
              <a:rPr spc="5" dirty="0"/>
              <a:t>a</a:t>
            </a:r>
            <a:r>
              <a:rPr spc="-5" dirty="0"/>
              <a:t>ble  </a:t>
            </a:r>
            <a:r>
              <a:rPr spc="-10" dirty="0"/>
              <a:t>module </a:t>
            </a:r>
            <a:r>
              <a:rPr spc="-5" dirty="0"/>
              <a:t>into memory for</a:t>
            </a:r>
            <a:r>
              <a:rPr spc="75" dirty="0"/>
              <a:t> </a:t>
            </a:r>
            <a:r>
              <a:rPr spc="-5" dirty="0"/>
              <a:t>execution.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059" y="25907"/>
            <a:ext cx="8008620" cy="584200"/>
          </a:xfrm>
          <a:custGeom>
            <a:avLst/>
            <a:gdLst/>
            <a:ahLst/>
            <a:cxnLst/>
            <a:rect l="l" t="t" r="r" b="b"/>
            <a:pathLst>
              <a:path w="8008620" h="584200">
                <a:moveTo>
                  <a:pt x="0" y="583692"/>
                </a:moveTo>
                <a:lnTo>
                  <a:pt x="8008620" y="583692"/>
                </a:lnTo>
                <a:lnTo>
                  <a:pt x="8008620" y="0"/>
                </a:lnTo>
                <a:lnTo>
                  <a:pt x="0" y="0"/>
                </a:lnTo>
                <a:lnTo>
                  <a:pt x="0" y="583692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8495" y="46101"/>
            <a:ext cx="77774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10" dirty="0">
                <a:solidFill>
                  <a:srgbClr val="C00000"/>
                </a:solidFill>
                <a:latin typeface="Arial"/>
                <a:cs typeface="Arial"/>
              </a:rPr>
              <a:t>Difference </a:t>
            </a:r>
            <a:r>
              <a:rPr sz="3200" b="0" spc="-5" dirty="0">
                <a:solidFill>
                  <a:srgbClr val="C00000"/>
                </a:solidFill>
                <a:latin typeface="Arial"/>
                <a:cs typeface="Arial"/>
              </a:rPr>
              <a:t>between Compiler </a:t>
            </a:r>
            <a:r>
              <a:rPr sz="3200" b="0" dirty="0">
                <a:solidFill>
                  <a:srgbClr val="C00000"/>
                </a:solidFill>
                <a:latin typeface="Arial"/>
                <a:cs typeface="Arial"/>
              </a:rPr>
              <a:t>an</a:t>
            </a:r>
            <a:r>
              <a:rPr sz="3200" b="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0" spc="-5" dirty="0">
                <a:solidFill>
                  <a:srgbClr val="C00000"/>
                </a:solidFill>
                <a:latin typeface="Arial"/>
                <a:cs typeface="Arial"/>
              </a:rPr>
              <a:t>interpreter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4726" y="65303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00227" y="891413"/>
          <a:ext cx="8093708" cy="5465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46854"/>
                <a:gridCol w="4046854"/>
              </a:tblGrid>
              <a:tr h="485394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Interpreter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Compiler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</a:tr>
              <a:tr h="941196">
                <a:tc>
                  <a:txBody>
                    <a:bodyPr/>
                    <a:lstStyle/>
                    <a:p>
                      <a:pPr marL="62230" marR="50165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Translates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program one statement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time.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304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62865" marR="28892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Scans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entire program and  translates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it as a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whole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into machine  code.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</a:tr>
              <a:tr h="1215517">
                <a:tc>
                  <a:txBody>
                    <a:bodyPr/>
                    <a:lstStyle/>
                    <a:p>
                      <a:pPr marL="62230" marR="96520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takes less amount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time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analyze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the source code but the overall 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execution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time is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slower.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367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62865" marR="6096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It takes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large amount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time to 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analyze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source code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but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the  overall execution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time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is comparatively 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faster.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</a:tr>
              <a:tr h="941323">
                <a:tc>
                  <a:txBody>
                    <a:bodyPr/>
                    <a:lstStyle/>
                    <a:p>
                      <a:pPr marL="62230" marR="904240" algn="just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No intermediate object code is  generated, hence are memory  efficient.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62865" marR="314325" algn="just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Generates intermediate object code 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which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further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requires linking, hence  requires more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memory.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</a:tr>
              <a:tr h="1215529">
                <a:tc>
                  <a:txBody>
                    <a:bodyPr/>
                    <a:lstStyle/>
                    <a:p>
                      <a:pPr marL="62230" marR="53975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Continues translating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program until  the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first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error is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met,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which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case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it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stops. Hence debugging is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easy.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431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62865" marR="36576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generates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error message only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after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scanning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whole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program.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2865" marR="4794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Hence debugging is comparatively  hard.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</a:tr>
              <a:tr h="666927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Programming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language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like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Python,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Ruby use interpreters.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Programming language like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C,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C++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use compilers.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DBA6"/>
                      </a:solidFill>
                      <a:prstDash val="solid"/>
                    </a:lnL>
                    <a:lnR w="12700">
                      <a:solidFill>
                        <a:srgbClr val="FFDBA6"/>
                      </a:solidFill>
                      <a:prstDash val="solid"/>
                    </a:lnR>
                    <a:lnT w="12700">
                      <a:solidFill>
                        <a:srgbClr val="FFDBA6"/>
                      </a:solidFill>
                      <a:prstDash val="solid"/>
                    </a:lnT>
                    <a:lnB w="12700">
                      <a:solidFill>
                        <a:srgbClr val="FFDBA6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059" y="25907"/>
            <a:ext cx="4417060" cy="646430"/>
          </a:xfrm>
          <a:custGeom>
            <a:avLst/>
            <a:gdLst/>
            <a:ahLst/>
            <a:cxnLst/>
            <a:rect l="l" t="t" r="r" b="b"/>
            <a:pathLst>
              <a:path w="4417060" h="646430">
                <a:moveTo>
                  <a:pt x="0" y="646176"/>
                </a:moveTo>
                <a:lnTo>
                  <a:pt x="4416552" y="646176"/>
                </a:lnTo>
                <a:lnTo>
                  <a:pt x="4416552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8495" y="46101"/>
            <a:ext cx="4220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C00000"/>
                </a:solidFill>
              </a:rPr>
              <a:t>Program</a:t>
            </a:r>
            <a:r>
              <a:rPr sz="3600" spc="-75" dirty="0">
                <a:solidFill>
                  <a:srgbClr val="C00000"/>
                </a:solidFill>
              </a:rPr>
              <a:t> </a:t>
            </a:r>
            <a:r>
              <a:rPr sz="3600" dirty="0">
                <a:solidFill>
                  <a:srgbClr val="C00000"/>
                </a:solidFill>
              </a:rPr>
              <a:t>Execution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74726" y="65303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3313" y="769111"/>
            <a:ext cx="8363584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Program under 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compilation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moves from following</a:t>
            </a:r>
            <a:r>
              <a:rPr sz="2400" b="1" spc="-2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phases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86995" algn="ctr">
              <a:lnSpc>
                <a:spcPct val="100000"/>
              </a:lnSpc>
            </a:pP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Lexical</a:t>
            </a:r>
            <a:r>
              <a:rPr sz="2400" b="1" spc="-10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Analyzer</a:t>
            </a:r>
            <a:endParaRPr sz="2400">
              <a:latin typeface="Arial"/>
              <a:cs typeface="Arial"/>
            </a:endParaRPr>
          </a:p>
          <a:p>
            <a:pPr marL="2235200" marR="2139950" indent="1270" algn="ctr">
              <a:lnSpc>
                <a:spcPct val="300100"/>
              </a:lnSpc>
            </a:pPr>
            <a:r>
              <a:rPr sz="2400" b="1" spc="-5" dirty="0">
                <a:solidFill>
                  <a:srgbClr val="3399FF"/>
                </a:solidFill>
                <a:latin typeface="Arial"/>
                <a:cs typeface="Arial"/>
              </a:rPr>
              <a:t>Syntax/Semantic Analyzer  </a:t>
            </a:r>
            <a:r>
              <a:rPr sz="2400" b="1" dirty="0">
                <a:solidFill>
                  <a:srgbClr val="FF6600"/>
                </a:solidFill>
                <a:latin typeface="Arial"/>
                <a:cs typeface="Arial"/>
              </a:rPr>
              <a:t>Intemediate </a:t>
            </a:r>
            <a:r>
              <a:rPr sz="2400" b="1" spc="-5" dirty="0">
                <a:solidFill>
                  <a:srgbClr val="FF6600"/>
                </a:solidFill>
                <a:latin typeface="Arial"/>
                <a:cs typeface="Arial"/>
              </a:rPr>
              <a:t>code</a:t>
            </a:r>
            <a:r>
              <a:rPr sz="2400" b="1" spc="-5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6600"/>
                </a:solidFill>
                <a:latin typeface="Arial"/>
                <a:cs typeface="Arial"/>
              </a:rPr>
              <a:t>generator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16552" y="1847088"/>
            <a:ext cx="597408" cy="1162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19244" y="1952244"/>
            <a:ext cx="192405" cy="760095"/>
          </a:xfrm>
          <a:custGeom>
            <a:avLst/>
            <a:gdLst/>
            <a:ahLst/>
            <a:cxnLst/>
            <a:rect l="l" t="t" r="r" b="b"/>
            <a:pathLst>
              <a:path w="192404" h="760094">
                <a:moveTo>
                  <a:pt x="64007" y="567943"/>
                </a:moveTo>
                <a:lnTo>
                  <a:pt x="0" y="567943"/>
                </a:lnTo>
                <a:lnTo>
                  <a:pt x="96011" y="759967"/>
                </a:lnTo>
                <a:lnTo>
                  <a:pt x="176021" y="599947"/>
                </a:lnTo>
                <a:lnTo>
                  <a:pt x="64007" y="599947"/>
                </a:lnTo>
                <a:lnTo>
                  <a:pt x="64007" y="567943"/>
                </a:lnTo>
                <a:close/>
              </a:path>
              <a:path w="192404" h="760094">
                <a:moveTo>
                  <a:pt x="128015" y="0"/>
                </a:moveTo>
                <a:lnTo>
                  <a:pt x="64007" y="0"/>
                </a:lnTo>
                <a:lnTo>
                  <a:pt x="64007" y="599947"/>
                </a:lnTo>
                <a:lnTo>
                  <a:pt x="128015" y="599947"/>
                </a:lnTo>
                <a:lnTo>
                  <a:pt x="128015" y="0"/>
                </a:lnTo>
                <a:close/>
              </a:path>
              <a:path w="192404" h="760094">
                <a:moveTo>
                  <a:pt x="192023" y="567943"/>
                </a:moveTo>
                <a:lnTo>
                  <a:pt x="128015" y="567943"/>
                </a:lnTo>
                <a:lnTo>
                  <a:pt x="128015" y="599947"/>
                </a:lnTo>
                <a:lnTo>
                  <a:pt x="176021" y="599947"/>
                </a:lnTo>
                <a:lnTo>
                  <a:pt x="192023" y="567943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16552" y="2892551"/>
            <a:ext cx="597408" cy="1162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19244" y="2997707"/>
            <a:ext cx="192405" cy="760095"/>
          </a:xfrm>
          <a:custGeom>
            <a:avLst/>
            <a:gdLst/>
            <a:ahLst/>
            <a:cxnLst/>
            <a:rect l="l" t="t" r="r" b="b"/>
            <a:pathLst>
              <a:path w="192404" h="760095">
                <a:moveTo>
                  <a:pt x="64007" y="567943"/>
                </a:moveTo>
                <a:lnTo>
                  <a:pt x="0" y="567943"/>
                </a:lnTo>
                <a:lnTo>
                  <a:pt x="96011" y="759967"/>
                </a:lnTo>
                <a:lnTo>
                  <a:pt x="176021" y="599947"/>
                </a:lnTo>
                <a:lnTo>
                  <a:pt x="64007" y="599947"/>
                </a:lnTo>
                <a:lnTo>
                  <a:pt x="64007" y="567943"/>
                </a:lnTo>
                <a:close/>
              </a:path>
              <a:path w="192404" h="760095">
                <a:moveTo>
                  <a:pt x="128015" y="0"/>
                </a:moveTo>
                <a:lnTo>
                  <a:pt x="64007" y="0"/>
                </a:lnTo>
                <a:lnTo>
                  <a:pt x="64007" y="599947"/>
                </a:lnTo>
                <a:lnTo>
                  <a:pt x="128015" y="599947"/>
                </a:lnTo>
                <a:lnTo>
                  <a:pt x="128015" y="0"/>
                </a:lnTo>
                <a:close/>
              </a:path>
              <a:path w="192404" h="760095">
                <a:moveTo>
                  <a:pt x="192023" y="567943"/>
                </a:moveTo>
                <a:lnTo>
                  <a:pt x="128015" y="567943"/>
                </a:lnTo>
                <a:lnTo>
                  <a:pt x="128015" y="599947"/>
                </a:lnTo>
                <a:lnTo>
                  <a:pt x="176021" y="599947"/>
                </a:lnTo>
                <a:lnTo>
                  <a:pt x="192023" y="567943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2950" y="4843094"/>
            <a:ext cx="806894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Lexical </a:t>
            </a: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analyzer </a:t>
            </a: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breaks </a:t>
            </a:r>
            <a:r>
              <a:rPr sz="2000" b="1" spc="-5" dirty="0">
                <a:solidFill>
                  <a:srgbClr val="001F5F"/>
                </a:solidFill>
                <a:latin typeface="Arial"/>
                <a:cs typeface="Arial"/>
              </a:rPr>
              <a:t>stmts/syntaxes </a:t>
            </a:r>
            <a:r>
              <a:rPr sz="2000" b="1" dirty="0">
                <a:solidFill>
                  <a:srgbClr val="001F5F"/>
                </a:solidFill>
                <a:latin typeface="Arial"/>
                <a:cs typeface="Arial"/>
              </a:rPr>
              <a:t>into a series of tokens  </a:t>
            </a:r>
            <a:r>
              <a:rPr sz="2000" b="1" spc="-5" dirty="0">
                <a:solidFill>
                  <a:srgbClr val="00AFEF"/>
                </a:solidFill>
                <a:latin typeface="Arial"/>
                <a:cs typeface="Arial"/>
              </a:rPr>
              <a:t>Syntax/Symantic analyser </a:t>
            </a:r>
            <a:r>
              <a:rPr sz="2000" b="1" dirty="0">
                <a:solidFill>
                  <a:srgbClr val="00AFEF"/>
                </a:solidFill>
                <a:latin typeface="Arial"/>
                <a:cs typeface="Arial"/>
              </a:rPr>
              <a:t>detect any errors in the code(tokens)  </a:t>
            </a:r>
            <a:r>
              <a:rPr sz="2000" b="1" dirty="0">
                <a:solidFill>
                  <a:srgbClr val="FF6600"/>
                </a:solidFill>
                <a:latin typeface="Arial"/>
                <a:cs typeface="Arial"/>
              </a:rPr>
              <a:t>That </a:t>
            </a:r>
            <a:r>
              <a:rPr sz="2000" b="1" spc="-5" dirty="0">
                <a:solidFill>
                  <a:srgbClr val="FF6600"/>
                </a:solidFill>
                <a:latin typeface="Arial"/>
                <a:cs typeface="Arial"/>
              </a:rPr>
              <a:t>syntax </a:t>
            </a:r>
            <a:r>
              <a:rPr sz="2000" b="1" dirty="0">
                <a:solidFill>
                  <a:srgbClr val="FF6600"/>
                </a:solidFill>
                <a:latin typeface="Arial"/>
                <a:cs typeface="Arial"/>
              </a:rPr>
              <a:t>tree then can be </a:t>
            </a:r>
            <a:r>
              <a:rPr sz="2000" b="1" spc="-5" dirty="0">
                <a:solidFill>
                  <a:srgbClr val="FF6600"/>
                </a:solidFill>
                <a:latin typeface="Arial"/>
                <a:cs typeface="Arial"/>
              </a:rPr>
              <a:t>converted into </a:t>
            </a:r>
            <a:r>
              <a:rPr sz="2000" b="1" dirty="0">
                <a:solidFill>
                  <a:srgbClr val="FF6600"/>
                </a:solidFill>
                <a:latin typeface="Arial"/>
                <a:cs typeface="Arial"/>
              </a:rPr>
              <a:t>a linear</a:t>
            </a:r>
            <a:r>
              <a:rPr sz="2000" b="1" spc="-6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6600"/>
                </a:solidFill>
                <a:latin typeface="Arial"/>
                <a:cs typeface="Arial"/>
              </a:rPr>
              <a:t>representation  by Intermediate code generator </a:t>
            </a:r>
            <a:r>
              <a:rPr sz="2000" b="1" spc="5" dirty="0">
                <a:solidFill>
                  <a:srgbClr val="FF6600"/>
                </a:solidFill>
                <a:latin typeface="Arial"/>
                <a:cs typeface="Arial"/>
              </a:rPr>
              <a:t>which </a:t>
            </a:r>
            <a:r>
              <a:rPr sz="2000" b="1" dirty="0">
                <a:solidFill>
                  <a:srgbClr val="FF6600"/>
                </a:solidFill>
                <a:latin typeface="Arial"/>
                <a:cs typeface="Arial"/>
              </a:rPr>
              <a:t>is machine independent  code.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059" y="25907"/>
            <a:ext cx="7001509" cy="523240"/>
          </a:xfrm>
          <a:custGeom>
            <a:avLst/>
            <a:gdLst/>
            <a:ahLst/>
            <a:cxnLst/>
            <a:rect l="l" t="t" r="r" b="b"/>
            <a:pathLst>
              <a:path w="7001509" h="523240">
                <a:moveTo>
                  <a:pt x="0" y="522732"/>
                </a:moveTo>
                <a:lnTo>
                  <a:pt x="7001256" y="522732"/>
                </a:lnTo>
                <a:lnTo>
                  <a:pt x="7001256" y="0"/>
                </a:lnTo>
                <a:lnTo>
                  <a:pt x="0" y="0"/>
                </a:lnTo>
                <a:lnTo>
                  <a:pt x="0" y="522732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8495" y="49148"/>
            <a:ext cx="6777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dirty="0">
                <a:solidFill>
                  <a:srgbClr val="C00000"/>
                </a:solidFill>
                <a:latin typeface="Arial"/>
                <a:cs typeface="Arial"/>
              </a:rPr>
              <a:t>Operating System </a:t>
            </a:r>
            <a:r>
              <a:rPr b="0" spc="-5" dirty="0">
                <a:solidFill>
                  <a:srgbClr val="C00000"/>
                </a:solidFill>
                <a:latin typeface="Arial"/>
                <a:cs typeface="Arial"/>
              </a:rPr>
              <a:t>as a </a:t>
            </a:r>
            <a:r>
              <a:rPr b="0" dirty="0">
                <a:solidFill>
                  <a:srgbClr val="C00000"/>
                </a:solidFill>
                <a:latin typeface="Arial"/>
                <a:cs typeface="Arial"/>
              </a:rPr>
              <a:t>Resource</a:t>
            </a:r>
            <a:r>
              <a:rPr b="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C00000"/>
                </a:solidFill>
                <a:latin typeface="Arial"/>
                <a:cs typeface="Arial"/>
              </a:rPr>
              <a:t>Manager</a:t>
            </a:r>
          </a:p>
        </p:txBody>
      </p:sp>
      <p:sp>
        <p:nvSpPr>
          <p:cNvPr id="4" name="object 4"/>
          <p:cNvSpPr/>
          <p:nvPr/>
        </p:nvSpPr>
        <p:spPr>
          <a:xfrm>
            <a:off x="474726" y="65303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3636" y="754126"/>
            <a:ext cx="857313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There are no. of resources available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in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a computer</a:t>
            </a:r>
            <a:r>
              <a:rPr sz="2400" b="1" spc="7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AFEF"/>
                </a:solidFill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solidFill>
                  <a:srgbClr val="00AF50"/>
                </a:solidFill>
                <a:latin typeface="Arial"/>
                <a:cs typeface="Arial"/>
              </a:rPr>
              <a:t>CPU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i/o</a:t>
            </a:r>
            <a:r>
              <a:rPr sz="2400" b="1" spc="-4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devices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If a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computer system 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is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used </a:t>
            </a:r>
            <a:r>
              <a:rPr sz="2400" b="1" spc="-10" dirty="0">
                <a:solidFill>
                  <a:srgbClr val="6F2F9F"/>
                </a:solidFill>
                <a:latin typeface="Arial"/>
                <a:cs typeface="Arial"/>
              </a:rPr>
              <a:t>by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multiple applications</a:t>
            </a:r>
            <a:r>
              <a:rPr sz="2400" b="1" spc="3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then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they 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will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compete for these</a:t>
            </a:r>
            <a:r>
              <a:rPr sz="2400" b="1" spc="-1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resources</a:t>
            </a:r>
            <a:endParaRPr sz="2400">
              <a:latin typeface="Arial"/>
              <a:cs typeface="Arial"/>
            </a:endParaRPr>
          </a:p>
          <a:p>
            <a:pPr marL="12700" marR="6350">
              <a:lnSpc>
                <a:spcPct val="100000"/>
              </a:lnSpc>
              <a:tabLst>
                <a:tab pos="368935" algn="l"/>
                <a:tab pos="794385" algn="l"/>
                <a:tab pos="1421130" algn="l"/>
                <a:tab pos="2047239" algn="l"/>
                <a:tab pos="2505710" algn="l"/>
                <a:tab pos="3132455" algn="l"/>
                <a:tab pos="4744085" algn="l"/>
                <a:tab pos="5998210" algn="l"/>
                <a:tab pos="6457315" algn="l"/>
                <a:tab pos="7762875" algn="l"/>
              </a:tabLst>
            </a:pPr>
            <a:r>
              <a:rPr sz="2400" b="1" spc="5" dirty="0">
                <a:solidFill>
                  <a:srgbClr val="6F2F9F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t	i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	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the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	j</a:t>
            </a:r>
            <a:r>
              <a:rPr sz="2400" b="1" spc="-10" dirty="0">
                <a:solidFill>
                  <a:srgbClr val="6F2F9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b	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f	t</a:t>
            </a:r>
            <a:r>
              <a:rPr sz="2400" b="1" spc="-10" dirty="0">
                <a:solidFill>
                  <a:srgbClr val="6F2F9F"/>
                </a:solidFill>
                <a:latin typeface="Arial"/>
                <a:cs typeface="Arial"/>
              </a:rPr>
              <a:t>h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	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Operat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i</a:t>
            </a:r>
            <a:r>
              <a:rPr sz="2400" b="1" spc="-15" dirty="0">
                <a:solidFill>
                  <a:srgbClr val="6F2F9F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g	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400" b="1" spc="-25" dirty="0">
                <a:solidFill>
                  <a:srgbClr val="6F2F9F"/>
                </a:solidFill>
                <a:latin typeface="Arial"/>
                <a:cs typeface="Arial"/>
              </a:rPr>
              <a:t>y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stem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	to	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2400" b="1" spc="-15" dirty="0">
                <a:solidFill>
                  <a:srgbClr val="6F2F9F"/>
                </a:solidFill>
                <a:latin typeface="Arial"/>
                <a:cs typeface="Arial"/>
              </a:rPr>
              <a:t>l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locate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	t</a:t>
            </a:r>
            <a:r>
              <a:rPr sz="2400" b="1" spc="-10" dirty="0">
                <a:solidFill>
                  <a:srgbClr val="6F2F9F"/>
                </a:solidFill>
                <a:latin typeface="Arial"/>
                <a:cs typeface="Arial"/>
              </a:rPr>
              <a:t>h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ese  resources 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the various applications so 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that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6F2F9F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19492" y="5144261"/>
            <a:ext cx="1195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3570" algn="l"/>
              </a:tabLst>
            </a:pPr>
            <a:r>
              <a:rPr sz="2400" b="1" spc="-20" dirty="0">
                <a:solidFill>
                  <a:srgbClr val="FF6600"/>
                </a:solidFill>
                <a:latin typeface="Arial"/>
                <a:cs typeface="Arial"/>
              </a:rPr>
              <a:t>s</a:t>
            </a:r>
            <a:r>
              <a:rPr sz="2400" b="1" spc="-5" dirty="0">
                <a:solidFill>
                  <a:srgbClr val="FF6600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6600"/>
                </a:solidFill>
                <a:latin typeface="Arial"/>
                <a:cs typeface="Arial"/>
              </a:rPr>
              <a:t>	that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3636" y="4412742"/>
            <a:ext cx="722947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FF6600"/>
                </a:solidFill>
                <a:latin typeface="Arial"/>
                <a:cs typeface="Arial"/>
              </a:rPr>
              <a:t>The resources are allocated</a:t>
            </a:r>
            <a:r>
              <a:rPr sz="2400" b="1" spc="2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6600"/>
                </a:solidFill>
                <a:latin typeface="Arial"/>
                <a:cs typeface="Arial"/>
              </a:rPr>
              <a:t>fairly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FF6600"/>
                </a:solidFill>
                <a:latin typeface="Arial"/>
                <a:cs typeface="Arial"/>
              </a:rPr>
              <a:t>The resources are protected from cross</a:t>
            </a:r>
            <a:r>
              <a:rPr sz="2400" b="1" spc="10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6600"/>
                </a:solidFill>
                <a:latin typeface="Arial"/>
                <a:cs typeface="Arial"/>
              </a:rPr>
              <a:t>access</a:t>
            </a:r>
            <a:endParaRPr sz="2400">
              <a:latin typeface="Arial"/>
              <a:cs typeface="Arial"/>
            </a:endParaRPr>
          </a:p>
          <a:p>
            <a:pPr marL="354965" marR="9017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  <a:tab pos="1681480" algn="l"/>
                <a:tab pos="2226945" algn="l"/>
                <a:tab pos="2940685" algn="l"/>
                <a:tab pos="4655185" algn="l"/>
                <a:tab pos="5165725" algn="l"/>
              </a:tabLst>
            </a:pPr>
            <a:r>
              <a:rPr sz="2400" b="1" spc="-5" dirty="0">
                <a:solidFill>
                  <a:srgbClr val="FF6600"/>
                </a:solidFill>
                <a:latin typeface="Arial"/>
                <a:cs typeface="Arial"/>
              </a:rPr>
              <a:t>Acc</a:t>
            </a:r>
            <a:r>
              <a:rPr sz="2400" b="1" dirty="0">
                <a:solidFill>
                  <a:srgbClr val="FF6600"/>
                </a:solidFill>
                <a:latin typeface="Arial"/>
                <a:cs typeface="Arial"/>
              </a:rPr>
              <a:t>e</a:t>
            </a:r>
            <a:r>
              <a:rPr sz="2400" b="1" spc="-5" dirty="0">
                <a:solidFill>
                  <a:srgbClr val="FF6600"/>
                </a:solidFill>
                <a:latin typeface="Arial"/>
                <a:cs typeface="Arial"/>
              </a:rPr>
              <a:t>ss</a:t>
            </a:r>
            <a:r>
              <a:rPr sz="2400" b="1" dirty="0">
                <a:solidFill>
                  <a:srgbClr val="FF6600"/>
                </a:solidFill>
                <a:latin typeface="Arial"/>
                <a:cs typeface="Arial"/>
              </a:rPr>
              <a:t>	to	</a:t>
            </a:r>
            <a:r>
              <a:rPr sz="2400" b="1" spc="-5" dirty="0">
                <a:solidFill>
                  <a:srgbClr val="FF6600"/>
                </a:solidFill>
                <a:latin typeface="Arial"/>
                <a:cs typeface="Arial"/>
              </a:rPr>
              <a:t>the</a:t>
            </a:r>
            <a:r>
              <a:rPr sz="2400" b="1" dirty="0">
                <a:solidFill>
                  <a:srgbClr val="FF6600"/>
                </a:solidFill>
                <a:latin typeface="Arial"/>
                <a:cs typeface="Arial"/>
              </a:rPr>
              <a:t>	</a:t>
            </a:r>
            <a:r>
              <a:rPr sz="2400" b="1" spc="-5" dirty="0">
                <a:solidFill>
                  <a:srgbClr val="FF6600"/>
                </a:solidFill>
                <a:latin typeface="Arial"/>
                <a:cs typeface="Arial"/>
              </a:rPr>
              <a:t>resources</a:t>
            </a:r>
            <a:r>
              <a:rPr sz="2400" b="1" dirty="0">
                <a:solidFill>
                  <a:srgbClr val="FF6600"/>
                </a:solidFill>
                <a:latin typeface="Arial"/>
                <a:cs typeface="Arial"/>
              </a:rPr>
              <a:t>	</a:t>
            </a:r>
            <a:r>
              <a:rPr sz="2400" b="1" spc="-15" dirty="0">
                <a:solidFill>
                  <a:srgbClr val="FF6600"/>
                </a:solidFill>
                <a:latin typeface="Arial"/>
                <a:cs typeface="Arial"/>
              </a:rPr>
              <a:t>i</a:t>
            </a:r>
            <a:r>
              <a:rPr sz="2400" b="1" spc="-5" dirty="0">
                <a:solidFill>
                  <a:srgbClr val="FF6600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FF6600"/>
                </a:solidFill>
                <a:latin typeface="Arial"/>
                <a:cs typeface="Arial"/>
              </a:rPr>
              <a:t>	s</a:t>
            </a:r>
            <a:r>
              <a:rPr sz="2400" b="1" spc="-20" dirty="0">
                <a:solidFill>
                  <a:srgbClr val="FF6600"/>
                </a:solidFill>
                <a:latin typeface="Arial"/>
                <a:cs typeface="Arial"/>
              </a:rPr>
              <a:t>y</a:t>
            </a:r>
            <a:r>
              <a:rPr sz="2400" b="1" spc="-5" dirty="0">
                <a:solidFill>
                  <a:srgbClr val="FF6600"/>
                </a:solidFill>
                <a:latin typeface="Arial"/>
                <a:cs typeface="Arial"/>
              </a:rPr>
              <a:t>nc</a:t>
            </a:r>
            <a:r>
              <a:rPr sz="2400" b="1" spc="-15" dirty="0">
                <a:solidFill>
                  <a:srgbClr val="FF6600"/>
                </a:solidFill>
                <a:latin typeface="Arial"/>
                <a:cs typeface="Arial"/>
              </a:rPr>
              <a:t>h</a:t>
            </a:r>
            <a:r>
              <a:rPr sz="2400" b="1" spc="5" dirty="0">
                <a:solidFill>
                  <a:srgbClr val="FF6600"/>
                </a:solidFill>
                <a:latin typeface="Arial"/>
                <a:cs typeface="Arial"/>
              </a:rPr>
              <a:t>r</a:t>
            </a:r>
            <a:r>
              <a:rPr sz="2400" b="1" spc="-5" dirty="0">
                <a:solidFill>
                  <a:srgbClr val="FF6600"/>
                </a:solidFill>
                <a:latin typeface="Arial"/>
                <a:cs typeface="Arial"/>
              </a:rPr>
              <a:t>onized  operations are </a:t>
            </a:r>
            <a:r>
              <a:rPr sz="2400" b="1" dirty="0">
                <a:solidFill>
                  <a:srgbClr val="FF6600"/>
                </a:solidFill>
                <a:latin typeface="Arial"/>
                <a:cs typeface="Arial"/>
              </a:rPr>
              <a:t>correct </a:t>
            </a:r>
            <a:r>
              <a:rPr sz="2400" b="1" spc="-5" dirty="0">
                <a:solidFill>
                  <a:srgbClr val="FF6600"/>
                </a:solidFill>
                <a:latin typeface="Arial"/>
                <a:cs typeface="Arial"/>
              </a:rPr>
              <a:t>and</a:t>
            </a:r>
            <a:r>
              <a:rPr sz="2400" b="1" spc="-1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6600"/>
                </a:solidFill>
                <a:latin typeface="Arial"/>
                <a:cs typeface="Arial"/>
              </a:rPr>
              <a:t>consistent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FF6600"/>
                </a:solidFill>
                <a:latin typeface="Arial"/>
                <a:cs typeface="Arial"/>
              </a:rPr>
              <a:t>Deadlocks are detected </a:t>
            </a:r>
            <a:r>
              <a:rPr sz="2400" b="1" dirty="0">
                <a:solidFill>
                  <a:srgbClr val="FF6600"/>
                </a:solidFill>
                <a:latin typeface="Arial"/>
                <a:cs typeface="Arial"/>
              </a:rPr>
              <a:t>, </a:t>
            </a:r>
            <a:r>
              <a:rPr sz="2400" b="1" spc="-5" dirty="0">
                <a:solidFill>
                  <a:srgbClr val="FF6600"/>
                </a:solidFill>
                <a:latin typeface="Arial"/>
                <a:cs typeface="Arial"/>
              </a:rPr>
              <a:t>resolved and</a:t>
            </a:r>
            <a:r>
              <a:rPr sz="2400" b="1" spc="7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6600"/>
                </a:solidFill>
                <a:latin typeface="Arial"/>
                <a:cs typeface="Arial"/>
              </a:rPr>
              <a:t>avoided.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059" y="25907"/>
            <a:ext cx="5721350" cy="523240"/>
          </a:xfrm>
          <a:custGeom>
            <a:avLst/>
            <a:gdLst/>
            <a:ahLst/>
            <a:cxnLst/>
            <a:rect l="l" t="t" r="r" b="b"/>
            <a:pathLst>
              <a:path w="5721350" h="523240">
                <a:moveTo>
                  <a:pt x="0" y="522732"/>
                </a:moveTo>
                <a:lnTo>
                  <a:pt x="5721096" y="522732"/>
                </a:lnTo>
                <a:lnTo>
                  <a:pt x="5721096" y="0"/>
                </a:lnTo>
                <a:lnTo>
                  <a:pt x="0" y="0"/>
                </a:lnTo>
                <a:lnTo>
                  <a:pt x="0" y="522732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8495" y="49148"/>
            <a:ext cx="5507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C00000"/>
                </a:solidFill>
                <a:latin typeface="Arial"/>
                <a:cs typeface="Arial"/>
              </a:rPr>
              <a:t>Major </a:t>
            </a:r>
            <a:r>
              <a:rPr b="0" dirty="0">
                <a:solidFill>
                  <a:srgbClr val="C00000"/>
                </a:solidFill>
                <a:latin typeface="Arial"/>
                <a:cs typeface="Arial"/>
              </a:rPr>
              <a:t>Operating System </a:t>
            </a:r>
            <a:r>
              <a:rPr b="0" spc="-5" dirty="0">
                <a:solidFill>
                  <a:srgbClr val="C00000"/>
                </a:solidFill>
                <a:latin typeface="Arial"/>
                <a:cs typeface="Arial"/>
              </a:rPr>
              <a:t>Functions</a:t>
            </a:r>
          </a:p>
        </p:txBody>
      </p:sp>
      <p:sp>
        <p:nvSpPr>
          <p:cNvPr id="4" name="object 4"/>
          <p:cNvSpPr/>
          <p:nvPr/>
        </p:nvSpPr>
        <p:spPr>
          <a:xfrm>
            <a:off x="474726" y="65303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3636" y="754126"/>
            <a:ext cx="8572500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8455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1155" algn="l"/>
              </a:tabLst>
            </a:pPr>
            <a:r>
              <a:rPr sz="2400" b="1" spc="-5" dirty="0">
                <a:latin typeface="Arial"/>
                <a:cs typeface="Arial"/>
              </a:rPr>
              <a:t>Process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Management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CPU </a:t>
            </a:r>
            <a:r>
              <a:rPr sz="2400" dirty="0">
                <a:latin typeface="Arial"/>
                <a:cs typeface="Arial"/>
              </a:rPr>
              <a:t>can perform </a:t>
            </a:r>
            <a:r>
              <a:rPr sz="2400" spc="-5" dirty="0">
                <a:latin typeface="Arial"/>
                <a:cs typeface="Arial"/>
              </a:rPr>
              <a:t>one </a:t>
            </a:r>
            <a:r>
              <a:rPr sz="2400" dirty="0">
                <a:latin typeface="Arial"/>
                <a:cs typeface="Arial"/>
              </a:rPr>
              <a:t>task at </a:t>
            </a:r>
            <a:r>
              <a:rPr sz="2400" spc="-5" dirty="0">
                <a:latin typeface="Arial"/>
                <a:cs typeface="Arial"/>
              </a:rPr>
              <a:t>one </a:t>
            </a:r>
            <a:r>
              <a:rPr sz="2400" dirty="0">
                <a:latin typeface="Arial"/>
                <a:cs typeface="Arial"/>
              </a:rPr>
              <a:t>time. </a:t>
            </a:r>
            <a:r>
              <a:rPr sz="2400" spc="-10" dirty="0">
                <a:latin typeface="Arial"/>
                <a:cs typeface="Arial"/>
              </a:rPr>
              <a:t>if </a:t>
            </a:r>
            <a:r>
              <a:rPr sz="2400" dirty="0">
                <a:latin typeface="Arial"/>
                <a:cs typeface="Arial"/>
              </a:rPr>
              <a:t>there are many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tasks,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operating </a:t>
            </a:r>
            <a:r>
              <a:rPr sz="2400" dirty="0">
                <a:latin typeface="Arial"/>
                <a:cs typeface="Arial"/>
              </a:rPr>
              <a:t>system </a:t>
            </a:r>
            <a:r>
              <a:rPr sz="2400" spc="-5" dirty="0">
                <a:latin typeface="Arial"/>
                <a:cs typeface="Arial"/>
              </a:rPr>
              <a:t>decides which </a:t>
            </a:r>
            <a:r>
              <a:rPr sz="2400" dirty="0">
                <a:latin typeface="Arial"/>
                <a:cs typeface="Arial"/>
              </a:rPr>
              <a:t>task </a:t>
            </a:r>
            <a:r>
              <a:rPr sz="2400" spc="-5" dirty="0">
                <a:latin typeface="Arial"/>
                <a:cs typeface="Arial"/>
              </a:rPr>
              <a:t>should </a:t>
            </a:r>
            <a:r>
              <a:rPr sz="2400" dirty="0">
                <a:latin typeface="Arial"/>
                <a:cs typeface="Arial"/>
              </a:rPr>
              <a:t>get the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CPU.</a:t>
            </a:r>
            <a:endParaRPr sz="2400">
              <a:latin typeface="Arial"/>
              <a:cs typeface="Arial"/>
            </a:endParaRPr>
          </a:p>
          <a:p>
            <a:pPr marL="350520" indent="-338455" algn="just">
              <a:lnSpc>
                <a:spcPct val="100000"/>
              </a:lnSpc>
              <a:buAutoNum type="arabicPeriod" startAt="2"/>
              <a:tabLst>
                <a:tab pos="351155" algn="l"/>
              </a:tabLst>
            </a:pPr>
            <a:r>
              <a:rPr sz="2400" b="1" spc="-5" dirty="0">
                <a:latin typeface="Arial"/>
                <a:cs typeface="Arial"/>
              </a:rPr>
              <a:t>Memory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Management</a:t>
            </a:r>
            <a:endParaRPr sz="240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if there is no operating </a:t>
            </a:r>
            <a:r>
              <a:rPr sz="2400" dirty="0">
                <a:latin typeface="Arial"/>
                <a:cs typeface="Arial"/>
              </a:rPr>
              <a:t>system, the </a:t>
            </a:r>
            <a:r>
              <a:rPr sz="2400" spc="-5" dirty="0">
                <a:latin typeface="Arial"/>
                <a:cs typeface="Arial"/>
              </a:rPr>
              <a:t>programs </a:t>
            </a:r>
            <a:r>
              <a:rPr sz="2400" dirty="0">
                <a:latin typeface="Arial"/>
                <a:cs typeface="Arial"/>
              </a:rPr>
              <a:t>may </a:t>
            </a:r>
            <a:r>
              <a:rPr sz="2400" spc="-5" dirty="0">
                <a:latin typeface="Arial"/>
                <a:cs typeface="Arial"/>
              </a:rPr>
              <a:t>mix with  each </a:t>
            </a:r>
            <a:r>
              <a:rPr sz="2400" spc="-25" dirty="0">
                <a:latin typeface="Arial"/>
                <a:cs typeface="Arial"/>
              </a:rPr>
              <a:t>other.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OS </a:t>
            </a:r>
            <a:r>
              <a:rPr sz="2400" spc="-5" dirty="0">
                <a:latin typeface="Arial"/>
                <a:cs typeface="Arial"/>
              </a:rPr>
              <a:t>manages </a:t>
            </a:r>
            <a:r>
              <a:rPr sz="2400" dirty="0">
                <a:latin typeface="Arial"/>
                <a:cs typeface="Arial"/>
              </a:rPr>
              <a:t>Memory to </a:t>
            </a:r>
            <a:r>
              <a:rPr sz="2400" spc="-5" dirty="0">
                <a:latin typeface="Arial"/>
                <a:cs typeface="Arial"/>
              </a:rPr>
              <a:t>not </a:t>
            </a:r>
            <a:r>
              <a:rPr sz="2400" dirty="0">
                <a:latin typeface="Arial"/>
                <a:cs typeface="Arial"/>
              </a:rPr>
              <a:t>to mix programs 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provide memory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these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programs.</a:t>
            </a: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412115" algn="l"/>
              </a:tabLst>
            </a:pPr>
            <a:r>
              <a:rPr sz="2400" b="1" spc="-5" dirty="0">
                <a:latin typeface="Arial"/>
                <a:cs typeface="Arial"/>
              </a:rPr>
              <a:t>Input/Output management -</a:t>
            </a:r>
            <a:r>
              <a:rPr sz="2400" spc="-5" dirty="0">
                <a:latin typeface="Arial"/>
                <a:cs typeface="Arial"/>
              </a:rPr>
              <a:t>operating </a:t>
            </a:r>
            <a:r>
              <a:rPr sz="2400" dirty="0">
                <a:latin typeface="Arial"/>
                <a:cs typeface="Arial"/>
              </a:rPr>
              <a:t>system </a:t>
            </a:r>
            <a:r>
              <a:rPr sz="2400" spc="-5" dirty="0">
                <a:latin typeface="Arial"/>
                <a:cs typeface="Arial"/>
              </a:rPr>
              <a:t>controls all  the inputs and </a:t>
            </a:r>
            <a:r>
              <a:rPr sz="2400" dirty="0">
                <a:latin typeface="Arial"/>
                <a:cs typeface="Arial"/>
              </a:rPr>
              <a:t>outputs </a:t>
            </a:r>
            <a:r>
              <a:rPr sz="2400" spc="-5" dirty="0">
                <a:latin typeface="Arial"/>
                <a:cs typeface="Arial"/>
              </a:rPr>
              <a:t>devices, monitors their request and  issues commands </a:t>
            </a:r>
            <a:r>
              <a:rPr sz="2400" dirty="0">
                <a:latin typeface="Arial"/>
                <a:cs typeface="Arial"/>
              </a:rPr>
              <a:t>to the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devices.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612" y="127253"/>
            <a:ext cx="8128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Program execution under Operating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System(Process</a:t>
            </a:r>
            <a:r>
              <a:rPr sz="20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Management)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4726" y="65303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9727" y="848359"/>
            <a:ext cx="8558530" cy="5267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Any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Program under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execution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of processor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is known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as a  process. A process includes the complete execution  context (code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execute, data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manipulate, registers, </a:t>
            </a:r>
            <a:r>
              <a:rPr sz="2400" b="1" spc="5" dirty="0">
                <a:solidFill>
                  <a:srgbClr val="00AFEF"/>
                </a:solidFill>
                <a:latin typeface="Arial"/>
                <a:cs typeface="Arial"/>
              </a:rPr>
              <a:t>OS 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resources in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use). </a:t>
            </a:r>
            <a:r>
              <a:rPr sz="2400" b="1" spc="-10" dirty="0">
                <a:solidFill>
                  <a:srgbClr val="00AFEF"/>
                </a:solidFill>
                <a:latin typeface="Arial"/>
                <a:cs typeface="Arial"/>
              </a:rPr>
              <a:t>Following are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major activities of an 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operating </a:t>
            </a:r>
            <a:r>
              <a:rPr sz="2400" b="1" spc="-10" dirty="0">
                <a:solidFill>
                  <a:srgbClr val="00AFEF"/>
                </a:solidFill>
                <a:latin typeface="Arial"/>
                <a:cs typeface="Arial"/>
              </a:rPr>
              <a:t>system </a:t>
            </a:r>
            <a:r>
              <a:rPr sz="2400" b="1" spc="5" dirty="0">
                <a:solidFill>
                  <a:srgbClr val="00AFEF"/>
                </a:solidFill>
                <a:latin typeface="Arial"/>
                <a:cs typeface="Arial"/>
              </a:rPr>
              <a:t>with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respect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program management</a:t>
            </a:r>
            <a:r>
              <a:rPr sz="2400" b="1" spc="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−</a:t>
            </a:r>
            <a:endParaRPr sz="2400">
              <a:latin typeface="Arial"/>
              <a:cs typeface="Arial"/>
            </a:endParaRPr>
          </a:p>
          <a:p>
            <a:pPr marL="469900" indent="-457834">
              <a:lnSpc>
                <a:spcPts val="3345"/>
              </a:lnSpc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Loads a program into</a:t>
            </a:r>
            <a:r>
              <a:rPr sz="2800" b="1" spc="6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40" dirty="0">
                <a:solidFill>
                  <a:srgbClr val="00AF50"/>
                </a:solidFill>
                <a:latin typeface="Arial"/>
                <a:cs typeface="Arial"/>
              </a:rPr>
              <a:t>memory.</a:t>
            </a:r>
            <a:endParaRPr sz="28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Executes the</a:t>
            </a:r>
            <a:r>
              <a:rPr sz="2800" b="1" spc="3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program.</a:t>
            </a:r>
            <a:endParaRPr sz="28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Handles program's</a:t>
            </a:r>
            <a:r>
              <a:rPr sz="2800" b="1" spc="5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execution.</a:t>
            </a:r>
            <a:endParaRPr sz="2800">
              <a:latin typeface="Arial"/>
              <a:cs typeface="Arial"/>
            </a:endParaRPr>
          </a:p>
          <a:p>
            <a:pPr marL="469900" marR="2190115" indent="-457834">
              <a:lnSpc>
                <a:spcPct val="100000"/>
              </a:lnSpc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Provides a mechanism for process  synchronization.</a:t>
            </a:r>
            <a:endParaRPr sz="2800">
              <a:latin typeface="Arial"/>
              <a:cs typeface="Arial"/>
            </a:endParaRPr>
          </a:p>
          <a:p>
            <a:pPr marL="469900" marR="2189480" indent="-457834">
              <a:lnSpc>
                <a:spcPct val="100000"/>
              </a:lnSpc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Provides a mechanism for process  communication.</a:t>
            </a:r>
            <a:endParaRPr sz="28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Provides a mechanism for deadlock</a:t>
            </a:r>
            <a:r>
              <a:rPr sz="2800" b="1" spc="7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Arial"/>
                <a:cs typeface="Arial"/>
              </a:rPr>
              <a:t>handling.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059" y="25907"/>
            <a:ext cx="3942715" cy="523240"/>
          </a:xfrm>
          <a:custGeom>
            <a:avLst/>
            <a:gdLst/>
            <a:ahLst/>
            <a:cxnLst/>
            <a:rect l="l" t="t" r="r" b="b"/>
            <a:pathLst>
              <a:path w="3942715" h="523240">
                <a:moveTo>
                  <a:pt x="0" y="522732"/>
                </a:moveTo>
                <a:lnTo>
                  <a:pt x="3942588" y="522732"/>
                </a:lnTo>
                <a:lnTo>
                  <a:pt x="3942588" y="0"/>
                </a:lnTo>
                <a:lnTo>
                  <a:pt x="0" y="0"/>
                </a:lnTo>
                <a:lnTo>
                  <a:pt x="0" y="522732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8495" y="49148"/>
            <a:ext cx="3745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dirty="0">
                <a:solidFill>
                  <a:srgbClr val="C00000"/>
                </a:solidFill>
                <a:latin typeface="Arial"/>
                <a:cs typeface="Arial"/>
              </a:rPr>
              <a:t>Process states</a:t>
            </a:r>
            <a:r>
              <a:rPr b="0" spc="-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C00000"/>
                </a:solidFill>
                <a:latin typeface="Arial"/>
                <a:cs typeface="Arial"/>
              </a:rPr>
              <a:t>diagram</a:t>
            </a:r>
          </a:p>
        </p:txBody>
      </p:sp>
      <p:sp>
        <p:nvSpPr>
          <p:cNvPr id="4" name="object 4"/>
          <p:cNvSpPr/>
          <p:nvPr/>
        </p:nvSpPr>
        <p:spPr>
          <a:xfrm>
            <a:off x="474726" y="653033"/>
            <a:ext cx="7560945" cy="0"/>
          </a:xfrm>
          <a:custGeom>
            <a:avLst/>
            <a:gdLst/>
            <a:ahLst/>
            <a:cxnLst/>
            <a:rect l="l" t="t" r="r" b="b"/>
            <a:pathLst>
              <a:path w="7560945">
                <a:moveTo>
                  <a:pt x="0" y="0"/>
                </a:moveTo>
                <a:lnTo>
                  <a:pt x="756081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424" y="6444703"/>
            <a:ext cx="8371840" cy="407670"/>
          </a:xfrm>
          <a:custGeom>
            <a:avLst/>
            <a:gdLst/>
            <a:ahLst/>
            <a:cxnLst/>
            <a:rect l="l" t="t" r="r" b="b"/>
            <a:pathLst>
              <a:path w="8371840" h="407670">
                <a:moveTo>
                  <a:pt x="8371332" y="0"/>
                </a:moveTo>
                <a:lnTo>
                  <a:pt x="8369192" y="10570"/>
                </a:lnTo>
                <a:lnTo>
                  <a:pt x="8363362" y="19200"/>
                </a:lnTo>
                <a:lnTo>
                  <a:pt x="8354722" y="25019"/>
                </a:lnTo>
                <a:lnTo>
                  <a:pt x="8344154" y="27152"/>
                </a:lnTo>
                <a:lnTo>
                  <a:pt x="27139" y="27152"/>
                </a:lnTo>
                <a:lnTo>
                  <a:pt x="16577" y="29285"/>
                </a:lnTo>
                <a:lnTo>
                  <a:pt x="7950" y="35102"/>
                </a:lnTo>
                <a:lnTo>
                  <a:pt x="2133" y="43729"/>
                </a:lnTo>
                <a:lnTo>
                  <a:pt x="0" y="54292"/>
                </a:lnTo>
                <a:lnTo>
                  <a:pt x="0" y="380055"/>
                </a:lnTo>
                <a:lnTo>
                  <a:pt x="2133" y="390620"/>
                </a:lnTo>
                <a:lnTo>
                  <a:pt x="7950" y="399249"/>
                </a:lnTo>
                <a:lnTo>
                  <a:pt x="16577" y="405066"/>
                </a:lnTo>
                <a:lnTo>
                  <a:pt x="27139" y="407199"/>
                </a:lnTo>
                <a:lnTo>
                  <a:pt x="37710" y="405066"/>
                </a:lnTo>
                <a:lnTo>
                  <a:pt x="46340" y="399249"/>
                </a:lnTo>
                <a:lnTo>
                  <a:pt x="52159" y="390620"/>
                </a:lnTo>
                <a:lnTo>
                  <a:pt x="54292" y="380055"/>
                </a:lnTo>
                <a:lnTo>
                  <a:pt x="54292" y="352910"/>
                </a:lnTo>
                <a:lnTo>
                  <a:pt x="8344154" y="352910"/>
                </a:lnTo>
                <a:lnTo>
                  <a:pt x="8354722" y="350776"/>
                </a:lnTo>
                <a:lnTo>
                  <a:pt x="8363362" y="344959"/>
                </a:lnTo>
                <a:lnTo>
                  <a:pt x="8369192" y="336330"/>
                </a:lnTo>
                <a:lnTo>
                  <a:pt x="8371332" y="325763"/>
                </a:lnTo>
                <a:lnTo>
                  <a:pt x="8371332" y="81445"/>
                </a:lnTo>
                <a:lnTo>
                  <a:pt x="27139" y="81445"/>
                </a:lnTo>
                <a:lnTo>
                  <a:pt x="27139" y="46799"/>
                </a:lnTo>
                <a:lnTo>
                  <a:pt x="33210" y="40728"/>
                </a:lnTo>
                <a:lnTo>
                  <a:pt x="8371332" y="40728"/>
                </a:lnTo>
                <a:lnTo>
                  <a:pt x="8371332" y="0"/>
                </a:lnTo>
                <a:close/>
              </a:path>
              <a:path w="8371840" h="407670">
                <a:moveTo>
                  <a:pt x="8371332" y="40728"/>
                </a:moveTo>
                <a:lnTo>
                  <a:pt x="48209" y="40728"/>
                </a:lnTo>
                <a:lnTo>
                  <a:pt x="54292" y="46799"/>
                </a:lnTo>
                <a:lnTo>
                  <a:pt x="54292" y="54305"/>
                </a:lnTo>
                <a:lnTo>
                  <a:pt x="52159" y="64868"/>
                </a:lnTo>
                <a:lnTo>
                  <a:pt x="46340" y="73494"/>
                </a:lnTo>
                <a:lnTo>
                  <a:pt x="37710" y="79311"/>
                </a:lnTo>
                <a:lnTo>
                  <a:pt x="27139" y="81445"/>
                </a:lnTo>
                <a:lnTo>
                  <a:pt x="8371332" y="81445"/>
                </a:lnTo>
                <a:lnTo>
                  <a:pt x="8371332" y="40728"/>
                </a:lnTo>
                <a:close/>
              </a:path>
              <a:path w="8371840" h="407670">
                <a:moveTo>
                  <a:pt x="8317011" y="7540"/>
                </a:moveTo>
                <a:lnTo>
                  <a:pt x="8317103" y="27152"/>
                </a:lnTo>
                <a:lnTo>
                  <a:pt x="8344154" y="27152"/>
                </a:lnTo>
                <a:lnTo>
                  <a:pt x="8344154" y="13576"/>
                </a:lnTo>
                <a:lnTo>
                  <a:pt x="8323072" y="13576"/>
                </a:lnTo>
                <a:lnTo>
                  <a:pt x="8317011" y="7540"/>
                </a:lnTo>
                <a:close/>
              </a:path>
              <a:path w="8371840" h="407670">
                <a:moveTo>
                  <a:pt x="8344154" y="7505"/>
                </a:moveTo>
                <a:lnTo>
                  <a:pt x="8338058" y="13576"/>
                </a:lnTo>
                <a:lnTo>
                  <a:pt x="8344154" y="13576"/>
                </a:lnTo>
                <a:lnTo>
                  <a:pt x="8344154" y="7505"/>
                </a:lnTo>
                <a:close/>
              </a:path>
            </a:pathLst>
          </a:custGeom>
          <a:solidFill>
            <a:srgbClr val="FFDE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563" y="6417564"/>
            <a:ext cx="8344534" cy="108585"/>
          </a:xfrm>
          <a:custGeom>
            <a:avLst/>
            <a:gdLst/>
            <a:ahLst/>
            <a:cxnLst/>
            <a:rect l="l" t="t" r="r" b="b"/>
            <a:pathLst>
              <a:path w="8344534" h="108584">
                <a:moveTo>
                  <a:pt x="21069" y="67868"/>
                </a:moveTo>
                <a:lnTo>
                  <a:pt x="6070" y="67868"/>
                </a:lnTo>
                <a:lnTo>
                  <a:pt x="0" y="73939"/>
                </a:lnTo>
                <a:lnTo>
                  <a:pt x="0" y="108585"/>
                </a:lnTo>
                <a:lnTo>
                  <a:pt x="10570" y="106451"/>
                </a:lnTo>
                <a:lnTo>
                  <a:pt x="19200" y="100634"/>
                </a:lnTo>
                <a:lnTo>
                  <a:pt x="25019" y="92007"/>
                </a:lnTo>
                <a:lnTo>
                  <a:pt x="27152" y="81445"/>
                </a:lnTo>
                <a:lnTo>
                  <a:pt x="27152" y="73939"/>
                </a:lnTo>
                <a:lnTo>
                  <a:pt x="21069" y="67868"/>
                </a:lnTo>
                <a:close/>
              </a:path>
              <a:path w="8344534" h="108584">
                <a:moveTo>
                  <a:pt x="8344192" y="27139"/>
                </a:moveTo>
                <a:lnTo>
                  <a:pt x="8317014" y="27139"/>
                </a:lnTo>
                <a:lnTo>
                  <a:pt x="8317014" y="54292"/>
                </a:lnTo>
                <a:lnTo>
                  <a:pt x="8327582" y="52159"/>
                </a:lnTo>
                <a:lnTo>
                  <a:pt x="8336222" y="46340"/>
                </a:lnTo>
                <a:lnTo>
                  <a:pt x="8342052" y="37710"/>
                </a:lnTo>
                <a:lnTo>
                  <a:pt x="8344192" y="27139"/>
                </a:lnTo>
                <a:close/>
              </a:path>
              <a:path w="8344534" h="108584">
                <a:moveTo>
                  <a:pt x="8317014" y="0"/>
                </a:moveTo>
                <a:lnTo>
                  <a:pt x="8306465" y="2133"/>
                </a:lnTo>
                <a:lnTo>
                  <a:pt x="8297868" y="7950"/>
                </a:lnTo>
                <a:lnTo>
                  <a:pt x="8292082" y="16577"/>
                </a:lnTo>
                <a:lnTo>
                  <a:pt x="8289963" y="27139"/>
                </a:lnTo>
                <a:lnTo>
                  <a:pt x="8289963" y="34645"/>
                </a:lnTo>
                <a:lnTo>
                  <a:pt x="8295932" y="40716"/>
                </a:lnTo>
                <a:lnTo>
                  <a:pt x="8310918" y="40716"/>
                </a:lnTo>
                <a:lnTo>
                  <a:pt x="8317014" y="34645"/>
                </a:lnTo>
                <a:lnTo>
                  <a:pt x="8317014" y="27139"/>
                </a:lnTo>
                <a:lnTo>
                  <a:pt x="8344192" y="27139"/>
                </a:lnTo>
                <a:lnTo>
                  <a:pt x="8342052" y="16577"/>
                </a:lnTo>
                <a:lnTo>
                  <a:pt x="8336222" y="7950"/>
                </a:lnTo>
                <a:lnTo>
                  <a:pt x="8327582" y="2133"/>
                </a:lnTo>
                <a:lnTo>
                  <a:pt x="8317014" y="0"/>
                </a:lnTo>
                <a:close/>
              </a:path>
            </a:pathLst>
          </a:custGeom>
          <a:solidFill>
            <a:srgbClr val="CDB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424" y="6417564"/>
            <a:ext cx="8371840" cy="434340"/>
          </a:xfrm>
          <a:custGeom>
            <a:avLst/>
            <a:gdLst/>
            <a:ahLst/>
            <a:cxnLst/>
            <a:rect l="l" t="t" r="r" b="b"/>
            <a:pathLst>
              <a:path w="8371840" h="434340">
                <a:moveTo>
                  <a:pt x="0" y="81432"/>
                </a:moveTo>
                <a:lnTo>
                  <a:pt x="2133" y="70869"/>
                </a:lnTo>
                <a:lnTo>
                  <a:pt x="7950" y="62242"/>
                </a:lnTo>
                <a:lnTo>
                  <a:pt x="16577" y="56425"/>
                </a:lnTo>
                <a:lnTo>
                  <a:pt x="27139" y="54292"/>
                </a:lnTo>
                <a:lnTo>
                  <a:pt x="8317103" y="54292"/>
                </a:lnTo>
                <a:lnTo>
                  <a:pt x="8317103" y="27139"/>
                </a:lnTo>
                <a:lnTo>
                  <a:pt x="8319222" y="16577"/>
                </a:lnTo>
                <a:lnTo>
                  <a:pt x="8325008" y="7950"/>
                </a:lnTo>
                <a:lnTo>
                  <a:pt x="8333605" y="2133"/>
                </a:lnTo>
                <a:lnTo>
                  <a:pt x="8344154" y="0"/>
                </a:lnTo>
                <a:lnTo>
                  <a:pt x="8354722" y="2133"/>
                </a:lnTo>
                <a:lnTo>
                  <a:pt x="8363362" y="7950"/>
                </a:lnTo>
                <a:lnTo>
                  <a:pt x="8369192" y="16577"/>
                </a:lnTo>
                <a:lnTo>
                  <a:pt x="8371332" y="27139"/>
                </a:lnTo>
                <a:lnTo>
                  <a:pt x="8371332" y="352903"/>
                </a:lnTo>
                <a:lnTo>
                  <a:pt x="8369192" y="363470"/>
                </a:lnTo>
                <a:lnTo>
                  <a:pt x="8363362" y="372099"/>
                </a:lnTo>
                <a:lnTo>
                  <a:pt x="8354722" y="377916"/>
                </a:lnTo>
                <a:lnTo>
                  <a:pt x="8344154" y="380050"/>
                </a:lnTo>
                <a:lnTo>
                  <a:pt x="54292" y="380050"/>
                </a:lnTo>
                <a:lnTo>
                  <a:pt x="54292" y="407195"/>
                </a:lnTo>
                <a:lnTo>
                  <a:pt x="52159" y="417760"/>
                </a:lnTo>
                <a:lnTo>
                  <a:pt x="46340" y="426388"/>
                </a:lnTo>
                <a:lnTo>
                  <a:pt x="37710" y="432206"/>
                </a:lnTo>
                <a:lnTo>
                  <a:pt x="27139" y="434339"/>
                </a:lnTo>
                <a:lnTo>
                  <a:pt x="16577" y="432206"/>
                </a:lnTo>
                <a:lnTo>
                  <a:pt x="7950" y="426388"/>
                </a:lnTo>
                <a:lnTo>
                  <a:pt x="2133" y="417760"/>
                </a:lnTo>
                <a:lnTo>
                  <a:pt x="0" y="407195"/>
                </a:lnTo>
                <a:lnTo>
                  <a:pt x="0" y="81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61527" y="6444703"/>
            <a:ext cx="54610" cy="27305"/>
          </a:xfrm>
          <a:custGeom>
            <a:avLst/>
            <a:gdLst/>
            <a:ahLst/>
            <a:cxnLst/>
            <a:rect l="l" t="t" r="r" b="b"/>
            <a:pathLst>
              <a:path w="54609" h="27304">
                <a:moveTo>
                  <a:pt x="0" y="27152"/>
                </a:moveTo>
                <a:lnTo>
                  <a:pt x="27050" y="27152"/>
                </a:lnTo>
                <a:lnTo>
                  <a:pt x="37619" y="25019"/>
                </a:lnTo>
                <a:lnTo>
                  <a:pt x="46259" y="19200"/>
                </a:lnTo>
                <a:lnTo>
                  <a:pt x="52089" y="10570"/>
                </a:lnTo>
                <a:lnTo>
                  <a:pt x="542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61400" y="644470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177" y="27152"/>
                </a:moveTo>
                <a:lnTo>
                  <a:pt x="27177" y="0"/>
                </a:lnTo>
                <a:lnTo>
                  <a:pt x="27177" y="7505"/>
                </a:lnTo>
                <a:lnTo>
                  <a:pt x="21081" y="13576"/>
                </a:lnTo>
                <a:lnTo>
                  <a:pt x="13589" y="13576"/>
                </a:lnTo>
                <a:lnTo>
                  <a:pt x="6096" y="13576"/>
                </a:lnTo>
                <a:lnTo>
                  <a:pt x="0" y="7505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436" y="6485420"/>
            <a:ext cx="54610" cy="41275"/>
          </a:xfrm>
          <a:custGeom>
            <a:avLst/>
            <a:gdLst/>
            <a:ahLst/>
            <a:cxnLst/>
            <a:rect l="l" t="t" r="r" b="b"/>
            <a:pathLst>
              <a:path w="54610" h="41275">
                <a:moveTo>
                  <a:pt x="27127" y="40728"/>
                </a:moveTo>
                <a:lnTo>
                  <a:pt x="27127" y="13576"/>
                </a:lnTo>
                <a:lnTo>
                  <a:pt x="27127" y="6083"/>
                </a:lnTo>
                <a:lnTo>
                  <a:pt x="33210" y="0"/>
                </a:lnTo>
                <a:lnTo>
                  <a:pt x="40703" y="0"/>
                </a:lnTo>
                <a:lnTo>
                  <a:pt x="48209" y="0"/>
                </a:lnTo>
                <a:lnTo>
                  <a:pt x="54279" y="6083"/>
                </a:lnTo>
                <a:lnTo>
                  <a:pt x="54279" y="13576"/>
                </a:lnTo>
                <a:lnTo>
                  <a:pt x="52148" y="24146"/>
                </a:lnTo>
                <a:lnTo>
                  <a:pt x="46334" y="32777"/>
                </a:lnTo>
                <a:lnTo>
                  <a:pt x="37708" y="38595"/>
                </a:lnTo>
                <a:lnTo>
                  <a:pt x="27139" y="40728"/>
                </a:lnTo>
                <a:lnTo>
                  <a:pt x="16577" y="38595"/>
                </a:lnTo>
                <a:lnTo>
                  <a:pt x="7950" y="32777"/>
                </a:lnTo>
                <a:lnTo>
                  <a:pt x="2133" y="24146"/>
                </a:lnTo>
                <a:lnTo>
                  <a:pt x="0" y="1357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716" y="6498996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4">
                <a:moveTo>
                  <a:pt x="0" y="0"/>
                </a:moveTo>
                <a:lnTo>
                  <a:pt x="0" y="29861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08220" y="856488"/>
            <a:ext cx="4335780" cy="4765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03291" y="1051548"/>
            <a:ext cx="3908972" cy="41473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3636" y="754126"/>
            <a:ext cx="4415155" cy="4963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AFEF"/>
                </a:solidFill>
                <a:latin typeface="Arial"/>
                <a:cs typeface="Arial"/>
              </a:rPr>
              <a:t>A process changes </a:t>
            </a:r>
            <a:r>
              <a:rPr sz="2000" b="1" spc="-10" dirty="0">
                <a:solidFill>
                  <a:srgbClr val="00AFEF"/>
                </a:solidFill>
                <a:latin typeface="Arial"/>
                <a:cs typeface="Arial"/>
              </a:rPr>
              <a:t>its </a:t>
            </a:r>
            <a:r>
              <a:rPr sz="2000" b="1" spc="-5" dirty="0">
                <a:solidFill>
                  <a:srgbClr val="00AFEF"/>
                </a:solidFill>
                <a:latin typeface="Arial"/>
                <a:cs typeface="Arial"/>
              </a:rPr>
              <a:t>state during  </a:t>
            </a:r>
            <a:r>
              <a:rPr sz="2000" b="1" dirty="0">
                <a:solidFill>
                  <a:srgbClr val="00AFEF"/>
                </a:solidFill>
                <a:latin typeface="Arial"/>
                <a:cs typeface="Arial"/>
              </a:rPr>
              <a:t>its </a:t>
            </a:r>
            <a:r>
              <a:rPr sz="2000" b="1" spc="-5" dirty="0">
                <a:solidFill>
                  <a:srgbClr val="00AFEF"/>
                </a:solidFill>
                <a:latin typeface="Arial"/>
                <a:cs typeface="Arial"/>
              </a:rPr>
              <a:t>execution. </a:t>
            </a:r>
            <a:r>
              <a:rPr sz="2000" b="1" dirty="0">
                <a:solidFill>
                  <a:srgbClr val="00AFEF"/>
                </a:solidFill>
                <a:latin typeface="Arial"/>
                <a:cs typeface="Arial"/>
              </a:rPr>
              <a:t>Each process </a:t>
            </a:r>
            <a:r>
              <a:rPr sz="2000" b="1" spc="-5" dirty="0">
                <a:solidFill>
                  <a:srgbClr val="00AFEF"/>
                </a:solidFill>
                <a:latin typeface="Arial"/>
                <a:cs typeface="Arial"/>
              </a:rPr>
              <a:t>may be  in one </a:t>
            </a:r>
            <a:r>
              <a:rPr sz="2000" b="1" dirty="0">
                <a:solidFill>
                  <a:srgbClr val="00AFEF"/>
                </a:solidFill>
                <a:latin typeface="Arial"/>
                <a:cs typeface="Arial"/>
              </a:rPr>
              <a:t>of the following</a:t>
            </a:r>
            <a:r>
              <a:rPr sz="2000" b="1" spc="-8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AFEF"/>
                </a:solidFill>
                <a:latin typeface="Arial"/>
                <a:cs typeface="Arial"/>
              </a:rPr>
              <a:t>states:</a:t>
            </a:r>
            <a:endParaRPr sz="2000">
              <a:latin typeface="Arial"/>
              <a:cs typeface="Arial"/>
            </a:endParaRPr>
          </a:p>
          <a:p>
            <a:pPr marL="12700" marR="8255">
              <a:lnSpc>
                <a:spcPts val="2640"/>
              </a:lnSpc>
              <a:spcBef>
                <a:spcPts val="80"/>
              </a:spcBef>
              <a:tabLst>
                <a:tab pos="879475" algn="l"/>
                <a:tab pos="1795780" algn="l"/>
                <a:tab pos="2150745" algn="l"/>
                <a:tab pos="2894965" algn="l"/>
                <a:tab pos="4165600" algn="l"/>
              </a:tabLst>
            </a:pPr>
            <a:r>
              <a:rPr sz="2200" b="1" spc="-5" dirty="0">
                <a:solidFill>
                  <a:srgbClr val="001F5F"/>
                </a:solidFill>
                <a:latin typeface="Arial"/>
                <a:cs typeface="Arial"/>
              </a:rPr>
              <a:t>Ne</a:t>
            </a:r>
            <a:r>
              <a:rPr sz="2200" b="1" spc="15" dirty="0">
                <a:solidFill>
                  <a:srgbClr val="001F5F"/>
                </a:solidFill>
                <a:latin typeface="Arial"/>
                <a:cs typeface="Arial"/>
              </a:rPr>
              <a:t>w</a:t>
            </a:r>
            <a:r>
              <a:rPr sz="2200" b="1" spc="-5" dirty="0">
                <a:solidFill>
                  <a:srgbClr val="001F5F"/>
                </a:solidFill>
                <a:latin typeface="Arial"/>
                <a:cs typeface="Arial"/>
              </a:rPr>
              <a:t>:</a:t>
            </a:r>
            <a:r>
              <a:rPr sz="2200" b="1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sz="2200" b="1" spc="10" dirty="0">
                <a:solidFill>
                  <a:srgbClr val="00AF50"/>
                </a:solidFill>
                <a:latin typeface="Arial"/>
                <a:cs typeface="Arial"/>
              </a:rPr>
              <a:t>w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h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n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new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proc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ss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is  being</a:t>
            </a:r>
            <a:r>
              <a:rPr sz="2200" b="1" spc="2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created.</a:t>
            </a:r>
            <a:endParaRPr sz="2200">
              <a:latin typeface="Arial"/>
              <a:cs typeface="Arial"/>
            </a:endParaRPr>
          </a:p>
          <a:p>
            <a:pPr marL="12700" marR="7620">
              <a:lnSpc>
                <a:spcPts val="2640"/>
              </a:lnSpc>
              <a:tabLst>
                <a:tab pos="835025" algn="l"/>
                <a:tab pos="2452370" algn="l"/>
                <a:tab pos="3683000" algn="l"/>
              </a:tabLst>
            </a:pPr>
            <a:r>
              <a:rPr sz="2200" b="1" dirty="0">
                <a:solidFill>
                  <a:srgbClr val="001F5F"/>
                </a:solidFill>
                <a:latin typeface="Arial"/>
                <a:cs typeface="Arial"/>
              </a:rPr>
              <a:t>Running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: 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A process is said 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to 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be  in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r</a:t>
            </a:r>
            <a:r>
              <a:rPr sz="2200" b="1" spc="10" dirty="0">
                <a:solidFill>
                  <a:srgbClr val="00AF50"/>
                </a:solidFill>
                <a:latin typeface="Arial"/>
                <a:cs typeface="Arial"/>
              </a:rPr>
              <a:t>u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n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n</a:t>
            </a:r>
            <a:r>
              <a:rPr sz="2200" b="1" spc="5" dirty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ng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	</a:t>
            </a:r>
            <a:r>
              <a:rPr sz="2200" b="1" spc="5" dirty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ta</a:t>
            </a:r>
            <a:r>
              <a:rPr sz="2200" b="1" spc="10" dirty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	</a:t>
            </a:r>
            <a:r>
              <a:rPr sz="2200" b="1" spc="10" dirty="0">
                <a:solidFill>
                  <a:srgbClr val="00AF50"/>
                </a:solidFill>
                <a:latin typeface="Arial"/>
                <a:cs typeface="Arial"/>
              </a:rPr>
              <a:t>w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hen</a:t>
            </a:r>
            <a:endParaRPr sz="2200">
              <a:latin typeface="Arial"/>
              <a:cs typeface="Arial"/>
            </a:endParaRPr>
          </a:p>
          <a:p>
            <a:pPr marL="12700" marR="7620">
              <a:lnSpc>
                <a:spcPts val="2640"/>
              </a:lnSpc>
              <a:tabLst>
                <a:tab pos="1236345" algn="l"/>
                <a:tab pos="1865630" algn="l"/>
                <a:tab pos="3071495" algn="l"/>
                <a:tab pos="3434079" algn="l"/>
              </a:tabLst>
            </a:pP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instructions are being executed.  </a:t>
            </a:r>
            <a:r>
              <a:rPr sz="2200" b="1" spc="-90" dirty="0">
                <a:solidFill>
                  <a:srgbClr val="001F5F"/>
                </a:solidFill>
                <a:latin typeface="Arial"/>
                <a:cs typeface="Arial"/>
              </a:rPr>
              <a:t>W</a:t>
            </a:r>
            <a:r>
              <a:rPr sz="2200" b="1" spc="-5" dirty="0">
                <a:solidFill>
                  <a:srgbClr val="001F5F"/>
                </a:solidFill>
                <a:latin typeface="Arial"/>
                <a:cs typeface="Arial"/>
              </a:rPr>
              <a:t>aiti</a:t>
            </a:r>
            <a:r>
              <a:rPr sz="2200" b="1" spc="5" dirty="0">
                <a:solidFill>
                  <a:srgbClr val="001F5F"/>
                </a:solidFill>
                <a:latin typeface="Arial"/>
                <a:cs typeface="Arial"/>
              </a:rPr>
              <a:t>ng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: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	</a:t>
            </a:r>
            <a:r>
              <a:rPr sz="2200" b="1" spc="5" dirty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he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proc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2200" b="1" spc="5" dirty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is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	</a:t>
            </a:r>
            <a:r>
              <a:rPr sz="2200" b="1" spc="10" dirty="0">
                <a:solidFill>
                  <a:srgbClr val="00AF50"/>
                </a:solidFill>
                <a:latin typeface="Arial"/>
                <a:cs typeface="Arial"/>
              </a:rPr>
              <a:t>w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aiting  for some 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event 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to 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occur (such 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as  an I/O</a:t>
            </a:r>
            <a:r>
              <a:rPr sz="2200" b="1" spc="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operation).</a:t>
            </a:r>
            <a:endParaRPr sz="2200">
              <a:latin typeface="Arial"/>
              <a:cs typeface="Arial"/>
            </a:endParaRPr>
          </a:p>
          <a:p>
            <a:pPr marL="12700" marR="8890">
              <a:lnSpc>
                <a:spcPts val="2640"/>
              </a:lnSpc>
              <a:spcBef>
                <a:spcPts val="5"/>
              </a:spcBef>
              <a:tabLst>
                <a:tab pos="1116330" algn="l"/>
                <a:tab pos="1786889" algn="l"/>
                <a:tab pos="3030220" algn="l"/>
                <a:tab pos="3434079" algn="l"/>
              </a:tabLst>
            </a:pPr>
            <a:r>
              <a:rPr sz="2200" b="1" spc="-5" dirty="0">
                <a:solidFill>
                  <a:srgbClr val="001F5F"/>
                </a:solidFill>
                <a:latin typeface="Arial"/>
                <a:cs typeface="Arial"/>
              </a:rPr>
              <a:t>Rea</a:t>
            </a:r>
            <a:r>
              <a:rPr sz="2200" b="1" spc="10" dirty="0">
                <a:solidFill>
                  <a:srgbClr val="001F5F"/>
                </a:solidFill>
                <a:latin typeface="Arial"/>
                <a:cs typeface="Arial"/>
              </a:rPr>
              <a:t>d</a:t>
            </a:r>
            <a:r>
              <a:rPr sz="2200" b="1" spc="-15" dirty="0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: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	</a:t>
            </a:r>
            <a:r>
              <a:rPr sz="2200" b="1" spc="5" dirty="0">
                <a:solidFill>
                  <a:srgbClr val="00AF50"/>
                </a:solidFill>
                <a:latin typeface="Arial"/>
                <a:cs typeface="Arial"/>
              </a:rPr>
              <a:t>Th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proc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ss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is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	</a:t>
            </a:r>
            <a:r>
              <a:rPr sz="2200" b="1" spc="10" dirty="0">
                <a:solidFill>
                  <a:srgbClr val="00AF50"/>
                </a:solidFill>
                <a:latin typeface="Arial"/>
                <a:cs typeface="Arial"/>
              </a:rPr>
              <a:t>w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aiting  for</a:t>
            </a:r>
            <a:r>
              <a:rPr sz="2200" b="1" spc="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b="1" spc="-15" dirty="0">
                <a:solidFill>
                  <a:srgbClr val="00AF50"/>
                </a:solidFill>
                <a:latin typeface="Arial"/>
                <a:cs typeface="Arial"/>
              </a:rPr>
              <a:t>processor.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50"/>
              </a:lnSpc>
              <a:tabLst>
                <a:tab pos="1844675" algn="l"/>
                <a:tab pos="2592705" algn="l"/>
                <a:tab pos="3919220" algn="l"/>
              </a:tabLst>
            </a:pPr>
            <a:r>
              <a:rPr sz="2200" b="1" spc="-170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2200" b="1" spc="-5" dirty="0">
                <a:solidFill>
                  <a:srgbClr val="001F5F"/>
                </a:solidFill>
                <a:latin typeface="Arial"/>
                <a:cs typeface="Arial"/>
              </a:rPr>
              <a:t>ermi</a:t>
            </a:r>
            <a:r>
              <a:rPr sz="2200" b="1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2200" b="1" spc="-5" dirty="0">
                <a:solidFill>
                  <a:srgbClr val="001F5F"/>
                </a:solidFill>
                <a:latin typeface="Arial"/>
                <a:cs typeface="Arial"/>
              </a:rPr>
              <a:t>at</a:t>
            </a:r>
            <a:r>
              <a:rPr sz="2200" b="1" spc="1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2200" b="1" spc="15" dirty="0">
                <a:solidFill>
                  <a:srgbClr val="001F5F"/>
                </a:solidFill>
                <a:latin typeface="Arial"/>
                <a:cs typeface="Arial"/>
              </a:rPr>
              <a:t>d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: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The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p</a:t>
            </a:r>
            <a:r>
              <a:rPr sz="2200" b="1" spc="10" dirty="0">
                <a:solidFill>
                  <a:srgbClr val="00AF50"/>
                </a:solidFill>
                <a:latin typeface="Arial"/>
                <a:cs typeface="Arial"/>
              </a:rPr>
              <a:t>ro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ss</a:t>
            </a:r>
            <a:r>
              <a:rPr sz="2200" b="1" dirty="0">
                <a:solidFill>
                  <a:srgbClr val="00AF50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has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finished</a:t>
            </a:r>
            <a:r>
              <a:rPr sz="2200" b="1" spc="3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AF50"/>
                </a:solidFill>
                <a:latin typeface="Arial"/>
                <a:cs typeface="Arial"/>
              </a:rPr>
              <a:t>execution.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947</Words>
  <Application>Microsoft Office PowerPoint</Application>
  <PresentationFormat>On-screen Show (4:3)</PresentationFormat>
  <Paragraphs>131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Program Execution</vt:lpstr>
      <vt:lpstr>Program Execution</vt:lpstr>
      <vt:lpstr>Program Execution  The compilation mainly  steps</vt:lpstr>
      <vt:lpstr>Difference between Compiler an interpreter</vt:lpstr>
      <vt:lpstr>Program Execution</vt:lpstr>
      <vt:lpstr>Operating System as a Resource Manager</vt:lpstr>
      <vt:lpstr>Major Operating System Functions</vt:lpstr>
      <vt:lpstr>PowerPoint Presentation</vt:lpstr>
      <vt:lpstr>Process states diagram</vt:lpstr>
      <vt:lpstr>Process Control Block</vt:lpstr>
      <vt:lpstr>Process Scheduling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Orange Template</dc:title>
  <dc:creator>Presentation Magazine</dc:creator>
  <cp:lastModifiedBy>Windows User</cp:lastModifiedBy>
  <cp:revision>1</cp:revision>
  <dcterms:created xsi:type="dcterms:W3CDTF">2019-06-07T13:43:26Z</dcterms:created>
  <dcterms:modified xsi:type="dcterms:W3CDTF">2019-06-07T14:12:24Z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2019-06-07T00:00:00Z</vt:filetime>
  </property>
</Properties>
</file>