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21945600"/>
  <p:notesSz cx="10058400" cy="7772400"/>
  <p:defaultTextStyle>
    <a:defPPr>
      <a:defRPr lang="en-US"/>
    </a:defPPr>
    <a:lvl1pPr marL="0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1pPr>
    <a:lvl2pPr marL="1406759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2pPr>
    <a:lvl3pPr marL="2813517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3pPr>
    <a:lvl4pPr marL="4220276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4pPr>
    <a:lvl5pPr marL="5627035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5pPr>
    <a:lvl6pPr marL="7033793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6pPr>
    <a:lvl7pPr marL="8440552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7pPr>
    <a:lvl8pPr marL="9847311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8pPr>
    <a:lvl9pPr marL="11254069" algn="l" defTabSz="2813517" rtl="0" eaLnBrk="1" latinLnBrk="0" hangingPunct="1">
      <a:defRPr sz="5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C"/>
    <a:srgbClr val="E9EDF4"/>
    <a:srgbClr val="9499A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1421" y="110"/>
      </p:cViewPr>
      <p:guideLst>
        <p:guide orient="horz" pos="734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34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1pPr>
    <a:lvl2pPr marL="1406759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2pPr>
    <a:lvl3pPr marL="2813517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3pPr>
    <a:lvl4pPr marL="4220276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4pPr>
    <a:lvl5pPr marL="5627035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5pPr>
    <a:lvl6pPr marL="7033793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6pPr>
    <a:lvl7pPr marL="8440552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7pPr>
    <a:lvl8pPr marL="9847311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8pPr>
    <a:lvl9pPr marL="11254069" algn="l" defTabSz="2813517" rtl="0" eaLnBrk="1" latinLnBrk="0" hangingPunct="1">
      <a:defRPr sz="36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65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8880" y="6803138"/>
            <a:ext cx="27980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37762" y="12289536"/>
            <a:ext cx="23042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7621" y="4966345"/>
            <a:ext cx="29654856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45920" y="5047488"/>
            <a:ext cx="143195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952973" y="5047488"/>
            <a:ext cx="143195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28303" y="18176000"/>
            <a:ext cx="32918400" cy="2268071"/>
          </a:xfrm>
          <a:custGeom>
            <a:avLst/>
            <a:gdLst/>
            <a:ahLst/>
            <a:cxnLst/>
            <a:rect l="l" t="t" r="r" b="b"/>
            <a:pathLst>
              <a:path w="10058400" h="803275">
                <a:moveTo>
                  <a:pt x="0" y="0"/>
                </a:moveTo>
                <a:lnTo>
                  <a:pt x="0" y="803275"/>
                </a:lnTo>
                <a:lnTo>
                  <a:pt x="10058019" y="803275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637"/>
          </a:p>
        </p:txBody>
      </p:sp>
      <p:sp>
        <p:nvSpPr>
          <p:cNvPr id="17" name="bk object 17"/>
          <p:cNvSpPr/>
          <p:nvPr/>
        </p:nvSpPr>
        <p:spPr>
          <a:xfrm>
            <a:off x="1250" y="18107804"/>
            <a:ext cx="32917150" cy="2268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37"/>
          </a:p>
        </p:txBody>
      </p:sp>
      <p:sp>
        <p:nvSpPr>
          <p:cNvPr id="18" name="bk object 18"/>
          <p:cNvSpPr/>
          <p:nvPr/>
        </p:nvSpPr>
        <p:spPr>
          <a:xfrm>
            <a:off x="1244" y="1506072"/>
            <a:ext cx="32918400" cy="2859741"/>
          </a:xfrm>
          <a:custGeom>
            <a:avLst/>
            <a:gdLst/>
            <a:ahLst/>
            <a:cxnLst/>
            <a:rect l="l" t="t" r="r" b="b"/>
            <a:pathLst>
              <a:path w="10058400" h="1012825">
                <a:moveTo>
                  <a:pt x="0" y="0"/>
                </a:moveTo>
                <a:lnTo>
                  <a:pt x="0" y="1012825"/>
                </a:lnTo>
                <a:lnTo>
                  <a:pt x="10058019" y="101282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5637"/>
          </a:p>
        </p:txBody>
      </p:sp>
      <p:sp>
        <p:nvSpPr>
          <p:cNvPr id="19" name="bk object 19"/>
          <p:cNvSpPr/>
          <p:nvPr/>
        </p:nvSpPr>
        <p:spPr>
          <a:xfrm>
            <a:off x="1245" y="1506072"/>
            <a:ext cx="32917153" cy="2859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37"/>
          </a:p>
        </p:txBody>
      </p:sp>
      <p:sp>
        <p:nvSpPr>
          <p:cNvPr id="35" name="bk object 35"/>
          <p:cNvSpPr/>
          <p:nvPr/>
        </p:nvSpPr>
        <p:spPr>
          <a:xfrm>
            <a:off x="3383197" y="18679906"/>
            <a:ext cx="8765643" cy="1124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3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5922" y="877823"/>
            <a:ext cx="296265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7622" y="4966345"/>
            <a:ext cx="296265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92258" y="20409408"/>
            <a:ext cx="10533885" cy="852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45920" y="20409408"/>
            <a:ext cx="7571232" cy="852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701248" y="20409408"/>
            <a:ext cx="7571232" cy="852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295" y="18131106"/>
            <a:ext cx="8100393" cy="23156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90904">
        <a:defRPr>
          <a:latin typeface="+mn-lt"/>
          <a:ea typeface="+mn-ea"/>
          <a:cs typeface="+mn-cs"/>
        </a:defRPr>
      </a:lvl2pPr>
      <a:lvl3pPr marL="2581808">
        <a:defRPr>
          <a:latin typeface="+mn-lt"/>
          <a:ea typeface="+mn-ea"/>
          <a:cs typeface="+mn-cs"/>
        </a:defRPr>
      </a:lvl3pPr>
      <a:lvl4pPr marL="3872713">
        <a:defRPr>
          <a:latin typeface="+mn-lt"/>
          <a:ea typeface="+mn-ea"/>
          <a:cs typeface="+mn-cs"/>
        </a:defRPr>
      </a:lvl4pPr>
      <a:lvl5pPr marL="5163617">
        <a:defRPr>
          <a:latin typeface="+mn-lt"/>
          <a:ea typeface="+mn-ea"/>
          <a:cs typeface="+mn-cs"/>
        </a:defRPr>
      </a:lvl5pPr>
      <a:lvl6pPr marL="6454521">
        <a:defRPr>
          <a:latin typeface="+mn-lt"/>
          <a:ea typeface="+mn-ea"/>
          <a:cs typeface="+mn-cs"/>
        </a:defRPr>
      </a:lvl6pPr>
      <a:lvl7pPr marL="7745425">
        <a:defRPr>
          <a:latin typeface="+mn-lt"/>
          <a:ea typeface="+mn-ea"/>
          <a:cs typeface="+mn-cs"/>
        </a:defRPr>
      </a:lvl7pPr>
      <a:lvl8pPr marL="9036329">
        <a:defRPr>
          <a:latin typeface="+mn-lt"/>
          <a:ea typeface="+mn-ea"/>
          <a:cs typeface="+mn-cs"/>
        </a:defRPr>
      </a:lvl8pPr>
      <a:lvl9pPr marL="1032723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90904">
        <a:defRPr>
          <a:latin typeface="+mn-lt"/>
          <a:ea typeface="+mn-ea"/>
          <a:cs typeface="+mn-cs"/>
        </a:defRPr>
      </a:lvl2pPr>
      <a:lvl3pPr marL="2581808">
        <a:defRPr>
          <a:latin typeface="+mn-lt"/>
          <a:ea typeface="+mn-ea"/>
          <a:cs typeface="+mn-cs"/>
        </a:defRPr>
      </a:lvl3pPr>
      <a:lvl4pPr marL="3872713">
        <a:defRPr>
          <a:latin typeface="+mn-lt"/>
          <a:ea typeface="+mn-ea"/>
          <a:cs typeface="+mn-cs"/>
        </a:defRPr>
      </a:lvl4pPr>
      <a:lvl5pPr marL="5163617">
        <a:defRPr>
          <a:latin typeface="+mn-lt"/>
          <a:ea typeface="+mn-ea"/>
          <a:cs typeface="+mn-cs"/>
        </a:defRPr>
      </a:lvl5pPr>
      <a:lvl6pPr marL="6454521">
        <a:defRPr>
          <a:latin typeface="+mn-lt"/>
          <a:ea typeface="+mn-ea"/>
          <a:cs typeface="+mn-cs"/>
        </a:defRPr>
      </a:lvl6pPr>
      <a:lvl7pPr marL="7745425">
        <a:defRPr>
          <a:latin typeface="+mn-lt"/>
          <a:ea typeface="+mn-ea"/>
          <a:cs typeface="+mn-cs"/>
        </a:defRPr>
      </a:lvl7pPr>
      <a:lvl8pPr marL="9036329">
        <a:defRPr>
          <a:latin typeface="+mn-lt"/>
          <a:ea typeface="+mn-ea"/>
          <a:cs typeface="+mn-cs"/>
        </a:defRPr>
      </a:lvl8pPr>
      <a:lvl9pPr marL="1032723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6FC75-151B-76A7-919E-0099E95879DC}"/>
              </a:ext>
            </a:extLst>
          </p:cNvPr>
          <p:cNvSpPr txBox="1"/>
          <p:nvPr/>
        </p:nvSpPr>
        <p:spPr>
          <a:xfrm>
            <a:off x="106692" y="4419600"/>
            <a:ext cx="903730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78F8F-CFE3-176B-1F13-1385FF4F47E9}"/>
              </a:ext>
            </a:extLst>
          </p:cNvPr>
          <p:cNvSpPr txBox="1"/>
          <p:nvPr/>
        </p:nvSpPr>
        <p:spPr>
          <a:xfrm>
            <a:off x="9448800" y="4419600"/>
            <a:ext cx="126492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E974C-E708-11D3-C992-6756694B5128}"/>
              </a:ext>
            </a:extLst>
          </p:cNvPr>
          <p:cNvSpPr txBox="1"/>
          <p:nvPr/>
        </p:nvSpPr>
        <p:spPr>
          <a:xfrm>
            <a:off x="22402805" y="4419600"/>
            <a:ext cx="1042413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and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02C78-48C4-AD26-337E-974030CBAF46}"/>
              </a:ext>
            </a:extLst>
          </p:cNvPr>
          <p:cNvSpPr txBox="1"/>
          <p:nvPr/>
        </p:nvSpPr>
        <p:spPr>
          <a:xfrm>
            <a:off x="106694" y="12336959"/>
            <a:ext cx="903730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CEBB5-5A1F-B2F5-B2A7-EB601A8FF640}"/>
              </a:ext>
            </a:extLst>
          </p:cNvPr>
          <p:cNvSpPr txBox="1"/>
          <p:nvPr/>
        </p:nvSpPr>
        <p:spPr>
          <a:xfrm>
            <a:off x="22402803" y="14431151"/>
            <a:ext cx="10408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0140-B5E5-40B8-33FE-C9D528769FCC}"/>
              </a:ext>
            </a:extLst>
          </p:cNvPr>
          <p:cNvSpPr txBox="1"/>
          <p:nvPr/>
        </p:nvSpPr>
        <p:spPr>
          <a:xfrm>
            <a:off x="-1" y="5362694"/>
            <a:ext cx="922019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b="0" i="0" u="none" strike="noStrike" baseline="0" dirty="0">
                <a:latin typeface="Times New Roman" panose="02020603050405020304" pitchFamily="18" charset="0"/>
              </a:rPr>
              <a:t>Mistuning refers to random variation of blade-to-blade properties of a bladed disk due to wear and tear, manufacturing etc., leading to response amplification.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</a:rPr>
              <a:t>Amplification Factor (AF) is the ratio of mistuned response to tuned response.</a:t>
            </a:r>
            <a:endParaRPr lang="en-US" sz="3400" b="0" i="0" u="none" strike="noStrike" baseline="0" dirty="0">
              <a:latin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b="0" i="0" u="none" strike="noStrike" baseline="0" dirty="0">
                <a:latin typeface="Times New Roman" panose="02020603050405020304" pitchFamily="18" charset="0"/>
              </a:rPr>
              <a:t>Inten</a:t>
            </a:r>
            <a:r>
              <a:rPr lang="en-US" sz="3400" dirty="0">
                <a:latin typeface="Times New Roman" panose="02020603050405020304" pitchFamily="18" charset="0"/>
              </a:rPr>
              <a:t>tional mistuning can be used to mitigate the effects of random mistuning by intentionally varying blade-to-blade properties.</a:t>
            </a:r>
            <a:r>
              <a:rPr lang="en-US" sz="34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</a:rPr>
              <a:t>For a bladed disk with N blades, the number of intentional mistuning patterns (with 2 different blade types) is 2</a:t>
            </a:r>
            <a:r>
              <a:rPr lang="en-US" sz="3400" baseline="30000" dirty="0">
                <a:latin typeface="Times New Roman" panose="02020603050405020304" pitchFamily="18" charset="0"/>
              </a:rPr>
              <a:t>N</a:t>
            </a:r>
            <a:r>
              <a:rPr lang="en-US" sz="3400" dirty="0">
                <a:latin typeface="Times New Roman" panose="02020603050405020304" pitchFamily="18" charset="0"/>
              </a:rPr>
              <a:t>/N.</a:t>
            </a:r>
            <a:endParaRPr lang="en-US" sz="3400" baseline="30000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</a:rPr>
              <a:t>Exhaustive search is computationally expensive.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FB7EC-7340-1D20-1C06-6CFE065A5A79}"/>
              </a:ext>
            </a:extLst>
          </p:cNvPr>
          <p:cNvSpPr txBox="1"/>
          <p:nvPr/>
        </p:nvSpPr>
        <p:spPr>
          <a:xfrm>
            <a:off x="0" y="1676400"/>
            <a:ext cx="32918401" cy="229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Intentional Mistuning of Bladed Disks Using Machine Learning Techniques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 Venkataraman Iyer, Masters in Mechanical Engineering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Dr. Raghavendra Murthy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6CC2-2466-6EEB-03DD-6C2AAE2337BC}"/>
              </a:ext>
            </a:extLst>
          </p:cNvPr>
          <p:cNvSpPr txBox="1"/>
          <p:nvPr/>
        </p:nvSpPr>
        <p:spPr>
          <a:xfrm>
            <a:off x="0" y="13105686"/>
            <a:ext cx="9143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latin typeface="Times New Roman" panose="02020603050405020304" pitchFamily="18" charset="0"/>
              </a:rPr>
              <a:t>Use machine learning (ML) regression algorithms to address the combinatorial explosion of intentional mistuning patterns with increase in N.</a:t>
            </a:r>
          </a:p>
          <a:p>
            <a:pPr marL="571500" marR="0" lvl="0" indent="-5715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latin typeface="Times New Roman" panose="02020603050405020304" pitchFamily="18" charset="0"/>
              </a:rPr>
              <a:t>Utilize a small fraction of the total number of mistuning patterns (training data) and predict AF of the remaining patterns (testing data).</a:t>
            </a:r>
          </a:p>
          <a:p>
            <a:pPr marL="571500" marR="0" lvl="0" indent="-5715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latin typeface="Times New Roman" panose="02020603050405020304" pitchFamily="18" charset="0"/>
              </a:rPr>
              <a:t>Choose appropriate ML models and tune the hyperparameters to achieve best prediction.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04313-3D19-F753-D713-F8F582D77BA6}"/>
              </a:ext>
            </a:extLst>
          </p:cNvPr>
          <p:cNvSpPr txBox="1"/>
          <p:nvPr/>
        </p:nvSpPr>
        <p:spPr>
          <a:xfrm>
            <a:off x="9486897" y="11030902"/>
            <a:ext cx="1264920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ML models were explored to model the AF for the set of intentional mistuning patterns.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with L2 penalty was explored first but did not provide good prediction which was anticipated. Combinations of input parameters were added to model nonlinearity without  much success.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various nonlinear ML models with automatic hyperparameter optimization to identify the best models.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and GP models were chosen and a range for their optimal hyperparameters was identified.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fractional factorial study was carried out to find the best set of hyperparameters for both NN and GP.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mistuning was added to try and enrich the training data but did not improve prediction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776EB-4900-CACC-6149-9101D04256CC}"/>
              </a:ext>
            </a:extLst>
          </p:cNvPr>
          <p:cNvSpPr txBox="1"/>
          <p:nvPr/>
        </p:nvSpPr>
        <p:spPr>
          <a:xfrm>
            <a:off x="22402804" y="5181600"/>
            <a:ext cx="104851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intentional mistuning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(20% training data) was chosen as the best machine learning model.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DC4F0-0E77-E600-0468-9FAEA5E3679F}"/>
              </a:ext>
            </a:extLst>
          </p:cNvPr>
          <p:cNvSpPr txBox="1"/>
          <p:nvPr/>
        </p:nvSpPr>
        <p:spPr>
          <a:xfrm>
            <a:off x="22484861" y="9601200"/>
            <a:ext cx="104030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NN model identifies a few local minimum values of AF which are close to the global optimum.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predicts a local optimum within 5% of  the global optimum using fraction of  the data (~20%).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ordering the neurons in the hidden layers from small to large with three hidden layers the best results.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hyperparameters values were also explored/optimized as shown in the results table above.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A271D2-CB42-E31F-E4DA-BE7446029342}"/>
              </a:ext>
            </a:extLst>
          </p:cNvPr>
          <p:cNvSpPr txBox="1"/>
          <p:nvPr/>
        </p:nvSpPr>
        <p:spPr>
          <a:xfrm>
            <a:off x="22402800" y="15240000"/>
            <a:ext cx="10424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other models such as Graph Neural Networks (GNN), Genetic Algorithms (GA),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dataset representation with better choice of training data using efficient sampling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larger Random mistuning dataset for training.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4B0BC45-55EF-2DED-24D8-0872EC45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94492"/>
              </p:ext>
            </p:extLst>
          </p:nvPr>
        </p:nvGraphicFramePr>
        <p:xfrm>
          <a:off x="9601200" y="5867400"/>
          <a:ext cx="1244155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27472870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62816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56318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044744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701437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14852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673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Sq. Error (MSE)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Residual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(Best Pred.)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 (Global Min.)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(Best Pred. Randc1)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 (Best Pred. Randc5)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(LR)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4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 (NN)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Process (GP)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Tree (BT)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5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Methods (EM)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Kernel (GK)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-11.0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9956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3044B8F8-D3CE-6FFB-A5FE-97B4A6E5C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61628"/>
              </p:ext>
            </p:extLst>
          </p:nvPr>
        </p:nvGraphicFramePr>
        <p:xfrm>
          <a:off x="22426246" y="6365654"/>
          <a:ext cx="5070231" cy="322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4728705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762816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05631858"/>
                    </a:ext>
                  </a:extLst>
                </a:gridCol>
                <a:gridCol w="955431">
                  <a:extLst>
                    <a:ext uri="{9D8B030D-6E8A-4147-A177-3AD203B41FA5}">
                      <a16:colId xmlns:a16="http://schemas.microsoft.com/office/drawing/2014/main" val="604474420"/>
                    </a:ext>
                  </a:extLst>
                </a:gridCol>
              </a:tblGrid>
              <a:tr h="79951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 actual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 pred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Error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574"/>
                  </a:ext>
                </a:extLst>
              </a:tr>
              <a:tr h="79951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 pattern (Full data)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480851"/>
                  </a:ext>
                </a:extLst>
              </a:tr>
              <a:tr h="79951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 pattern (Pred data)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98155"/>
                  </a:ext>
                </a:extLst>
              </a:tr>
              <a:tr h="64182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 overall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6815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2998A41-29FE-DC91-16D8-1163DAA9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68271"/>
              </p:ext>
            </p:extLst>
          </p:nvPr>
        </p:nvGraphicFramePr>
        <p:xfrm>
          <a:off x="27591250" y="6365654"/>
          <a:ext cx="5219700" cy="32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502">
                  <a:extLst>
                    <a:ext uri="{9D8B030D-6E8A-4147-A177-3AD203B41FA5}">
                      <a16:colId xmlns:a16="http://schemas.microsoft.com/office/drawing/2014/main" val="1269537397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1435851323"/>
                    </a:ext>
                  </a:extLst>
                </a:gridCol>
              </a:tblGrid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976905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Hidden layers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[99,1250,3882]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73851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Activation function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28430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01218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Kfold</a:t>
                      </a:r>
                      <a:endParaRPr lang="en-US" sz="2800" b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069824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cvloss</a:t>
                      </a:r>
                      <a:endParaRPr lang="en-US" sz="2800" b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46161"/>
                  </a:ext>
                </a:extLst>
              </a:tr>
              <a:tr h="46071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L2 penalty (lambda)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4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6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633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SEMTE Poster Template 2015 v1 Web.pdf</dc:title>
  <dc:creator>csquint1</dc:creator>
  <cp:lastModifiedBy>Rohit Iyer</cp:lastModifiedBy>
  <cp:revision>213</cp:revision>
  <dcterms:created xsi:type="dcterms:W3CDTF">2017-03-31T14:51:05Z</dcterms:created>
  <dcterms:modified xsi:type="dcterms:W3CDTF">2023-04-18T05:03:13Z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2015-10-30T00:00:00Z</vt:filetime>
  </property>
  <property fmtid="{D5CDD505-2E9C-101B-9397-08002B2CF9AE}" pid="3" name="LastSaved">
    <vt:filetime>2017-03-31T00:00:00Z</vt:filetime>
  </property>
</Properties>
</file>