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61" r:id="rId6"/>
    <p:sldId id="264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ibhinav Upadhyay" initials="AU" lastIdx="1" clrIdx="0">
    <p:extLst>
      <p:ext uri="{19B8F6BF-5375-455C-9EA6-DF929625EA0E}">
        <p15:presenceInfo xmlns:p15="http://schemas.microsoft.com/office/powerpoint/2012/main" userId="96fc4eb8aaaa8c69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33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36C366-F8DA-4418-8F97-078B676B25A0}" type="doc">
      <dgm:prSet loTypeId="urn:microsoft.com/office/officeart/2005/8/layout/hProcess9" loCatId="process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EA2269E2-2906-4E58-949E-C30371A462A1}">
      <dgm:prSet phldrT="[Text]" custT="1"/>
      <dgm:spPr/>
      <dgm:t>
        <a:bodyPr/>
        <a:lstStyle/>
        <a:p>
          <a:pPr algn="ctr"/>
          <a:r>
            <a:rPr lang="en-US" sz="1100" b="1" u="sng" dirty="0">
              <a:ln w="3175"/>
              <a:solidFill>
                <a:schemeClr val="tx1"/>
              </a:solidFill>
            </a:rPr>
            <a:t>Scraping of Social Media Data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Sites like twitter are scraped for data on a generic HP product .</a:t>
          </a:r>
          <a:endParaRPr lang="en-IN" sz="1100" b="1" u="sng" dirty="0">
            <a:ln w="3175"/>
            <a:solidFill>
              <a:schemeClr val="tx1"/>
            </a:solidFill>
          </a:endParaRPr>
        </a:p>
      </dgm:t>
    </dgm:pt>
    <dgm:pt modelId="{E798867D-E47C-4C04-884C-E867B0B6FE14}" type="parTrans" cxnId="{2A5E2577-1D4B-4C63-B7BC-C06C088CDBDD}">
      <dgm:prSet/>
      <dgm:spPr/>
      <dgm:t>
        <a:bodyPr/>
        <a:lstStyle/>
        <a:p>
          <a:endParaRPr lang="en-IN"/>
        </a:p>
      </dgm:t>
    </dgm:pt>
    <dgm:pt modelId="{96112623-FE7F-42A5-84D1-26A479D26879}" type="sibTrans" cxnId="{2A5E2577-1D4B-4C63-B7BC-C06C088CDBDD}">
      <dgm:prSet/>
      <dgm:spPr/>
      <dgm:t>
        <a:bodyPr/>
        <a:lstStyle/>
        <a:p>
          <a:endParaRPr lang="en-IN"/>
        </a:p>
      </dgm:t>
    </dgm:pt>
    <dgm:pt modelId="{512CB0A4-18DD-4C78-90BB-CCB3E5AB2F56}">
      <dgm:prSet phldrT="[Text]" custT="1"/>
      <dgm:spPr/>
      <dgm:t>
        <a:bodyPr/>
        <a:lstStyle/>
        <a:p>
          <a:pPr algn="ctr"/>
          <a:r>
            <a:rPr lang="en-US" sz="1100" b="1" i="0" u="sng" dirty="0">
              <a:solidFill>
                <a:schemeClr val="tx1"/>
              </a:solidFill>
            </a:rPr>
            <a:t>NLP of the collected data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The collected data like tweets are preprocessed,  cleaned and tokenized for further processing.</a:t>
          </a:r>
          <a:endParaRPr lang="en-IN" sz="1100" b="1" i="0" u="sng" dirty="0">
            <a:solidFill>
              <a:schemeClr val="tx1"/>
            </a:solidFill>
          </a:endParaRPr>
        </a:p>
      </dgm:t>
    </dgm:pt>
    <dgm:pt modelId="{F376F159-D496-4E92-B87F-7CDD1C09E8AF}" type="parTrans" cxnId="{BBAEB395-E2D1-41DE-B54B-5F7FBE1CC253}">
      <dgm:prSet/>
      <dgm:spPr/>
      <dgm:t>
        <a:bodyPr/>
        <a:lstStyle/>
        <a:p>
          <a:endParaRPr lang="en-IN"/>
        </a:p>
      </dgm:t>
    </dgm:pt>
    <dgm:pt modelId="{813AA82A-DEB7-4DBF-900D-9886CE6CB096}" type="sibTrans" cxnId="{BBAEB395-E2D1-41DE-B54B-5F7FBE1CC253}">
      <dgm:prSet/>
      <dgm:spPr/>
      <dgm:t>
        <a:bodyPr/>
        <a:lstStyle/>
        <a:p>
          <a:endParaRPr lang="en-IN"/>
        </a:p>
      </dgm:t>
    </dgm:pt>
    <dgm:pt modelId="{7E728619-5760-4B04-9EBF-94E5A73301D2}">
      <dgm:prSet phldrT="[Text]" custT="1"/>
      <dgm:spPr/>
      <dgm:t>
        <a:bodyPr/>
        <a:lstStyle/>
        <a:p>
          <a:pPr algn="ctr"/>
          <a:r>
            <a:rPr lang="en-US" sz="1100" b="1" u="sng" dirty="0">
              <a:solidFill>
                <a:schemeClr val="tx1"/>
              </a:solidFill>
            </a:rPr>
            <a:t>Sentiment Analysis and Key phrase generation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This stage will analyze the data for sentiments such as Complaint, Neutral or Appreciation and keywords are generated to find what the text talks about.</a:t>
          </a:r>
          <a:endParaRPr lang="en-IN" sz="1100" b="1" u="sng" dirty="0">
            <a:solidFill>
              <a:schemeClr val="tx1"/>
            </a:solidFill>
          </a:endParaRPr>
        </a:p>
      </dgm:t>
    </dgm:pt>
    <dgm:pt modelId="{7396AF3D-E425-4834-AFA7-CB3DEC213994}" type="parTrans" cxnId="{E608864E-2615-43CE-A1CD-445422EF9080}">
      <dgm:prSet/>
      <dgm:spPr/>
      <dgm:t>
        <a:bodyPr/>
        <a:lstStyle/>
        <a:p>
          <a:endParaRPr lang="en-IN"/>
        </a:p>
      </dgm:t>
    </dgm:pt>
    <dgm:pt modelId="{84DD810C-B804-4704-9F22-D4A9F2661367}" type="sibTrans" cxnId="{E608864E-2615-43CE-A1CD-445422EF9080}">
      <dgm:prSet/>
      <dgm:spPr/>
      <dgm:t>
        <a:bodyPr/>
        <a:lstStyle/>
        <a:p>
          <a:endParaRPr lang="en-IN"/>
        </a:p>
      </dgm:t>
    </dgm:pt>
    <dgm:pt modelId="{D2A42792-F21E-485C-9892-E29B15B03298}">
      <dgm:prSet phldrT="[Text]" custT="1"/>
      <dgm:spPr/>
      <dgm:t>
        <a:bodyPr/>
        <a:lstStyle/>
        <a:p>
          <a:pPr algn="ctr"/>
          <a:r>
            <a:rPr lang="en-US" sz="1100" b="1" u="sng" dirty="0">
              <a:solidFill>
                <a:schemeClr val="tx1"/>
              </a:solidFill>
            </a:rPr>
            <a:t>Queryable Knowledge Graph</a:t>
          </a:r>
        </a:p>
        <a:p>
          <a:pPr algn="ctr"/>
          <a:r>
            <a:rPr lang="en-US" sz="1100" dirty="0">
              <a:solidFill>
                <a:schemeClr val="tx1"/>
              </a:solidFill>
            </a:rPr>
            <a:t>The labelled data is converted into knowledge graph using Neo4j and </a:t>
          </a:r>
          <a:r>
            <a:rPr lang="en-US" sz="1100" dirty="0" err="1">
              <a:solidFill>
                <a:schemeClr val="tx1"/>
              </a:solidFill>
            </a:rPr>
            <a:t>GraphXR</a:t>
          </a:r>
          <a:r>
            <a:rPr lang="en-US" sz="1100" dirty="0">
              <a:solidFill>
                <a:schemeClr val="tx1"/>
              </a:solidFill>
            </a:rPr>
            <a:t> which can be queried using CYPHER language. </a:t>
          </a:r>
          <a:endParaRPr lang="en-IN" sz="1100" b="1" u="sng" dirty="0">
            <a:solidFill>
              <a:schemeClr val="tx1"/>
            </a:solidFill>
          </a:endParaRPr>
        </a:p>
      </dgm:t>
    </dgm:pt>
    <dgm:pt modelId="{2CDDF6ED-D279-43BB-85FD-13A4A52C44F6}" type="parTrans" cxnId="{96F5C4D7-599A-4E1F-A0A4-AAC6BA9184D7}">
      <dgm:prSet/>
      <dgm:spPr/>
      <dgm:t>
        <a:bodyPr/>
        <a:lstStyle/>
        <a:p>
          <a:endParaRPr lang="en-IN"/>
        </a:p>
      </dgm:t>
    </dgm:pt>
    <dgm:pt modelId="{2C1F38C2-829D-48E0-B94B-7954B7E60FEA}" type="sibTrans" cxnId="{96F5C4D7-599A-4E1F-A0A4-AAC6BA9184D7}">
      <dgm:prSet/>
      <dgm:spPr/>
      <dgm:t>
        <a:bodyPr/>
        <a:lstStyle/>
        <a:p>
          <a:endParaRPr lang="en-IN"/>
        </a:p>
      </dgm:t>
    </dgm:pt>
    <dgm:pt modelId="{1B5C3693-5392-4488-B633-FC9E87F86D05}" type="pres">
      <dgm:prSet presAssocID="{3B36C366-F8DA-4418-8F97-078B676B25A0}" presName="CompostProcess" presStyleCnt="0">
        <dgm:presLayoutVars>
          <dgm:dir/>
          <dgm:resizeHandles val="exact"/>
        </dgm:presLayoutVars>
      </dgm:prSet>
      <dgm:spPr/>
    </dgm:pt>
    <dgm:pt modelId="{DF295ACC-1F1D-4EBC-9707-D27E85BD9163}" type="pres">
      <dgm:prSet presAssocID="{3B36C366-F8DA-4418-8F97-078B676B25A0}" presName="arrow" presStyleLbl="bgShp" presStyleIdx="0" presStyleCnt="1" custScaleX="117647" custLinFactNeighborX="3389" custLinFactNeighborY="1517"/>
      <dgm:spPr/>
    </dgm:pt>
    <dgm:pt modelId="{2A024CA5-06C7-460D-BC8A-4656378D8C99}" type="pres">
      <dgm:prSet presAssocID="{3B36C366-F8DA-4418-8F97-078B676B25A0}" presName="linearProcess" presStyleCnt="0"/>
      <dgm:spPr/>
    </dgm:pt>
    <dgm:pt modelId="{35897BBB-184D-45F0-AFF5-D5103A5C28BE}" type="pres">
      <dgm:prSet presAssocID="{EA2269E2-2906-4E58-949E-C30371A462A1}" presName="textNode" presStyleLbl="node1" presStyleIdx="0" presStyleCnt="4" custScaleX="101482" custScaleY="82872">
        <dgm:presLayoutVars>
          <dgm:bulletEnabled val="1"/>
        </dgm:presLayoutVars>
      </dgm:prSet>
      <dgm:spPr/>
    </dgm:pt>
    <dgm:pt modelId="{1F0DCC02-5374-4CA3-9747-30D3E739DACB}" type="pres">
      <dgm:prSet presAssocID="{96112623-FE7F-42A5-84D1-26A479D26879}" presName="sibTrans" presStyleCnt="0"/>
      <dgm:spPr/>
    </dgm:pt>
    <dgm:pt modelId="{4583746A-0935-440F-9F37-AA4ACA9F84C5}" type="pres">
      <dgm:prSet presAssocID="{512CB0A4-18DD-4C78-90BB-CCB3E5AB2F56}" presName="textNode" presStyleLbl="node1" presStyleIdx="1" presStyleCnt="4" custScaleX="111439" custScaleY="101479" custLinFactNeighborX="-5498" custLinFactNeighborY="1253">
        <dgm:presLayoutVars>
          <dgm:bulletEnabled val="1"/>
        </dgm:presLayoutVars>
      </dgm:prSet>
      <dgm:spPr/>
    </dgm:pt>
    <dgm:pt modelId="{2FF49CF5-546D-492B-8A24-8432F50DD5B4}" type="pres">
      <dgm:prSet presAssocID="{813AA82A-DEB7-4DBF-900D-9886CE6CB096}" presName="sibTrans" presStyleCnt="0"/>
      <dgm:spPr/>
    </dgm:pt>
    <dgm:pt modelId="{5D126168-43E7-4808-A060-2C48BD25F4A3}" type="pres">
      <dgm:prSet presAssocID="{7E728619-5760-4B04-9EBF-94E5A73301D2}" presName="textNode" presStyleLbl="node1" presStyleIdx="2" presStyleCnt="4" custScaleX="139201" custScaleY="111565" custLinFactNeighborX="36672" custLinFactNeighborY="1253">
        <dgm:presLayoutVars>
          <dgm:bulletEnabled val="1"/>
        </dgm:presLayoutVars>
      </dgm:prSet>
      <dgm:spPr/>
    </dgm:pt>
    <dgm:pt modelId="{47456AF8-8138-40BA-BCB7-85D015B2BE89}" type="pres">
      <dgm:prSet presAssocID="{84DD810C-B804-4704-9F22-D4A9F2661367}" presName="sibTrans" presStyleCnt="0"/>
      <dgm:spPr/>
    </dgm:pt>
    <dgm:pt modelId="{8F08D722-49E4-4EB6-B25B-C0FCCA9859CF}" type="pres">
      <dgm:prSet presAssocID="{D2A42792-F21E-485C-9892-E29B15B03298}" presName="textNode" presStyleLbl="node1" presStyleIdx="3" presStyleCnt="4" custScaleX="134165" custScaleY="122053">
        <dgm:presLayoutVars>
          <dgm:bulletEnabled val="1"/>
        </dgm:presLayoutVars>
      </dgm:prSet>
      <dgm:spPr/>
    </dgm:pt>
  </dgm:ptLst>
  <dgm:cxnLst>
    <dgm:cxn modelId="{93F68613-B029-4A23-B000-DABA3E6B6D90}" type="presOf" srcId="{512CB0A4-18DD-4C78-90BB-CCB3E5AB2F56}" destId="{4583746A-0935-440F-9F37-AA4ACA9F84C5}" srcOrd="0" destOrd="0" presId="urn:microsoft.com/office/officeart/2005/8/layout/hProcess9"/>
    <dgm:cxn modelId="{E608864E-2615-43CE-A1CD-445422EF9080}" srcId="{3B36C366-F8DA-4418-8F97-078B676B25A0}" destId="{7E728619-5760-4B04-9EBF-94E5A73301D2}" srcOrd="2" destOrd="0" parTransId="{7396AF3D-E425-4834-AFA7-CB3DEC213994}" sibTransId="{84DD810C-B804-4704-9F22-D4A9F2661367}"/>
    <dgm:cxn modelId="{8979BF76-03C7-483E-B2C5-9B9828716A54}" type="presOf" srcId="{EA2269E2-2906-4E58-949E-C30371A462A1}" destId="{35897BBB-184D-45F0-AFF5-D5103A5C28BE}" srcOrd="0" destOrd="0" presId="urn:microsoft.com/office/officeart/2005/8/layout/hProcess9"/>
    <dgm:cxn modelId="{2A5E2577-1D4B-4C63-B7BC-C06C088CDBDD}" srcId="{3B36C366-F8DA-4418-8F97-078B676B25A0}" destId="{EA2269E2-2906-4E58-949E-C30371A462A1}" srcOrd="0" destOrd="0" parTransId="{E798867D-E47C-4C04-884C-E867B0B6FE14}" sibTransId="{96112623-FE7F-42A5-84D1-26A479D26879}"/>
    <dgm:cxn modelId="{B0BFDB90-8E1C-4565-951A-523365292C6D}" type="presOf" srcId="{D2A42792-F21E-485C-9892-E29B15B03298}" destId="{8F08D722-49E4-4EB6-B25B-C0FCCA9859CF}" srcOrd="0" destOrd="0" presId="urn:microsoft.com/office/officeart/2005/8/layout/hProcess9"/>
    <dgm:cxn modelId="{BBAEB395-E2D1-41DE-B54B-5F7FBE1CC253}" srcId="{3B36C366-F8DA-4418-8F97-078B676B25A0}" destId="{512CB0A4-18DD-4C78-90BB-CCB3E5AB2F56}" srcOrd="1" destOrd="0" parTransId="{F376F159-D496-4E92-B87F-7CDD1C09E8AF}" sibTransId="{813AA82A-DEB7-4DBF-900D-9886CE6CB096}"/>
    <dgm:cxn modelId="{96F5C4D7-599A-4E1F-A0A4-AAC6BA9184D7}" srcId="{3B36C366-F8DA-4418-8F97-078B676B25A0}" destId="{D2A42792-F21E-485C-9892-E29B15B03298}" srcOrd="3" destOrd="0" parTransId="{2CDDF6ED-D279-43BB-85FD-13A4A52C44F6}" sibTransId="{2C1F38C2-829D-48E0-B94B-7954B7E60FEA}"/>
    <dgm:cxn modelId="{B6726BDD-9A80-4562-83FF-3C4523F35216}" type="presOf" srcId="{3B36C366-F8DA-4418-8F97-078B676B25A0}" destId="{1B5C3693-5392-4488-B633-FC9E87F86D05}" srcOrd="0" destOrd="0" presId="urn:microsoft.com/office/officeart/2005/8/layout/hProcess9"/>
    <dgm:cxn modelId="{A01D8AFA-D3AB-47F0-A8C5-98F87D248C69}" type="presOf" srcId="{7E728619-5760-4B04-9EBF-94E5A73301D2}" destId="{5D126168-43E7-4808-A060-2C48BD25F4A3}" srcOrd="0" destOrd="0" presId="urn:microsoft.com/office/officeart/2005/8/layout/hProcess9"/>
    <dgm:cxn modelId="{9C8724B8-21DC-489F-8E34-A9D974E1CA12}" type="presParOf" srcId="{1B5C3693-5392-4488-B633-FC9E87F86D05}" destId="{DF295ACC-1F1D-4EBC-9707-D27E85BD9163}" srcOrd="0" destOrd="0" presId="urn:microsoft.com/office/officeart/2005/8/layout/hProcess9"/>
    <dgm:cxn modelId="{B1C25F10-D6AC-450D-99D8-81F470B0CBB2}" type="presParOf" srcId="{1B5C3693-5392-4488-B633-FC9E87F86D05}" destId="{2A024CA5-06C7-460D-BC8A-4656378D8C99}" srcOrd="1" destOrd="0" presId="urn:microsoft.com/office/officeart/2005/8/layout/hProcess9"/>
    <dgm:cxn modelId="{29A39E75-36E0-4AD3-B35E-52F5D54BE877}" type="presParOf" srcId="{2A024CA5-06C7-460D-BC8A-4656378D8C99}" destId="{35897BBB-184D-45F0-AFF5-D5103A5C28BE}" srcOrd="0" destOrd="0" presId="urn:microsoft.com/office/officeart/2005/8/layout/hProcess9"/>
    <dgm:cxn modelId="{A7CE68B6-ADEB-431C-9DFA-8FCE56393D99}" type="presParOf" srcId="{2A024CA5-06C7-460D-BC8A-4656378D8C99}" destId="{1F0DCC02-5374-4CA3-9747-30D3E739DACB}" srcOrd="1" destOrd="0" presId="urn:microsoft.com/office/officeart/2005/8/layout/hProcess9"/>
    <dgm:cxn modelId="{17CB30A7-4139-48D1-888B-76A5F9AC7160}" type="presParOf" srcId="{2A024CA5-06C7-460D-BC8A-4656378D8C99}" destId="{4583746A-0935-440F-9F37-AA4ACA9F84C5}" srcOrd="2" destOrd="0" presId="urn:microsoft.com/office/officeart/2005/8/layout/hProcess9"/>
    <dgm:cxn modelId="{816A0C7D-7EC7-4430-9EDC-FBC79332DC4B}" type="presParOf" srcId="{2A024CA5-06C7-460D-BC8A-4656378D8C99}" destId="{2FF49CF5-546D-492B-8A24-8432F50DD5B4}" srcOrd="3" destOrd="0" presId="urn:microsoft.com/office/officeart/2005/8/layout/hProcess9"/>
    <dgm:cxn modelId="{2C8CC3C4-9D6F-4AD6-B667-C29B6CDDF08A}" type="presParOf" srcId="{2A024CA5-06C7-460D-BC8A-4656378D8C99}" destId="{5D126168-43E7-4808-A060-2C48BD25F4A3}" srcOrd="4" destOrd="0" presId="urn:microsoft.com/office/officeart/2005/8/layout/hProcess9"/>
    <dgm:cxn modelId="{AD390F98-E764-49F3-9324-87553ACD40ED}" type="presParOf" srcId="{2A024CA5-06C7-460D-BC8A-4656378D8C99}" destId="{47456AF8-8138-40BA-BCB7-85D015B2BE89}" srcOrd="5" destOrd="0" presId="urn:microsoft.com/office/officeart/2005/8/layout/hProcess9"/>
    <dgm:cxn modelId="{6BC91E1A-551B-4C55-BFC1-6EDF4F2490CB}" type="presParOf" srcId="{2A024CA5-06C7-460D-BC8A-4656378D8C99}" destId="{8F08D722-49E4-4EB6-B25B-C0FCCA9859CF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295ACC-1F1D-4EBC-9707-D27E85BD9163}">
      <dsp:nvSpPr>
        <dsp:cNvPr id="0" name=""/>
        <dsp:cNvSpPr/>
      </dsp:nvSpPr>
      <dsp:spPr>
        <a:xfrm>
          <a:off x="4" y="0"/>
          <a:ext cx="8487603" cy="291246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35897BBB-184D-45F0-AFF5-D5103A5C28BE}">
      <dsp:nvSpPr>
        <dsp:cNvPr id="0" name=""/>
        <dsp:cNvSpPr/>
      </dsp:nvSpPr>
      <dsp:spPr>
        <a:xfrm>
          <a:off x="16" y="973507"/>
          <a:ext cx="1616352" cy="965445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ln w="3175"/>
              <a:solidFill>
                <a:schemeClr val="tx1"/>
              </a:solidFill>
            </a:rPr>
            <a:t>Scraping of Social Media Data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Sites like twitter are scraped for data on a generic HP product .</a:t>
          </a:r>
          <a:endParaRPr lang="en-IN" sz="1100" b="1" u="sng" kern="1200" dirty="0">
            <a:ln w="3175"/>
            <a:solidFill>
              <a:schemeClr val="tx1"/>
            </a:solidFill>
          </a:endParaRPr>
        </a:p>
      </dsp:txBody>
      <dsp:txXfrm>
        <a:off x="47145" y="1020636"/>
        <a:ext cx="1522094" cy="871187"/>
      </dsp:txXfrm>
    </dsp:sp>
    <dsp:sp modelId="{4583746A-0935-440F-9F37-AA4ACA9F84C5}">
      <dsp:nvSpPr>
        <dsp:cNvPr id="0" name=""/>
        <dsp:cNvSpPr/>
      </dsp:nvSpPr>
      <dsp:spPr>
        <a:xfrm>
          <a:off x="1850182" y="879720"/>
          <a:ext cx="1774941" cy="11822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sng" kern="1200" dirty="0">
              <a:solidFill>
                <a:schemeClr val="tx1"/>
              </a:solidFill>
            </a:rPr>
            <a:t>NLP of the collected data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The collected data like tweets are preprocessed,  cleaned and tokenized for further processing.</a:t>
          </a:r>
          <a:endParaRPr lang="en-IN" sz="1100" b="1" i="0" u="sng" kern="1200" dirty="0">
            <a:solidFill>
              <a:schemeClr val="tx1"/>
            </a:solidFill>
          </a:endParaRPr>
        </a:p>
      </dsp:txBody>
      <dsp:txXfrm>
        <a:off x="1907893" y="937431"/>
        <a:ext cx="1659519" cy="1066792"/>
      </dsp:txXfrm>
    </dsp:sp>
    <dsp:sp modelId="{5D126168-43E7-4808-A060-2C48BD25F4A3}">
      <dsp:nvSpPr>
        <dsp:cNvPr id="0" name=""/>
        <dsp:cNvSpPr/>
      </dsp:nvSpPr>
      <dsp:spPr>
        <a:xfrm>
          <a:off x="3976877" y="820970"/>
          <a:ext cx="2217120" cy="1299714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solidFill>
                <a:schemeClr val="tx1"/>
              </a:solidFill>
            </a:rPr>
            <a:t>Sentiment Analysis and Key phrase generation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This stage will analyze the data for sentiments such as Complaint, Neutral or Appreciation and keywords are generated to find what the text talks about.</a:t>
          </a:r>
          <a:endParaRPr lang="en-IN" sz="1100" b="1" u="sng" kern="1200" dirty="0">
            <a:solidFill>
              <a:schemeClr val="tx1"/>
            </a:solidFill>
          </a:endParaRPr>
        </a:p>
      </dsp:txBody>
      <dsp:txXfrm>
        <a:off x="4040324" y="884417"/>
        <a:ext cx="2090226" cy="1172820"/>
      </dsp:txXfrm>
    </dsp:sp>
    <dsp:sp modelId="{8F08D722-49E4-4EB6-B25B-C0FCCA9859CF}">
      <dsp:nvSpPr>
        <dsp:cNvPr id="0" name=""/>
        <dsp:cNvSpPr/>
      </dsp:nvSpPr>
      <dsp:spPr>
        <a:xfrm>
          <a:off x="6350681" y="745281"/>
          <a:ext cx="2136909" cy="1421897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1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1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41910" tIns="41910" rIns="41910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u="sng" kern="1200" dirty="0">
              <a:solidFill>
                <a:schemeClr val="tx1"/>
              </a:solidFill>
            </a:rPr>
            <a:t>Queryable Knowledge Graph</a:t>
          </a:r>
        </a:p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 dirty="0">
              <a:solidFill>
                <a:schemeClr val="tx1"/>
              </a:solidFill>
            </a:rPr>
            <a:t>The labelled data is converted into knowledge graph using Neo4j and </a:t>
          </a:r>
          <a:r>
            <a:rPr lang="en-US" sz="1100" kern="1200" dirty="0" err="1">
              <a:solidFill>
                <a:schemeClr val="tx1"/>
              </a:solidFill>
            </a:rPr>
            <a:t>GraphXR</a:t>
          </a:r>
          <a:r>
            <a:rPr lang="en-US" sz="1100" kern="1200" dirty="0">
              <a:solidFill>
                <a:schemeClr val="tx1"/>
              </a:solidFill>
            </a:rPr>
            <a:t> which can be queried using CYPHER language. </a:t>
          </a:r>
          <a:endParaRPr lang="en-IN" sz="1100" b="1" u="sng" kern="1200" dirty="0">
            <a:solidFill>
              <a:schemeClr val="tx1"/>
            </a:solidFill>
          </a:endParaRPr>
        </a:p>
      </dsp:txBody>
      <dsp:txXfrm>
        <a:off x="6420092" y="814692"/>
        <a:ext cx="1998087" cy="1283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5883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616065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0175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9426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8632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5915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25709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5445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0885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441249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1560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A784E523-F440-4D31-A1BD-CCD1EFECE482}" type="datetimeFigureOut">
              <a:rPr lang="en-IN" smtClean="0"/>
              <a:t>09-10-2023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EDD8456-C18F-4366-90AF-51EE4411A144}" type="slidenum">
              <a:rPr lang="en-IN" smtClean="0"/>
              <a:t>‹#›</a:t>
            </a:fld>
            <a:endParaRPr lang="en-IN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12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10" Type="http://schemas.openxmlformats.org/officeDocument/2006/relationships/image" Target="../media/image4.pn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AA6D5C-5EEA-BAEC-F984-1B8A8C8830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ANALYSIS USING QUERYABLE KNOWLEDGE GRAPH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279949-6AD8-A61A-A564-AFC20267315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BY, Rohit Lahori</a:t>
            </a:r>
          </a:p>
          <a:p>
            <a:r>
              <a:rPr lang="en-US" sz="1400" dirty="0"/>
              <a:t>Email:- </a:t>
            </a:r>
            <a:r>
              <a:rPr lang="en-US" sz="1400" dirty="0">
                <a:latin typeface="+mn-lt"/>
              </a:rPr>
              <a:t>rohitlahori.02@gmail.com</a:t>
            </a:r>
            <a:endParaRPr lang="en-IN" sz="1400" dirty="0">
              <a:latin typeface="+mn-lt"/>
            </a:endParaRP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732373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A29C1-BDC9-D19B-0787-BC1CB30ED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Overview of Problem Solution</a:t>
            </a:r>
            <a:endParaRPr lang="en-IN" b="1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5E6B8E3-FBCC-EBD2-13DA-4457AA1E60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7726530"/>
              </p:ext>
            </p:extLst>
          </p:nvPr>
        </p:nvGraphicFramePr>
        <p:xfrm>
          <a:off x="1301186" y="2338270"/>
          <a:ext cx="8487608" cy="29124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8" name="Arrow: Curved Down 37">
            <a:extLst>
              <a:ext uri="{FF2B5EF4-FFF2-40B4-BE49-F238E27FC236}">
                <a16:creationId xmlns:a16="http://schemas.microsoft.com/office/drawing/2014/main" id="{CFFE4F07-E135-194F-4D14-6DCA53720059}"/>
              </a:ext>
            </a:extLst>
          </p:cNvPr>
          <p:cNvSpPr/>
          <p:nvPr/>
        </p:nvSpPr>
        <p:spPr>
          <a:xfrm>
            <a:off x="4237295" y="2576927"/>
            <a:ext cx="1857081" cy="5090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0" name="Arrow: Curved Up 39">
            <a:extLst>
              <a:ext uri="{FF2B5EF4-FFF2-40B4-BE49-F238E27FC236}">
                <a16:creationId xmlns:a16="http://schemas.microsoft.com/office/drawing/2014/main" id="{FFEDA62F-9378-619C-7E9C-8AD694257641}"/>
              </a:ext>
            </a:extLst>
          </p:cNvPr>
          <p:cNvSpPr/>
          <p:nvPr/>
        </p:nvSpPr>
        <p:spPr>
          <a:xfrm>
            <a:off x="2077038" y="4397898"/>
            <a:ext cx="1357461" cy="527902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A31B9D3-B269-2477-2E39-1DFCDD19F60D}"/>
              </a:ext>
            </a:extLst>
          </p:cNvPr>
          <p:cNvSpPr txBox="1"/>
          <p:nvPr/>
        </p:nvSpPr>
        <p:spPr>
          <a:xfrm>
            <a:off x="1879075" y="4859197"/>
            <a:ext cx="175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Uncleaned Data</a:t>
            </a:r>
            <a:endParaRPr lang="en-IN" b="1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4A1AA2E-44D3-D025-5ECF-D2C5CB5FCC5F}"/>
              </a:ext>
            </a:extLst>
          </p:cNvPr>
          <p:cNvSpPr txBox="1"/>
          <p:nvPr/>
        </p:nvSpPr>
        <p:spPr>
          <a:xfrm>
            <a:off x="4316094" y="2239021"/>
            <a:ext cx="23944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Cleaned Data</a:t>
            </a:r>
            <a:endParaRPr lang="en-IN" b="1" dirty="0"/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15BB7686-C993-B614-189F-561293D860B0}"/>
              </a:ext>
            </a:extLst>
          </p:cNvPr>
          <p:cNvSpPr/>
          <p:nvPr/>
        </p:nvSpPr>
        <p:spPr>
          <a:xfrm>
            <a:off x="6096000" y="4546734"/>
            <a:ext cx="2146181" cy="603276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D75B2B7-4C97-797A-FD3E-C9174883CCC0}"/>
              </a:ext>
            </a:extLst>
          </p:cNvPr>
          <p:cNvSpPr txBox="1"/>
          <p:nvPr/>
        </p:nvSpPr>
        <p:spPr>
          <a:xfrm>
            <a:off x="6419659" y="5165313"/>
            <a:ext cx="14988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Labelled Data</a:t>
            </a:r>
            <a:endParaRPr lang="en-IN" b="1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B8A1BD3-6DE4-2259-725A-7C86B3C9835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593167">
            <a:off x="427556" y="3274923"/>
            <a:ext cx="462643" cy="462643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18E16239-7BA0-49E9-642C-FC5C6BFE90A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04075">
            <a:off x="507291" y="3870642"/>
            <a:ext cx="408718" cy="346991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0AEC58E2-349F-30F9-B03D-A8F383F6CB5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672160" y="3589552"/>
            <a:ext cx="780754" cy="409896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05765EBE-685B-6D51-5131-93EB4765FC98}"/>
              </a:ext>
            </a:extLst>
          </p:cNvPr>
          <p:cNvSpPr txBox="1"/>
          <p:nvPr/>
        </p:nvSpPr>
        <p:spPr>
          <a:xfrm>
            <a:off x="246476" y="4335231"/>
            <a:ext cx="1054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Websites</a:t>
            </a:r>
            <a:endParaRPr lang="en-IN" b="1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AEFECA9-EB67-2C15-B0A6-82650C767179}"/>
              </a:ext>
            </a:extLst>
          </p:cNvPr>
          <p:cNvSpPr txBox="1"/>
          <p:nvPr/>
        </p:nvSpPr>
        <p:spPr>
          <a:xfrm>
            <a:off x="9972745" y="2574506"/>
            <a:ext cx="20241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Knowledge Graph</a:t>
            </a:r>
            <a:endParaRPr lang="en-IN" b="1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84364D0E-3F1C-662D-BA83-3A94535C57C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51" t="5694" r="15285" b="10602"/>
          <a:stretch/>
        </p:blipFill>
        <p:spPr>
          <a:xfrm>
            <a:off x="9972745" y="3051396"/>
            <a:ext cx="1794864" cy="145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507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B5B53D-3E37-6411-D96A-DCD6E659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552" y="-215186"/>
            <a:ext cx="10058400" cy="1450757"/>
          </a:xfrm>
        </p:spPr>
        <p:txBody>
          <a:bodyPr/>
          <a:lstStyle/>
          <a:p>
            <a:r>
              <a:rPr lang="en-US" b="1" dirty="0"/>
              <a:t>High Level Design</a:t>
            </a:r>
            <a:endParaRPr lang="en-IN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5335943-3F16-A4A1-FFB9-B83470A168E6}"/>
              </a:ext>
            </a:extLst>
          </p:cNvPr>
          <p:cNvSpPr txBox="1"/>
          <p:nvPr/>
        </p:nvSpPr>
        <p:spPr>
          <a:xfrm>
            <a:off x="662614" y="1470136"/>
            <a:ext cx="23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Endpoint and Input</a:t>
            </a:r>
            <a:endParaRPr lang="en-IN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7FA7051-6BDF-9F3D-3279-50166561F034}"/>
              </a:ext>
            </a:extLst>
          </p:cNvPr>
          <p:cNvSpPr txBox="1"/>
          <p:nvPr/>
        </p:nvSpPr>
        <p:spPr>
          <a:xfrm>
            <a:off x="6401965" y="1416493"/>
            <a:ext cx="243211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Graph Conversion and Relationship Generation</a:t>
            </a:r>
            <a:endParaRPr lang="en-IN" u="sng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DB95A8A-90A7-0D88-11EE-1D24228779A4}"/>
              </a:ext>
            </a:extLst>
          </p:cNvPr>
          <p:cNvSpPr/>
          <p:nvPr/>
        </p:nvSpPr>
        <p:spPr>
          <a:xfrm>
            <a:off x="937778" y="1944403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Entering the product to collect data on</a:t>
            </a:r>
            <a:endParaRPr lang="en-IN" sz="14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D27846D-C3DC-D53B-62A9-E00F0C383648}"/>
              </a:ext>
            </a:extLst>
          </p:cNvPr>
          <p:cNvCxnSpPr>
            <a:cxnSpLocks/>
            <a:stCxn id="12" idx="2"/>
            <a:endCxn id="132" idx="0"/>
          </p:cNvCxnSpPr>
          <p:nvPr/>
        </p:nvCxnSpPr>
        <p:spPr>
          <a:xfrm>
            <a:off x="1611794" y="2703462"/>
            <a:ext cx="4589" cy="79939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1E2C9EB-60D4-C02B-1873-597BB576F9F2}"/>
              </a:ext>
            </a:extLst>
          </p:cNvPr>
          <p:cNvCxnSpPr>
            <a:cxnSpLocks/>
            <a:stCxn id="132" idx="2"/>
            <a:endCxn id="133" idx="0"/>
          </p:cNvCxnSpPr>
          <p:nvPr/>
        </p:nvCxnSpPr>
        <p:spPr>
          <a:xfrm>
            <a:off x="1616383" y="4261911"/>
            <a:ext cx="12650" cy="8357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E3D188A6-0FD9-ADF4-F08A-1106BF612CAD}"/>
              </a:ext>
            </a:extLst>
          </p:cNvPr>
          <p:cNvSpPr/>
          <p:nvPr/>
        </p:nvSpPr>
        <p:spPr>
          <a:xfrm>
            <a:off x="3770461" y="1904971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HTML Content of website is parsed after searching for product</a:t>
            </a:r>
            <a:endParaRPr lang="en-IN" sz="12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B3CC035-4150-6E4E-9F6C-E727245EC7ED}"/>
              </a:ext>
            </a:extLst>
          </p:cNvPr>
          <p:cNvSpPr/>
          <p:nvPr/>
        </p:nvSpPr>
        <p:spPr>
          <a:xfrm>
            <a:off x="3770461" y="4751906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Analyzing the data for sentiments and extracting keywords</a:t>
            </a:r>
            <a:endParaRPr lang="en-IN" sz="1200" dirty="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F81B79C-E4DD-2A09-4771-4E46E8078813}"/>
              </a:ext>
            </a:extLst>
          </p:cNvPr>
          <p:cNvSpPr/>
          <p:nvPr/>
        </p:nvSpPr>
        <p:spPr>
          <a:xfrm>
            <a:off x="6749184" y="2069850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Initializing Nodes of labelled data</a:t>
            </a:r>
            <a:endParaRPr lang="en-IN" sz="1200" dirty="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3FD1E6EB-13E0-6AD3-ADD8-BA674D772710}"/>
              </a:ext>
            </a:extLst>
          </p:cNvPr>
          <p:cNvCxnSpPr>
            <a:cxnSpLocks/>
            <a:stCxn id="49" idx="2"/>
            <a:endCxn id="52" idx="0"/>
          </p:cNvCxnSpPr>
          <p:nvPr/>
        </p:nvCxnSpPr>
        <p:spPr>
          <a:xfrm flipH="1">
            <a:off x="7420856" y="2828909"/>
            <a:ext cx="2344" cy="69805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634026D1-B43D-DBC1-F237-A373E5D8E569}"/>
              </a:ext>
            </a:extLst>
          </p:cNvPr>
          <p:cNvSpPr/>
          <p:nvPr/>
        </p:nvSpPr>
        <p:spPr>
          <a:xfrm>
            <a:off x="6746840" y="3526960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Initializing Nodes of Category and Types</a:t>
            </a:r>
            <a:endParaRPr lang="en-IN" sz="1200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43F6E991-91A9-6CB1-8248-C1BCB782EAAB}"/>
              </a:ext>
            </a:extLst>
          </p:cNvPr>
          <p:cNvCxnSpPr>
            <a:cxnSpLocks/>
            <a:stCxn id="52" idx="2"/>
            <a:endCxn id="55" idx="0"/>
          </p:cNvCxnSpPr>
          <p:nvPr/>
        </p:nvCxnSpPr>
        <p:spPr>
          <a:xfrm>
            <a:off x="7420856" y="4286019"/>
            <a:ext cx="0" cy="81949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CB73EEAF-1E7F-897A-3428-A22DA0AC4136}"/>
              </a:ext>
            </a:extLst>
          </p:cNvPr>
          <p:cNvSpPr/>
          <p:nvPr/>
        </p:nvSpPr>
        <p:spPr>
          <a:xfrm>
            <a:off x="6746840" y="5105515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Building Relationships between the nodes</a:t>
            </a:r>
            <a:endParaRPr lang="en-IN" sz="1200" dirty="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815E82E0-0874-6617-0B7A-13490CF04630}"/>
              </a:ext>
            </a:extLst>
          </p:cNvPr>
          <p:cNvCxnSpPr>
            <a:cxnSpLocks/>
            <a:stCxn id="55" idx="3"/>
            <a:endCxn id="128" idx="1"/>
          </p:cNvCxnSpPr>
          <p:nvPr/>
        </p:nvCxnSpPr>
        <p:spPr>
          <a:xfrm flipV="1">
            <a:off x="8094871" y="5481405"/>
            <a:ext cx="1462769" cy="364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957CD473-6BB3-DE13-91FA-68CFD5370CE6}"/>
              </a:ext>
            </a:extLst>
          </p:cNvPr>
          <p:cNvCxnSpPr/>
          <p:nvPr/>
        </p:nvCxnSpPr>
        <p:spPr>
          <a:xfrm flipH="1">
            <a:off x="9559187" y="1734532"/>
            <a:ext cx="461914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B842E289-4C56-EC49-30C8-9EED81750222}"/>
              </a:ext>
            </a:extLst>
          </p:cNvPr>
          <p:cNvCxnSpPr>
            <a:cxnSpLocks/>
            <a:stCxn id="133" idx="3"/>
            <a:endCxn id="23" idx="1"/>
          </p:cNvCxnSpPr>
          <p:nvPr/>
        </p:nvCxnSpPr>
        <p:spPr>
          <a:xfrm flipV="1">
            <a:off x="2303048" y="2284501"/>
            <a:ext cx="1467413" cy="3192714"/>
          </a:xfrm>
          <a:prstGeom prst="bentConnector3">
            <a:avLst>
              <a:gd name="adj1" fmla="val 6077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105" name="Picture 104">
            <a:extLst>
              <a:ext uri="{FF2B5EF4-FFF2-40B4-BE49-F238E27FC236}">
                <a16:creationId xmlns:a16="http://schemas.microsoft.com/office/drawing/2014/main" id="{16113B81-B67F-35A0-C9B4-5586D0F7A0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7011" y="2284214"/>
            <a:ext cx="716005" cy="268503"/>
          </a:xfrm>
          <a:prstGeom prst="rect">
            <a:avLst/>
          </a:prstGeom>
        </p:spPr>
      </p:pic>
      <p:pic>
        <p:nvPicPr>
          <p:cNvPr id="107" name="Picture 106">
            <a:extLst>
              <a:ext uri="{FF2B5EF4-FFF2-40B4-BE49-F238E27FC236}">
                <a16:creationId xmlns:a16="http://schemas.microsoft.com/office/drawing/2014/main" id="{BE17CE77-51FC-4685-6B0E-B6EC6B485C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5241" y="5700281"/>
            <a:ext cx="990697" cy="497330"/>
          </a:xfrm>
          <a:prstGeom prst="rect">
            <a:avLst/>
          </a:prstGeom>
        </p:spPr>
      </p:pic>
      <p:pic>
        <p:nvPicPr>
          <p:cNvPr id="109" name="Picture 108">
            <a:extLst>
              <a:ext uri="{FF2B5EF4-FFF2-40B4-BE49-F238E27FC236}">
                <a16:creationId xmlns:a16="http://schemas.microsoft.com/office/drawing/2014/main" id="{FCE4F00C-2C52-FE14-6F68-4C69883EC10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408" y="3625267"/>
            <a:ext cx="370862" cy="387516"/>
          </a:xfrm>
          <a:prstGeom prst="rect">
            <a:avLst/>
          </a:prstGeom>
        </p:spPr>
      </p:pic>
      <p:pic>
        <p:nvPicPr>
          <p:cNvPr id="111" name="Picture 110">
            <a:extLst>
              <a:ext uri="{FF2B5EF4-FFF2-40B4-BE49-F238E27FC236}">
                <a16:creationId xmlns:a16="http://schemas.microsoft.com/office/drawing/2014/main" id="{C2B05604-7F6B-C46B-4D17-AE6599861CD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8808" y="3485484"/>
            <a:ext cx="527299" cy="527299"/>
          </a:xfrm>
          <a:prstGeom prst="rect">
            <a:avLst/>
          </a:prstGeom>
        </p:spPr>
      </p:pic>
      <p:pic>
        <p:nvPicPr>
          <p:cNvPr id="113" name="Picture 112">
            <a:extLst>
              <a:ext uri="{FF2B5EF4-FFF2-40B4-BE49-F238E27FC236}">
                <a16:creationId xmlns:a16="http://schemas.microsoft.com/office/drawing/2014/main" id="{7A89C724-F8EB-70CD-5289-AB495CC7BA3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161" y="5445226"/>
            <a:ext cx="484722" cy="527299"/>
          </a:xfrm>
          <a:prstGeom prst="rect">
            <a:avLst/>
          </a:prstGeom>
        </p:spPr>
      </p:pic>
      <p:pic>
        <p:nvPicPr>
          <p:cNvPr id="115" name="Picture 114">
            <a:extLst>
              <a:ext uri="{FF2B5EF4-FFF2-40B4-BE49-F238E27FC236}">
                <a16:creationId xmlns:a16="http://schemas.microsoft.com/office/drawing/2014/main" id="{904CC12E-E9BF-F10B-82B0-A1D66798E67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3173" y="2228208"/>
            <a:ext cx="410214" cy="475254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B3FD08E6-E775-AB62-C674-15F84EB47C3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14162" y="2650969"/>
            <a:ext cx="579469" cy="662251"/>
          </a:xfrm>
          <a:prstGeom prst="rect">
            <a:avLst/>
          </a:prstGeom>
        </p:spPr>
      </p:pic>
      <p:pic>
        <p:nvPicPr>
          <p:cNvPr id="124" name="Picture 123">
            <a:extLst>
              <a:ext uri="{FF2B5EF4-FFF2-40B4-BE49-F238E27FC236}">
                <a16:creationId xmlns:a16="http://schemas.microsoft.com/office/drawing/2014/main" id="{936E365D-3EF3-F258-8767-3E523FA3C74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578451" y="3882382"/>
            <a:ext cx="579469" cy="662251"/>
          </a:xfrm>
          <a:prstGeom prst="rect">
            <a:avLst/>
          </a:prstGeom>
        </p:spPr>
      </p:pic>
      <p:pic>
        <p:nvPicPr>
          <p:cNvPr id="128" name="Picture 127">
            <a:extLst>
              <a:ext uri="{FF2B5EF4-FFF2-40B4-BE49-F238E27FC236}">
                <a16:creationId xmlns:a16="http://schemas.microsoft.com/office/drawing/2014/main" id="{F86C77B0-33A3-C116-CE25-4FE13F4F4B1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7640" y="5150279"/>
            <a:ext cx="662252" cy="662252"/>
          </a:xfrm>
          <a:prstGeom prst="rect">
            <a:avLst/>
          </a:prstGeom>
        </p:spPr>
      </p:pic>
      <p:sp>
        <p:nvSpPr>
          <p:cNvPr id="129" name="TextBox 128">
            <a:extLst>
              <a:ext uri="{FF2B5EF4-FFF2-40B4-BE49-F238E27FC236}">
                <a16:creationId xmlns:a16="http://schemas.microsoft.com/office/drawing/2014/main" id="{94B8D011-2C5A-8D5F-D15E-7DC9AFCBF3A9}"/>
              </a:ext>
            </a:extLst>
          </p:cNvPr>
          <p:cNvSpPr txBox="1"/>
          <p:nvPr/>
        </p:nvSpPr>
        <p:spPr>
          <a:xfrm>
            <a:off x="10063919" y="2834930"/>
            <a:ext cx="168430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Labelled Data</a:t>
            </a:r>
            <a:endParaRPr lang="en-IN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0FD30FB7-F752-EAED-7E2A-D56212C80F24}"/>
              </a:ext>
            </a:extLst>
          </p:cNvPr>
          <p:cNvSpPr txBox="1"/>
          <p:nvPr/>
        </p:nvSpPr>
        <p:spPr>
          <a:xfrm>
            <a:off x="10157920" y="3906490"/>
            <a:ext cx="159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Nodes Table/Relation</a:t>
            </a:r>
            <a:endParaRPr lang="en-IN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2171B51A-E0C3-CDE8-AC0B-763F0604CED6}"/>
              </a:ext>
            </a:extLst>
          </p:cNvPr>
          <p:cNvSpPr txBox="1"/>
          <p:nvPr/>
        </p:nvSpPr>
        <p:spPr>
          <a:xfrm>
            <a:off x="10083324" y="5097685"/>
            <a:ext cx="159030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Knowledge Graph</a:t>
            </a:r>
            <a:endParaRPr lang="en-IN" dirty="0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8236E788-128B-C4DA-698E-0CC1B13B5CBA}"/>
              </a:ext>
            </a:extLst>
          </p:cNvPr>
          <p:cNvSpPr/>
          <p:nvPr/>
        </p:nvSpPr>
        <p:spPr>
          <a:xfrm>
            <a:off x="942367" y="3502852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Initializing a Web driver to search on website using Selenium</a:t>
            </a:r>
            <a:endParaRPr lang="en-IN" sz="1200" dirty="0"/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12E1E942-2BCE-4D1F-22C1-4C14919F3366}"/>
              </a:ext>
            </a:extLst>
          </p:cNvPr>
          <p:cNvSpPr/>
          <p:nvPr/>
        </p:nvSpPr>
        <p:spPr>
          <a:xfrm>
            <a:off x="955017" y="5097685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Signing in to websites and/or providing credentials</a:t>
            </a:r>
            <a:endParaRPr lang="en-IN" sz="1200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A98A7BC-06BE-1143-863B-231673111180}"/>
              </a:ext>
            </a:extLst>
          </p:cNvPr>
          <p:cNvCxnSpPr>
            <a:cxnSpLocks/>
          </p:cNvCxnSpPr>
          <p:nvPr/>
        </p:nvCxnSpPr>
        <p:spPr>
          <a:xfrm>
            <a:off x="1183065" y="1734532"/>
            <a:ext cx="100159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A0FD40D-475C-313D-EBB7-549958054E14}"/>
              </a:ext>
            </a:extLst>
          </p:cNvPr>
          <p:cNvCxnSpPr>
            <a:cxnSpLocks/>
          </p:cNvCxnSpPr>
          <p:nvPr/>
        </p:nvCxnSpPr>
        <p:spPr>
          <a:xfrm>
            <a:off x="5978310" y="1642846"/>
            <a:ext cx="0" cy="4352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7FF4B82-54DC-ECB8-30F7-74ADF2B470E1}"/>
              </a:ext>
            </a:extLst>
          </p:cNvPr>
          <p:cNvCxnSpPr>
            <a:cxnSpLocks/>
          </p:cNvCxnSpPr>
          <p:nvPr/>
        </p:nvCxnSpPr>
        <p:spPr>
          <a:xfrm>
            <a:off x="2991034" y="1642846"/>
            <a:ext cx="0" cy="4352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B00EDB-5CEF-443A-B9B7-B057BBD88023}"/>
              </a:ext>
            </a:extLst>
          </p:cNvPr>
          <p:cNvCxnSpPr>
            <a:cxnSpLocks/>
            <a:stCxn id="23" idx="2"/>
          </p:cNvCxnSpPr>
          <p:nvPr/>
        </p:nvCxnSpPr>
        <p:spPr>
          <a:xfrm>
            <a:off x="4444477" y="2664030"/>
            <a:ext cx="5672" cy="62176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DD422AA7-0C0E-E7DB-1BB2-32F1D200D248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4444477" y="4044851"/>
            <a:ext cx="5672" cy="70705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491151-6ACD-5823-3E52-EC9EC537E8CE}"/>
              </a:ext>
            </a:extLst>
          </p:cNvPr>
          <p:cNvSpPr txBox="1"/>
          <p:nvPr/>
        </p:nvSpPr>
        <p:spPr>
          <a:xfrm>
            <a:off x="3354986" y="1458180"/>
            <a:ext cx="23284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Web Scraping and NLP</a:t>
            </a:r>
            <a:endParaRPr lang="en-IN" u="sng" dirty="0"/>
          </a:p>
        </p:txBody>
      </p: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90F4CC1A-35EA-C39A-85DA-318AF623965C}"/>
              </a:ext>
            </a:extLst>
          </p:cNvPr>
          <p:cNvCxnSpPr>
            <a:cxnSpLocks/>
          </p:cNvCxnSpPr>
          <p:nvPr/>
        </p:nvCxnSpPr>
        <p:spPr>
          <a:xfrm>
            <a:off x="9031955" y="1620168"/>
            <a:ext cx="0" cy="4352357"/>
          </a:xfrm>
          <a:prstGeom prst="line">
            <a:avLst/>
          </a:prstGeom>
          <a:ln w="3810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DE2420A1-F6FD-60D0-6B8C-D403B7C96674}"/>
              </a:ext>
            </a:extLst>
          </p:cNvPr>
          <p:cNvSpPr/>
          <p:nvPr/>
        </p:nvSpPr>
        <p:spPr>
          <a:xfrm>
            <a:off x="3773582" y="3284238"/>
            <a:ext cx="1348031" cy="75905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Extracting the necessary content and cleaning the text</a:t>
            </a:r>
            <a:endParaRPr lang="en-IN" sz="1200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A44F0FE3-07D5-6563-0343-BFC264A918A0}"/>
              </a:ext>
            </a:extLst>
          </p:cNvPr>
          <p:cNvCxnSpPr>
            <a:cxnSpLocks/>
            <a:stCxn id="33" idx="3"/>
            <a:endCxn id="49" idx="1"/>
          </p:cNvCxnSpPr>
          <p:nvPr/>
        </p:nvCxnSpPr>
        <p:spPr>
          <a:xfrm flipV="1">
            <a:off x="5118492" y="2449380"/>
            <a:ext cx="1630692" cy="2682056"/>
          </a:xfrm>
          <a:prstGeom prst="bentConnector3">
            <a:avLst>
              <a:gd name="adj1" fmla="val 43770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E9B0812-D7E8-93EE-079A-1CBE33E8C411}"/>
              </a:ext>
            </a:extLst>
          </p:cNvPr>
          <p:cNvSpPr txBox="1"/>
          <p:nvPr/>
        </p:nvSpPr>
        <p:spPr>
          <a:xfrm>
            <a:off x="9727320" y="1507211"/>
            <a:ext cx="23284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Output Files and Graphs</a:t>
            </a:r>
            <a:endParaRPr lang="en-IN" u="sng" dirty="0"/>
          </a:p>
        </p:txBody>
      </p:sp>
      <p:cxnSp>
        <p:nvCxnSpPr>
          <p:cNvPr id="134" name="Connector: Elbow 133">
            <a:extLst>
              <a:ext uri="{FF2B5EF4-FFF2-40B4-BE49-F238E27FC236}">
                <a16:creationId xmlns:a16="http://schemas.microsoft.com/office/drawing/2014/main" id="{DCB13FBB-1247-38B1-0B41-E335A45F1683}"/>
              </a:ext>
            </a:extLst>
          </p:cNvPr>
          <p:cNvCxnSpPr>
            <a:cxnSpLocks/>
          </p:cNvCxnSpPr>
          <p:nvPr/>
        </p:nvCxnSpPr>
        <p:spPr>
          <a:xfrm flipV="1">
            <a:off x="5103993" y="2955361"/>
            <a:ext cx="4495670" cy="1989259"/>
          </a:xfrm>
          <a:prstGeom prst="bentConnector3">
            <a:avLst>
              <a:gd name="adj1" fmla="val 73604"/>
            </a:avLst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2D5128E1-969B-25E0-A5E1-7804AEB294CB}"/>
              </a:ext>
            </a:extLst>
          </p:cNvPr>
          <p:cNvCxnSpPr>
            <a:cxnSpLocks/>
            <a:stCxn id="52" idx="3"/>
            <a:endCxn id="124" idx="1"/>
          </p:cNvCxnSpPr>
          <p:nvPr/>
        </p:nvCxnSpPr>
        <p:spPr>
          <a:xfrm>
            <a:off x="8094871" y="3906490"/>
            <a:ext cx="1483580" cy="307018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61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D94BBB8-7188-12F0-5ED7-B27A3BB704D2}"/>
              </a:ext>
            </a:extLst>
          </p:cNvPr>
          <p:cNvCxnSpPr>
            <a:cxnSpLocks/>
          </p:cNvCxnSpPr>
          <p:nvPr/>
        </p:nvCxnSpPr>
        <p:spPr>
          <a:xfrm>
            <a:off x="1058675" y="1736688"/>
            <a:ext cx="10139740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DA90BE9-7675-63A5-E377-33BBAFA67E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569" y="-160962"/>
            <a:ext cx="10058400" cy="1450757"/>
          </a:xfrm>
        </p:spPr>
        <p:txBody>
          <a:bodyPr/>
          <a:lstStyle/>
          <a:p>
            <a:r>
              <a:rPr lang="en-US" b="1" dirty="0"/>
              <a:t>Web Scraping</a:t>
            </a:r>
            <a:endParaRPr lang="en-IN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52F6CB-1490-E481-DBDB-9FA387572D3B}"/>
              </a:ext>
            </a:extLst>
          </p:cNvPr>
          <p:cNvSpPr txBox="1"/>
          <p:nvPr/>
        </p:nvSpPr>
        <p:spPr>
          <a:xfrm>
            <a:off x="954980" y="1394180"/>
            <a:ext cx="6114225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the first step, we import the libraries into the </a:t>
            </a:r>
            <a:r>
              <a:rPr lang="en-US" sz="1600" b="1" dirty="0"/>
              <a:t>Jupyter</a:t>
            </a:r>
            <a:r>
              <a:rPr lang="en-US" sz="1600" dirty="0"/>
              <a:t> notebook and initialize a web driver using </a:t>
            </a:r>
            <a:r>
              <a:rPr lang="en-US" sz="1600" b="1" dirty="0"/>
              <a:t>selenium</a:t>
            </a:r>
            <a:r>
              <a:rPr lang="en-US" sz="1600" dirty="0"/>
              <a:t>. The web driver is then </a:t>
            </a:r>
            <a:r>
              <a:rPr lang="en-US" sz="1600" b="1" dirty="0"/>
              <a:t>directed towards the intended page </a:t>
            </a:r>
            <a:r>
              <a:rPr lang="en-US" sz="1600" dirty="0"/>
              <a:t>of the website (twitter in this case) and the user is asked to login with his/her credentials. This step is necessary as </a:t>
            </a:r>
            <a:r>
              <a:rPr lang="en-US" sz="1600" b="1" dirty="0"/>
              <a:t>most social media websites have blocked </a:t>
            </a:r>
            <a:r>
              <a:rPr lang="en-US" sz="1600" dirty="0"/>
              <a:t>or have paid incoming API requests.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Once completed, the </a:t>
            </a:r>
            <a:r>
              <a:rPr lang="en-US" sz="1600" b="1" dirty="0"/>
              <a:t>search bar </a:t>
            </a:r>
            <a:r>
              <a:rPr lang="en-US" sz="1600" dirty="0"/>
              <a:t>is passed with the product for which data is needed and, the scraping begins. The </a:t>
            </a:r>
            <a:r>
              <a:rPr lang="en-US" sz="1600" b="1" dirty="0"/>
              <a:t>driver is automatically scrolled</a:t>
            </a:r>
            <a:r>
              <a:rPr lang="en-US" sz="1600" dirty="0"/>
              <a:t> for the tweets that are saved to a list using the </a:t>
            </a:r>
            <a:r>
              <a:rPr lang="en-US" sz="1600" b="1" dirty="0"/>
              <a:t>sleep function </a:t>
            </a:r>
            <a:r>
              <a:rPr lang="en-US" sz="1600" dirty="0"/>
              <a:t>and data is then extracted from each tweet. For this we use the XML path of the HTML tags containing the content of the post. 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We are then presented with the </a:t>
            </a:r>
            <a:r>
              <a:rPr lang="en-US" sz="1600" b="1" dirty="0"/>
              <a:t>Username, Handle, likes, retweets, number of comments, and text </a:t>
            </a:r>
            <a:r>
              <a:rPr lang="en-US" sz="1600" dirty="0"/>
              <a:t>of the tweet which can be </a:t>
            </a:r>
            <a:r>
              <a:rPr lang="en-US" sz="1600" b="1" dirty="0"/>
              <a:t>stored to a .csv file</a:t>
            </a:r>
            <a:r>
              <a:rPr lang="en-US" sz="1600" dirty="0"/>
              <a:t>. </a:t>
            </a:r>
            <a:endParaRPr lang="en-IN" sz="1600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2592CEC-3577-7BC2-75A9-CE3F2E573CF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45918919"/>
              </p:ext>
            </p:extLst>
          </p:nvPr>
        </p:nvGraphicFramePr>
        <p:xfrm>
          <a:off x="7295447" y="1394180"/>
          <a:ext cx="3799272" cy="443251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666">
                  <a:extLst>
                    <a:ext uri="{9D8B030D-6E8A-4147-A177-3AD203B41FA5}">
                      <a16:colId xmlns:a16="http://schemas.microsoft.com/office/drawing/2014/main" val="3716166500"/>
                    </a:ext>
                  </a:extLst>
                </a:gridCol>
                <a:gridCol w="2017606">
                  <a:extLst>
                    <a:ext uri="{9D8B030D-6E8A-4147-A177-3AD203B41FA5}">
                      <a16:colId xmlns:a16="http://schemas.microsoft.com/office/drawing/2014/main" val="3176105424"/>
                    </a:ext>
                  </a:extLst>
                </a:gridCol>
              </a:tblGrid>
              <a:tr h="676077">
                <a:tc>
                  <a:txBody>
                    <a:bodyPr/>
                    <a:lstStyle/>
                    <a:p>
                      <a:r>
                        <a:rPr lang="en-US" dirty="0"/>
                        <a:t>Tech/Library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10771"/>
                  </a:ext>
                </a:extLst>
              </a:tr>
              <a:tr h="965825">
                <a:tc>
                  <a:txBody>
                    <a:bodyPr/>
                    <a:lstStyle/>
                    <a:p>
                      <a:r>
                        <a:rPr lang="en-US" dirty="0"/>
                        <a:t>Jupyter</a:t>
                      </a:r>
                    </a:p>
                    <a:p>
                      <a:r>
                        <a:rPr lang="en-US" dirty="0"/>
                        <a:t>(Common for all stages)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Jupyter Notebook used as computing platform 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28547"/>
                  </a:ext>
                </a:extLst>
              </a:tr>
              <a:tr h="1356286">
                <a:tc>
                  <a:txBody>
                    <a:bodyPr/>
                    <a:lstStyle/>
                    <a:p>
                      <a:r>
                        <a:rPr lang="en-US" dirty="0"/>
                        <a:t>Selenium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Initializing the web driver and searching products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285"/>
                  </a:ext>
                </a:extLst>
              </a:tr>
              <a:tr h="1434329"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For allowing the function sleep() to be used while scraping data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05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26662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0F38F1F-A159-0632-BC35-6B8ED9D9041D}"/>
              </a:ext>
            </a:extLst>
          </p:cNvPr>
          <p:cNvSpPr/>
          <p:nvPr/>
        </p:nvSpPr>
        <p:spPr>
          <a:xfrm>
            <a:off x="11002767" y="1619412"/>
            <a:ext cx="245541" cy="250912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F4ACBF3-4CE8-2D5A-F693-1F9198BB0CE8}"/>
              </a:ext>
            </a:extLst>
          </p:cNvPr>
          <p:cNvCxnSpPr/>
          <p:nvPr/>
        </p:nvCxnSpPr>
        <p:spPr>
          <a:xfrm>
            <a:off x="1185333" y="1744868"/>
            <a:ext cx="9909386" cy="0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A549D7-A4B9-FB62-5D0F-5AC2D8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7990" y="-160962"/>
            <a:ext cx="10058400" cy="1450757"/>
          </a:xfrm>
        </p:spPr>
        <p:txBody>
          <a:bodyPr/>
          <a:lstStyle/>
          <a:p>
            <a:r>
              <a:rPr lang="en-US" b="1" dirty="0"/>
              <a:t>Sentiment Analysis</a:t>
            </a:r>
            <a:endParaRPr lang="en-I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1F5EFD-EDCE-DF5C-DD2B-1ACD8947A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22207417"/>
              </p:ext>
            </p:extLst>
          </p:nvPr>
        </p:nvGraphicFramePr>
        <p:xfrm>
          <a:off x="7295447" y="1507801"/>
          <a:ext cx="3799272" cy="430996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81666">
                  <a:extLst>
                    <a:ext uri="{9D8B030D-6E8A-4147-A177-3AD203B41FA5}">
                      <a16:colId xmlns:a16="http://schemas.microsoft.com/office/drawing/2014/main" val="3716166500"/>
                    </a:ext>
                  </a:extLst>
                </a:gridCol>
                <a:gridCol w="2017606">
                  <a:extLst>
                    <a:ext uri="{9D8B030D-6E8A-4147-A177-3AD203B41FA5}">
                      <a16:colId xmlns:a16="http://schemas.microsoft.com/office/drawing/2014/main" val="3176105424"/>
                    </a:ext>
                  </a:extLst>
                </a:gridCol>
              </a:tblGrid>
              <a:tr h="657385">
                <a:tc>
                  <a:txBody>
                    <a:bodyPr/>
                    <a:lstStyle/>
                    <a:p>
                      <a:r>
                        <a:rPr lang="en-US" dirty="0"/>
                        <a:t>Tech/Library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10771"/>
                  </a:ext>
                </a:extLst>
              </a:tr>
              <a:tr h="939122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Fill NA values and work with dataframes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28547"/>
                  </a:ext>
                </a:extLst>
              </a:tr>
              <a:tr h="1318788">
                <a:tc>
                  <a:txBody>
                    <a:bodyPr/>
                    <a:lstStyle/>
                    <a:p>
                      <a:r>
                        <a:rPr lang="en-US" dirty="0"/>
                        <a:t>nltk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Importing Stop words, English corpus and tokenizing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285"/>
                  </a:ext>
                </a:extLst>
              </a:tr>
              <a:tr h="1394673">
                <a:tc>
                  <a:txBody>
                    <a:bodyPr/>
                    <a:lstStyle/>
                    <a:p>
                      <a:r>
                        <a:rPr lang="en-US" dirty="0"/>
                        <a:t>VaderSentiment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Sentiment Analysis of a string by a score attained on lexicon basis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35200556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95D846E-A3BC-D820-D2B4-4F3DF0DA7BC1}"/>
              </a:ext>
            </a:extLst>
          </p:cNvPr>
          <p:cNvSpPr txBox="1"/>
          <p:nvPr/>
        </p:nvSpPr>
        <p:spPr>
          <a:xfrm>
            <a:off x="943692" y="1539675"/>
            <a:ext cx="615193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the next step, the </a:t>
            </a:r>
            <a:r>
              <a:rPr lang="en-US" sz="1600" b="1" dirty="0"/>
              <a:t>uncleaned data </a:t>
            </a:r>
            <a:r>
              <a:rPr lang="en-US" sz="1600" dirty="0"/>
              <a:t>is converted</a:t>
            </a:r>
            <a:r>
              <a:rPr lang="en-US" sz="1600" b="1" dirty="0"/>
              <a:t> into cleaned data.</a:t>
            </a:r>
            <a:r>
              <a:rPr lang="en-US" sz="1600" dirty="0"/>
              <a:t> The </a:t>
            </a:r>
            <a:r>
              <a:rPr lang="en-US" sz="1600" b="1" dirty="0"/>
              <a:t>NA values are converted to zero </a:t>
            </a:r>
            <a:r>
              <a:rPr lang="en-US" sz="1600" dirty="0"/>
              <a:t>using </a:t>
            </a:r>
            <a:r>
              <a:rPr lang="en-US" sz="1600" b="1" dirty="0"/>
              <a:t>pandas</a:t>
            </a:r>
            <a:r>
              <a:rPr lang="en-US" sz="1600" dirty="0"/>
              <a:t> and the </a:t>
            </a:r>
            <a:r>
              <a:rPr lang="en-US" sz="1600" b="1" dirty="0"/>
              <a:t>text is converted to lexicon </a:t>
            </a:r>
            <a:r>
              <a:rPr lang="en-US" sz="1600" dirty="0"/>
              <a:t>and tokens with the </a:t>
            </a:r>
            <a:r>
              <a:rPr lang="en-US" sz="1600" b="1" dirty="0"/>
              <a:t>stop words being removed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 err="1"/>
              <a:t>VaderSentiment</a:t>
            </a:r>
            <a:r>
              <a:rPr lang="en-US" sz="1600" dirty="0"/>
              <a:t> a library which performs sentiment analysis on a given string by assigning a score to every lexicon, is used. Upon its operation we are presented with a </a:t>
            </a:r>
            <a:r>
              <a:rPr lang="en-US" sz="1600" b="1" dirty="0"/>
              <a:t>dictionary of scores , i.e. </a:t>
            </a:r>
            <a:r>
              <a:rPr lang="en-US" sz="1600" dirty="0"/>
              <a:t>:- </a:t>
            </a:r>
            <a:r>
              <a:rPr lang="en-US" sz="1600" b="1" dirty="0"/>
              <a:t>positive, negative, neutral and compound </a:t>
            </a:r>
            <a:r>
              <a:rPr lang="en-US" sz="1600" dirty="0"/>
              <a:t>with </a:t>
            </a:r>
            <a:r>
              <a:rPr lang="en-US" sz="1600" b="1" dirty="0"/>
              <a:t>values</a:t>
            </a:r>
            <a:r>
              <a:rPr lang="en-US" sz="1600" dirty="0"/>
              <a:t> ranging from </a:t>
            </a:r>
            <a:r>
              <a:rPr lang="en-US" sz="1600" b="1" dirty="0"/>
              <a:t>-1 to 1</a:t>
            </a:r>
            <a:r>
              <a:rPr lang="en-US" sz="1600" dirty="0"/>
              <a:t>. This way seems fit as we have </a:t>
            </a:r>
            <a:r>
              <a:rPr lang="en-US" sz="1600" b="1" dirty="0"/>
              <a:t>unsupervised model </a:t>
            </a:r>
            <a:r>
              <a:rPr lang="en-US" sz="1600" dirty="0"/>
              <a:t>to be clustered.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By </a:t>
            </a:r>
            <a:r>
              <a:rPr lang="en-US" sz="1600" b="1" dirty="0"/>
              <a:t>rule forming </a:t>
            </a:r>
            <a:r>
              <a:rPr lang="en-US" sz="1600" dirty="0"/>
              <a:t>with the scores, we can assign a label to every tweet, and is saved to the tweets dataframe with the help of pandas. The </a:t>
            </a:r>
            <a:r>
              <a:rPr lang="en-US" sz="1600" b="1" dirty="0"/>
              <a:t>number of sentiments can be increased and decreased </a:t>
            </a:r>
            <a:r>
              <a:rPr lang="en-US" sz="1600" dirty="0"/>
              <a:t>and cross checked on a testing data with </a:t>
            </a:r>
            <a:r>
              <a:rPr lang="en-US" sz="1600" b="1" dirty="0"/>
              <a:t>hyperparameter tuning </a:t>
            </a:r>
            <a:r>
              <a:rPr lang="en-US" sz="1600" dirty="0"/>
              <a:t>and the </a:t>
            </a:r>
            <a:r>
              <a:rPr lang="en-US" sz="1600" b="1" dirty="0"/>
              <a:t>net accuracy </a:t>
            </a:r>
            <a:r>
              <a:rPr lang="en-US" sz="1600" dirty="0"/>
              <a:t>can be increased.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4002922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2C9789D-8CF5-2282-58A4-37C288CCAA0E}"/>
              </a:ext>
            </a:extLst>
          </p:cNvPr>
          <p:cNvCxnSpPr/>
          <p:nvPr/>
        </p:nvCxnSpPr>
        <p:spPr>
          <a:xfrm>
            <a:off x="1196622" y="1737360"/>
            <a:ext cx="995905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C2A549D7-A4B9-FB62-5D0F-5AC2D8C61C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8969" y="-161241"/>
            <a:ext cx="10058400" cy="1450757"/>
          </a:xfrm>
        </p:spPr>
        <p:txBody>
          <a:bodyPr/>
          <a:lstStyle/>
          <a:p>
            <a:r>
              <a:rPr lang="en-US" b="1" dirty="0"/>
              <a:t>KeyPhrase Generation</a:t>
            </a:r>
            <a:endParaRPr lang="en-IN" b="1" dirty="0"/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F91F5EFD-EDCE-DF5C-DD2B-1ACD8947A8E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38856149"/>
              </p:ext>
            </p:extLst>
          </p:nvPr>
        </p:nvGraphicFramePr>
        <p:xfrm>
          <a:off x="7282519" y="1563513"/>
          <a:ext cx="3812200" cy="43476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2240">
                  <a:extLst>
                    <a:ext uri="{9D8B030D-6E8A-4147-A177-3AD203B41FA5}">
                      <a16:colId xmlns:a16="http://schemas.microsoft.com/office/drawing/2014/main" val="3716166500"/>
                    </a:ext>
                  </a:extLst>
                </a:gridCol>
                <a:gridCol w="2039960">
                  <a:extLst>
                    <a:ext uri="{9D8B030D-6E8A-4147-A177-3AD203B41FA5}">
                      <a16:colId xmlns:a16="http://schemas.microsoft.com/office/drawing/2014/main" val="3176105424"/>
                    </a:ext>
                  </a:extLst>
                </a:gridCol>
              </a:tblGrid>
              <a:tr h="664825">
                <a:tc>
                  <a:txBody>
                    <a:bodyPr/>
                    <a:lstStyle/>
                    <a:p>
                      <a:r>
                        <a:rPr lang="en-US" dirty="0"/>
                        <a:t>Tech/Library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10771"/>
                  </a:ext>
                </a:extLst>
              </a:tr>
              <a:tr h="2089450">
                <a:tc>
                  <a:txBody>
                    <a:bodyPr/>
                    <a:lstStyle/>
                    <a:p>
                      <a:r>
                        <a:rPr lang="en-US" dirty="0"/>
                        <a:t>yake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Generate Keywords and phrases from a sentence by using a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light-weight unsupervised automatic keyword extraction method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28547"/>
                  </a:ext>
                </a:extLst>
              </a:tr>
              <a:tr h="1593400">
                <a:tc>
                  <a:txBody>
                    <a:bodyPr/>
                    <a:lstStyle/>
                    <a:p>
                      <a:r>
                        <a:rPr lang="en-US" dirty="0"/>
                        <a:t>pandas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Store Key phrases as a list of strings into the database and store as labelled tweets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285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1FF3305-2DDF-2C3C-2F51-3FFF13A9D937}"/>
              </a:ext>
            </a:extLst>
          </p:cNvPr>
          <p:cNvSpPr txBox="1"/>
          <p:nvPr/>
        </p:nvSpPr>
        <p:spPr>
          <a:xfrm>
            <a:off x="665369" y="1563513"/>
            <a:ext cx="6391373" cy="42780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For generating which </a:t>
            </a:r>
            <a:r>
              <a:rPr lang="en-US" sz="1600" b="1" dirty="0"/>
              <a:t>product the post talks about </a:t>
            </a:r>
            <a:r>
              <a:rPr lang="en-US" sz="1600" dirty="0"/>
              <a:t>and what </a:t>
            </a:r>
            <a:r>
              <a:rPr lang="en-US" sz="1600" b="1" dirty="0"/>
              <a:t>features it mentions</a:t>
            </a:r>
            <a:r>
              <a:rPr lang="en-US" sz="1600" dirty="0"/>
              <a:t>, we can use </a:t>
            </a:r>
            <a:r>
              <a:rPr lang="en-US" sz="1600" b="1" dirty="0"/>
              <a:t>keyword/keyphrase generation</a:t>
            </a:r>
            <a:r>
              <a:rPr lang="en-US" sz="1600" dirty="0"/>
              <a:t>. For this we shall be using </a:t>
            </a:r>
            <a:r>
              <a:rPr lang="en-US" sz="1600" b="1" dirty="0"/>
              <a:t>yake library </a:t>
            </a:r>
            <a:r>
              <a:rPr lang="en-US" sz="1600" dirty="0"/>
              <a:t>to perform both the tasks in one go.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In this each extracted keyphrase is </a:t>
            </a:r>
            <a:r>
              <a:rPr lang="en-US" sz="1600" b="1" dirty="0"/>
              <a:t>assigned a score </a:t>
            </a:r>
            <a:r>
              <a:rPr lang="en-US" sz="1600" dirty="0"/>
              <a:t>based on </a:t>
            </a:r>
            <a:r>
              <a:rPr lang="en-US" sz="1600" b="1" dirty="0"/>
              <a:t>how important </a:t>
            </a:r>
            <a:r>
              <a:rPr lang="en-US" sz="1600" dirty="0"/>
              <a:t>it is deemed by the unsupervised model.</a:t>
            </a:r>
            <a:r>
              <a:rPr lang="en-IN" sz="1600" dirty="0"/>
              <a:t> Thus, as long as </a:t>
            </a:r>
            <a:r>
              <a:rPr lang="en-IN" sz="1600" dirty="0" err="1"/>
              <a:t>keyphrases</a:t>
            </a:r>
            <a:r>
              <a:rPr lang="en-IN" sz="1600" dirty="0"/>
              <a:t> exist in the text they can be extracted. For this model we shall be extracting the </a:t>
            </a:r>
            <a:r>
              <a:rPr lang="en-IN" sz="1600" b="1" dirty="0"/>
              <a:t>top 20 </a:t>
            </a:r>
            <a:r>
              <a:rPr lang="en-IN" sz="1600" dirty="0"/>
              <a:t>phrases, but </a:t>
            </a:r>
            <a:r>
              <a:rPr lang="en-IN" sz="1600" b="1" dirty="0"/>
              <a:t>this can be increased </a:t>
            </a:r>
            <a:r>
              <a:rPr lang="en-IN" sz="1600" dirty="0"/>
              <a:t>as deemed necessary by the developer to generate more information from the post by </a:t>
            </a:r>
            <a:r>
              <a:rPr lang="en-IN" sz="1600" b="1" dirty="0"/>
              <a:t>sacrificing on the fact</a:t>
            </a:r>
            <a:r>
              <a:rPr lang="en-IN" sz="1600" dirty="0"/>
              <a:t> that some keyphrases </a:t>
            </a:r>
            <a:r>
              <a:rPr lang="en-IN" sz="1600" b="1" dirty="0"/>
              <a:t>may not be useful.</a:t>
            </a:r>
          </a:p>
          <a:p>
            <a:endParaRPr lang="en-IN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Finally, as we have a </a:t>
            </a:r>
            <a:r>
              <a:rPr lang="en-IN" sz="1600" b="1" dirty="0"/>
              <a:t>list of keyphrases</a:t>
            </a:r>
            <a:r>
              <a:rPr lang="en-IN" sz="1600" dirty="0"/>
              <a:t>, to store it into the dataframe can be tricky, for which we first assign </a:t>
            </a:r>
            <a:r>
              <a:rPr lang="en-IN" sz="1600" b="1" dirty="0"/>
              <a:t>a column of list</a:t>
            </a:r>
            <a:r>
              <a:rPr lang="en-IN" sz="1600" dirty="0"/>
              <a:t> and then </a:t>
            </a:r>
            <a:r>
              <a:rPr lang="en-IN" sz="1600" b="1" dirty="0"/>
              <a:t>insert the lists </a:t>
            </a:r>
            <a:r>
              <a:rPr lang="en-IN" sz="1600" dirty="0"/>
              <a:t>of keyphrases generated. Now we have our </a:t>
            </a:r>
            <a:r>
              <a:rPr lang="en-IN" sz="1600" b="1" dirty="0"/>
              <a:t>completely labelled data with their keyphrases </a:t>
            </a:r>
            <a:r>
              <a:rPr lang="en-IN" sz="1600" dirty="0"/>
              <a:t>and we can move to creation of knowledge graph.</a:t>
            </a:r>
          </a:p>
        </p:txBody>
      </p:sp>
    </p:spTree>
    <p:extLst>
      <p:ext uri="{BB962C8B-B14F-4D97-AF65-F5344CB8AC3E}">
        <p14:creationId xmlns:p14="http://schemas.microsoft.com/office/powerpoint/2010/main" val="3925068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1EC7C5A-42D9-A1BD-8C30-C820A0BCCD81}"/>
              </a:ext>
            </a:extLst>
          </p:cNvPr>
          <p:cNvCxnSpPr/>
          <p:nvPr/>
        </p:nvCxnSpPr>
        <p:spPr>
          <a:xfrm>
            <a:off x="1207911" y="1737360"/>
            <a:ext cx="1008097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61FB2DF-1D17-F37A-319C-96A10A11B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547" y="-160962"/>
            <a:ext cx="10058400" cy="1450757"/>
          </a:xfrm>
        </p:spPr>
        <p:txBody>
          <a:bodyPr/>
          <a:lstStyle/>
          <a:p>
            <a:r>
              <a:rPr lang="en-US" b="1" dirty="0"/>
              <a:t>Knowledge Graph Conversion</a:t>
            </a:r>
            <a:endParaRPr lang="en-IN" b="1" dirty="0"/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BDBBDD6D-C540-5838-863E-BEAE3D4A341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2314821"/>
              </p:ext>
            </p:extLst>
          </p:nvPr>
        </p:nvGraphicFramePr>
        <p:xfrm>
          <a:off x="7301373" y="1466426"/>
          <a:ext cx="3793346" cy="4403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3130">
                  <a:extLst>
                    <a:ext uri="{9D8B030D-6E8A-4147-A177-3AD203B41FA5}">
                      <a16:colId xmlns:a16="http://schemas.microsoft.com/office/drawing/2014/main" val="3716166500"/>
                    </a:ext>
                  </a:extLst>
                </a:gridCol>
                <a:gridCol w="2200216">
                  <a:extLst>
                    <a:ext uri="{9D8B030D-6E8A-4147-A177-3AD203B41FA5}">
                      <a16:colId xmlns:a16="http://schemas.microsoft.com/office/drawing/2014/main" val="3176105424"/>
                    </a:ext>
                  </a:extLst>
                </a:gridCol>
              </a:tblGrid>
              <a:tr h="693706">
                <a:tc>
                  <a:txBody>
                    <a:bodyPr/>
                    <a:lstStyle/>
                    <a:p>
                      <a:r>
                        <a:rPr lang="en-US" dirty="0"/>
                        <a:t>Tech/Library Used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Function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5810771"/>
                  </a:ext>
                </a:extLst>
              </a:tr>
              <a:tr h="1767383">
                <a:tc>
                  <a:txBody>
                    <a:bodyPr/>
                    <a:lstStyle/>
                    <a:p>
                      <a:r>
                        <a:rPr lang="en-US" dirty="0"/>
                        <a:t>Neo4j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Building the labelled tweets into Nodes and run CYPHER queries to build relationship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27528547"/>
                  </a:ext>
                </a:extLst>
              </a:tr>
              <a:tr h="1941912">
                <a:tc>
                  <a:txBody>
                    <a:bodyPr/>
                    <a:lstStyle/>
                    <a:p>
                      <a:r>
                        <a:rPr lang="en-US" dirty="0"/>
                        <a:t>GraphXR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Extracting Key Phrases as separate nodes with relationships and visualizing the knowledge graph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128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F07B5393-29B1-0D0D-61E8-E6735B71F3F2}"/>
              </a:ext>
            </a:extLst>
          </p:cNvPr>
          <p:cNvSpPr txBox="1"/>
          <p:nvPr/>
        </p:nvSpPr>
        <p:spPr>
          <a:xfrm>
            <a:off x="903111" y="1466426"/>
            <a:ext cx="616135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dataframe with the data is now </a:t>
            </a:r>
            <a:r>
              <a:rPr lang="en-US" sz="1600" b="1" dirty="0"/>
              <a:t>converted to a knowledge graph</a:t>
            </a:r>
            <a:r>
              <a:rPr lang="en-US" sz="1600" dirty="0"/>
              <a:t>. For this we shall be using </a:t>
            </a:r>
            <a:r>
              <a:rPr lang="en-US" sz="1600" b="1" dirty="0"/>
              <a:t>neo4j</a:t>
            </a:r>
            <a:r>
              <a:rPr lang="en-US" sz="1600" dirty="0"/>
              <a:t> a free and </a:t>
            </a:r>
            <a:r>
              <a:rPr lang="en-IN" sz="1600" b="1" dirty="0"/>
              <a:t>native graph database</a:t>
            </a:r>
            <a:r>
              <a:rPr lang="en-IN" sz="1600" dirty="0"/>
              <a:t>. The desktop version is used and is </a:t>
            </a:r>
            <a:r>
              <a:rPr lang="en-IN" sz="1600" b="1" dirty="0"/>
              <a:t>linked to the jupyter notebook </a:t>
            </a:r>
            <a:r>
              <a:rPr lang="en-IN" sz="1600" dirty="0"/>
              <a:t>using its associated library.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nodes are loaded </a:t>
            </a:r>
            <a:r>
              <a:rPr lang="en-IN" sz="1600" dirty="0"/>
              <a:t>into the database using cypher queries which are also used to </a:t>
            </a:r>
            <a:r>
              <a:rPr lang="en-IN" sz="1600" b="1" dirty="0"/>
              <a:t>create nodes </a:t>
            </a:r>
            <a:r>
              <a:rPr lang="en-IN" sz="1600" dirty="0"/>
              <a:t>of </a:t>
            </a:r>
            <a:r>
              <a:rPr lang="en-IN" sz="1600" b="1" dirty="0"/>
              <a:t>types</a:t>
            </a:r>
            <a:r>
              <a:rPr lang="en-IN" sz="1600" dirty="0"/>
              <a:t> – replies and original, and of the </a:t>
            </a:r>
            <a:r>
              <a:rPr lang="en-IN" sz="1600" b="1" dirty="0"/>
              <a:t>sentiments</a:t>
            </a:r>
            <a:r>
              <a:rPr lang="en-IN" sz="1600" dirty="0"/>
              <a:t> to which the data has been categorised with their </a:t>
            </a:r>
            <a:r>
              <a:rPr lang="en-IN" sz="1600" b="1" dirty="0"/>
              <a:t>associated relationships</a:t>
            </a:r>
            <a:r>
              <a:rPr lang="en-IN" sz="1600" dirty="0"/>
              <a:t>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GraphXR plugin </a:t>
            </a:r>
            <a:r>
              <a:rPr lang="en-IN" sz="1600" dirty="0"/>
              <a:t>is installed and is used in the Neo4j desktop to </a:t>
            </a:r>
            <a:r>
              <a:rPr lang="en-IN" sz="1600" b="1" dirty="0"/>
              <a:t>extract the list of keyphrases </a:t>
            </a:r>
            <a:r>
              <a:rPr lang="en-IN" sz="1600" dirty="0"/>
              <a:t>associated with the individual nodes into separate nodes and link them to their associated post.</a:t>
            </a:r>
          </a:p>
          <a:p>
            <a:endParaRPr lang="en-IN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/>
              <a:t>The </a:t>
            </a:r>
            <a:r>
              <a:rPr lang="en-IN" sz="1600" b="1" dirty="0"/>
              <a:t>built knowledge graph is visualized using GraphXR </a:t>
            </a:r>
            <a:r>
              <a:rPr lang="en-IN" sz="1600" dirty="0"/>
              <a:t>and the nodes are changed to appropriate color and placement in a 3d space. The </a:t>
            </a:r>
            <a:r>
              <a:rPr lang="en-IN" sz="1600" b="1" dirty="0"/>
              <a:t>complete data </a:t>
            </a:r>
            <a:r>
              <a:rPr lang="en-IN" sz="1600" dirty="0"/>
              <a:t>of nodes and relationship is </a:t>
            </a:r>
            <a:r>
              <a:rPr lang="en-IN" sz="1600" b="1" dirty="0"/>
              <a:t>stored into .csv</a:t>
            </a:r>
            <a:r>
              <a:rPr lang="en-IN" sz="1600" dirty="0"/>
              <a:t> files also.</a:t>
            </a:r>
          </a:p>
        </p:txBody>
      </p:sp>
    </p:spTree>
    <p:extLst>
      <p:ext uri="{BB962C8B-B14F-4D97-AF65-F5344CB8AC3E}">
        <p14:creationId xmlns:p14="http://schemas.microsoft.com/office/powerpoint/2010/main" val="23928033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E74B1ED-A082-EA1B-7C98-EE0EDE1ACDFF}"/>
              </a:ext>
            </a:extLst>
          </p:cNvPr>
          <p:cNvCxnSpPr>
            <a:cxnSpLocks/>
          </p:cNvCxnSpPr>
          <p:nvPr/>
        </p:nvCxnSpPr>
        <p:spPr>
          <a:xfrm>
            <a:off x="980912" y="1749778"/>
            <a:ext cx="10330555" cy="0"/>
          </a:xfrm>
          <a:prstGeom prst="line">
            <a:avLst/>
          </a:prstGeom>
          <a:ln w="381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E88E2BD4-CDD6-4777-16A6-BC223B73C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058" y="-160962"/>
            <a:ext cx="10058400" cy="1450757"/>
          </a:xfrm>
        </p:spPr>
        <p:txBody>
          <a:bodyPr/>
          <a:lstStyle/>
          <a:p>
            <a:r>
              <a:rPr lang="en-US" b="1" dirty="0"/>
              <a:t>Result and Conclusion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B67FF75-0F9B-66CD-3614-075263E7B8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20" r="-50" b="7831"/>
          <a:stretch/>
        </p:blipFill>
        <p:spPr>
          <a:xfrm>
            <a:off x="101600" y="1251283"/>
            <a:ext cx="7350288" cy="4766438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57A10B-B4C1-0961-30E5-CC59FAA10EA5}"/>
              </a:ext>
            </a:extLst>
          </p:cNvPr>
          <p:cNvSpPr txBox="1"/>
          <p:nvPr/>
        </p:nvSpPr>
        <p:spPr>
          <a:xfrm>
            <a:off x="7451888" y="1131751"/>
            <a:ext cx="4638512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By following the fore mentioned steps we are able to </a:t>
            </a:r>
            <a:r>
              <a:rPr lang="en-US" b="1" dirty="0"/>
              <a:t>generate the given knowledge graph</a:t>
            </a:r>
            <a:r>
              <a:rPr lang="en-US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consists of :-</a:t>
            </a:r>
          </a:p>
          <a:p>
            <a:r>
              <a:rPr lang="en-US" b="1" dirty="0"/>
              <a:t>	- Data of tweets </a:t>
            </a:r>
            <a:r>
              <a:rPr lang="en-US" dirty="0"/>
              <a:t>(</a:t>
            </a:r>
            <a:r>
              <a:rPr lang="en-US" dirty="0">
                <a:solidFill>
                  <a:srgbClr val="0070C0"/>
                </a:solidFill>
              </a:rPr>
              <a:t>Sea blue </a:t>
            </a:r>
            <a:r>
              <a:rPr lang="en-US" dirty="0"/>
              <a:t>twitter nodes)</a:t>
            </a:r>
          </a:p>
          <a:p>
            <a:r>
              <a:rPr lang="en-US" b="1" dirty="0"/>
              <a:t>	- Type of tweets, </a:t>
            </a:r>
            <a:r>
              <a:rPr lang="en-US" dirty="0"/>
              <a:t>i.e.</a:t>
            </a:r>
            <a:r>
              <a:rPr lang="en-US" b="1" dirty="0"/>
              <a:t> Replies and 				original</a:t>
            </a:r>
            <a:r>
              <a:rPr lang="en-US" dirty="0"/>
              <a:t>(Nodes in </a:t>
            </a:r>
            <a:r>
              <a:rPr lang="en-US" dirty="0">
                <a:solidFill>
                  <a:srgbClr val="FFC000"/>
                </a:solidFill>
              </a:rPr>
              <a:t>orange</a:t>
            </a:r>
            <a:r>
              <a:rPr lang="en-US" dirty="0"/>
              <a:t> connected 		with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grey</a:t>
            </a:r>
            <a:r>
              <a:rPr lang="en-US" dirty="0"/>
              <a:t>)</a:t>
            </a:r>
          </a:p>
          <a:p>
            <a:r>
              <a:rPr lang="en-US" b="1" dirty="0"/>
              <a:t>	- Sentiments</a:t>
            </a:r>
            <a:r>
              <a:rPr lang="en-US" dirty="0"/>
              <a:t> of </a:t>
            </a:r>
            <a:r>
              <a:rPr lang="en-US" b="1" dirty="0"/>
              <a:t>Complaint, Appreciation 		and Neutral </a:t>
            </a:r>
            <a:r>
              <a:rPr lang="en-US" dirty="0"/>
              <a:t>(Connected to nodes in 		</a:t>
            </a:r>
            <a:r>
              <a:rPr lang="en-US" dirty="0">
                <a:solidFill>
                  <a:srgbClr val="F933F0"/>
                </a:solidFill>
              </a:rPr>
              <a:t>pink</a:t>
            </a:r>
            <a:r>
              <a:rPr lang="en-US" dirty="0"/>
              <a:t>)</a:t>
            </a:r>
          </a:p>
          <a:p>
            <a:r>
              <a:rPr lang="en-US" b="1" dirty="0"/>
              <a:t>	- Key phrases </a:t>
            </a:r>
            <a:r>
              <a:rPr lang="en-US" dirty="0"/>
              <a:t>attached to </a:t>
            </a:r>
            <a:r>
              <a:rPr lang="en-US" b="1" dirty="0"/>
              <a:t>respective tweet</a:t>
            </a:r>
          </a:p>
          <a:p>
            <a:r>
              <a:rPr lang="en-US" b="1" dirty="0"/>
              <a:t>		</a:t>
            </a:r>
            <a:r>
              <a:rPr lang="en-US" dirty="0"/>
              <a:t>(Connected to tweets in </a:t>
            </a:r>
            <a:r>
              <a:rPr 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light blue</a:t>
            </a:r>
            <a:r>
              <a:rPr lang="en-US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This graph can be queried in GraphXR using </a:t>
            </a:r>
            <a:r>
              <a:rPr lang="en-US" b="1" dirty="0"/>
              <a:t>CYPHER</a:t>
            </a:r>
            <a:r>
              <a:rPr lang="en-US" dirty="0"/>
              <a:t> to obtain appropriate results.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Thus, an </a:t>
            </a:r>
            <a:r>
              <a:rPr lang="en-US" b="1" dirty="0"/>
              <a:t>end to end solution </a:t>
            </a:r>
            <a:r>
              <a:rPr lang="en-US" dirty="0"/>
              <a:t>to collect social media data on given products and </a:t>
            </a:r>
            <a:r>
              <a:rPr lang="en-US" b="1" dirty="0"/>
              <a:t>obtaining a queriable knowledge graph is complete</a:t>
            </a:r>
            <a:r>
              <a:rPr lang="en-US" dirty="0"/>
              <a:t>.</a:t>
            </a:r>
          </a:p>
          <a:p>
            <a:r>
              <a:rPr lang="en-US" dirty="0"/>
              <a:t>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3FFE02-7644-5EAB-9FF5-13D837244506}"/>
              </a:ext>
            </a:extLst>
          </p:cNvPr>
          <p:cNvSpPr txBox="1"/>
          <p:nvPr/>
        </p:nvSpPr>
        <p:spPr>
          <a:xfrm>
            <a:off x="1193800" y="5952587"/>
            <a:ext cx="51658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KNOWLEDGE GRAPH OF TWEETS ON HP PRINTERS</a:t>
            </a:r>
            <a:endParaRPr lang="en-IN" b="1" u="sng" dirty="0"/>
          </a:p>
        </p:txBody>
      </p:sp>
    </p:spTree>
    <p:extLst>
      <p:ext uri="{BB962C8B-B14F-4D97-AF65-F5344CB8AC3E}">
        <p14:creationId xmlns:p14="http://schemas.microsoft.com/office/powerpoint/2010/main" val="335724599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457</TotalTime>
  <Words>1188</Words>
  <Application>Microsoft Office PowerPoint</Application>
  <PresentationFormat>Widescreen</PresentationFormat>
  <Paragraphs>101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Retrospect</vt:lpstr>
      <vt:lpstr>DATA ANALYSIS USING QUERYABLE KNOWLEDGE GRAPH</vt:lpstr>
      <vt:lpstr>Overview of Problem Solution</vt:lpstr>
      <vt:lpstr>High Level Design</vt:lpstr>
      <vt:lpstr>Web Scraping</vt:lpstr>
      <vt:lpstr>Sentiment Analysis</vt:lpstr>
      <vt:lpstr>KeyPhrase Generation</vt:lpstr>
      <vt:lpstr>Knowledge Graph Conversion</vt:lpstr>
      <vt:lpstr>Result and 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HP SOLVE 2023 FINAL SUBMISSION</dc:title>
  <dc:creator>Aibhinav Upadhyay</dc:creator>
  <cp:lastModifiedBy>Rohit Lahori</cp:lastModifiedBy>
  <cp:revision>15</cp:revision>
  <dcterms:created xsi:type="dcterms:W3CDTF">2023-05-24T09:55:34Z</dcterms:created>
  <dcterms:modified xsi:type="dcterms:W3CDTF">2023-10-09T14:03:34Z</dcterms:modified>
</cp:coreProperties>
</file>