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EB Garamond" panose="020B060402020202020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Average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88312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5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a35e796d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a35e796d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016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3a35e796d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3a35e796d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919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3a35e796d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3a35e796d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474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3a35e796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3a35e796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96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3a35e796d_0_2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3a35e796d_0_2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509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3a35e796d_0_2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3a35e796d_0_2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931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3a35e796d_0_2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3a35e796d_0_2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069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3a35e796d_0_1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3a35e796d_0_1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005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264025" y="328725"/>
            <a:ext cx="6738300" cy="157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Babel Fish  Earbuds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By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713325" y="3324575"/>
            <a:ext cx="38397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EB Garamond"/>
                <a:ea typeface="EB Garamond"/>
                <a:cs typeface="EB Garamond"/>
                <a:sym typeface="EB Garamond"/>
              </a:rPr>
              <a:t>Presented by:- </a:t>
            </a:r>
            <a:r>
              <a:rPr lang="en-GB" dirty="0" err="1">
                <a:latin typeface="EB Garamond"/>
                <a:ea typeface="EB Garamond"/>
                <a:cs typeface="EB Garamond"/>
                <a:sym typeface="EB Garamond"/>
              </a:rPr>
              <a:t>Rohit</a:t>
            </a:r>
            <a:r>
              <a:rPr lang="en-GB" dirty="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GB" dirty="0" err="1">
                <a:latin typeface="EB Garamond"/>
                <a:ea typeface="EB Garamond"/>
                <a:cs typeface="EB Garamond"/>
                <a:sym typeface="EB Garamond"/>
              </a:rPr>
              <a:t>Mene</a:t>
            </a:r>
            <a:r>
              <a:rPr lang="en-GB" dirty="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550" y="2222825"/>
            <a:ext cx="719250" cy="7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265500" y="331200"/>
            <a:ext cx="4276800" cy="7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EB Garamond"/>
                <a:ea typeface="EB Garamond"/>
                <a:cs typeface="EB Garamond"/>
                <a:sym typeface="EB Garamond"/>
              </a:rPr>
              <a:t>Introduction</a:t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265500" y="756050"/>
            <a:ext cx="4045200" cy="27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In this global environment, communication barrier has always been a major issue since it takes a hell lot of time to understand a language other than your native language and getting a third translator for every other language may cost you a fortune. This device lets you hurdle the barriers by giving you a real-time translation and lets you to reach the global boundaries. A person might be facing problems in cross-country trades due to communication incompatibility but that won’t be a problem anymore.</a:t>
            </a:r>
            <a:endParaRPr sz="1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837" y="756050"/>
            <a:ext cx="4376324" cy="328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171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EB Garamond"/>
                <a:ea typeface="EB Garamond"/>
                <a:cs typeface="EB Garamond"/>
                <a:sym typeface="EB Garamond"/>
              </a:rPr>
              <a:t>Need of Babelfish Earbuds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01" name="Google Shape;101;p15"/>
          <p:cNvGrpSpPr/>
          <p:nvPr/>
        </p:nvGrpSpPr>
        <p:grpSpPr>
          <a:xfrm>
            <a:off x="4731550" y="818307"/>
            <a:ext cx="3820529" cy="747300"/>
            <a:chOff x="4530625" y="1206568"/>
            <a:chExt cx="3820529" cy="747300"/>
          </a:xfrm>
        </p:grpSpPr>
        <p:cxnSp>
          <p:nvCxnSpPr>
            <p:cNvPr id="102" name="Google Shape;102;p15"/>
            <p:cNvCxnSpPr/>
            <p:nvPr/>
          </p:nvCxnSpPr>
          <p:spPr>
            <a:xfrm>
              <a:off x="4530625" y="1582195"/>
              <a:ext cx="1652700" cy="0"/>
            </a:xfrm>
            <a:prstGeom prst="straightConnector1">
              <a:avLst/>
            </a:prstGeom>
            <a:noFill/>
            <a:ln w="9525" cap="flat" cmpd="sng">
              <a:solidFill>
                <a:srgbClr val="BDBD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" name="Google Shape;103;p15"/>
            <p:cNvSpPr/>
            <p:nvPr/>
          </p:nvSpPr>
          <p:spPr>
            <a:xfrm>
              <a:off x="6014671" y="1481782"/>
              <a:ext cx="198600" cy="198300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 txBox="1"/>
            <p:nvPr/>
          </p:nvSpPr>
          <p:spPr>
            <a:xfrm>
              <a:off x="5990215" y="142376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6223854" y="1206568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 b="1">
                  <a:latin typeface="Roboto"/>
                  <a:ea typeface="Roboto"/>
                  <a:cs typeface="Roboto"/>
                  <a:sym typeface="Roboto"/>
                </a:rPr>
                <a:t>Remove communication barriers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" name="Google Shape;106;p15"/>
          <p:cNvGrpSpPr/>
          <p:nvPr/>
        </p:nvGrpSpPr>
        <p:grpSpPr>
          <a:xfrm>
            <a:off x="5265375" y="1751114"/>
            <a:ext cx="3286704" cy="747300"/>
            <a:chOff x="5064450" y="2086419"/>
            <a:chExt cx="3286704" cy="747300"/>
          </a:xfrm>
        </p:grpSpPr>
        <p:cxnSp>
          <p:nvCxnSpPr>
            <p:cNvPr id="107" name="Google Shape;107;p15"/>
            <p:cNvCxnSpPr/>
            <p:nvPr/>
          </p:nvCxnSpPr>
          <p:spPr>
            <a:xfrm>
              <a:off x="5064450" y="2460069"/>
              <a:ext cx="1119000" cy="0"/>
            </a:xfrm>
            <a:prstGeom prst="straightConnector1">
              <a:avLst/>
            </a:prstGeom>
            <a:noFill/>
            <a:ln w="9525" cap="flat" cmpd="sng">
              <a:solidFill>
                <a:srgbClr val="BDBD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8" name="Google Shape;108;p15"/>
            <p:cNvSpPr/>
            <p:nvPr/>
          </p:nvSpPr>
          <p:spPr>
            <a:xfrm>
              <a:off x="6014671" y="2353882"/>
              <a:ext cx="198600" cy="1983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5991690" y="2295028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6223854" y="2086419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 b="1">
                  <a:latin typeface="Roboto"/>
                  <a:ea typeface="Roboto"/>
                  <a:cs typeface="Roboto"/>
                  <a:sym typeface="Roboto"/>
                </a:rPr>
                <a:t>Interact with global audience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" name="Google Shape;111;p15"/>
          <p:cNvGrpSpPr/>
          <p:nvPr/>
        </p:nvGrpSpPr>
        <p:grpSpPr>
          <a:xfrm>
            <a:off x="5775075" y="2830551"/>
            <a:ext cx="2777004" cy="747300"/>
            <a:chOff x="5574150" y="3083456"/>
            <a:chExt cx="2777004" cy="747300"/>
          </a:xfrm>
        </p:grpSpPr>
        <p:cxnSp>
          <p:nvCxnSpPr>
            <p:cNvPr id="112" name="Google Shape;112;p15"/>
            <p:cNvCxnSpPr/>
            <p:nvPr/>
          </p:nvCxnSpPr>
          <p:spPr>
            <a:xfrm>
              <a:off x="5574150" y="3449448"/>
              <a:ext cx="609300" cy="0"/>
            </a:xfrm>
            <a:prstGeom prst="straightConnector1">
              <a:avLst/>
            </a:prstGeom>
            <a:noFill/>
            <a:ln w="9525" cap="flat" cmpd="sng">
              <a:solidFill>
                <a:srgbClr val="BDBD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3" name="Google Shape;113;p15"/>
            <p:cNvSpPr/>
            <p:nvPr/>
          </p:nvSpPr>
          <p:spPr>
            <a:xfrm>
              <a:off x="6014671" y="3349032"/>
              <a:ext cx="198600" cy="1983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5991690" y="329111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6223854" y="3083456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 b="1">
                  <a:latin typeface="Roboto"/>
                  <a:ea typeface="Roboto"/>
                  <a:cs typeface="Roboto"/>
                  <a:sym typeface="Roboto"/>
                </a:rPr>
                <a:t>Increase utility and capability to work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" name="Google Shape;116;p15"/>
          <p:cNvGrpSpPr/>
          <p:nvPr/>
        </p:nvGrpSpPr>
        <p:grpSpPr>
          <a:xfrm>
            <a:off x="603701" y="1319443"/>
            <a:ext cx="3468724" cy="747300"/>
            <a:chOff x="744101" y="1672393"/>
            <a:chExt cx="3468724" cy="747300"/>
          </a:xfrm>
        </p:grpSpPr>
        <p:cxnSp>
          <p:nvCxnSpPr>
            <p:cNvPr id="117" name="Google Shape;117;p15"/>
            <p:cNvCxnSpPr/>
            <p:nvPr/>
          </p:nvCxnSpPr>
          <p:spPr>
            <a:xfrm rot="10800000">
              <a:off x="2921325" y="2046050"/>
              <a:ext cx="1291500" cy="0"/>
            </a:xfrm>
            <a:prstGeom prst="straightConnector1">
              <a:avLst/>
            </a:prstGeom>
            <a:noFill/>
            <a:ln w="9525" cap="flat" cmpd="sng">
              <a:solidFill>
                <a:srgbClr val="BDBD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8" name="Google Shape;118;p15"/>
            <p:cNvSpPr/>
            <p:nvPr/>
          </p:nvSpPr>
          <p:spPr>
            <a:xfrm>
              <a:off x="2874851" y="1943786"/>
              <a:ext cx="198600" cy="198300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 txBox="1"/>
            <p:nvPr/>
          </p:nvSpPr>
          <p:spPr>
            <a:xfrm>
              <a:off x="2849841" y="1884747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0" name="Google Shape;120;p15"/>
            <p:cNvSpPr txBox="1"/>
            <p:nvPr/>
          </p:nvSpPr>
          <p:spPr>
            <a:xfrm>
              <a:off x="744101" y="1672393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 b="1">
                  <a:latin typeface="Roboto"/>
                  <a:ea typeface="Roboto"/>
                  <a:cs typeface="Roboto"/>
                  <a:sym typeface="Roboto"/>
                </a:rPr>
                <a:t>Real time translation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" name="Google Shape;121;p15"/>
          <p:cNvGrpSpPr/>
          <p:nvPr/>
        </p:nvGrpSpPr>
        <p:grpSpPr>
          <a:xfrm>
            <a:off x="603701" y="2237019"/>
            <a:ext cx="3021694" cy="747300"/>
            <a:chOff x="744101" y="2507609"/>
            <a:chExt cx="3021694" cy="747300"/>
          </a:xfrm>
        </p:grpSpPr>
        <p:cxnSp>
          <p:nvCxnSpPr>
            <p:cNvPr id="122" name="Google Shape;122;p15"/>
            <p:cNvCxnSpPr/>
            <p:nvPr/>
          </p:nvCxnSpPr>
          <p:spPr>
            <a:xfrm rot="10800000">
              <a:off x="2915895" y="2881250"/>
              <a:ext cx="849900" cy="0"/>
            </a:xfrm>
            <a:prstGeom prst="straightConnector1">
              <a:avLst/>
            </a:prstGeom>
            <a:noFill/>
            <a:ln w="9525" cap="flat" cmpd="sng">
              <a:solidFill>
                <a:srgbClr val="BDBD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3" name="Google Shape;123;p15"/>
            <p:cNvSpPr/>
            <p:nvPr/>
          </p:nvSpPr>
          <p:spPr>
            <a:xfrm>
              <a:off x="2874851" y="2780836"/>
              <a:ext cx="198600" cy="198300"/>
            </a:xfrm>
            <a:prstGeom prst="ellips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2849841" y="272479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744101" y="2507609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 b="1">
                  <a:latin typeface="Roboto"/>
                  <a:ea typeface="Roboto"/>
                  <a:cs typeface="Roboto"/>
                  <a:sym typeface="Roboto"/>
                </a:rPr>
                <a:t>Increase portability and Compatibility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" name="Google Shape;126;p15"/>
          <p:cNvGrpSpPr/>
          <p:nvPr/>
        </p:nvGrpSpPr>
        <p:grpSpPr>
          <a:xfrm>
            <a:off x="2817409" y="943152"/>
            <a:ext cx="3509178" cy="3257208"/>
            <a:chOff x="3318063" y="1368287"/>
            <a:chExt cx="2408000" cy="2993482"/>
          </a:xfrm>
        </p:grpSpPr>
        <p:sp>
          <p:nvSpPr>
            <p:cNvPr id="127" name="Google Shape;127;p15"/>
            <p:cNvSpPr/>
            <p:nvPr/>
          </p:nvSpPr>
          <p:spPr>
            <a:xfrm>
              <a:off x="3595785" y="2775241"/>
              <a:ext cx="1853168" cy="91915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28" name="Google Shape;128;p15"/>
            <p:cNvSpPr/>
            <p:nvPr/>
          </p:nvSpPr>
          <p:spPr>
            <a:xfrm>
              <a:off x="3318063" y="3194383"/>
              <a:ext cx="1203867" cy="1167385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0944A1"/>
            </a:solidFill>
            <a:ln>
              <a:noFill/>
            </a:ln>
          </p:spPr>
        </p:sp>
        <p:sp>
          <p:nvSpPr>
            <p:cNvPr id="129" name="Google Shape;129;p15"/>
            <p:cNvSpPr/>
            <p:nvPr/>
          </p:nvSpPr>
          <p:spPr>
            <a:xfrm flipH="1">
              <a:off x="4522196" y="3194383"/>
              <a:ext cx="1203867" cy="1167385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307BF3"/>
            </a:solidFill>
            <a:ln>
              <a:noFill/>
            </a:ln>
          </p:spPr>
        </p:sp>
        <p:sp>
          <p:nvSpPr>
            <p:cNvPr id="130" name="Google Shape;130;p15"/>
            <p:cNvSpPr/>
            <p:nvPr/>
          </p:nvSpPr>
          <p:spPr>
            <a:xfrm>
              <a:off x="3844034" y="2401368"/>
              <a:ext cx="1356545" cy="67285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31" name="Google Shape;131;p15"/>
            <p:cNvSpPr/>
            <p:nvPr/>
          </p:nvSpPr>
          <p:spPr>
            <a:xfrm>
              <a:off x="3930892" y="2272397"/>
              <a:ext cx="1175304" cy="581421"/>
            </a:xfrm>
            <a:custGeom>
              <a:avLst/>
              <a:gdLst/>
              <a:ahLst/>
              <a:cxnLst/>
              <a:rect l="l" t="t" r="r" b="b"/>
              <a:pathLst>
                <a:path w="49248" h="16300" extrusionOk="0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32" name="Google Shape;132;p15"/>
            <p:cNvSpPr/>
            <p:nvPr/>
          </p:nvSpPr>
          <p:spPr>
            <a:xfrm>
              <a:off x="4052837" y="2081437"/>
              <a:ext cx="931314" cy="460727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33" name="Google Shape;133;p15"/>
            <p:cNvSpPr/>
            <p:nvPr/>
          </p:nvSpPr>
          <p:spPr>
            <a:xfrm>
              <a:off x="4233144" y="1787006"/>
              <a:ext cx="573183" cy="289305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34" name="Google Shape;134;p15"/>
            <p:cNvSpPr/>
            <p:nvPr/>
          </p:nvSpPr>
          <p:spPr>
            <a:xfrm>
              <a:off x="3640743" y="2708179"/>
              <a:ext cx="881371" cy="854431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0944A1"/>
            </a:solidFill>
            <a:ln>
              <a:noFill/>
            </a:ln>
          </p:spPr>
        </p:sp>
        <p:sp>
          <p:nvSpPr>
            <p:cNvPr id="135" name="Google Shape;135;p15"/>
            <p:cNvSpPr/>
            <p:nvPr/>
          </p:nvSpPr>
          <p:spPr>
            <a:xfrm>
              <a:off x="3964720" y="2291507"/>
              <a:ext cx="555203" cy="453658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36" name="Google Shape;136;p15"/>
            <p:cNvSpPr/>
            <p:nvPr/>
          </p:nvSpPr>
          <p:spPr>
            <a:xfrm flipH="1">
              <a:off x="4518736" y="2291507"/>
              <a:ext cx="555203" cy="453658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137" name="Google Shape;137;p15"/>
            <p:cNvSpPr/>
            <p:nvPr/>
          </p:nvSpPr>
          <p:spPr>
            <a:xfrm>
              <a:off x="4084537" y="1922553"/>
              <a:ext cx="435387" cy="501365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944A1"/>
            </a:solidFill>
            <a:ln>
              <a:noFill/>
            </a:ln>
          </p:spPr>
        </p:sp>
        <p:sp>
          <p:nvSpPr>
            <p:cNvPr id="138" name="Google Shape;138;p15"/>
            <p:cNvSpPr/>
            <p:nvPr/>
          </p:nvSpPr>
          <p:spPr>
            <a:xfrm flipH="1">
              <a:off x="4518735" y="1922553"/>
              <a:ext cx="435387" cy="501365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C58D3"/>
            </a:solidFill>
            <a:ln>
              <a:noFill/>
            </a:ln>
          </p:spPr>
        </p:sp>
        <p:sp>
          <p:nvSpPr>
            <p:cNvPr id="139" name="Google Shape;139;p15"/>
            <p:cNvSpPr/>
            <p:nvPr/>
          </p:nvSpPr>
          <p:spPr>
            <a:xfrm>
              <a:off x="4266040" y="1368287"/>
              <a:ext cx="253884" cy="593119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944A1"/>
            </a:solidFill>
            <a:ln>
              <a:noFill/>
            </a:ln>
          </p:spPr>
        </p:sp>
        <p:sp>
          <p:nvSpPr>
            <p:cNvPr id="140" name="Google Shape;140;p15"/>
            <p:cNvSpPr/>
            <p:nvPr/>
          </p:nvSpPr>
          <p:spPr>
            <a:xfrm flipH="1">
              <a:off x="4518734" y="1368287"/>
              <a:ext cx="253884" cy="593119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C58D3"/>
            </a:solidFill>
            <a:ln>
              <a:noFill/>
            </a:ln>
          </p:spPr>
        </p:sp>
        <p:sp>
          <p:nvSpPr>
            <p:cNvPr id="141" name="Google Shape;141;p15"/>
            <p:cNvSpPr/>
            <p:nvPr/>
          </p:nvSpPr>
          <p:spPr>
            <a:xfrm>
              <a:off x="3877348" y="2290728"/>
              <a:ext cx="642683" cy="657851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944A1"/>
            </a:solidFill>
            <a:ln>
              <a:noFill/>
            </a:ln>
          </p:spPr>
        </p:sp>
        <p:sp>
          <p:nvSpPr>
            <p:cNvPr id="142" name="Google Shape;142;p15"/>
            <p:cNvSpPr/>
            <p:nvPr/>
          </p:nvSpPr>
          <p:spPr>
            <a:xfrm flipH="1">
              <a:off x="4518572" y="2291772"/>
              <a:ext cx="642683" cy="657851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D5DDF"/>
            </a:solidFill>
            <a:ln>
              <a:noFill/>
            </a:ln>
          </p:spPr>
        </p:sp>
        <p:sp>
          <p:nvSpPr>
            <p:cNvPr id="143" name="Google Shape;143;p15"/>
            <p:cNvSpPr/>
            <p:nvPr/>
          </p:nvSpPr>
          <p:spPr>
            <a:xfrm flipH="1">
              <a:off x="4522009" y="2708179"/>
              <a:ext cx="881371" cy="854431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0E65F0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The Hitchhiker’s Guide to the Galaxy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 rotWithShape="1">
          <a:blip r:embed="rId3">
            <a:alphaModFix/>
          </a:blip>
          <a:srcRect b="19710"/>
          <a:stretch/>
        </p:blipFill>
        <p:spPr>
          <a:xfrm>
            <a:off x="2087650" y="1480762"/>
            <a:ext cx="5310100" cy="28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What technology do these buds use?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157" name="Google Shape;157;p17"/>
          <p:cNvGrpSpPr/>
          <p:nvPr/>
        </p:nvGrpSpPr>
        <p:grpSpPr>
          <a:xfrm>
            <a:off x="308838" y="1242975"/>
            <a:ext cx="3558375" cy="924600"/>
            <a:chOff x="308838" y="1242975"/>
            <a:chExt cx="3558375" cy="924600"/>
          </a:xfrm>
        </p:grpSpPr>
        <p:cxnSp>
          <p:nvCxnSpPr>
            <p:cNvPr id="158" name="Google Shape;158;p17"/>
            <p:cNvCxnSpPr/>
            <p:nvPr/>
          </p:nvCxnSpPr>
          <p:spPr>
            <a:xfrm rot="10800000">
              <a:off x="2642013" y="1654113"/>
              <a:ext cx="1225200" cy="0"/>
            </a:xfrm>
            <a:prstGeom prst="straightConnector1">
              <a:avLst/>
            </a:prstGeom>
            <a:noFill/>
            <a:ln w="9525" cap="flat" cmpd="sng">
              <a:solidFill>
                <a:srgbClr val="E1165A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59" name="Google Shape;159;p17"/>
            <p:cNvSpPr txBox="1"/>
            <p:nvPr/>
          </p:nvSpPr>
          <p:spPr>
            <a:xfrm>
              <a:off x="308838" y="12429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Google Translate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308838" y="2646125"/>
            <a:ext cx="3263100" cy="924600"/>
            <a:chOff x="308838" y="2646125"/>
            <a:chExt cx="3263100" cy="924600"/>
          </a:xfrm>
        </p:grpSpPr>
        <p:cxnSp>
          <p:nvCxnSpPr>
            <p:cNvPr id="161" name="Google Shape;161;p17"/>
            <p:cNvCxnSpPr/>
            <p:nvPr/>
          </p:nvCxnSpPr>
          <p:spPr>
            <a:xfrm rot="10800000">
              <a:off x="2641938" y="3108425"/>
              <a:ext cx="930000" cy="0"/>
            </a:xfrm>
            <a:prstGeom prst="straightConnector1">
              <a:avLst/>
            </a:prstGeom>
            <a:noFill/>
            <a:ln w="9525" cap="flat" cmpd="sng">
              <a:solidFill>
                <a:srgbClr val="C4134E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62" name="Google Shape;162;p17"/>
            <p:cNvSpPr txBox="1"/>
            <p:nvPr/>
          </p:nvSpPr>
          <p:spPr>
            <a:xfrm>
              <a:off x="308838" y="264612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Google Assistant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" name="Google Shape;163;p17"/>
          <p:cNvGrpSpPr/>
          <p:nvPr/>
        </p:nvGrpSpPr>
        <p:grpSpPr>
          <a:xfrm>
            <a:off x="4657738" y="3391700"/>
            <a:ext cx="4162750" cy="924600"/>
            <a:chOff x="4657738" y="3391700"/>
            <a:chExt cx="4162750" cy="924600"/>
          </a:xfrm>
        </p:grpSpPr>
        <p:cxnSp>
          <p:nvCxnSpPr>
            <p:cNvPr id="164" name="Google Shape;164;p17"/>
            <p:cNvCxnSpPr/>
            <p:nvPr/>
          </p:nvCxnSpPr>
          <p:spPr>
            <a:xfrm>
              <a:off x="4657738" y="3854000"/>
              <a:ext cx="1838700" cy="0"/>
            </a:xfrm>
            <a:prstGeom prst="straightConnector1">
              <a:avLst/>
            </a:prstGeom>
            <a:noFill/>
            <a:ln w="9525" cap="flat" cmpd="sng">
              <a:solidFill>
                <a:srgbClr val="B61249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65" name="Google Shape;165;p17"/>
            <p:cNvSpPr txBox="1"/>
            <p:nvPr/>
          </p:nvSpPr>
          <p:spPr>
            <a:xfrm>
              <a:off x="6696488" y="339170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Machine learning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6" name="Google Shape;166;p17"/>
          <p:cNvGrpSpPr/>
          <p:nvPr/>
        </p:nvGrpSpPr>
        <p:grpSpPr>
          <a:xfrm>
            <a:off x="5209838" y="1242975"/>
            <a:ext cx="3610650" cy="924600"/>
            <a:chOff x="5209838" y="1242975"/>
            <a:chExt cx="3610650" cy="924600"/>
          </a:xfrm>
        </p:grpSpPr>
        <p:sp>
          <p:nvSpPr>
            <p:cNvPr id="167" name="Google Shape;167;p17"/>
            <p:cNvSpPr txBox="1"/>
            <p:nvPr/>
          </p:nvSpPr>
          <p:spPr>
            <a:xfrm>
              <a:off x="6696488" y="12429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Near real time Translation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8" name="Google Shape;168;p17"/>
            <p:cNvCxnSpPr/>
            <p:nvPr/>
          </p:nvCxnSpPr>
          <p:spPr>
            <a:xfrm>
              <a:off x="5209838" y="1654113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840D3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169" name="Google Shape;169;p17"/>
          <p:cNvGrpSpPr/>
          <p:nvPr/>
        </p:nvGrpSpPr>
        <p:grpSpPr>
          <a:xfrm>
            <a:off x="5610288" y="2313350"/>
            <a:ext cx="3210200" cy="924600"/>
            <a:chOff x="5610288" y="2313350"/>
            <a:chExt cx="3210200" cy="924600"/>
          </a:xfrm>
        </p:grpSpPr>
        <p:cxnSp>
          <p:nvCxnSpPr>
            <p:cNvPr id="170" name="Google Shape;170;p17"/>
            <p:cNvCxnSpPr/>
            <p:nvPr/>
          </p:nvCxnSpPr>
          <p:spPr>
            <a:xfrm>
              <a:off x="5610288" y="2775650"/>
              <a:ext cx="886200" cy="0"/>
            </a:xfrm>
            <a:prstGeom prst="straightConnector1">
              <a:avLst/>
            </a:prstGeom>
            <a:noFill/>
            <a:ln w="9525" cap="flat" cmpd="sng">
              <a:solidFill>
                <a:srgbClr val="AC114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71" name="Google Shape;171;p17"/>
            <p:cNvSpPr txBox="1"/>
            <p:nvPr/>
          </p:nvSpPr>
          <p:spPr>
            <a:xfrm>
              <a:off x="6696488" y="231335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Artificial Intelligence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2601236" y="654951"/>
            <a:ext cx="3922200" cy="3915924"/>
            <a:chOff x="2610905" y="610653"/>
            <a:chExt cx="3922200" cy="3922200"/>
          </a:xfrm>
        </p:grpSpPr>
        <p:sp>
          <p:nvSpPr>
            <p:cNvPr id="173" name="Google Shape;173;p17"/>
            <p:cNvSpPr/>
            <p:nvPr/>
          </p:nvSpPr>
          <p:spPr>
            <a:xfrm rot="-4980021">
              <a:off x="3204123" y="1186472"/>
              <a:ext cx="2771960" cy="2771960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C41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 rot="7920309">
              <a:off x="3183402" y="1183149"/>
              <a:ext cx="2777207" cy="2777207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AC11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 rot="3600063">
              <a:off x="3186335" y="1195681"/>
              <a:ext cx="2777488" cy="2777488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840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 rot="4024705">
              <a:off x="5326681" y="1940898"/>
              <a:ext cx="578477" cy="57914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AC1145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 rot="-6816027">
              <a:off x="5326729" y="1940918"/>
              <a:ext cx="578485" cy="579035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AC11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 rot="-9359762">
              <a:off x="3193941" y="1176205"/>
              <a:ext cx="2777287" cy="2777287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B612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 rot="-8936366">
              <a:off x="3659126" y="3173505"/>
              <a:ext cx="578551" cy="578963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C4134E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 rot="1824498">
              <a:off x="3659375" y="3173497"/>
              <a:ext cx="578475" cy="578885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C41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 rot="-600092">
              <a:off x="3198852" y="1195456"/>
              <a:ext cx="2777611" cy="2777611"/>
            </a:xfrm>
            <a:prstGeom prst="blockArc">
              <a:avLst>
                <a:gd name="adj1" fmla="val 12513247"/>
                <a:gd name="adj2" fmla="val 16867657"/>
                <a:gd name="adj3" fmla="val 20844"/>
              </a:avLst>
            </a:prstGeom>
            <a:solidFill>
              <a:srgbClr val="E11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 rot="-176551">
              <a:off x="4312105" y="1195442"/>
              <a:ext cx="578563" cy="579162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840D35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 rot="10584085">
              <a:off x="4312088" y="1195622"/>
              <a:ext cx="578340" cy="578939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840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 rot="8344778">
              <a:off x="4940929" y="3162886"/>
              <a:ext cx="578465" cy="578888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B61249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 rot="-2495643">
              <a:off x="4941000" y="3162728"/>
              <a:ext cx="578445" cy="579093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B612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 rot="-4556960">
              <a:off x="3257335" y="1939059"/>
              <a:ext cx="578302" cy="57895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E1165A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 rot="6204541">
              <a:off x="3257468" y="1938977"/>
              <a:ext cx="578264" cy="578917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E11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 txBox="1"/>
            <p:nvPr/>
          </p:nvSpPr>
          <p:spPr>
            <a:xfrm>
              <a:off x="4341900" y="127189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17"/>
            <p:cNvSpPr txBox="1"/>
            <p:nvPr/>
          </p:nvSpPr>
          <p:spPr>
            <a:xfrm>
              <a:off x="3274219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17"/>
            <p:cNvSpPr txBox="1"/>
            <p:nvPr/>
          </p:nvSpPr>
          <p:spPr>
            <a:xfrm>
              <a:off x="3685317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17"/>
            <p:cNvSpPr txBox="1"/>
            <p:nvPr/>
          </p:nvSpPr>
          <p:spPr>
            <a:xfrm>
              <a:off x="4955323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17"/>
            <p:cNvSpPr txBox="1"/>
            <p:nvPr/>
          </p:nvSpPr>
          <p:spPr>
            <a:xfrm>
              <a:off x="5364737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of pixel buds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199" name="Google Shape;199;p18"/>
          <p:cNvGrpSpPr/>
          <p:nvPr/>
        </p:nvGrpSpPr>
        <p:grpSpPr>
          <a:xfrm>
            <a:off x="3073807" y="1742511"/>
            <a:ext cx="2799641" cy="1840984"/>
            <a:chOff x="3071457" y="2013875"/>
            <a:chExt cx="1944600" cy="1569600"/>
          </a:xfrm>
        </p:grpSpPr>
        <p:sp>
          <p:nvSpPr>
            <p:cNvPr id="200" name="Google Shape;200;p18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8"/>
            <p:cNvSpPr txBox="1"/>
            <p:nvPr/>
          </p:nvSpPr>
          <p:spPr>
            <a:xfrm>
              <a:off x="3215484" y="2013993"/>
              <a:ext cx="1748700" cy="107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first person wearing earbud speaks in his language (English is the default language) and the app on the phone translates the language and plays it on the phone. </a:t>
              </a:r>
              <a:b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2" name="Google Shape;202;p18"/>
          <p:cNvGrpSpPr/>
          <p:nvPr/>
        </p:nvGrpSpPr>
        <p:grpSpPr>
          <a:xfrm>
            <a:off x="558754" y="1742643"/>
            <a:ext cx="2517479" cy="1840984"/>
            <a:chOff x="1126863" y="2013875"/>
            <a:chExt cx="1944600" cy="1569600"/>
          </a:xfrm>
        </p:grpSpPr>
        <p:sp>
          <p:nvSpPr>
            <p:cNvPr id="203" name="Google Shape;203;p18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8"/>
            <p:cNvSpPr txBox="1"/>
            <p:nvPr/>
          </p:nvSpPr>
          <p:spPr>
            <a:xfrm>
              <a:off x="1351647" y="2198047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18"/>
            <p:cNvSpPr txBox="1"/>
            <p:nvPr/>
          </p:nvSpPr>
          <p:spPr>
            <a:xfrm>
              <a:off x="1351638" y="2330703"/>
              <a:ext cx="1451700" cy="9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One person wears the earbud and the other holds a phone in his hand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6" name="Google Shape;206;p18"/>
          <p:cNvGrpSpPr/>
          <p:nvPr/>
        </p:nvGrpSpPr>
        <p:grpSpPr>
          <a:xfrm>
            <a:off x="5871270" y="1742590"/>
            <a:ext cx="3081332" cy="1840827"/>
            <a:chOff x="5015938" y="2013875"/>
            <a:chExt cx="3001200" cy="1569600"/>
          </a:xfrm>
        </p:grpSpPr>
        <p:sp>
          <p:nvSpPr>
            <p:cNvPr id="207" name="Google Shape;207;p18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8"/>
            <p:cNvSpPr txBox="1"/>
            <p:nvPr/>
          </p:nvSpPr>
          <p:spPr>
            <a:xfrm>
              <a:off x="5290425" y="2040167"/>
              <a:ext cx="2726700" cy="13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same process goes vice-versa where the person holding the phone speaks in his language for example Swedish, the app again translates the conversation and response is played through the earbuds.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9" name="Google Shape;209;p18"/>
          <p:cNvGrpSpPr/>
          <p:nvPr/>
        </p:nvGrpSpPr>
        <p:grpSpPr>
          <a:xfrm>
            <a:off x="5763634" y="2632845"/>
            <a:ext cx="261571" cy="260379"/>
            <a:chOff x="4858109" y="2631368"/>
            <a:chExt cx="316442" cy="315000"/>
          </a:xfrm>
        </p:grpSpPr>
        <p:sp>
          <p:nvSpPr>
            <p:cNvPr id="210" name="Google Shape;210;p18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/>
              </a:r>
              <a:br>
                <a:rPr lang="en-GB"/>
              </a:br>
              <a:endParaRPr/>
            </a:p>
          </p:txBody>
        </p:sp>
      </p:grpSp>
      <p:grpSp>
        <p:nvGrpSpPr>
          <p:cNvPr id="212" name="Google Shape;212;p18"/>
          <p:cNvGrpSpPr/>
          <p:nvPr/>
        </p:nvGrpSpPr>
        <p:grpSpPr>
          <a:xfrm>
            <a:off x="2948278" y="2701271"/>
            <a:ext cx="260366" cy="260366"/>
            <a:chOff x="3157188" y="909150"/>
            <a:chExt cx="470400" cy="470400"/>
          </a:xfrm>
        </p:grpSpPr>
        <p:sp>
          <p:nvSpPr>
            <p:cNvPr id="213" name="Google Shape;213;p18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/>
          <p:nvPr/>
        </p:nvSpPr>
        <p:spPr>
          <a:xfrm>
            <a:off x="-11400" y="932900"/>
            <a:ext cx="9144000" cy="9579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stA="74000" endPos="16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Provides you real-time translation after automatically figuring out which language the person is speaking.</a:t>
            </a:r>
            <a:br>
              <a:rPr lang="en-GB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-11400" y="3571500"/>
            <a:ext cx="9144000" cy="9579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endPos="13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Babel-fish cancels the noise and translates even typical phrases and words with a large support of over 40 languages. It is fast enough to hold the conversation.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0" y="2252200"/>
            <a:ext cx="9144000" cy="9579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reflection stA="61000" endPos="1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rage"/>
                <a:ea typeface="Average"/>
                <a:cs typeface="Average"/>
                <a:sym typeface="Average"/>
              </a:rPr>
              <a:t>The speech recognition through app was introduced way earlier but the external noise makes it difficult for an app to understand the words precisely.</a:t>
            </a:r>
            <a:br>
              <a:rPr lang="en-GB" sz="1800">
                <a:latin typeface="Average"/>
                <a:ea typeface="Average"/>
                <a:cs typeface="Average"/>
                <a:sym typeface="Average"/>
              </a:rPr>
            </a:b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1030800" y="214400"/>
            <a:ext cx="70596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Average"/>
                <a:ea typeface="Average"/>
                <a:cs typeface="Average"/>
                <a:sym typeface="Average"/>
              </a:rPr>
              <a:t>Is it different from Google translate?</a:t>
            </a:r>
            <a:br>
              <a:rPr lang="en-GB" sz="2400">
                <a:latin typeface="Average"/>
                <a:ea typeface="Average"/>
                <a:cs typeface="Average"/>
                <a:sym typeface="Average"/>
              </a:rPr>
            </a:b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/>
          <p:nvPr/>
        </p:nvSpPr>
        <p:spPr>
          <a:xfrm>
            <a:off x="942825" y="134575"/>
            <a:ext cx="7530000" cy="8742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rgbClr val="FFFFFF"/>
                </a:solidFill>
              </a:rPr>
              <a:t>Challenges</a:t>
            </a:r>
            <a:endParaRPr sz="2400" u="sng">
              <a:solidFill>
                <a:srgbClr val="FFFFFF"/>
              </a:solidFill>
            </a:endParaRPr>
          </a:p>
        </p:txBody>
      </p:sp>
      <p:grpSp>
        <p:nvGrpSpPr>
          <p:cNvPr id="228" name="Google Shape;228;p20"/>
          <p:cNvGrpSpPr/>
          <p:nvPr/>
        </p:nvGrpSpPr>
        <p:grpSpPr>
          <a:xfrm>
            <a:off x="943730" y="2390100"/>
            <a:ext cx="7530004" cy="674450"/>
            <a:chOff x="943723" y="4469050"/>
            <a:chExt cx="2379900" cy="674450"/>
          </a:xfrm>
        </p:grpSpPr>
        <p:sp>
          <p:nvSpPr>
            <p:cNvPr id="229" name="Google Shape;229;p20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1106811" y="45147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Some elements need data connection, costing must be optimized while roaming in some other country.</a:t>
              </a:r>
              <a:b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4" name="Google Shape;234;p20"/>
          <p:cNvGrpSpPr/>
          <p:nvPr/>
        </p:nvGrpSpPr>
        <p:grpSpPr>
          <a:xfrm>
            <a:off x="943730" y="3760650"/>
            <a:ext cx="7530004" cy="674450"/>
            <a:chOff x="943723" y="4469050"/>
            <a:chExt cx="2379900" cy="674450"/>
          </a:xfrm>
        </p:grpSpPr>
        <p:sp>
          <p:nvSpPr>
            <p:cNvPr id="235" name="Google Shape;235;p20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1106811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Difference in accents and verbal pitch could confuse the software.</a:t>
              </a:r>
              <a:b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" name="Google Shape;240;p20"/>
          <p:cNvGrpSpPr/>
          <p:nvPr/>
        </p:nvGrpSpPr>
        <p:grpSpPr>
          <a:xfrm>
            <a:off x="943698" y="1019557"/>
            <a:ext cx="7530004" cy="674450"/>
            <a:chOff x="943723" y="3098500"/>
            <a:chExt cx="2379900" cy="674450"/>
          </a:xfrm>
        </p:grpSpPr>
        <p:sp>
          <p:nvSpPr>
            <p:cNvPr id="241" name="Google Shape;241;p20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1106823" y="3231095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1704731" y="3098550"/>
              <a:ext cx="15687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Babel-fish earbuds are criticized for its subpar design and it may not fit into your ears comfortably.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6" name="Google Shape;246;p20"/>
          <p:cNvGrpSpPr/>
          <p:nvPr/>
        </p:nvGrpSpPr>
        <p:grpSpPr>
          <a:xfrm>
            <a:off x="943730" y="1704825"/>
            <a:ext cx="7530004" cy="674450"/>
            <a:chOff x="943723" y="3783775"/>
            <a:chExt cx="2379900" cy="674450"/>
          </a:xfrm>
        </p:grpSpPr>
        <p:sp>
          <p:nvSpPr>
            <p:cNvPr id="247" name="Google Shape;247;p20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1106811" y="39164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Setting up this device with a phone can be a bit difficult.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2" name="Google Shape;252;p20"/>
          <p:cNvGrpSpPr/>
          <p:nvPr/>
        </p:nvGrpSpPr>
        <p:grpSpPr>
          <a:xfrm>
            <a:off x="943730" y="2999225"/>
            <a:ext cx="7530004" cy="750562"/>
            <a:chOff x="943723" y="4392900"/>
            <a:chExt cx="2379900" cy="750562"/>
          </a:xfrm>
        </p:grpSpPr>
        <p:sp>
          <p:nvSpPr>
            <p:cNvPr id="253" name="Google Shape;253;p20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1106811" y="44690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1704729" y="4392900"/>
              <a:ext cx="16188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It requires high speed processing at data centers, since the process includes understanding of natural language and then converting it into text and then reverting with a speech output.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Thank You</a:t>
            </a:r>
            <a:endParaRPr/>
          </a:p>
        </p:txBody>
      </p:sp>
      <p:sp>
        <p:nvSpPr>
          <p:cNvPr id="263" name="Google Shape;263;p2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On-screen Show (16:9)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EB Garamond</vt:lpstr>
      <vt:lpstr>Arial</vt:lpstr>
      <vt:lpstr>Roboto</vt:lpstr>
      <vt:lpstr>Average</vt:lpstr>
      <vt:lpstr>Geometric</vt:lpstr>
      <vt:lpstr>Babel Fish  Earbuds By </vt:lpstr>
      <vt:lpstr>PowerPoint Presentation</vt:lpstr>
      <vt:lpstr>Need of Babelfish Earbuds</vt:lpstr>
      <vt:lpstr>           The Hitchhiker’s Guide to the Galaxy</vt:lpstr>
      <vt:lpstr>            What technology do these buds use? </vt:lpstr>
      <vt:lpstr>Working of pixel buds </vt:lpstr>
      <vt:lpstr>PowerPoint Presentation</vt:lpstr>
      <vt:lpstr>PowerPoint Presentation</vt:lpstr>
      <vt:lpstr>                                    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Babel Fish  Earbuds By </dc:title>
  <cp:lastModifiedBy>Windows User</cp:lastModifiedBy>
  <cp:revision>1</cp:revision>
  <dcterms:modified xsi:type="dcterms:W3CDTF">2020-02-13T03:43:17Z</dcterms:modified>
</cp:coreProperties>
</file>