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BB2979-9040-42A4-BDBE-8BABC9E6A828}" v="772" dt="2021-05-01T08:38:21.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8551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1203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5548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1065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700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0696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3299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2547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308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04629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5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7731252"/>
      </p:ext>
    </p:extLst>
  </p:cSld>
  <p:clrMap bg1="lt1" tx1="dk1" bg2="lt2" tx2="dk2" accent1="accent1" accent2="accent2" accent3="accent3" accent4="accent4" accent5="accent5" accent6="accent6" hlink="hlink" folHlink="folHlink"/>
  <p:sldLayoutIdLst>
    <p:sldLayoutId id="2147483775" r:id="rId1"/>
    <p:sldLayoutId id="2147483774" r:id="rId2"/>
    <p:sldLayoutId id="2147483773" r:id="rId3"/>
    <p:sldLayoutId id="2147483772" r:id="rId4"/>
    <p:sldLayoutId id="2147483771" r:id="rId5"/>
    <p:sldLayoutId id="2147483770" r:id="rId6"/>
    <p:sldLayoutId id="2147483769" r:id="rId7"/>
    <p:sldLayoutId id="2147483768" r:id="rId8"/>
    <p:sldLayoutId id="2147483767" r:id="rId9"/>
    <p:sldLayoutId id="2147483766" r:id="rId10"/>
    <p:sldLayoutId id="2147483765"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mailto:name%3DHardik@123" TargetMode="External"/><Relationship Id="rId2" Type="http://schemas.openxmlformats.org/officeDocument/2006/relationships/image" Target="../media/image6.png"/><Relationship Id="rId1" Type="http://schemas.openxmlformats.org/officeDocument/2006/relationships/slideLayout" Target="../slideLayouts/slideLayout9.xml"/><Relationship Id="rId5" Type="http://schemas.openxmlformats.org/officeDocument/2006/relationships/hyperlink" Target="mailto:pass%3DHardik@123" TargetMode="External"/><Relationship Id="rId4" Type="http://schemas.openxmlformats.org/officeDocument/2006/relationships/hyperlink" Target="mailto:email%3Dhardikp@gmail.co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mailto:user%3DHardik@123" TargetMode="External"/><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hyperlink" Target="mailto:pass%3DHardik@12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adlock on computer motherboard">
            <a:extLst>
              <a:ext uri="{FF2B5EF4-FFF2-40B4-BE49-F238E27FC236}">
                <a16:creationId xmlns:a16="http://schemas.microsoft.com/office/drawing/2014/main" id="{5804BE0E-D76E-4F90-9293-83693860A9E3}"/>
              </a:ext>
            </a:extLst>
          </p:cNvPr>
          <p:cNvPicPr>
            <a:picLocks noChangeAspect="1"/>
          </p:cNvPicPr>
          <p:nvPr/>
        </p:nvPicPr>
        <p:blipFill rotWithShape="1">
          <a:blip r:embed="rId2"/>
          <a:srcRect r="-2" b="15726"/>
          <a:stretch/>
        </p:blipFill>
        <p:spPr>
          <a:xfrm>
            <a:off x="-1" y="10"/>
            <a:ext cx="12191999" cy="6857990"/>
          </a:xfrm>
          <a:prstGeom prst="rect">
            <a:avLst/>
          </a:prstGeom>
        </p:spPr>
      </p:pic>
      <p:sp>
        <p:nvSpPr>
          <p:cNvPr id="11" name="Rectangle 10">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243E23-9991-44AE-AF49-51A0674850DE}"/>
              </a:ext>
            </a:extLst>
          </p:cNvPr>
          <p:cNvSpPr>
            <a:spLocks noGrp="1"/>
          </p:cNvSpPr>
          <p:nvPr>
            <p:ph type="ctrTitle"/>
          </p:nvPr>
        </p:nvSpPr>
        <p:spPr>
          <a:xfrm>
            <a:off x="735791" y="3331444"/>
            <a:ext cx="6470692" cy="1229306"/>
          </a:xfrm>
        </p:spPr>
        <p:txBody>
          <a:bodyPr>
            <a:normAutofit/>
          </a:bodyPr>
          <a:lstStyle/>
          <a:p>
            <a:r>
              <a:rPr lang="en-US" sz="3400">
                <a:solidFill>
                  <a:schemeClr val="tx1"/>
                </a:solidFill>
              </a:rPr>
              <a:t>Open source programming(ITE1008)</a:t>
            </a:r>
            <a:br>
              <a:rPr lang="en-US" sz="3400">
                <a:solidFill>
                  <a:schemeClr val="tx1"/>
                </a:solidFill>
              </a:rPr>
            </a:br>
            <a:r>
              <a:rPr lang="en-US" sz="3400">
                <a:solidFill>
                  <a:schemeClr val="tx1"/>
                </a:solidFill>
              </a:rPr>
              <a:t>Faculty: Dr. Jayakumar S</a:t>
            </a:r>
          </a:p>
        </p:txBody>
      </p:sp>
      <p:sp>
        <p:nvSpPr>
          <p:cNvPr id="3" name="Subtitle 2">
            <a:extLst>
              <a:ext uri="{FF2B5EF4-FFF2-40B4-BE49-F238E27FC236}">
                <a16:creationId xmlns:a16="http://schemas.microsoft.com/office/drawing/2014/main" id="{A9AB5CD8-786B-45A6-8525-42AA376D5130}"/>
              </a:ext>
            </a:extLst>
          </p:cNvPr>
          <p:cNvSpPr>
            <a:spLocks noGrp="1"/>
          </p:cNvSpPr>
          <p:nvPr>
            <p:ph type="subTitle" idx="1"/>
          </p:nvPr>
        </p:nvSpPr>
        <p:spPr>
          <a:xfrm>
            <a:off x="735791" y="4735799"/>
            <a:ext cx="6470693" cy="605256"/>
          </a:xfrm>
        </p:spPr>
        <p:txBody>
          <a:bodyPr vert="horz" lIns="91440" tIns="45720" rIns="91440" bIns="45720" rtlCol="0">
            <a:normAutofit/>
          </a:bodyPr>
          <a:lstStyle/>
          <a:p>
            <a:pPr>
              <a:lnSpc>
                <a:spcPct val="90000"/>
              </a:lnSpc>
            </a:pPr>
            <a:r>
              <a:rPr lang="en-US" sz="1100"/>
              <a:t>Vit Quiz Portal (Adding quiz section in Vtop)</a:t>
            </a:r>
          </a:p>
          <a:p>
            <a:pPr>
              <a:lnSpc>
                <a:spcPct val="90000"/>
              </a:lnSpc>
            </a:pPr>
            <a:r>
              <a:rPr lang="en-US" sz="1100"/>
              <a:t>Second review</a:t>
            </a:r>
          </a:p>
        </p:txBody>
      </p:sp>
      <p:cxnSp>
        <p:nvCxnSpPr>
          <p:cNvPr id="13" name="Straight Connector 12">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5"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5323276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id="{29F4EDF3-2681-4C57-8348-488A9C506A56}"/>
              </a:ext>
            </a:extLst>
          </p:cNvPr>
          <p:cNvPicPr>
            <a:picLocks noGrp="1" noChangeAspect="1"/>
          </p:cNvPicPr>
          <p:nvPr>
            <p:ph type="pic" idx="1"/>
          </p:nvPr>
        </p:nvPicPr>
        <p:blipFill rotWithShape="1">
          <a:blip r:embed="rId2"/>
          <a:srcRect t="13408" b="13408"/>
          <a:stretch/>
        </p:blipFill>
        <p:spPr>
          <a:xfrm>
            <a:off x="1354687" y="643538"/>
            <a:ext cx="9483725" cy="3557043"/>
          </a:xfrm>
          <a:prstGeom prst="rect">
            <a:avLst/>
          </a:prstGeom>
        </p:spPr>
      </p:pic>
      <p:sp>
        <p:nvSpPr>
          <p:cNvPr id="16" name="Rectangle 15">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80A9A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631097ED-7195-4013-8D19-A36F3641612E}"/>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endParaRPr lang="en-US" sz="4000"/>
          </a:p>
          <a:p>
            <a:r>
              <a:rPr lang="en-US">
                <a:ea typeface="+mj-lt"/>
                <a:cs typeface="+mj-lt"/>
              </a:rPr>
              <a:t>Vtophome.php</a:t>
            </a:r>
          </a:p>
        </p:txBody>
      </p:sp>
      <p:cxnSp>
        <p:nvCxnSpPr>
          <p:cNvPr id="18" name="Straight Connector 17">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80A9A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1F85BD46-6C41-4E12-87CA-B155E3A4A856}"/>
              </a:ext>
            </a:extLst>
          </p:cNvPr>
          <p:cNvSpPr>
            <a:spLocks noGrp="1"/>
          </p:cNvSpPr>
          <p:nvPr>
            <p:ph type="body" sz="half" idx="2"/>
          </p:nvPr>
        </p:nvSpPr>
        <p:spPr>
          <a:xfrm>
            <a:off x="6064301" y="4905300"/>
            <a:ext cx="5493699" cy="1554485"/>
          </a:xfrm>
        </p:spPr>
        <p:txBody>
          <a:bodyPr vert="horz" lIns="0" tIns="45720" rIns="0" bIns="45720" rtlCol="0" anchor="ctr">
            <a:normAutofit/>
          </a:bodyPr>
          <a:lstStyle/>
          <a:p>
            <a:endParaRPr lang="en-US"/>
          </a:p>
        </p:txBody>
      </p:sp>
    </p:spTree>
    <p:extLst>
      <p:ext uri="{BB962C8B-B14F-4D97-AF65-F5344CB8AC3E}">
        <p14:creationId xmlns:p14="http://schemas.microsoft.com/office/powerpoint/2010/main" val="3644152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2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2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2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id="{AEB866FC-711E-401A-9711-E0D67F030D4E}"/>
              </a:ext>
            </a:extLst>
          </p:cNvPr>
          <p:cNvPicPr>
            <a:picLocks noGrp="1" noChangeAspect="1"/>
          </p:cNvPicPr>
          <p:nvPr>
            <p:ph type="pic" idx="1"/>
          </p:nvPr>
        </p:nvPicPr>
        <p:blipFill rotWithShape="1">
          <a:blip r:embed="rId2"/>
          <a:srcRect l="9816" r="-1" b="-1"/>
          <a:stretch/>
        </p:blipFill>
        <p:spPr>
          <a:xfrm>
            <a:off x="3993016" y="643538"/>
            <a:ext cx="4207067" cy="3557043"/>
          </a:xfrm>
          <a:prstGeom prst="rect">
            <a:avLst/>
          </a:prstGeom>
        </p:spPr>
      </p:pic>
      <p:sp>
        <p:nvSpPr>
          <p:cNvPr id="22" name="Rectangle 2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80A9A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4D8ACFD8-0A45-4BB3-8BA1-DFD824E771E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a:t>User Profile</a:t>
            </a:r>
          </a:p>
        </p:txBody>
      </p:sp>
      <p:cxnSp>
        <p:nvCxnSpPr>
          <p:cNvPr id="24" name="Straight Connector 2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80A9A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7627E74A-81C7-4B4B-8E99-2C9248A4B2F2}"/>
              </a:ext>
            </a:extLst>
          </p:cNvPr>
          <p:cNvSpPr>
            <a:spLocks noGrp="1"/>
          </p:cNvSpPr>
          <p:nvPr>
            <p:ph type="body" sz="half" idx="2"/>
          </p:nvPr>
        </p:nvSpPr>
        <p:spPr>
          <a:xfrm>
            <a:off x="6064301" y="4905300"/>
            <a:ext cx="5493699" cy="1554485"/>
          </a:xfrm>
        </p:spPr>
        <p:txBody>
          <a:bodyPr vert="horz" lIns="0" tIns="45720" rIns="0" bIns="45720" rtlCol="0" anchor="ctr">
            <a:normAutofit/>
          </a:bodyPr>
          <a:lstStyle/>
          <a:p>
            <a:r>
              <a:rPr lang="en-US">
                <a:cs typeface="Calibri"/>
              </a:rPr>
              <a:t>Shows user profile</a:t>
            </a:r>
            <a:endParaRPr lang="en-US"/>
          </a:p>
        </p:txBody>
      </p:sp>
    </p:spTree>
    <p:extLst>
      <p:ext uri="{BB962C8B-B14F-4D97-AF65-F5344CB8AC3E}">
        <p14:creationId xmlns:p14="http://schemas.microsoft.com/office/powerpoint/2010/main" val="671659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id="{C2367C3C-F625-4721-B1FC-35F71F5101BB}"/>
              </a:ext>
            </a:extLst>
          </p:cNvPr>
          <p:cNvPicPr>
            <a:picLocks noGrp="1" noChangeAspect="1"/>
          </p:cNvPicPr>
          <p:nvPr>
            <p:ph type="pic" idx="1"/>
          </p:nvPr>
        </p:nvPicPr>
        <p:blipFill rotWithShape="1">
          <a:blip r:embed="rId2"/>
          <a:srcRect t="13586" b="13586"/>
          <a:stretch/>
        </p:blipFill>
        <p:spPr>
          <a:xfrm>
            <a:off x="1354641" y="643538"/>
            <a:ext cx="9483818" cy="3557043"/>
          </a:xfrm>
          <a:prstGeom prst="rect">
            <a:avLst/>
          </a:prstGeom>
        </p:spPr>
      </p:pic>
      <p:sp>
        <p:nvSpPr>
          <p:cNvPr id="16" name="Rectangle 15">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80A9A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B15C424E-697C-461C-8506-1DD316E61FF8}"/>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endParaRPr lang="en-US" sz="4000"/>
          </a:p>
          <a:p>
            <a:r>
              <a:rPr lang="en-US">
                <a:ea typeface="+mj-lt"/>
                <a:cs typeface="+mj-lt"/>
              </a:rPr>
              <a:t>home4.php</a:t>
            </a:r>
          </a:p>
        </p:txBody>
      </p:sp>
      <p:cxnSp>
        <p:nvCxnSpPr>
          <p:cNvPr id="18" name="Straight Connector 17">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80A9A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C3D4C30A-1663-4E52-88D8-DAE4D3769A36}"/>
              </a:ext>
            </a:extLst>
          </p:cNvPr>
          <p:cNvSpPr>
            <a:spLocks noGrp="1"/>
          </p:cNvSpPr>
          <p:nvPr>
            <p:ph type="body" sz="half" idx="2"/>
          </p:nvPr>
        </p:nvSpPr>
        <p:spPr>
          <a:xfrm>
            <a:off x="6064301" y="4905300"/>
            <a:ext cx="5493699" cy="1554485"/>
          </a:xfrm>
        </p:spPr>
        <p:txBody>
          <a:bodyPr vert="horz" lIns="0" tIns="45720" rIns="0" bIns="45720" rtlCol="0" anchor="ctr">
            <a:normAutofit/>
          </a:bodyPr>
          <a:lstStyle/>
          <a:p>
            <a:r>
              <a:rPr lang="en-US">
                <a:cs typeface="Calibri"/>
              </a:rPr>
              <a:t>Shows quiz home page. Here we need to select the course to give quiz</a:t>
            </a:r>
            <a:endParaRPr lang="en-US"/>
          </a:p>
        </p:txBody>
      </p:sp>
    </p:spTree>
    <p:extLst>
      <p:ext uri="{BB962C8B-B14F-4D97-AF65-F5344CB8AC3E}">
        <p14:creationId xmlns:p14="http://schemas.microsoft.com/office/powerpoint/2010/main" val="1727803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application&#10;&#10;Description automatically generated">
            <a:extLst>
              <a:ext uri="{FF2B5EF4-FFF2-40B4-BE49-F238E27FC236}">
                <a16:creationId xmlns:a16="http://schemas.microsoft.com/office/drawing/2014/main" id="{634D2DAF-DF7B-4524-916B-E6E6492D7C16}"/>
              </a:ext>
            </a:extLst>
          </p:cNvPr>
          <p:cNvPicPr>
            <a:picLocks noGrp="1" noChangeAspect="1"/>
          </p:cNvPicPr>
          <p:nvPr>
            <p:ph type="pic" idx="1"/>
          </p:nvPr>
        </p:nvPicPr>
        <p:blipFill rotWithShape="1">
          <a:blip r:embed="rId2"/>
          <a:srcRect t="13586" b="13586"/>
          <a:stretch/>
        </p:blipFill>
        <p:spPr>
          <a:xfrm>
            <a:off x="1354641" y="643538"/>
            <a:ext cx="9483818" cy="3557043"/>
          </a:xfrm>
          <a:prstGeom prst="rect">
            <a:avLst/>
          </a:prstGeom>
        </p:spPr>
      </p:pic>
      <p:sp>
        <p:nvSpPr>
          <p:cNvPr id="16" name="Rectangle 15">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80A9A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7A6A2E9D-865B-4962-93BF-83424D241319}"/>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a:cs typeface="Calibri Light"/>
              </a:rPr>
              <a:t>Question</a:t>
            </a:r>
            <a:endParaRPr lang="en-US" sz="4000"/>
          </a:p>
        </p:txBody>
      </p:sp>
      <p:cxnSp>
        <p:nvCxnSpPr>
          <p:cNvPr id="18" name="Straight Connector 17">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80A9A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EC1E7650-8E5C-4236-B62E-8756A20FB72B}"/>
              </a:ext>
            </a:extLst>
          </p:cNvPr>
          <p:cNvSpPr>
            <a:spLocks noGrp="1"/>
          </p:cNvSpPr>
          <p:nvPr>
            <p:ph type="body" sz="half" idx="2"/>
          </p:nvPr>
        </p:nvSpPr>
        <p:spPr>
          <a:xfrm>
            <a:off x="6064301" y="4905300"/>
            <a:ext cx="5493699" cy="1554485"/>
          </a:xfrm>
        </p:spPr>
        <p:txBody>
          <a:bodyPr vert="horz" lIns="0" tIns="45720" rIns="0" bIns="45720" rtlCol="0" anchor="ctr">
            <a:normAutofit/>
          </a:bodyPr>
          <a:lstStyle/>
          <a:p>
            <a:r>
              <a:rPr lang="en-US">
                <a:cs typeface="Calibri"/>
              </a:rPr>
              <a:t>After selecting the course question for that quiz are displayed</a:t>
            </a:r>
            <a:endParaRPr lang="en-US"/>
          </a:p>
        </p:txBody>
      </p:sp>
    </p:spTree>
    <p:extLst>
      <p:ext uri="{BB962C8B-B14F-4D97-AF65-F5344CB8AC3E}">
        <p14:creationId xmlns:p14="http://schemas.microsoft.com/office/powerpoint/2010/main" val="1951866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application, Word&#10;&#10;Description automatically generated">
            <a:extLst>
              <a:ext uri="{FF2B5EF4-FFF2-40B4-BE49-F238E27FC236}">
                <a16:creationId xmlns:a16="http://schemas.microsoft.com/office/drawing/2014/main" id="{2FA873E8-1D38-4C91-B77F-1846AC9B1393}"/>
              </a:ext>
            </a:extLst>
          </p:cNvPr>
          <p:cNvPicPr>
            <a:picLocks noGrp="1" noChangeAspect="1"/>
          </p:cNvPicPr>
          <p:nvPr>
            <p:ph type="pic" idx="1"/>
          </p:nvPr>
        </p:nvPicPr>
        <p:blipFill rotWithShape="1">
          <a:blip r:embed="rId2"/>
          <a:srcRect t="13497" b="13497"/>
          <a:stretch/>
        </p:blipFill>
        <p:spPr>
          <a:xfrm>
            <a:off x="1366199" y="643538"/>
            <a:ext cx="9460702" cy="3557043"/>
          </a:xfrm>
          <a:prstGeom prst="rect">
            <a:avLst/>
          </a:prstGeom>
        </p:spPr>
      </p:pic>
      <p:sp>
        <p:nvSpPr>
          <p:cNvPr id="16" name="Rectangle 15">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80A9A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299379C3-A85C-40F3-B8CF-5A0FA880C22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endParaRPr lang="en-US" sz="4000"/>
          </a:p>
          <a:p>
            <a:r>
              <a:rPr lang="en-US">
                <a:ea typeface="+mj-lt"/>
                <a:cs typeface="+mj-lt"/>
              </a:rPr>
              <a:t>finalresult.php</a:t>
            </a:r>
          </a:p>
        </p:txBody>
      </p:sp>
      <p:cxnSp>
        <p:nvCxnSpPr>
          <p:cNvPr id="18" name="Straight Connector 17">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80A9A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A32C3266-41D1-46F9-B4D5-0E1D120E2A92}"/>
              </a:ext>
            </a:extLst>
          </p:cNvPr>
          <p:cNvSpPr>
            <a:spLocks noGrp="1"/>
          </p:cNvSpPr>
          <p:nvPr>
            <p:ph type="body" sz="half" idx="2"/>
          </p:nvPr>
        </p:nvSpPr>
        <p:spPr>
          <a:xfrm>
            <a:off x="6064301" y="4905300"/>
            <a:ext cx="5493699" cy="1554485"/>
          </a:xfrm>
        </p:spPr>
        <p:txBody>
          <a:bodyPr vert="horz" lIns="0" tIns="45720" rIns="0" bIns="45720" rtlCol="0" anchor="ctr">
            <a:normAutofit/>
          </a:bodyPr>
          <a:lstStyle/>
          <a:p>
            <a:r>
              <a:rPr lang="en-US">
                <a:cs typeface="Calibri"/>
              </a:rPr>
              <a:t>Shows result</a:t>
            </a:r>
            <a:endParaRPr lang="en-US"/>
          </a:p>
        </p:txBody>
      </p:sp>
    </p:spTree>
    <p:extLst>
      <p:ext uri="{BB962C8B-B14F-4D97-AF65-F5344CB8AC3E}">
        <p14:creationId xmlns:p14="http://schemas.microsoft.com/office/powerpoint/2010/main" val="2808772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B9A471-8C6F-4FA4-BF88-CB3917C478C1}"/>
              </a:ext>
            </a:extLst>
          </p:cNvPr>
          <p:cNvSpPr>
            <a:spLocks noGrp="1"/>
          </p:cNvSpPr>
          <p:nvPr>
            <p:ph type="title"/>
          </p:nvPr>
        </p:nvSpPr>
        <p:spPr>
          <a:xfrm>
            <a:off x="990932" y="286603"/>
            <a:ext cx="6750987" cy="1450757"/>
          </a:xfrm>
        </p:spPr>
        <p:txBody>
          <a:bodyPr>
            <a:normAutofit/>
          </a:bodyPr>
          <a:lstStyle/>
          <a:p>
            <a:endParaRPr lang="en-US">
              <a:solidFill>
                <a:schemeClr val="accent1"/>
              </a:solidFill>
            </a:endParaRPr>
          </a:p>
          <a:p>
            <a:r>
              <a:rPr lang="en-US" b="1" u="sng">
                <a:solidFill>
                  <a:schemeClr val="accent1"/>
                </a:solidFill>
                <a:ea typeface="+mj-lt"/>
                <a:cs typeface="+mj-lt"/>
              </a:rPr>
              <a:t>abstract: -</a:t>
            </a:r>
            <a:endParaRPr lang="en-US">
              <a:solidFill>
                <a:schemeClr val="accent1"/>
              </a:solidFill>
              <a:ea typeface="+mj-lt"/>
              <a:cs typeface="+mj-lt"/>
            </a:endParaRPr>
          </a:p>
        </p:txBody>
      </p:sp>
      <p:sp>
        <p:nvSpPr>
          <p:cNvPr id="3" name="Content Placeholder 2">
            <a:extLst>
              <a:ext uri="{FF2B5EF4-FFF2-40B4-BE49-F238E27FC236}">
                <a16:creationId xmlns:a16="http://schemas.microsoft.com/office/drawing/2014/main" id="{CF4D65C6-2012-4614-BE47-96319208A0EC}"/>
              </a:ext>
            </a:extLst>
          </p:cNvPr>
          <p:cNvSpPr>
            <a:spLocks noGrp="1"/>
          </p:cNvSpPr>
          <p:nvPr>
            <p:ph idx="1"/>
          </p:nvPr>
        </p:nvSpPr>
        <p:spPr>
          <a:xfrm>
            <a:off x="1044204" y="2023962"/>
            <a:ext cx="6697715" cy="3845131"/>
          </a:xfrm>
        </p:spPr>
        <p:txBody>
          <a:bodyPr vert="horz" lIns="0" tIns="45720" rIns="0" bIns="45720" rtlCol="0">
            <a:normAutofit/>
          </a:bodyPr>
          <a:lstStyle/>
          <a:p>
            <a:pPr>
              <a:lnSpc>
                <a:spcPct val="90000"/>
              </a:lnSpc>
            </a:pPr>
            <a:r>
              <a:rPr lang="en-US" sz="1700" i="1">
                <a:ea typeface="+mn-lt"/>
                <a:cs typeface="+mn-lt"/>
              </a:rPr>
              <a:t>Quiz is a very important part of education and content revising. With the help of VIT Quiz Portal, particular faculty would be able to create and conduct quizzes for students who are registered to their respective courses. They not need to depend upon some external source,it would be available inside the VTOP under Quiz Section. Students can attend Quizes inside VTOP and can view their results in future under marks section in VTOP. Quizes will be time controlled and amount of time allotted will be finalize by the admin itself. This idea can be implemented in any colleges, universities or at home to check the preparation of students and revise contents of different courses. Server load will be not an issue in this case because number of students would always less than 150.</a:t>
            </a:r>
            <a:endParaRPr lang="en-US" sz="1700">
              <a:ea typeface="+mn-lt"/>
              <a:cs typeface="+mn-lt"/>
            </a:endParaRPr>
          </a:p>
          <a:p>
            <a:pPr>
              <a:lnSpc>
                <a:spcPct val="90000"/>
              </a:lnSpc>
            </a:pPr>
            <a:r>
              <a:rPr lang="en-US" sz="1700" i="1">
                <a:ea typeface="+mn-lt"/>
                <a:cs typeface="+mn-lt"/>
              </a:rPr>
              <a:t>Manual systems are very time consuming and difficult to grade. This would be able to develop, conduct and check the quizzes thus reducing the burden of academics' staff and will provide efficient evaluation of students.</a:t>
            </a:r>
            <a:endParaRPr lang="en-US" sz="1700">
              <a:ea typeface="+mn-lt"/>
              <a:cs typeface="+mn-lt"/>
            </a:endParaRPr>
          </a:p>
          <a:p>
            <a:pPr>
              <a:lnSpc>
                <a:spcPct val="90000"/>
              </a:lnSpc>
            </a:pPr>
            <a:endParaRPr lang="en-US" sz="1700">
              <a:cs typeface="Calibri"/>
            </a:endParaRPr>
          </a:p>
        </p:txBody>
      </p:sp>
      <p:sp>
        <p:nvSpPr>
          <p:cNvPr id="19" name="Rectangle 18">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1"/>
            <a:ext cx="4050791"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70FA2369-10B3-4A99-93ED-036A92FD9C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4278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809305-A9F0-4BCB-A4BA-0596796734B3}"/>
              </a:ext>
            </a:extLst>
          </p:cNvPr>
          <p:cNvSpPr>
            <a:spLocks noGrp="1"/>
          </p:cNvSpPr>
          <p:nvPr>
            <p:ph type="title"/>
          </p:nvPr>
        </p:nvSpPr>
        <p:spPr>
          <a:xfrm>
            <a:off x="1097280" y="286603"/>
            <a:ext cx="10058400" cy="1450757"/>
          </a:xfrm>
        </p:spPr>
        <p:txBody>
          <a:bodyPr anchor="ctr">
            <a:normAutofit/>
          </a:bodyPr>
          <a:lstStyle/>
          <a:p>
            <a:endParaRPr lang="en-US">
              <a:solidFill>
                <a:srgbClr val="FFFFFF"/>
              </a:solidFill>
            </a:endParaRPr>
          </a:p>
          <a:p>
            <a:r>
              <a:rPr lang="en-US" b="1" u="sng">
                <a:ea typeface="+mj-lt"/>
                <a:cs typeface="+mj-lt"/>
              </a:rPr>
              <a:t>Problem Statement: -</a:t>
            </a:r>
            <a:endParaRPr lang="en-US" dirty="0">
              <a:ea typeface="+mj-lt"/>
              <a:cs typeface="+mj-lt"/>
            </a:endParaRPr>
          </a:p>
          <a:p>
            <a:endParaRPr lang="en-US" dirty="0">
              <a:cs typeface="Calibri Light"/>
            </a:endParaRPr>
          </a:p>
        </p:txBody>
      </p:sp>
      <p:sp>
        <p:nvSpPr>
          <p:cNvPr id="3" name="Content Placeholder 2">
            <a:extLst>
              <a:ext uri="{FF2B5EF4-FFF2-40B4-BE49-F238E27FC236}">
                <a16:creationId xmlns:a16="http://schemas.microsoft.com/office/drawing/2014/main" id="{4F51E512-DC16-4D8B-86FD-FE54D2BB25C8}"/>
              </a:ext>
            </a:extLst>
          </p:cNvPr>
          <p:cNvSpPr>
            <a:spLocks noGrp="1"/>
          </p:cNvSpPr>
          <p:nvPr>
            <p:ph idx="1"/>
          </p:nvPr>
        </p:nvSpPr>
        <p:spPr>
          <a:xfrm>
            <a:off x="1096963" y="2675694"/>
            <a:ext cx="10058400" cy="3193294"/>
          </a:xfrm>
        </p:spPr>
        <p:txBody>
          <a:bodyPr vert="horz" lIns="0" tIns="45720" rIns="0" bIns="45720" rtlCol="0" anchor="t">
            <a:normAutofit/>
          </a:bodyPr>
          <a:lstStyle/>
          <a:p>
            <a:r>
              <a:rPr lang="en-US" i="1">
                <a:ea typeface="+mn-lt"/>
                <a:cs typeface="+mn-lt"/>
              </a:rPr>
              <a:t>We have come with some innovative idea which can overcome some problematic situation:</a:t>
            </a:r>
            <a:endParaRPr lang="en-US">
              <a:ea typeface="+mn-lt"/>
              <a:cs typeface="+mn-lt"/>
            </a:endParaRPr>
          </a:p>
          <a:p>
            <a:r>
              <a:rPr lang="en-US" i="1">
                <a:ea typeface="+mn-lt"/>
                <a:cs typeface="+mn-lt"/>
              </a:rPr>
              <a:t>1. QUIZ will be available inside VTOP Login, so that they not need to depend on some other external source.</a:t>
            </a:r>
            <a:endParaRPr lang="en-US">
              <a:ea typeface="+mn-lt"/>
              <a:cs typeface="+mn-lt"/>
            </a:endParaRPr>
          </a:p>
          <a:p>
            <a:r>
              <a:rPr lang="en-US" i="1">
                <a:ea typeface="+mn-lt"/>
                <a:cs typeface="+mn-lt"/>
              </a:rPr>
              <a:t>2. Marks of the quiz will be automatically reflecting in the marks section inside VTOP ,so that faculty don't need to do any after work after conducting Quiz.</a:t>
            </a:r>
            <a:endParaRPr lang="en-US">
              <a:ea typeface="+mn-lt"/>
              <a:cs typeface="+mn-lt"/>
            </a:endParaRPr>
          </a:p>
          <a:p>
            <a:r>
              <a:rPr lang="en-US" i="1">
                <a:ea typeface="+mn-lt"/>
                <a:cs typeface="+mn-lt"/>
              </a:rPr>
              <a:t>3.Admin will be able to add Questions from there admin Login on VTOP, will provide a proper framework for faculty so that they find easy to add Questions.</a:t>
            </a:r>
            <a:endParaRPr lang="en-US">
              <a:ea typeface="+mn-lt"/>
              <a:cs typeface="+mn-lt"/>
            </a:endParaRPr>
          </a:p>
          <a:p>
            <a:endParaRPr lang="en-US" dirty="0">
              <a:cs typeface="Calibri"/>
            </a:endParaRP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56911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90BD2C3-DDC7-4CF4-9C6D-B3859523550C}"/>
              </a:ext>
            </a:extLst>
          </p:cNvPr>
          <p:cNvSpPr>
            <a:spLocks noGrp="1"/>
          </p:cNvSpPr>
          <p:nvPr>
            <p:ph type="title"/>
          </p:nvPr>
        </p:nvSpPr>
        <p:spPr>
          <a:xfrm>
            <a:off x="1097280" y="286603"/>
            <a:ext cx="10058400" cy="1450757"/>
          </a:xfrm>
        </p:spPr>
        <p:txBody>
          <a:bodyPr anchor="ctr">
            <a:normAutofit/>
          </a:bodyPr>
          <a:lstStyle/>
          <a:p>
            <a:endParaRPr lang="en-US">
              <a:solidFill>
                <a:srgbClr val="FFFFFF"/>
              </a:solidFill>
            </a:endParaRPr>
          </a:p>
          <a:p>
            <a:r>
              <a:rPr lang="en-US" b="1" u="sng">
                <a:ea typeface="+mj-lt"/>
                <a:cs typeface="+mj-lt"/>
              </a:rPr>
              <a:t>Reason for chosen this topic:-</a:t>
            </a:r>
            <a:endParaRPr lang="en-US">
              <a:ea typeface="+mj-lt"/>
              <a:cs typeface="+mj-lt"/>
            </a:endParaRPr>
          </a:p>
        </p:txBody>
      </p:sp>
      <p:sp>
        <p:nvSpPr>
          <p:cNvPr id="3" name="Content Placeholder 2">
            <a:extLst>
              <a:ext uri="{FF2B5EF4-FFF2-40B4-BE49-F238E27FC236}">
                <a16:creationId xmlns:a16="http://schemas.microsoft.com/office/drawing/2014/main" id="{E67C55A7-0295-4E15-9765-AADEFC03DE25}"/>
              </a:ext>
            </a:extLst>
          </p:cNvPr>
          <p:cNvSpPr>
            <a:spLocks noGrp="1"/>
          </p:cNvSpPr>
          <p:nvPr>
            <p:ph idx="1"/>
          </p:nvPr>
        </p:nvSpPr>
        <p:spPr>
          <a:xfrm>
            <a:off x="1096963" y="2675694"/>
            <a:ext cx="10058400" cy="3193294"/>
          </a:xfrm>
        </p:spPr>
        <p:txBody>
          <a:bodyPr vert="horz" lIns="0" tIns="45720" rIns="0" bIns="45720" rtlCol="0" anchor="t">
            <a:normAutofit/>
          </a:bodyPr>
          <a:lstStyle/>
          <a:p>
            <a:r>
              <a:rPr lang="en-US" i="1">
                <a:ea typeface="+mn-lt"/>
                <a:cs typeface="+mn-lt"/>
              </a:rPr>
              <a:t>After going through VTOP we have seen one section is missing and that is QUIZ section where Students can easily give their quiz exams in single login in VTOP without any interruption or depending on certain external source. They can easily see the dates of the quiz in assignments section and easily traverse to quiz section in same portal. This will somehow reduce some manpower and would be more efficient for academic's faculty and students too.</a:t>
            </a:r>
            <a:endParaRPr lang="en-US">
              <a:ea typeface="+mn-lt"/>
              <a:cs typeface="+mn-lt"/>
            </a:endParaRP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6862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80A9A3"/>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DFF9F5D-62DE-4E48-A876-A626B2F35E3F}"/>
              </a:ext>
            </a:extLst>
          </p:cNvPr>
          <p:cNvSpPr txBox="1"/>
          <p:nvPr/>
        </p:nvSpPr>
        <p:spPr>
          <a:xfrm>
            <a:off x="571752" y="2799654"/>
            <a:ext cx="3005462" cy="3189665"/>
          </a:xfrm>
          <a:prstGeom prst="rect">
            <a:avLst/>
          </a:prstGeom>
        </p:spPr>
        <p:txBody>
          <a:bodyPr rot="0" spcFirstLastPara="0" vertOverflow="overflow" horzOverflow="overflow" vert="horz" lIns="0" tIns="45720" rIns="0" bIns="45720" numCol="1" spcCol="0" rtlCol="0" fromWordArt="0" anchorCtr="0" forceAA="0" compatLnSpc="1">
            <a:prstTxWarp prst="textNoShape">
              <a:avLst/>
            </a:prstTxWarp>
            <a:normAutofit/>
          </a:bodyPr>
          <a:lstStyle/>
          <a:p>
            <a:pPr>
              <a:spcAft>
                <a:spcPts val="600"/>
              </a:spcAft>
              <a:buFont typeface="Calibri" panose="020F0502020204030204" pitchFamily="34" charset="0"/>
            </a:pPr>
            <a:r>
              <a:rPr lang="en-US" i="1">
                <a:solidFill>
                  <a:srgbClr val="FFFFFF"/>
                </a:solidFill>
              </a:rPr>
              <a:t> Quiz Portal flow chart</a:t>
            </a:r>
            <a:endParaRPr lang="en-US">
              <a:solidFill>
                <a:srgbClr val="FFFFFF"/>
              </a:solidFill>
            </a:endParaRPr>
          </a:p>
        </p:txBody>
      </p:sp>
      <p:pic>
        <p:nvPicPr>
          <p:cNvPr id="3" name="Picture 3" descr="Diagram&#10;&#10;Description automatically generated">
            <a:extLst>
              <a:ext uri="{FF2B5EF4-FFF2-40B4-BE49-F238E27FC236}">
                <a16:creationId xmlns:a16="http://schemas.microsoft.com/office/drawing/2014/main" id="{80F57938-9D32-4BC1-A084-F23B91474E27}"/>
              </a:ext>
            </a:extLst>
          </p:cNvPr>
          <p:cNvPicPr>
            <a:picLocks noChangeAspect="1"/>
          </p:cNvPicPr>
          <p:nvPr/>
        </p:nvPicPr>
        <p:blipFill>
          <a:blip r:embed="rId2"/>
          <a:stretch>
            <a:fillRect/>
          </a:stretch>
        </p:blipFill>
        <p:spPr>
          <a:xfrm>
            <a:off x="4742017" y="1372580"/>
            <a:ext cx="6798082" cy="4112840"/>
          </a:xfrm>
          <a:prstGeom prst="rect">
            <a:avLst/>
          </a:prstGeom>
        </p:spPr>
      </p:pic>
    </p:spTree>
    <p:extLst>
      <p:ext uri="{BB962C8B-B14F-4D97-AF65-F5344CB8AC3E}">
        <p14:creationId xmlns:p14="http://schemas.microsoft.com/office/powerpoint/2010/main" val="3790017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80A9A3"/>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19170E7-DE36-49AF-B470-30693680B175}"/>
              </a:ext>
            </a:extLst>
          </p:cNvPr>
          <p:cNvSpPr txBox="1"/>
          <p:nvPr/>
        </p:nvSpPr>
        <p:spPr>
          <a:xfrm>
            <a:off x="571752" y="2799654"/>
            <a:ext cx="3005462" cy="3189665"/>
          </a:xfrm>
          <a:prstGeom prst="rect">
            <a:avLst/>
          </a:prstGeom>
        </p:spPr>
        <p:txBody>
          <a:bodyPr rot="0" spcFirstLastPara="0" vertOverflow="overflow" horzOverflow="overflow" vert="horz" lIns="0" tIns="45720" rIns="0" bIns="45720" numCol="1" spcCol="0" rtlCol="0" fromWordArt="0" anchorCtr="0" forceAA="0" compatLnSpc="1">
            <a:prstTxWarp prst="textNoShape">
              <a:avLst/>
            </a:prstTxWarp>
            <a:normAutofit/>
          </a:bodyPr>
          <a:lstStyle/>
          <a:p>
            <a:pPr>
              <a:spcAft>
                <a:spcPts val="600"/>
              </a:spcAft>
              <a:buFont typeface="Calibri" panose="020F0502020204030204" pitchFamily="34" charset="0"/>
            </a:pPr>
            <a:r>
              <a:rPr lang="en-US">
                <a:solidFill>
                  <a:srgbClr val="FFFFFF"/>
                </a:solidFill>
              </a:rPr>
              <a:t>Prototype</a:t>
            </a:r>
          </a:p>
        </p:txBody>
      </p:sp>
      <p:pic>
        <p:nvPicPr>
          <p:cNvPr id="2" name="Picture 2" descr="Diagram&#10;&#10;Description automatically generated">
            <a:extLst>
              <a:ext uri="{FF2B5EF4-FFF2-40B4-BE49-F238E27FC236}">
                <a16:creationId xmlns:a16="http://schemas.microsoft.com/office/drawing/2014/main" id="{340536D0-5127-42DC-8B0A-EEAC1BBCE6B9}"/>
              </a:ext>
            </a:extLst>
          </p:cNvPr>
          <p:cNvPicPr>
            <a:picLocks noChangeAspect="1"/>
          </p:cNvPicPr>
          <p:nvPr/>
        </p:nvPicPr>
        <p:blipFill>
          <a:blip r:embed="rId2"/>
          <a:stretch>
            <a:fillRect/>
          </a:stretch>
        </p:blipFill>
        <p:spPr>
          <a:xfrm>
            <a:off x="4742017" y="1262111"/>
            <a:ext cx="6798082" cy="4333777"/>
          </a:xfrm>
          <a:prstGeom prst="rect">
            <a:avLst/>
          </a:prstGeom>
        </p:spPr>
      </p:pic>
    </p:spTree>
    <p:extLst>
      <p:ext uri="{BB962C8B-B14F-4D97-AF65-F5344CB8AC3E}">
        <p14:creationId xmlns:p14="http://schemas.microsoft.com/office/powerpoint/2010/main" val="3693669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C2FE728-04EE-404F-9651-7D78082E49D9}"/>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cs typeface="Calibri Light"/>
              </a:rPr>
              <a:t>Database Details</a:t>
            </a:r>
            <a:endParaRPr lang="en-US" sz="4400">
              <a:solidFill>
                <a:srgbClr val="FFFFFF"/>
              </a:solidFill>
            </a:endParaRPr>
          </a:p>
        </p:txBody>
      </p:sp>
      <p:sp>
        <p:nvSpPr>
          <p:cNvPr id="3" name="Content Placeholder 2">
            <a:extLst>
              <a:ext uri="{FF2B5EF4-FFF2-40B4-BE49-F238E27FC236}">
                <a16:creationId xmlns:a16="http://schemas.microsoft.com/office/drawing/2014/main" id="{AC685DB7-4A07-4C11-AAFA-4E368249CCAA}"/>
              </a:ext>
            </a:extLst>
          </p:cNvPr>
          <p:cNvSpPr>
            <a:spLocks noGrp="1"/>
          </p:cNvSpPr>
          <p:nvPr>
            <p:ph idx="1"/>
          </p:nvPr>
        </p:nvSpPr>
        <p:spPr>
          <a:xfrm>
            <a:off x="5231958" y="605896"/>
            <a:ext cx="5923721" cy="5646208"/>
          </a:xfrm>
        </p:spPr>
        <p:txBody>
          <a:bodyPr vert="horz" lIns="0" tIns="45720" rIns="0" bIns="45720" rtlCol="0" anchor="ctr">
            <a:normAutofit/>
          </a:bodyPr>
          <a:lstStyle/>
          <a:p>
            <a:pPr>
              <a:lnSpc>
                <a:spcPct val="90000"/>
              </a:lnSpc>
            </a:pPr>
            <a:r>
              <a:rPr lang="en-US" sz="2200">
                <a:ea typeface="+mn-lt"/>
                <a:cs typeface="+mn-lt"/>
              </a:rPr>
              <a:t>Signup:-This is for storing signup details of the user. In this database table there are 5 columns id, name, email-id, pass and user. With the help of name and pass students will login into the portal. So here id is the primary key.</a:t>
            </a:r>
          </a:p>
          <a:p>
            <a:pPr>
              <a:lnSpc>
                <a:spcPct val="90000"/>
              </a:lnSpc>
            </a:pPr>
            <a:r>
              <a:rPr lang="en-US" sz="2200">
                <a:ea typeface="+mn-lt"/>
                <a:cs typeface="+mn-lt"/>
              </a:rPr>
              <a:t>Categories:- This is for storing subject's category. Of which category(subject) student have to give quiz. In this Database table we have total 2 columns id and cat_name. This cat_name will be used in showing the question of that respective category. Here id is primary key.</a:t>
            </a:r>
          </a:p>
          <a:p>
            <a:pPr>
              <a:lnSpc>
                <a:spcPct val="90000"/>
              </a:lnSpc>
            </a:pPr>
            <a:r>
              <a:rPr lang="en-US" sz="2200">
                <a:ea typeface="+mn-lt"/>
                <a:cs typeface="+mn-lt"/>
              </a:rPr>
              <a:t>Questions:-This is for storing all the questions and the solutions of that respective questions with their id in category database. This database have total 8 columns id,question,ans1,ans2,ans3,ans4,ans_cat_id. Here cat_id is foreign key and id is Primary Key.</a:t>
            </a:r>
          </a:p>
          <a:p>
            <a:pPr>
              <a:lnSpc>
                <a:spcPct val="90000"/>
              </a:lnSpc>
            </a:pPr>
            <a:endParaRPr lang="en-US" sz="2200">
              <a:cs typeface="Calibri"/>
            </a:endParaRPr>
          </a:p>
        </p:txBody>
      </p:sp>
      <p:sp>
        <p:nvSpPr>
          <p:cNvPr id="51" name="Rectangle 50">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8979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id="{6739D379-847D-44E3-BC12-A57B559CCF74}"/>
              </a:ext>
            </a:extLst>
          </p:cNvPr>
          <p:cNvPicPr>
            <a:picLocks noGrp="1" noChangeAspect="1"/>
          </p:cNvPicPr>
          <p:nvPr>
            <p:ph idx="1"/>
          </p:nvPr>
        </p:nvPicPr>
        <p:blipFill>
          <a:blip r:embed="rId2"/>
          <a:stretch>
            <a:fillRect/>
          </a:stretch>
        </p:blipFill>
        <p:spPr>
          <a:xfrm>
            <a:off x="633999" y="674044"/>
            <a:ext cx="10925102" cy="3496031"/>
          </a:xfrm>
          <a:prstGeom prst="rect">
            <a:avLst/>
          </a:prstGeom>
        </p:spPr>
      </p:pic>
      <p:sp>
        <p:nvSpPr>
          <p:cNvPr id="16" name="Rectangle 15">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80A9A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81C3B45-081E-4E51-9679-7BC82601D7B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a:t>Database Details</a:t>
            </a:r>
          </a:p>
        </p:txBody>
      </p:sp>
      <p:cxnSp>
        <p:nvCxnSpPr>
          <p:cNvPr id="18" name="Straight Connector 17">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80A9A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531B37EE-74B2-47FB-B58E-69FEA9DEE764}"/>
              </a:ext>
            </a:extLst>
          </p:cNvPr>
          <p:cNvSpPr>
            <a:spLocks noGrp="1"/>
          </p:cNvSpPr>
          <p:nvPr>
            <p:ph type="body" sz="half" idx="2"/>
          </p:nvPr>
        </p:nvSpPr>
        <p:spPr>
          <a:xfrm>
            <a:off x="6064301" y="4905300"/>
            <a:ext cx="5493699" cy="1554485"/>
          </a:xfrm>
        </p:spPr>
        <p:txBody>
          <a:bodyPr vert="horz" lIns="0" tIns="45720" rIns="0" bIns="45720" rtlCol="0" anchor="ctr">
            <a:normAutofit/>
          </a:bodyPr>
          <a:lstStyle/>
          <a:p>
            <a:r>
              <a:rPr lang="en-US"/>
              <a:t>1) Signup</a:t>
            </a:r>
          </a:p>
          <a:p>
            <a:r>
              <a:rPr lang="en-US"/>
              <a:t>2)Category</a:t>
            </a:r>
          </a:p>
          <a:p>
            <a:r>
              <a:rPr lang="en-US"/>
              <a:t>3)Questions</a:t>
            </a:r>
          </a:p>
        </p:txBody>
      </p:sp>
    </p:spTree>
    <p:extLst>
      <p:ext uri="{BB962C8B-B14F-4D97-AF65-F5344CB8AC3E}">
        <p14:creationId xmlns:p14="http://schemas.microsoft.com/office/powerpoint/2010/main" val="2064084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2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28">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124BE089-2148-456E-98A9-030032169BF9}"/>
              </a:ext>
            </a:extLst>
          </p:cNvPr>
          <p:cNvSpPr>
            <a:spLocks noGrp="1"/>
          </p:cNvSpPr>
          <p:nvPr>
            <p:ph type="body" sz="half" idx="2"/>
          </p:nvPr>
        </p:nvSpPr>
        <p:spPr>
          <a:xfrm>
            <a:off x="6064301" y="4905300"/>
            <a:ext cx="5493699" cy="1554485"/>
          </a:xfrm>
        </p:spPr>
        <p:txBody>
          <a:bodyPr vert="horz" lIns="0" tIns="45720" rIns="0" bIns="45720" rtlCol="0" anchor="ctr">
            <a:normAutofit/>
          </a:bodyPr>
          <a:lstStyle/>
          <a:p>
            <a:r>
              <a:rPr lang="en-US" dirty="0">
                <a:ea typeface="+mn-lt"/>
                <a:cs typeface="+mn-lt"/>
              </a:rPr>
              <a:t>  </a:t>
            </a:r>
            <a:r>
              <a:rPr lang="en-US" dirty="0" err="1">
                <a:ea typeface="+mn-lt"/>
                <a:cs typeface="+mn-lt"/>
              </a:rPr>
              <a:t>id→Primary</a:t>
            </a:r>
            <a:r>
              <a:rPr lang="en-US" dirty="0">
                <a:ea typeface="+mn-lt"/>
                <a:cs typeface="+mn-lt"/>
              </a:rPr>
              <a:t> Key</a:t>
            </a:r>
          </a:p>
        </p:txBody>
      </p:sp>
      <p:pic>
        <p:nvPicPr>
          <p:cNvPr id="5" name="Picture 5" descr="Graphical user interface, application&#10;&#10;Description automatically generated">
            <a:extLst>
              <a:ext uri="{FF2B5EF4-FFF2-40B4-BE49-F238E27FC236}">
                <a16:creationId xmlns:a16="http://schemas.microsoft.com/office/drawing/2014/main" id="{981C86DC-70C8-4B33-82F5-76BC6BD3D701}"/>
              </a:ext>
            </a:extLst>
          </p:cNvPr>
          <p:cNvPicPr>
            <a:picLocks noGrp="1" noChangeAspect="1"/>
          </p:cNvPicPr>
          <p:nvPr>
            <p:ph type="pic" idx="1"/>
          </p:nvPr>
        </p:nvPicPr>
        <p:blipFill rotWithShape="1">
          <a:blip r:embed="rId2"/>
          <a:srcRect t="17192" b="17192"/>
          <a:stretch/>
        </p:blipFill>
        <p:spPr>
          <a:xfrm>
            <a:off x="1362051" y="643538"/>
            <a:ext cx="9468997" cy="3557043"/>
          </a:xfrm>
          <a:prstGeom prst="rect">
            <a:avLst/>
          </a:prstGeom>
        </p:spPr>
      </p:pic>
      <p:sp>
        <p:nvSpPr>
          <p:cNvPr id="35" name="Rectangle 30">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80A9A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8BEA0BFD-D0F9-46E1-BE83-E5F0290282C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a:t>Signup Database</a:t>
            </a:r>
            <a:endParaRPr lang="en-US" sz="4000" dirty="0"/>
          </a:p>
        </p:txBody>
      </p:sp>
      <p:cxnSp>
        <p:nvCxnSpPr>
          <p:cNvPr id="36" name="Straight Connector 32">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80A9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2502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3">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text, application&#10;&#10;Description automatically generated">
            <a:extLst>
              <a:ext uri="{FF2B5EF4-FFF2-40B4-BE49-F238E27FC236}">
                <a16:creationId xmlns:a16="http://schemas.microsoft.com/office/drawing/2014/main" id="{F2182005-F0F7-4AF2-9962-B8DE1DAEB61E}"/>
              </a:ext>
            </a:extLst>
          </p:cNvPr>
          <p:cNvPicPr>
            <a:picLocks noGrp="1" noChangeAspect="1"/>
          </p:cNvPicPr>
          <p:nvPr>
            <p:ph type="pic" idx="1"/>
          </p:nvPr>
        </p:nvPicPr>
        <p:blipFill rotWithShape="1">
          <a:blip r:embed="rId2"/>
          <a:srcRect t="17058" b="17058"/>
          <a:stretch/>
        </p:blipFill>
        <p:spPr>
          <a:xfrm>
            <a:off x="1205620" y="570470"/>
            <a:ext cx="9635722" cy="3618586"/>
          </a:xfrm>
          <a:prstGeom prst="rect">
            <a:avLst/>
          </a:prstGeom>
        </p:spPr>
      </p:pic>
      <p:sp>
        <p:nvSpPr>
          <p:cNvPr id="21" name="Rectangle 15">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8002D3B6-F55D-4D1F-9E07-714534B650A2}"/>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t>Category Database</a:t>
            </a:r>
          </a:p>
        </p:txBody>
      </p:sp>
      <p:sp>
        <p:nvSpPr>
          <p:cNvPr id="4" name="Text Placeholder 3">
            <a:extLst>
              <a:ext uri="{FF2B5EF4-FFF2-40B4-BE49-F238E27FC236}">
                <a16:creationId xmlns:a16="http://schemas.microsoft.com/office/drawing/2014/main" id="{3A5DD82A-CCB0-417F-85C9-F617346A30B9}"/>
              </a:ext>
            </a:extLst>
          </p:cNvPr>
          <p:cNvSpPr>
            <a:spLocks noGrp="1"/>
          </p:cNvSpPr>
          <p:nvPr>
            <p:ph type="body" sz="half" idx="2"/>
          </p:nvPr>
        </p:nvSpPr>
        <p:spPr>
          <a:xfrm>
            <a:off x="8288040" y="4928681"/>
            <a:ext cx="3271059" cy="1495139"/>
          </a:xfrm>
        </p:spPr>
        <p:txBody>
          <a:bodyPr vert="horz" lIns="91440" tIns="45720" rIns="91440" bIns="45720" rtlCol="0" anchor="ctr">
            <a:normAutofit/>
          </a:bodyPr>
          <a:lstStyle/>
          <a:p>
            <a:pPr>
              <a:spcBef>
                <a:spcPts val="1200"/>
              </a:spcBef>
              <a:spcAft>
                <a:spcPts val="200"/>
              </a:spcAft>
            </a:pPr>
            <a:r>
              <a:rPr lang="en-US" cap="all" spc="200"/>
              <a:t>id→Primary Key</a:t>
            </a:r>
          </a:p>
        </p:txBody>
      </p:sp>
      <p:cxnSp>
        <p:nvCxnSpPr>
          <p:cNvPr id="22" name="Straight Connector 17">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0641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10;&#10;Description automatically generated">
            <a:extLst>
              <a:ext uri="{FF2B5EF4-FFF2-40B4-BE49-F238E27FC236}">
                <a16:creationId xmlns:a16="http://schemas.microsoft.com/office/drawing/2014/main" id="{CB575712-E1A2-4BB0-938C-1C62E615FD66}"/>
              </a:ext>
            </a:extLst>
          </p:cNvPr>
          <p:cNvPicPr>
            <a:picLocks noGrp="1" noChangeAspect="1"/>
          </p:cNvPicPr>
          <p:nvPr>
            <p:ph type="pic" idx="1"/>
          </p:nvPr>
        </p:nvPicPr>
        <p:blipFill rotWithShape="1">
          <a:blip r:embed="rId2"/>
          <a:srcRect t="11136" b="11136"/>
          <a:stretch/>
        </p:blipFill>
        <p:spPr>
          <a:xfrm>
            <a:off x="1354302" y="643538"/>
            <a:ext cx="9484495" cy="3557043"/>
          </a:xfrm>
          <a:prstGeom prst="rect">
            <a:avLst/>
          </a:prstGeom>
        </p:spPr>
      </p:pic>
      <p:sp>
        <p:nvSpPr>
          <p:cNvPr id="16" name="Rectangle 15">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80A9A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E462676B-C13E-4359-A3E2-2D436F06778E}"/>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3400"/>
              <a:t>Questions Database:-</a:t>
            </a:r>
          </a:p>
        </p:txBody>
      </p:sp>
      <p:cxnSp>
        <p:nvCxnSpPr>
          <p:cNvPr id="18" name="Straight Connector 17">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80A9A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A32FE086-79FF-4A5A-A8A3-984BDE7E9B19}"/>
              </a:ext>
            </a:extLst>
          </p:cNvPr>
          <p:cNvSpPr>
            <a:spLocks noGrp="1"/>
          </p:cNvSpPr>
          <p:nvPr>
            <p:ph type="body" sz="half" idx="2"/>
          </p:nvPr>
        </p:nvSpPr>
        <p:spPr>
          <a:xfrm>
            <a:off x="6064301" y="4905300"/>
            <a:ext cx="5493699" cy="1554485"/>
          </a:xfrm>
        </p:spPr>
        <p:txBody>
          <a:bodyPr vert="horz" lIns="0" tIns="45720" rIns="0" bIns="45720" rtlCol="0" anchor="ctr">
            <a:normAutofit/>
          </a:bodyPr>
          <a:lstStyle/>
          <a:p>
            <a:pPr>
              <a:spcBef>
                <a:spcPct val="0"/>
              </a:spcBef>
            </a:pPr>
            <a:r>
              <a:rPr lang="en-US"/>
              <a:t>id→Primary Key</a:t>
            </a:r>
          </a:p>
          <a:p>
            <a:pPr>
              <a:spcBef>
                <a:spcPct val="0"/>
              </a:spcBef>
            </a:pPr>
            <a:r>
              <a:rPr lang="en-US"/>
              <a:t>cat_id_→ Foreign Key</a:t>
            </a:r>
          </a:p>
        </p:txBody>
      </p:sp>
    </p:spTree>
    <p:extLst>
      <p:ext uri="{BB962C8B-B14F-4D97-AF65-F5344CB8AC3E}">
        <p14:creationId xmlns:p14="http://schemas.microsoft.com/office/powerpoint/2010/main" val="2315713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email&#10;&#10;Description automatically generated">
            <a:extLst>
              <a:ext uri="{FF2B5EF4-FFF2-40B4-BE49-F238E27FC236}">
                <a16:creationId xmlns:a16="http://schemas.microsoft.com/office/drawing/2014/main" id="{669D8528-0AC5-4B4D-A120-B15F6F3756C0}"/>
              </a:ext>
            </a:extLst>
          </p:cNvPr>
          <p:cNvPicPr>
            <a:picLocks noGrp="1" noChangeAspect="1"/>
          </p:cNvPicPr>
          <p:nvPr>
            <p:ph type="pic" idx="1"/>
          </p:nvPr>
        </p:nvPicPr>
        <p:blipFill rotWithShape="1">
          <a:blip r:embed="rId2"/>
          <a:srcRect t="13364" b="13364"/>
          <a:stretch/>
        </p:blipFill>
        <p:spPr>
          <a:xfrm>
            <a:off x="1360380" y="643538"/>
            <a:ext cx="9472339" cy="3557043"/>
          </a:xfrm>
          <a:prstGeom prst="rect">
            <a:avLst/>
          </a:prstGeom>
        </p:spPr>
      </p:pic>
      <p:sp>
        <p:nvSpPr>
          <p:cNvPr id="16" name="Rectangle 15">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80A9A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40B7444B-B33F-4F15-A87A-ADFE0A5DCBB8}"/>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endParaRPr lang="en-US" sz="2500"/>
          </a:p>
          <a:p>
            <a:pPr algn="r"/>
            <a:endParaRPr lang="en-US" sz="2500"/>
          </a:p>
          <a:p>
            <a:pPr algn="r"/>
            <a:endParaRPr lang="en-US" sz="2500"/>
          </a:p>
          <a:p>
            <a:pPr algn="r"/>
            <a:r>
              <a:rPr lang="en-US" sz="2500"/>
              <a:t>Complete Front-End Design:</a:t>
            </a:r>
          </a:p>
        </p:txBody>
      </p:sp>
      <p:cxnSp>
        <p:nvCxnSpPr>
          <p:cNvPr id="18" name="Straight Connector 17">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80A9A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71414E48-106A-4B4D-A703-9433A9464454}"/>
              </a:ext>
            </a:extLst>
          </p:cNvPr>
          <p:cNvSpPr>
            <a:spLocks noGrp="1"/>
          </p:cNvSpPr>
          <p:nvPr>
            <p:ph type="body" sz="half" idx="2"/>
          </p:nvPr>
        </p:nvSpPr>
        <p:spPr>
          <a:xfrm>
            <a:off x="6064301" y="4905300"/>
            <a:ext cx="5493699" cy="1554485"/>
          </a:xfrm>
        </p:spPr>
        <p:txBody>
          <a:bodyPr vert="horz" lIns="0" tIns="45720" rIns="0" bIns="45720" rtlCol="0" anchor="ctr">
            <a:normAutofit/>
          </a:bodyPr>
          <a:lstStyle/>
          <a:p>
            <a:pPr>
              <a:spcBef>
                <a:spcPct val="0"/>
              </a:spcBef>
              <a:spcAft>
                <a:spcPts val="0"/>
              </a:spcAft>
            </a:pPr>
            <a:r>
              <a:rPr lang="en-US"/>
              <a:t> Signup.php</a:t>
            </a:r>
          </a:p>
          <a:p>
            <a:pPr>
              <a:spcBef>
                <a:spcPct val="0"/>
              </a:spcBef>
              <a:spcAft>
                <a:spcPts val="0"/>
              </a:spcAft>
            </a:pPr>
            <a:r>
              <a:rPr lang="en-US" u="sng">
                <a:hlinkClick r:id="rId3"/>
              </a:rPr>
              <a:t>name=Hardik@123</a:t>
            </a:r>
            <a:r>
              <a:rPr lang="en-US"/>
              <a:t>.</a:t>
            </a:r>
          </a:p>
          <a:p>
            <a:pPr>
              <a:spcBef>
                <a:spcPct val="0"/>
              </a:spcBef>
              <a:spcAft>
                <a:spcPts val="0"/>
              </a:spcAft>
            </a:pPr>
            <a:r>
              <a:rPr lang="en-US" u="sng">
                <a:hlinkClick r:id="rId4"/>
              </a:rPr>
              <a:t>email=hardikp@gmail.com</a:t>
            </a:r>
            <a:r>
              <a:rPr lang="en-US"/>
              <a:t>.</a:t>
            </a:r>
          </a:p>
          <a:p>
            <a:pPr>
              <a:spcBef>
                <a:spcPct val="0"/>
              </a:spcBef>
              <a:spcAft>
                <a:spcPts val="0"/>
              </a:spcAft>
            </a:pPr>
            <a:r>
              <a:rPr lang="en-US" u="sng">
                <a:hlinkClick r:id="rId5"/>
              </a:rPr>
              <a:t>pass=Hardik@123</a:t>
            </a:r>
            <a:r>
              <a:rPr lang="en-US"/>
              <a:t>.</a:t>
            </a:r>
          </a:p>
          <a:p>
            <a:pPr>
              <a:spcBef>
                <a:spcPct val="0"/>
              </a:spcBef>
              <a:spcAft>
                <a:spcPts val="0"/>
              </a:spcAft>
            </a:pPr>
            <a:r>
              <a:rPr lang="en-US"/>
              <a:t>user=Hardik Pandya.</a:t>
            </a:r>
          </a:p>
          <a:p>
            <a:endParaRPr lang="en-US"/>
          </a:p>
        </p:txBody>
      </p:sp>
    </p:spTree>
    <p:extLst>
      <p:ext uri="{BB962C8B-B14F-4D97-AF65-F5344CB8AC3E}">
        <p14:creationId xmlns:p14="http://schemas.microsoft.com/office/powerpoint/2010/main" val="3714687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80A9A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F6F872EB-EDF8-49D0-BE83-7BF991B6588A}"/>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3700"/>
              <a:t>Signup Database:-</a:t>
            </a:r>
          </a:p>
        </p:txBody>
      </p:sp>
      <p:sp>
        <p:nvSpPr>
          <p:cNvPr id="4" name="Text Placeholder 3">
            <a:extLst>
              <a:ext uri="{FF2B5EF4-FFF2-40B4-BE49-F238E27FC236}">
                <a16:creationId xmlns:a16="http://schemas.microsoft.com/office/drawing/2014/main" id="{88C6D75A-08DD-42EC-8C77-7F675492A4D1}"/>
              </a:ext>
            </a:extLst>
          </p:cNvPr>
          <p:cNvSpPr>
            <a:spLocks noGrp="1"/>
          </p:cNvSpPr>
          <p:nvPr>
            <p:ph type="body" sz="half" idx="2"/>
          </p:nvPr>
        </p:nvSpPr>
        <p:spPr>
          <a:xfrm>
            <a:off x="435869" y="3824516"/>
            <a:ext cx="3659246" cy="2393403"/>
          </a:xfrm>
        </p:spPr>
        <p:txBody>
          <a:bodyPr vert="horz" lIns="91440" tIns="45720" rIns="91440" bIns="45720" rtlCol="0">
            <a:normAutofit/>
          </a:bodyPr>
          <a:lstStyle/>
          <a:p>
            <a:pPr>
              <a:spcBef>
                <a:spcPts val="1200"/>
              </a:spcBef>
              <a:spcAft>
                <a:spcPts val="200"/>
              </a:spcAft>
            </a:pPr>
            <a:r>
              <a:rPr lang="en-US" sz="1500" cap="all" spc="200"/>
              <a:t>id=18 Hardik@123</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5" descr="Graphical user interface, application&#10;&#10;Description automatically generated">
            <a:extLst>
              <a:ext uri="{FF2B5EF4-FFF2-40B4-BE49-F238E27FC236}">
                <a16:creationId xmlns:a16="http://schemas.microsoft.com/office/drawing/2014/main" id="{A2F9742B-D881-4E59-9103-A110A9067572}"/>
              </a:ext>
            </a:extLst>
          </p:cNvPr>
          <p:cNvPicPr>
            <a:picLocks noGrp="1" noChangeAspect="1"/>
          </p:cNvPicPr>
          <p:nvPr>
            <p:ph type="pic" idx="1"/>
          </p:nvPr>
        </p:nvPicPr>
        <p:blipFill rotWithShape="1">
          <a:blip r:embed="rId2"/>
          <a:srcRect l="24147" r="24147"/>
          <a:stretch/>
        </p:blipFill>
        <p:spPr>
          <a:xfrm>
            <a:off x="5282335" y="2245621"/>
            <a:ext cx="6275667" cy="2366758"/>
          </a:xfrm>
          <a:prstGeom prst="rect">
            <a:avLst/>
          </a:prstGeom>
        </p:spPr>
      </p:pic>
    </p:spTree>
    <p:extLst>
      <p:ext uri="{BB962C8B-B14F-4D97-AF65-F5344CB8AC3E}">
        <p14:creationId xmlns:p14="http://schemas.microsoft.com/office/powerpoint/2010/main" val="694662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id="{E1567540-BA23-4027-A449-CEB564A81CB3}"/>
              </a:ext>
            </a:extLst>
          </p:cNvPr>
          <p:cNvPicPr>
            <a:picLocks noGrp="1" noChangeAspect="1"/>
          </p:cNvPicPr>
          <p:nvPr>
            <p:ph type="pic" idx="1"/>
          </p:nvPr>
        </p:nvPicPr>
        <p:blipFill rotWithShape="1">
          <a:blip r:embed="rId2"/>
          <a:srcRect t="14151" b="14151"/>
          <a:stretch/>
        </p:blipFill>
        <p:spPr>
          <a:xfrm>
            <a:off x="1371650" y="643538"/>
            <a:ext cx="9449800" cy="3557043"/>
          </a:xfrm>
          <a:prstGeom prst="rect">
            <a:avLst/>
          </a:prstGeom>
        </p:spPr>
      </p:pic>
      <p:sp>
        <p:nvSpPr>
          <p:cNvPr id="16" name="Rectangle 15">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80A9A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4F6D0C2A-35A8-4118-86A3-AAE586B024A4}"/>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3400"/>
              <a:t>Vitlogin.php</a:t>
            </a:r>
          </a:p>
        </p:txBody>
      </p:sp>
      <p:cxnSp>
        <p:nvCxnSpPr>
          <p:cNvPr id="18" name="Straight Connector 17">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80A9A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1F64D683-76C8-4B21-99AC-0B0B4621184B}"/>
              </a:ext>
            </a:extLst>
          </p:cNvPr>
          <p:cNvSpPr>
            <a:spLocks noGrp="1"/>
          </p:cNvSpPr>
          <p:nvPr>
            <p:ph type="body" sz="half" idx="2"/>
          </p:nvPr>
        </p:nvSpPr>
        <p:spPr>
          <a:xfrm>
            <a:off x="6064301" y="4905300"/>
            <a:ext cx="5493699" cy="1554485"/>
          </a:xfrm>
        </p:spPr>
        <p:txBody>
          <a:bodyPr vert="horz" lIns="0" tIns="45720" rIns="0" bIns="45720" rtlCol="0" anchor="ctr">
            <a:normAutofit/>
          </a:bodyPr>
          <a:lstStyle/>
          <a:p>
            <a:pPr>
              <a:spcBef>
                <a:spcPct val="0"/>
              </a:spcBef>
            </a:pPr>
            <a:r>
              <a:rPr lang="en-US" u="sng">
                <a:hlinkClick r:id="rId3"/>
              </a:rPr>
              <a:t>user=Hardik@123</a:t>
            </a:r>
            <a:r>
              <a:rPr lang="en-US"/>
              <a:t>.</a:t>
            </a:r>
          </a:p>
          <a:p>
            <a:pPr>
              <a:spcBef>
                <a:spcPct val="0"/>
              </a:spcBef>
            </a:pPr>
            <a:r>
              <a:rPr lang="en-US" u="sng">
                <a:hlinkClick r:id="rId4"/>
              </a:rPr>
              <a:t>pass=Hardik@123</a:t>
            </a:r>
            <a:r>
              <a:rPr lang="en-US"/>
              <a:t>.</a:t>
            </a:r>
          </a:p>
        </p:txBody>
      </p:sp>
    </p:spTree>
    <p:extLst>
      <p:ext uri="{BB962C8B-B14F-4D97-AF65-F5344CB8AC3E}">
        <p14:creationId xmlns:p14="http://schemas.microsoft.com/office/powerpoint/2010/main" val="1570636518"/>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243041"/>
      </a:dk2>
      <a:lt2>
        <a:srgbClr val="E8E2E3"/>
      </a:lt2>
      <a:accent1>
        <a:srgbClr val="80A9A3"/>
      </a:accent1>
      <a:accent2>
        <a:srgbClr val="7DA8B9"/>
      </a:accent2>
      <a:accent3>
        <a:srgbClr val="91A1C4"/>
      </a:accent3>
      <a:accent4>
        <a:srgbClr val="857FBA"/>
      </a:accent4>
      <a:accent5>
        <a:srgbClr val="AF96C6"/>
      </a:accent5>
      <a:accent6>
        <a:srgbClr val="B67FBA"/>
      </a:accent6>
      <a:hlink>
        <a:srgbClr val="AE6973"/>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RetrospectVTI</vt:lpstr>
      <vt:lpstr>Open source programming(ITE1008) Faculty: Dr. Jayakumar S</vt:lpstr>
      <vt:lpstr>Database Details</vt:lpstr>
      <vt:lpstr>Database Details</vt:lpstr>
      <vt:lpstr>Signup Database</vt:lpstr>
      <vt:lpstr>Category Database</vt:lpstr>
      <vt:lpstr>Questions Database:-</vt:lpstr>
      <vt:lpstr>   Complete Front-End Design:</vt:lpstr>
      <vt:lpstr>Signup Database:-</vt:lpstr>
      <vt:lpstr>Vitlogin.php</vt:lpstr>
      <vt:lpstr> Vtophome.php</vt:lpstr>
      <vt:lpstr>User Profile</vt:lpstr>
      <vt:lpstr> home4.php</vt:lpstr>
      <vt:lpstr>Question</vt:lpstr>
      <vt:lpstr> finalresult.php</vt:lpstr>
      <vt:lpstr> abstract: -</vt:lpstr>
      <vt:lpstr> Problem Statement: - </vt:lpstr>
      <vt:lpstr> Reason for chosen this topic:-</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184</cp:revision>
  <dcterms:created xsi:type="dcterms:W3CDTF">2021-05-01T07:35:08Z</dcterms:created>
  <dcterms:modified xsi:type="dcterms:W3CDTF">2021-05-01T08:38:55Z</dcterms:modified>
</cp:coreProperties>
</file>