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4" r:id="rId2"/>
  </p:sldMasterIdLst>
  <p:sldIdLst>
    <p:sldId id="257" r:id="rId3"/>
    <p:sldId id="258" r:id="rId4"/>
    <p:sldId id="259" r:id="rId5"/>
    <p:sldId id="260" r:id="rId6"/>
    <p:sldId id="261" r:id="rId7"/>
    <p:sldId id="262" r:id="rId8"/>
    <p:sldId id="263" r:id="rId9"/>
    <p:sldId id="270" r:id="rId10"/>
    <p:sldId id="269" r:id="rId11"/>
    <p:sldId id="268" r:id="rId12"/>
    <p:sldId id="267" r:id="rId13"/>
    <p:sldId id="266" r:id="rId14"/>
    <p:sldId id="265" r:id="rId15"/>
    <p:sldId id="264" r:id="rId16"/>
    <p:sldId id="275" r:id="rId17"/>
    <p:sldId id="274" r:id="rId18"/>
    <p:sldId id="273" r:id="rId19"/>
    <p:sldId id="272"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62D181-4DDC-41E7-A3F8-E5514854D22F}" v="20" dt="2021-05-01T08:53:51.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8551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1065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7007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0696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3299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5477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3083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04629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5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1203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554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731252"/>
      </p:ext>
    </p:extLst>
  </p:cSld>
  <p:clrMap bg1="lt1" tx1="dk1" bg2="lt2" tx2="dk2" accent1="accent1" accent2="accent2" accent3="accent3" accent4="accent4" accent5="accent5" accent6="accent6" hlink="hlink" folHlink="folHlink"/>
  <p:sldLayoutIdLst>
    <p:sldLayoutId id="2147483775" r:id="rId1"/>
    <p:sldLayoutId id="2147483774" r:id="rId2"/>
    <p:sldLayoutId id="2147483773" r:id="rId3"/>
    <p:sldLayoutId id="2147483772" r:id="rId4"/>
    <p:sldLayoutId id="2147483771" r:id="rId5"/>
    <p:sldLayoutId id="2147483770" r:id="rId6"/>
    <p:sldLayoutId id="2147483769" r:id="rId7"/>
    <p:sldLayoutId id="2147483768" r:id="rId8"/>
    <p:sldLayoutId id="2147483767" r:id="rId9"/>
    <p:sldLayoutId id="2147483766" r:id="rId10"/>
    <p:sldLayoutId id="2147483765"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mailto:email%3Dhardikp@gmail.com" TargetMode="External"/><Relationship Id="rId2" Type="http://schemas.openxmlformats.org/officeDocument/2006/relationships/hyperlink" Target="mailto:name%3DHardik@123"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mailto:pass%3DHardik@123"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hyperlink" Target="mailto:pass%3DHardik@123" TargetMode="External"/><Relationship Id="rId2" Type="http://schemas.openxmlformats.org/officeDocument/2006/relationships/hyperlink" Target="mailto:user%3DHardik@123" TargetMode="External"/><Relationship Id="rId1" Type="http://schemas.openxmlformats.org/officeDocument/2006/relationships/slideLayout" Target="../slideLayouts/slideLayout2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dlock on computer motherboard">
            <a:extLst>
              <a:ext uri="{FF2B5EF4-FFF2-40B4-BE49-F238E27FC236}">
                <a16:creationId xmlns:a16="http://schemas.microsoft.com/office/drawing/2014/main" id="{5804BE0E-D76E-4F90-9293-83693860A9E3}"/>
              </a:ext>
            </a:extLst>
          </p:cNvPr>
          <p:cNvPicPr>
            <a:picLocks noChangeAspect="1"/>
          </p:cNvPicPr>
          <p:nvPr/>
        </p:nvPicPr>
        <p:blipFill rotWithShape="1">
          <a:blip r:embed="rId2"/>
          <a:srcRect r="-2" b="15726"/>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43E23-9991-44AE-AF49-51A0674850DE}"/>
              </a:ext>
            </a:extLst>
          </p:cNvPr>
          <p:cNvSpPr>
            <a:spLocks noGrp="1"/>
          </p:cNvSpPr>
          <p:nvPr>
            <p:ph type="ctrTitle"/>
          </p:nvPr>
        </p:nvSpPr>
        <p:spPr>
          <a:xfrm>
            <a:off x="735791" y="3331444"/>
            <a:ext cx="6470692" cy="1229306"/>
          </a:xfrm>
        </p:spPr>
        <p:txBody>
          <a:bodyPr>
            <a:normAutofit/>
          </a:bodyPr>
          <a:lstStyle/>
          <a:p>
            <a:r>
              <a:rPr lang="en-US" sz="3400">
                <a:solidFill>
                  <a:schemeClr val="tx1"/>
                </a:solidFill>
              </a:rPr>
              <a:t>Open source programming(ITE1008)</a:t>
            </a:r>
            <a:br>
              <a:rPr lang="en-US" sz="3400">
                <a:solidFill>
                  <a:schemeClr val="tx1"/>
                </a:solidFill>
              </a:rPr>
            </a:br>
            <a:r>
              <a:rPr lang="en-US" sz="3400">
                <a:solidFill>
                  <a:schemeClr val="tx1"/>
                </a:solidFill>
              </a:rPr>
              <a:t>Faculty: Dr. Jayakumar S</a:t>
            </a:r>
          </a:p>
        </p:txBody>
      </p:sp>
      <p:sp>
        <p:nvSpPr>
          <p:cNvPr id="3" name="Subtitle 2">
            <a:extLst>
              <a:ext uri="{FF2B5EF4-FFF2-40B4-BE49-F238E27FC236}">
                <a16:creationId xmlns:a16="http://schemas.microsoft.com/office/drawing/2014/main" id="{A9AB5CD8-786B-45A6-8525-42AA376D5130}"/>
              </a:ext>
            </a:extLst>
          </p:cNvPr>
          <p:cNvSpPr>
            <a:spLocks noGrp="1"/>
          </p:cNvSpPr>
          <p:nvPr>
            <p:ph type="subTitle" idx="1"/>
          </p:nvPr>
        </p:nvSpPr>
        <p:spPr>
          <a:xfrm>
            <a:off x="735791" y="4735799"/>
            <a:ext cx="6470693" cy="605256"/>
          </a:xfrm>
        </p:spPr>
        <p:txBody>
          <a:bodyPr vert="horz" lIns="91440" tIns="45720" rIns="91440" bIns="45720" rtlCol="0">
            <a:normAutofit/>
          </a:bodyPr>
          <a:lstStyle/>
          <a:p>
            <a:pPr>
              <a:lnSpc>
                <a:spcPct val="90000"/>
              </a:lnSpc>
            </a:pPr>
            <a:r>
              <a:rPr lang="en-US" sz="1100"/>
              <a:t>Vit Quiz Portal (Adding quiz section in Vtop)</a:t>
            </a:r>
          </a:p>
          <a:p>
            <a:pPr>
              <a:lnSpc>
                <a:spcPct val="90000"/>
              </a:lnSpc>
            </a:pPr>
            <a:r>
              <a:rPr lang="en-US" sz="1100"/>
              <a:t>Second review</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87705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F85BD46-6C41-4E12-87CA-B155E3A4A856}"/>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29F4EDF3-2681-4C57-8348-488A9C506A56}"/>
              </a:ext>
            </a:extLst>
          </p:cNvPr>
          <p:cNvPicPr>
            <a:picLocks noGrp="1" noChangeAspect="1"/>
          </p:cNvPicPr>
          <p:nvPr>
            <p:ph type="pic" idx="1"/>
          </p:nvPr>
        </p:nvPicPr>
        <p:blipFill rotWithShape="1">
          <a:blip r:embed="rId2"/>
          <a:srcRect t="13408" b="13408"/>
          <a:stretch/>
        </p:blipFill>
        <p:spPr>
          <a:xfrm>
            <a:off x="1354687" y="643538"/>
            <a:ext cx="9483725"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631097ED-7195-4013-8D19-A36F3641612E}"/>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endParaRPr lang="en-US" sz="4000"/>
          </a:p>
          <a:p>
            <a:r>
              <a:rPr lang="en-US">
                <a:ea typeface="+mj-lt"/>
                <a:cs typeface="+mj-lt"/>
              </a:rPr>
              <a:t>Vtophome.php</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87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2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7627E74A-81C7-4B4B-8E99-2C9248A4B2F2}"/>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cs typeface="Calibri"/>
              </a:rPr>
              <a:t>Shows user profile</a:t>
            </a: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AEB866FC-711E-401A-9711-E0D67F030D4E}"/>
              </a:ext>
            </a:extLst>
          </p:cNvPr>
          <p:cNvPicPr>
            <a:picLocks noGrp="1" noChangeAspect="1"/>
          </p:cNvPicPr>
          <p:nvPr>
            <p:ph type="pic" idx="1"/>
          </p:nvPr>
        </p:nvPicPr>
        <p:blipFill rotWithShape="1">
          <a:blip r:embed="rId2"/>
          <a:srcRect l="9816" r="-1" b="-1"/>
          <a:stretch/>
        </p:blipFill>
        <p:spPr>
          <a:xfrm>
            <a:off x="3993016" y="643538"/>
            <a:ext cx="4207067" cy="3557043"/>
          </a:xfrm>
          <a:prstGeom prst="rect">
            <a:avLst/>
          </a:prstGeom>
        </p:spPr>
      </p:pic>
      <p:sp>
        <p:nvSpPr>
          <p:cNvPr id="22" name="Rectangle 2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4D8ACFD8-0A45-4BB3-8BA1-DFD824E771E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t>User Profile</a:t>
            </a:r>
          </a:p>
        </p:txBody>
      </p:sp>
      <p:cxnSp>
        <p:nvCxnSpPr>
          <p:cNvPr id="24" name="Straight Connector 2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30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3D4C30A-1663-4E52-88D8-DAE4D3769A36}"/>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cs typeface="Calibri"/>
              </a:rPr>
              <a:t>Shows quiz home page. Here we need to select the course to give quiz</a:t>
            </a: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C2367C3C-F625-4721-B1FC-35F71F5101BB}"/>
              </a:ext>
            </a:extLst>
          </p:cNvPr>
          <p:cNvPicPr>
            <a:picLocks noGrp="1" noChangeAspect="1"/>
          </p:cNvPicPr>
          <p:nvPr>
            <p:ph type="pic" idx="1"/>
          </p:nvPr>
        </p:nvPicPr>
        <p:blipFill rotWithShape="1">
          <a:blip r:embed="rId2"/>
          <a:srcRect t="13586" b="13586"/>
          <a:stretch/>
        </p:blipFill>
        <p:spPr>
          <a:xfrm>
            <a:off x="1354641" y="643538"/>
            <a:ext cx="9483818"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B15C424E-697C-461C-8506-1DD316E61FF8}"/>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endParaRPr lang="en-US" sz="4000"/>
          </a:p>
          <a:p>
            <a:r>
              <a:rPr lang="en-US">
                <a:ea typeface="+mj-lt"/>
                <a:cs typeface="+mj-lt"/>
              </a:rPr>
              <a:t>home4.php</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16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C1E7650-8E5C-4236-B62E-8756A20FB72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cs typeface="Calibri"/>
              </a:rPr>
              <a:t>After selecting the course question for that quiz are displayed</a:t>
            </a:r>
            <a:endParaRPr lang="en-US"/>
          </a:p>
        </p:txBody>
      </p:sp>
      <p:pic>
        <p:nvPicPr>
          <p:cNvPr id="5" name="Picture 5" descr="Graphical user interface, application&#10;&#10;Description automatically generated">
            <a:extLst>
              <a:ext uri="{FF2B5EF4-FFF2-40B4-BE49-F238E27FC236}">
                <a16:creationId xmlns:a16="http://schemas.microsoft.com/office/drawing/2014/main" id="{634D2DAF-DF7B-4524-916B-E6E6492D7C16}"/>
              </a:ext>
            </a:extLst>
          </p:cNvPr>
          <p:cNvPicPr>
            <a:picLocks noGrp="1" noChangeAspect="1"/>
          </p:cNvPicPr>
          <p:nvPr>
            <p:ph type="pic" idx="1"/>
          </p:nvPr>
        </p:nvPicPr>
        <p:blipFill rotWithShape="1">
          <a:blip r:embed="rId2"/>
          <a:srcRect t="13586" b="13586"/>
          <a:stretch/>
        </p:blipFill>
        <p:spPr>
          <a:xfrm>
            <a:off x="1354641" y="643538"/>
            <a:ext cx="9483818"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7A6A2E9D-865B-4962-93BF-83424D241319}"/>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cs typeface="Calibri Light"/>
              </a:rPr>
              <a:t>Question</a:t>
            </a:r>
            <a:endParaRPr lang="en-US" sz="4000"/>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74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32C3266-41D1-46F9-B4D5-0E1D120E2A92}"/>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cs typeface="Calibri"/>
              </a:rPr>
              <a:t>Shows result</a:t>
            </a:r>
            <a:endParaRPr lang="en-US"/>
          </a:p>
        </p:txBody>
      </p:sp>
      <p:pic>
        <p:nvPicPr>
          <p:cNvPr id="5" name="Picture 5" descr="Graphical user interface, application, Word&#10;&#10;Description automatically generated">
            <a:extLst>
              <a:ext uri="{FF2B5EF4-FFF2-40B4-BE49-F238E27FC236}">
                <a16:creationId xmlns:a16="http://schemas.microsoft.com/office/drawing/2014/main" id="{2FA873E8-1D38-4C91-B77F-1846AC9B1393}"/>
              </a:ext>
            </a:extLst>
          </p:cNvPr>
          <p:cNvPicPr>
            <a:picLocks noGrp="1" noChangeAspect="1"/>
          </p:cNvPicPr>
          <p:nvPr>
            <p:ph type="pic" idx="1"/>
          </p:nvPr>
        </p:nvPicPr>
        <p:blipFill rotWithShape="1">
          <a:blip r:embed="rId2"/>
          <a:srcRect t="13497" b="13497"/>
          <a:stretch/>
        </p:blipFill>
        <p:spPr>
          <a:xfrm>
            <a:off x="1366199" y="643538"/>
            <a:ext cx="9460702"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299379C3-A85C-40F3-B8CF-5A0FA880C22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endParaRPr lang="en-US" sz="4000"/>
          </a:p>
          <a:p>
            <a:r>
              <a:rPr lang="en-US">
                <a:ea typeface="+mj-lt"/>
                <a:cs typeface="+mj-lt"/>
              </a:rPr>
              <a:t>finalresult.php</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87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2FE728-04EE-404F-9651-7D78082E49D9}"/>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cs typeface="Calibri Light"/>
              </a:rPr>
              <a:t>Database Details</a:t>
            </a:r>
            <a:endParaRPr lang="en-US" sz="4400">
              <a:solidFill>
                <a:srgbClr val="FFFFFF"/>
              </a:solidFill>
            </a:endParaRPr>
          </a:p>
        </p:txBody>
      </p:sp>
      <p:sp>
        <p:nvSpPr>
          <p:cNvPr id="3" name="Content Placeholder 2">
            <a:extLst>
              <a:ext uri="{FF2B5EF4-FFF2-40B4-BE49-F238E27FC236}">
                <a16:creationId xmlns:a16="http://schemas.microsoft.com/office/drawing/2014/main" id="{AC685DB7-4A07-4C11-AAFA-4E368249CCAA}"/>
              </a:ext>
            </a:extLst>
          </p:cNvPr>
          <p:cNvSpPr>
            <a:spLocks noGrp="1"/>
          </p:cNvSpPr>
          <p:nvPr>
            <p:ph idx="1"/>
          </p:nvPr>
        </p:nvSpPr>
        <p:spPr>
          <a:xfrm>
            <a:off x="5231958" y="605896"/>
            <a:ext cx="5923721" cy="5646208"/>
          </a:xfrm>
        </p:spPr>
        <p:txBody>
          <a:bodyPr vert="horz" lIns="0" tIns="45720" rIns="0" bIns="45720" rtlCol="0" anchor="ctr">
            <a:normAutofit/>
          </a:bodyPr>
          <a:lstStyle/>
          <a:p>
            <a:pPr>
              <a:lnSpc>
                <a:spcPct val="90000"/>
              </a:lnSpc>
            </a:pPr>
            <a:r>
              <a:rPr lang="en-US" sz="2200">
                <a:ea typeface="+mn-lt"/>
                <a:cs typeface="+mn-lt"/>
              </a:rPr>
              <a:t>Signup:-This is for storing signup details of the user. In this database table there are 5 columns id, name, email-id, pass and user. With the help of name and pass students will login into the portal. So here id is the primary key.</a:t>
            </a:r>
          </a:p>
          <a:p>
            <a:pPr>
              <a:lnSpc>
                <a:spcPct val="90000"/>
              </a:lnSpc>
            </a:pPr>
            <a:r>
              <a:rPr lang="en-US" sz="2200">
                <a:ea typeface="+mn-lt"/>
                <a:cs typeface="+mn-lt"/>
              </a:rPr>
              <a:t>Categories:- This is for storing subject's category. Of which category(subject) student have to give quiz. In this Database table we have total 2 columns id and cat_name. This cat_name will be used in showing the question of that respective category. Here id is primary key.</a:t>
            </a:r>
          </a:p>
          <a:p>
            <a:pPr>
              <a:lnSpc>
                <a:spcPct val="90000"/>
              </a:lnSpc>
            </a:pPr>
            <a:r>
              <a:rPr lang="en-US" sz="2200">
                <a:ea typeface="+mn-lt"/>
                <a:cs typeface="+mn-lt"/>
              </a:rPr>
              <a:t>Questions:-This is for storing all the questions and the solutions of that respective questions with their id in category database. This database have total 8 columns id,question,ans1,ans2,ans3,ans4,ans_cat_id. Here cat_id is foreign key and id is Primary Key.</a:t>
            </a:r>
          </a:p>
          <a:p>
            <a:pPr>
              <a:lnSpc>
                <a:spcPct val="90000"/>
              </a:lnSpc>
            </a:pPr>
            <a:endParaRPr lang="en-US" sz="2200">
              <a:cs typeface="Calibri"/>
            </a:endParaRPr>
          </a:p>
        </p:txBody>
      </p:sp>
      <p:sp>
        <p:nvSpPr>
          <p:cNvPr id="51" name="Rectangle 50">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451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6739D379-847D-44E3-BC12-A57B559CCF74}"/>
              </a:ext>
            </a:extLst>
          </p:cNvPr>
          <p:cNvPicPr>
            <a:picLocks noGrp="1" noChangeAspect="1"/>
          </p:cNvPicPr>
          <p:nvPr>
            <p:ph idx="1"/>
          </p:nvPr>
        </p:nvPicPr>
        <p:blipFill>
          <a:blip r:embed="rId2"/>
          <a:stretch>
            <a:fillRect/>
          </a:stretch>
        </p:blipFill>
        <p:spPr>
          <a:xfrm>
            <a:off x="633999" y="674044"/>
            <a:ext cx="10925102" cy="3496031"/>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1C3B45-081E-4E51-9679-7BC82601D7B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t>Database Details</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31B37EE-74B2-47FB-B58E-69FEA9DEE764}"/>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a:t>1) Signup</a:t>
            </a:r>
          </a:p>
          <a:p>
            <a:r>
              <a:rPr lang="en-US"/>
              <a:t>2)Category</a:t>
            </a:r>
          </a:p>
          <a:p>
            <a:r>
              <a:rPr lang="en-US"/>
              <a:t>3)Questions</a:t>
            </a:r>
          </a:p>
        </p:txBody>
      </p:sp>
    </p:spTree>
    <p:extLst>
      <p:ext uri="{BB962C8B-B14F-4D97-AF65-F5344CB8AC3E}">
        <p14:creationId xmlns:p14="http://schemas.microsoft.com/office/powerpoint/2010/main" val="236573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2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24BE089-2148-456E-98A9-030032169BF9}"/>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r>
              <a:rPr lang="en-US" dirty="0">
                <a:ea typeface="+mn-lt"/>
                <a:cs typeface="+mn-lt"/>
              </a:rPr>
              <a:t>  </a:t>
            </a:r>
            <a:r>
              <a:rPr lang="en-US" dirty="0" err="1">
                <a:ea typeface="+mn-lt"/>
                <a:cs typeface="+mn-lt"/>
              </a:rPr>
              <a:t>id→Primary</a:t>
            </a:r>
            <a:r>
              <a:rPr lang="en-US" dirty="0">
                <a:ea typeface="+mn-lt"/>
                <a:cs typeface="+mn-lt"/>
              </a:rPr>
              <a:t> Key</a:t>
            </a:r>
          </a:p>
        </p:txBody>
      </p:sp>
      <p:pic>
        <p:nvPicPr>
          <p:cNvPr id="5" name="Picture 5" descr="Graphical user interface, application&#10;&#10;Description automatically generated">
            <a:extLst>
              <a:ext uri="{FF2B5EF4-FFF2-40B4-BE49-F238E27FC236}">
                <a16:creationId xmlns:a16="http://schemas.microsoft.com/office/drawing/2014/main" id="{981C86DC-70C8-4B33-82F5-76BC6BD3D701}"/>
              </a:ext>
            </a:extLst>
          </p:cNvPr>
          <p:cNvPicPr>
            <a:picLocks noGrp="1" noChangeAspect="1"/>
          </p:cNvPicPr>
          <p:nvPr>
            <p:ph type="pic" idx="1"/>
          </p:nvPr>
        </p:nvPicPr>
        <p:blipFill rotWithShape="1">
          <a:blip r:embed="rId2"/>
          <a:srcRect t="17192" b="17192"/>
          <a:stretch/>
        </p:blipFill>
        <p:spPr>
          <a:xfrm>
            <a:off x="1362051" y="643538"/>
            <a:ext cx="9468997" cy="3557043"/>
          </a:xfrm>
          <a:prstGeom prst="rect">
            <a:avLst/>
          </a:prstGeom>
        </p:spPr>
      </p:pic>
      <p:sp>
        <p:nvSpPr>
          <p:cNvPr id="35" name="Rectangle 3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8BEA0BFD-D0F9-46E1-BE83-E5F0290282C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t>Signup Database</a:t>
            </a:r>
            <a:endParaRPr lang="en-US" sz="4000" dirty="0"/>
          </a:p>
        </p:txBody>
      </p:sp>
      <p:cxnSp>
        <p:nvCxnSpPr>
          <p:cNvPr id="36" name="Straight Connector 3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55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A5DD82A-CCB0-417F-85C9-F617346A30B9}"/>
              </a:ext>
            </a:extLst>
          </p:cNvPr>
          <p:cNvSpPr>
            <a:spLocks noGrp="1"/>
          </p:cNvSpPr>
          <p:nvPr>
            <p:ph type="body" sz="half" idx="2"/>
          </p:nvPr>
        </p:nvSpPr>
        <p:spPr>
          <a:xfrm>
            <a:off x="8288040" y="4928681"/>
            <a:ext cx="3271059" cy="1495139"/>
          </a:xfrm>
        </p:spPr>
        <p:txBody>
          <a:bodyPr vert="horz" lIns="91440" tIns="45720" rIns="91440" bIns="45720" rtlCol="0" anchor="ctr">
            <a:normAutofit/>
          </a:bodyPr>
          <a:lstStyle/>
          <a:p>
            <a:pPr>
              <a:spcBef>
                <a:spcPts val="1200"/>
              </a:spcBef>
              <a:spcAft>
                <a:spcPts val="200"/>
              </a:spcAft>
            </a:pPr>
            <a:r>
              <a:rPr lang="en-US" cap="all" spc="200"/>
              <a:t>id→Primary Key</a:t>
            </a:r>
          </a:p>
        </p:txBody>
      </p:sp>
      <p:cxnSp>
        <p:nvCxnSpPr>
          <p:cNvPr id="22" name="Straight Connector 1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5" descr="Graphical user interface, text, application&#10;&#10;Description automatically generated">
            <a:extLst>
              <a:ext uri="{FF2B5EF4-FFF2-40B4-BE49-F238E27FC236}">
                <a16:creationId xmlns:a16="http://schemas.microsoft.com/office/drawing/2014/main" id="{F2182005-F0F7-4AF2-9962-B8DE1DAEB61E}"/>
              </a:ext>
            </a:extLst>
          </p:cNvPr>
          <p:cNvPicPr>
            <a:picLocks noGrp="1" noChangeAspect="1"/>
          </p:cNvPicPr>
          <p:nvPr>
            <p:ph type="pic" idx="1"/>
          </p:nvPr>
        </p:nvPicPr>
        <p:blipFill rotWithShape="1">
          <a:blip r:embed="rId2"/>
          <a:srcRect t="17058" b="17058"/>
          <a:stretch/>
        </p:blipFill>
        <p:spPr>
          <a:xfrm>
            <a:off x="1205620" y="570470"/>
            <a:ext cx="9635722" cy="3618586"/>
          </a:xfrm>
          <a:prstGeom prst="rect">
            <a:avLst/>
          </a:prstGeom>
        </p:spPr>
      </p:pic>
      <p:sp>
        <p:nvSpPr>
          <p:cNvPr id="21" name="Rectangle 1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8002D3B6-F55D-4D1F-9E07-714534B650A2}"/>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t>Category Database</a:t>
            </a:r>
          </a:p>
        </p:txBody>
      </p:sp>
    </p:spTree>
    <p:extLst>
      <p:ext uri="{BB962C8B-B14F-4D97-AF65-F5344CB8AC3E}">
        <p14:creationId xmlns:p14="http://schemas.microsoft.com/office/powerpoint/2010/main" val="227528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32FE086-79FF-4A5A-A8A3-984BDE7E9B19}"/>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spcBef>
                <a:spcPct val="0"/>
              </a:spcBef>
            </a:pPr>
            <a:r>
              <a:rPr lang="en-US"/>
              <a:t>id→Primary Key</a:t>
            </a:r>
          </a:p>
          <a:p>
            <a:pPr>
              <a:spcBef>
                <a:spcPct val="0"/>
              </a:spcBef>
            </a:pPr>
            <a:r>
              <a:rPr lang="en-US"/>
              <a:t>cat_id_→ Foreign Key</a:t>
            </a:r>
          </a:p>
        </p:txBody>
      </p:sp>
      <p:pic>
        <p:nvPicPr>
          <p:cNvPr id="5" name="Picture 5" descr="Graphical user interface&#10;&#10;Description automatically generated">
            <a:extLst>
              <a:ext uri="{FF2B5EF4-FFF2-40B4-BE49-F238E27FC236}">
                <a16:creationId xmlns:a16="http://schemas.microsoft.com/office/drawing/2014/main" id="{CB575712-E1A2-4BB0-938C-1C62E615FD66}"/>
              </a:ext>
            </a:extLst>
          </p:cNvPr>
          <p:cNvPicPr>
            <a:picLocks noGrp="1" noChangeAspect="1"/>
          </p:cNvPicPr>
          <p:nvPr>
            <p:ph type="pic" idx="1"/>
          </p:nvPr>
        </p:nvPicPr>
        <p:blipFill rotWithShape="1">
          <a:blip r:embed="rId2"/>
          <a:srcRect t="11136" b="11136"/>
          <a:stretch/>
        </p:blipFill>
        <p:spPr>
          <a:xfrm>
            <a:off x="1354302" y="643538"/>
            <a:ext cx="9484495"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E462676B-C13E-4359-A3E2-2D436F06778E}"/>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3400"/>
              <a:t>Questions Database:-</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21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9A471-8C6F-4FA4-BF88-CB3917C478C1}"/>
              </a:ext>
            </a:extLst>
          </p:cNvPr>
          <p:cNvSpPr>
            <a:spLocks noGrp="1"/>
          </p:cNvSpPr>
          <p:nvPr>
            <p:ph type="title"/>
          </p:nvPr>
        </p:nvSpPr>
        <p:spPr>
          <a:xfrm>
            <a:off x="990932" y="286603"/>
            <a:ext cx="6750987" cy="1450757"/>
          </a:xfrm>
        </p:spPr>
        <p:txBody>
          <a:bodyPr>
            <a:normAutofit/>
          </a:bodyPr>
          <a:lstStyle/>
          <a:p>
            <a:endParaRPr lang="en-US">
              <a:solidFill>
                <a:schemeClr val="accent1"/>
              </a:solidFill>
            </a:endParaRPr>
          </a:p>
          <a:p>
            <a:r>
              <a:rPr lang="en-US" b="1" u="sng">
                <a:solidFill>
                  <a:schemeClr val="accent1"/>
                </a:solidFill>
                <a:ea typeface="+mj-lt"/>
                <a:cs typeface="+mj-lt"/>
              </a:rPr>
              <a:t>abstract: -</a:t>
            </a:r>
            <a:endParaRPr lang="en-US">
              <a:solidFill>
                <a:schemeClr val="accent1"/>
              </a:solidFill>
              <a:ea typeface="+mj-lt"/>
              <a:cs typeface="+mj-lt"/>
            </a:endParaRPr>
          </a:p>
        </p:txBody>
      </p:sp>
      <p:sp>
        <p:nvSpPr>
          <p:cNvPr id="3" name="Content Placeholder 2">
            <a:extLst>
              <a:ext uri="{FF2B5EF4-FFF2-40B4-BE49-F238E27FC236}">
                <a16:creationId xmlns:a16="http://schemas.microsoft.com/office/drawing/2014/main" id="{CF4D65C6-2012-4614-BE47-96319208A0EC}"/>
              </a:ext>
            </a:extLst>
          </p:cNvPr>
          <p:cNvSpPr>
            <a:spLocks noGrp="1"/>
          </p:cNvSpPr>
          <p:nvPr>
            <p:ph idx="1"/>
          </p:nvPr>
        </p:nvSpPr>
        <p:spPr>
          <a:xfrm>
            <a:off x="1044204" y="2023962"/>
            <a:ext cx="6697715" cy="3845131"/>
          </a:xfrm>
        </p:spPr>
        <p:txBody>
          <a:bodyPr vert="horz" lIns="0" tIns="45720" rIns="0" bIns="45720" rtlCol="0">
            <a:normAutofit/>
          </a:bodyPr>
          <a:lstStyle/>
          <a:p>
            <a:pPr>
              <a:lnSpc>
                <a:spcPct val="90000"/>
              </a:lnSpc>
            </a:pPr>
            <a:r>
              <a:rPr lang="en-US" sz="1700" i="1">
                <a:ea typeface="+mn-lt"/>
                <a:cs typeface="+mn-lt"/>
              </a:rPr>
              <a:t>Quiz is a very important part of education and content revising. With the help of VIT Quiz Portal, particular faculty would be able to create and conduct quizzes for students who are registered to their respective courses. They not need to depend upon some external source,it would be available inside the VTOP under Quiz Section. Students can attend Quizes inside VTOP and can view their results in future under marks section in VTOP. Quizes will be time controlled and amount of time allotted will be finalize by the admin itself. This idea can be implemented in any colleges, universities or at home to check the preparation of students and revise contents of different courses. Server load will be not an issue in this case because number of students would always less than 150.</a:t>
            </a:r>
            <a:endParaRPr lang="en-US" sz="1700">
              <a:ea typeface="+mn-lt"/>
              <a:cs typeface="+mn-lt"/>
            </a:endParaRPr>
          </a:p>
          <a:p>
            <a:pPr>
              <a:lnSpc>
                <a:spcPct val="90000"/>
              </a:lnSpc>
            </a:pPr>
            <a:r>
              <a:rPr lang="en-US" sz="1700" i="1">
                <a:ea typeface="+mn-lt"/>
                <a:cs typeface="+mn-lt"/>
              </a:rPr>
              <a:t>Manual systems are very time consuming and difficult to grade. This would be able to develop, conduct and check the quizzes thus reducing the burden of academics' staff and will provide efficient evaluation of students.</a:t>
            </a:r>
            <a:endParaRPr lang="en-US" sz="1700">
              <a:ea typeface="+mn-lt"/>
              <a:cs typeface="+mn-lt"/>
            </a:endParaRPr>
          </a:p>
          <a:p>
            <a:pPr>
              <a:lnSpc>
                <a:spcPct val="90000"/>
              </a:lnSpc>
            </a:pPr>
            <a:endParaRPr lang="en-US" sz="1700">
              <a:cs typeface="Calibri"/>
            </a:endParaRPr>
          </a:p>
        </p:txBody>
      </p:sp>
      <p:sp>
        <p:nvSpPr>
          <p:cNvPr id="19" name="Rectangle 18">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1"/>
            <a:ext cx="4050791"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0FA2369-10B3-4A99-93ED-036A92FD9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018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809305-A9F0-4BCB-A4BA-0596796734B3}"/>
              </a:ext>
            </a:extLst>
          </p:cNvPr>
          <p:cNvSpPr>
            <a:spLocks noGrp="1"/>
          </p:cNvSpPr>
          <p:nvPr>
            <p:ph type="title"/>
          </p:nvPr>
        </p:nvSpPr>
        <p:spPr>
          <a:xfrm>
            <a:off x="1097280" y="286603"/>
            <a:ext cx="10058400" cy="1450757"/>
          </a:xfrm>
        </p:spPr>
        <p:txBody>
          <a:bodyPr anchor="ctr">
            <a:normAutofit/>
          </a:bodyPr>
          <a:lstStyle/>
          <a:p>
            <a:endParaRPr lang="en-US">
              <a:solidFill>
                <a:srgbClr val="FFFFFF"/>
              </a:solidFill>
            </a:endParaRPr>
          </a:p>
          <a:p>
            <a:r>
              <a:rPr lang="en-US" b="1" u="sng">
                <a:ea typeface="+mj-lt"/>
                <a:cs typeface="+mj-lt"/>
              </a:rPr>
              <a:t>Problem Statement: -</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4F51E512-DC16-4D8B-86FD-FE54D2BB25C8}"/>
              </a:ext>
            </a:extLst>
          </p:cNvPr>
          <p:cNvSpPr>
            <a:spLocks noGrp="1"/>
          </p:cNvSpPr>
          <p:nvPr>
            <p:ph idx="1"/>
          </p:nvPr>
        </p:nvSpPr>
        <p:spPr>
          <a:xfrm>
            <a:off x="1096963" y="2675694"/>
            <a:ext cx="10058400" cy="3193294"/>
          </a:xfrm>
        </p:spPr>
        <p:txBody>
          <a:bodyPr vert="horz" lIns="0" tIns="45720" rIns="0" bIns="45720" rtlCol="0" anchor="t">
            <a:normAutofit/>
          </a:bodyPr>
          <a:lstStyle/>
          <a:p>
            <a:r>
              <a:rPr lang="en-US" i="1">
                <a:ea typeface="+mn-lt"/>
                <a:cs typeface="+mn-lt"/>
              </a:rPr>
              <a:t>We have come with some innovative idea which can overcome some problematic situation:</a:t>
            </a:r>
            <a:endParaRPr lang="en-US">
              <a:ea typeface="+mn-lt"/>
              <a:cs typeface="+mn-lt"/>
            </a:endParaRPr>
          </a:p>
          <a:p>
            <a:r>
              <a:rPr lang="en-US" i="1">
                <a:ea typeface="+mn-lt"/>
                <a:cs typeface="+mn-lt"/>
              </a:rPr>
              <a:t>1. QUIZ will be available inside VTOP Login, so that they not need to depend on some other external source.</a:t>
            </a:r>
            <a:endParaRPr lang="en-US">
              <a:ea typeface="+mn-lt"/>
              <a:cs typeface="+mn-lt"/>
            </a:endParaRPr>
          </a:p>
          <a:p>
            <a:r>
              <a:rPr lang="en-US" i="1">
                <a:ea typeface="+mn-lt"/>
                <a:cs typeface="+mn-lt"/>
              </a:rPr>
              <a:t>2. Marks of the quiz will be automatically reflecting in the marks section inside VTOP ,so that faculty don't need to do any after work after conducting Quiz.</a:t>
            </a:r>
            <a:endParaRPr lang="en-US">
              <a:ea typeface="+mn-lt"/>
              <a:cs typeface="+mn-lt"/>
            </a:endParaRPr>
          </a:p>
          <a:p>
            <a:r>
              <a:rPr lang="en-US" i="1">
                <a:ea typeface="+mn-lt"/>
                <a:cs typeface="+mn-lt"/>
              </a:rPr>
              <a:t>3.Admin will be able to add Questions from there admin Login on VTOP, will provide a proper framework for faculty so that they find easy to add Questions.</a:t>
            </a:r>
            <a:endParaRPr lang="en-US">
              <a:ea typeface="+mn-lt"/>
              <a:cs typeface="+mn-lt"/>
            </a:endParaRPr>
          </a:p>
          <a:p>
            <a:endParaRPr lang="en-US" dirty="0">
              <a:cs typeface="Calibri"/>
            </a:endParaRPr>
          </a:p>
        </p:txBody>
      </p:sp>
      <p:sp>
        <p:nvSpPr>
          <p:cNvPr id="12" name="Rectangle 11">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415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FF9F5D-62DE-4E48-A876-A626B2F35E3F}"/>
              </a:ext>
            </a:extLst>
          </p:cNvPr>
          <p:cNvSpPr txBox="1"/>
          <p:nvPr/>
        </p:nvSpPr>
        <p:spPr>
          <a:xfrm>
            <a:off x="571752" y="2799654"/>
            <a:ext cx="3005462" cy="3189665"/>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spcAft>
                <a:spcPts val="600"/>
              </a:spcAft>
              <a:buFont typeface="Calibri" panose="020F0502020204030204" pitchFamily="34" charset="0"/>
            </a:pPr>
            <a:r>
              <a:rPr lang="en-US" i="1">
                <a:solidFill>
                  <a:srgbClr val="FFFFFF"/>
                </a:solidFill>
              </a:rPr>
              <a:t> Quiz Portal flow chart</a:t>
            </a:r>
            <a:endParaRPr lang="en-US">
              <a:solidFill>
                <a:srgbClr val="FFFFFF"/>
              </a:solidFill>
            </a:endParaRPr>
          </a:p>
        </p:txBody>
      </p:sp>
      <p:pic>
        <p:nvPicPr>
          <p:cNvPr id="3" name="Picture 3" descr="Diagram&#10;&#10;Description automatically generated">
            <a:extLst>
              <a:ext uri="{FF2B5EF4-FFF2-40B4-BE49-F238E27FC236}">
                <a16:creationId xmlns:a16="http://schemas.microsoft.com/office/drawing/2014/main" id="{80F57938-9D32-4BC1-A084-F23B91474E27}"/>
              </a:ext>
            </a:extLst>
          </p:cNvPr>
          <p:cNvPicPr>
            <a:picLocks noChangeAspect="1"/>
          </p:cNvPicPr>
          <p:nvPr/>
        </p:nvPicPr>
        <p:blipFill>
          <a:blip r:embed="rId2"/>
          <a:stretch>
            <a:fillRect/>
          </a:stretch>
        </p:blipFill>
        <p:spPr>
          <a:xfrm>
            <a:off x="4742017" y="1372580"/>
            <a:ext cx="6798082" cy="4112840"/>
          </a:xfrm>
          <a:prstGeom prst="rect">
            <a:avLst/>
          </a:prstGeom>
        </p:spPr>
      </p:pic>
    </p:spTree>
    <p:extLst>
      <p:ext uri="{BB962C8B-B14F-4D97-AF65-F5344CB8AC3E}">
        <p14:creationId xmlns:p14="http://schemas.microsoft.com/office/powerpoint/2010/main" val="24022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3F2AEC-708C-4AAC-9137-6F081B90EF65}"/>
              </a:ext>
            </a:extLst>
          </p:cNvPr>
          <p:cNvSpPr>
            <a:spLocks noGrp="1"/>
          </p:cNvSpPr>
          <p:nvPr>
            <p:ph type="title"/>
          </p:nvPr>
        </p:nvSpPr>
        <p:spPr>
          <a:xfrm>
            <a:off x="492369" y="605896"/>
            <a:ext cx="3642309" cy="5646208"/>
          </a:xfrm>
        </p:spPr>
        <p:txBody>
          <a:bodyPr anchor="ctr">
            <a:normAutofit/>
          </a:bodyPr>
          <a:lstStyle/>
          <a:p>
            <a:r>
              <a:rPr lang="en-US" sz="4400" b="1" u="sng">
                <a:solidFill>
                  <a:srgbClr val="FFFFFF"/>
                </a:solidFill>
                <a:latin typeface="Calibri"/>
                <a:cs typeface="Calibri"/>
              </a:rPr>
              <a:t>Module:</a:t>
            </a:r>
            <a:r>
              <a:rPr lang="en-US" sz="4400">
                <a:solidFill>
                  <a:srgbClr val="FFFFFF"/>
                </a:solidFill>
                <a:latin typeface="Calibri"/>
                <a:cs typeface="Calibri"/>
              </a:rPr>
              <a:t> </a:t>
            </a:r>
            <a:endParaRPr lang="en-US" sz="4400">
              <a:solidFill>
                <a:srgbClr val="FFFFFF"/>
              </a:solidFill>
            </a:endParaRPr>
          </a:p>
        </p:txBody>
      </p:sp>
      <p:sp>
        <p:nvSpPr>
          <p:cNvPr id="3" name="Content Placeholder 2">
            <a:extLst>
              <a:ext uri="{FF2B5EF4-FFF2-40B4-BE49-F238E27FC236}">
                <a16:creationId xmlns:a16="http://schemas.microsoft.com/office/drawing/2014/main" id="{B6ACDE36-BC9D-4AF4-BE4D-E53CF9770A1E}"/>
              </a:ext>
            </a:extLst>
          </p:cNvPr>
          <p:cNvSpPr>
            <a:spLocks noGrp="1"/>
          </p:cNvSpPr>
          <p:nvPr>
            <p:ph idx="1"/>
          </p:nvPr>
        </p:nvSpPr>
        <p:spPr>
          <a:xfrm>
            <a:off x="5231958" y="605896"/>
            <a:ext cx="5923721" cy="5646208"/>
          </a:xfrm>
        </p:spPr>
        <p:txBody>
          <a:bodyPr vert="horz" lIns="0" tIns="45720" rIns="0" bIns="45720" rtlCol="0" anchor="ctr">
            <a:normAutofit/>
          </a:bodyPr>
          <a:lstStyle/>
          <a:p>
            <a:pPr>
              <a:lnSpc>
                <a:spcPct val="90000"/>
              </a:lnSpc>
            </a:pPr>
            <a:endParaRPr lang="en-US" sz="1500">
              <a:ea typeface="+mn-lt"/>
              <a:cs typeface="+mn-lt"/>
            </a:endParaRPr>
          </a:p>
          <a:p>
            <a:pPr>
              <a:lnSpc>
                <a:spcPct val="90000"/>
              </a:lnSpc>
            </a:pPr>
            <a:r>
              <a:rPr lang="en-US" sz="1500" i="1">
                <a:ea typeface="+mn-lt"/>
                <a:cs typeface="+mn-lt"/>
              </a:rPr>
              <a:t>Using Notepad++ editor and Xampp for Database.</a:t>
            </a:r>
            <a:r>
              <a:rPr lang="en-US" sz="1500">
                <a:ea typeface="+mn-lt"/>
                <a:cs typeface="+mn-lt"/>
              </a:rPr>
              <a:t> </a:t>
            </a:r>
          </a:p>
          <a:p>
            <a:pPr>
              <a:lnSpc>
                <a:spcPct val="90000"/>
              </a:lnSpc>
            </a:pPr>
            <a:r>
              <a:rPr lang="en-US" sz="1500" i="1">
                <a:ea typeface="+mn-lt"/>
                <a:cs typeface="+mn-lt"/>
              </a:rPr>
              <a:t>Backend Side: -</a:t>
            </a:r>
            <a:r>
              <a:rPr lang="en-US" sz="1500">
                <a:ea typeface="+mn-lt"/>
                <a:cs typeface="+mn-lt"/>
              </a:rPr>
              <a:t> </a:t>
            </a:r>
          </a:p>
          <a:p>
            <a:pPr>
              <a:lnSpc>
                <a:spcPct val="90000"/>
              </a:lnSpc>
            </a:pPr>
            <a:r>
              <a:rPr lang="en-US" sz="1500" i="1">
                <a:ea typeface="+mn-lt"/>
                <a:cs typeface="+mn-lt"/>
              </a:rPr>
              <a:t>1.PHP (Managing Backend Process).</a:t>
            </a:r>
            <a:r>
              <a:rPr lang="en-US" sz="1500">
                <a:ea typeface="+mn-lt"/>
                <a:cs typeface="+mn-lt"/>
              </a:rPr>
              <a:t> </a:t>
            </a:r>
          </a:p>
          <a:p>
            <a:pPr>
              <a:lnSpc>
                <a:spcPct val="90000"/>
              </a:lnSpc>
            </a:pPr>
            <a:r>
              <a:rPr lang="en-US" sz="1500" i="1">
                <a:ea typeface="+mn-lt"/>
                <a:cs typeface="+mn-lt"/>
              </a:rPr>
              <a:t>2.Used Xampp server (For database management)</a:t>
            </a:r>
            <a:r>
              <a:rPr lang="en-US" sz="1500">
                <a:ea typeface="+mn-lt"/>
                <a:cs typeface="+mn-lt"/>
              </a:rPr>
              <a:t> </a:t>
            </a:r>
          </a:p>
          <a:p>
            <a:pPr>
              <a:lnSpc>
                <a:spcPct val="90000"/>
              </a:lnSpc>
            </a:pPr>
            <a:r>
              <a:rPr lang="en-US" sz="1500" i="1">
                <a:ea typeface="+mn-lt"/>
                <a:cs typeface="+mn-lt"/>
              </a:rPr>
              <a:t>3.Apache Webserver(Establishing Connection Between Web (Localhost) and Server)</a:t>
            </a:r>
            <a:r>
              <a:rPr lang="en-US" sz="1500">
                <a:ea typeface="+mn-lt"/>
                <a:cs typeface="+mn-lt"/>
              </a:rPr>
              <a:t> </a:t>
            </a:r>
          </a:p>
          <a:p>
            <a:pPr>
              <a:lnSpc>
                <a:spcPct val="90000"/>
              </a:lnSpc>
            </a:pPr>
            <a:r>
              <a:rPr lang="en-US" sz="1500" i="1">
                <a:ea typeface="+mn-lt"/>
                <a:cs typeface="+mn-lt"/>
              </a:rPr>
              <a:t>4.MySql Database.</a:t>
            </a:r>
            <a:r>
              <a:rPr lang="en-US" sz="1500">
                <a:ea typeface="+mn-lt"/>
                <a:cs typeface="+mn-lt"/>
              </a:rPr>
              <a:t> </a:t>
            </a:r>
          </a:p>
          <a:p>
            <a:pPr>
              <a:lnSpc>
                <a:spcPct val="90000"/>
              </a:lnSpc>
            </a:pPr>
            <a:r>
              <a:rPr lang="en-US" sz="1500" i="1">
                <a:ea typeface="+mn-lt"/>
                <a:cs typeface="+mn-lt"/>
              </a:rPr>
              <a:t>4.PHP OOP Classes and Objects (For Functional Purpose). </a:t>
            </a:r>
            <a:endParaRPr lang="en-US" sz="1500">
              <a:ea typeface="+mn-lt"/>
              <a:cs typeface="+mn-lt"/>
            </a:endParaRPr>
          </a:p>
          <a:p>
            <a:pPr>
              <a:lnSpc>
                <a:spcPct val="90000"/>
              </a:lnSpc>
            </a:pPr>
            <a:r>
              <a:rPr lang="en-US" sz="1500" i="1">
                <a:ea typeface="+mn-lt"/>
                <a:cs typeface="+mn-lt"/>
              </a:rPr>
              <a:t> </a:t>
            </a:r>
            <a:r>
              <a:rPr lang="en-US" sz="1500">
                <a:ea typeface="+mn-lt"/>
                <a:cs typeface="+mn-lt"/>
              </a:rPr>
              <a:t> </a:t>
            </a:r>
          </a:p>
          <a:p>
            <a:pPr>
              <a:lnSpc>
                <a:spcPct val="90000"/>
              </a:lnSpc>
            </a:pPr>
            <a:r>
              <a:rPr lang="en-US" sz="1500" i="1">
                <a:ea typeface="+mn-lt"/>
                <a:cs typeface="+mn-lt"/>
              </a:rPr>
              <a:t>Frontend: -</a:t>
            </a:r>
            <a:r>
              <a:rPr lang="en-US" sz="1500">
                <a:ea typeface="+mn-lt"/>
                <a:cs typeface="+mn-lt"/>
              </a:rPr>
              <a:t> </a:t>
            </a:r>
          </a:p>
          <a:p>
            <a:pPr>
              <a:lnSpc>
                <a:spcPct val="90000"/>
              </a:lnSpc>
            </a:pPr>
            <a:r>
              <a:rPr lang="en-US" sz="1500" i="1">
                <a:ea typeface="+mn-lt"/>
                <a:cs typeface="+mn-lt"/>
              </a:rPr>
              <a:t>1.PHP (fetching data from database and reflect it on frontend like login details and Quiz Questions)</a:t>
            </a:r>
            <a:r>
              <a:rPr lang="en-US" sz="1500">
                <a:ea typeface="+mn-lt"/>
                <a:cs typeface="+mn-lt"/>
              </a:rPr>
              <a:t> </a:t>
            </a:r>
          </a:p>
          <a:p>
            <a:pPr>
              <a:lnSpc>
                <a:spcPct val="90000"/>
              </a:lnSpc>
            </a:pPr>
            <a:r>
              <a:rPr lang="en-US" sz="1500" i="1">
                <a:ea typeface="+mn-lt"/>
                <a:cs typeface="+mn-lt"/>
              </a:rPr>
              <a:t>2.HTML (Design of Webpage)</a:t>
            </a:r>
            <a:r>
              <a:rPr lang="en-US" sz="1500">
                <a:ea typeface="+mn-lt"/>
                <a:cs typeface="+mn-lt"/>
              </a:rPr>
              <a:t> </a:t>
            </a:r>
          </a:p>
          <a:p>
            <a:pPr>
              <a:lnSpc>
                <a:spcPct val="90000"/>
              </a:lnSpc>
            </a:pPr>
            <a:r>
              <a:rPr lang="en-US" sz="1500" i="1">
                <a:ea typeface="+mn-lt"/>
                <a:cs typeface="+mn-lt"/>
              </a:rPr>
              <a:t>3.Used Vtop Source Code for reference (Frontend design).</a:t>
            </a:r>
            <a:r>
              <a:rPr lang="en-US" sz="1500">
                <a:ea typeface="+mn-lt"/>
                <a:cs typeface="+mn-lt"/>
              </a:rPr>
              <a:t> </a:t>
            </a:r>
          </a:p>
        </p:txBody>
      </p:sp>
      <p:sp>
        <p:nvSpPr>
          <p:cNvPr id="7"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464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19170E7-DE36-49AF-B470-30693680B175}"/>
              </a:ext>
            </a:extLst>
          </p:cNvPr>
          <p:cNvSpPr txBox="1"/>
          <p:nvPr/>
        </p:nvSpPr>
        <p:spPr>
          <a:xfrm>
            <a:off x="571752" y="2799654"/>
            <a:ext cx="3005462" cy="3189665"/>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spcAft>
                <a:spcPts val="600"/>
              </a:spcAft>
              <a:buFont typeface="Calibri" panose="020F0502020204030204" pitchFamily="34" charset="0"/>
            </a:pPr>
            <a:r>
              <a:rPr lang="en-US">
                <a:solidFill>
                  <a:srgbClr val="FFFFFF"/>
                </a:solidFill>
              </a:rPr>
              <a:t>Prototype</a:t>
            </a:r>
          </a:p>
        </p:txBody>
      </p:sp>
      <p:pic>
        <p:nvPicPr>
          <p:cNvPr id="2" name="Picture 2" descr="Diagram&#10;&#10;Description automatically generated">
            <a:extLst>
              <a:ext uri="{FF2B5EF4-FFF2-40B4-BE49-F238E27FC236}">
                <a16:creationId xmlns:a16="http://schemas.microsoft.com/office/drawing/2014/main" id="{340536D0-5127-42DC-8B0A-EEAC1BBCE6B9}"/>
              </a:ext>
            </a:extLst>
          </p:cNvPr>
          <p:cNvPicPr>
            <a:picLocks noChangeAspect="1"/>
          </p:cNvPicPr>
          <p:nvPr/>
        </p:nvPicPr>
        <p:blipFill>
          <a:blip r:embed="rId2"/>
          <a:stretch>
            <a:fillRect/>
          </a:stretch>
        </p:blipFill>
        <p:spPr>
          <a:xfrm>
            <a:off x="4742017" y="1262111"/>
            <a:ext cx="6798082" cy="4333777"/>
          </a:xfrm>
          <a:prstGeom prst="rect">
            <a:avLst/>
          </a:prstGeom>
        </p:spPr>
      </p:pic>
    </p:spTree>
    <p:extLst>
      <p:ext uri="{BB962C8B-B14F-4D97-AF65-F5344CB8AC3E}">
        <p14:creationId xmlns:p14="http://schemas.microsoft.com/office/powerpoint/2010/main" val="167707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71414E48-106A-4B4D-A703-9433A9464454}"/>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spcBef>
                <a:spcPct val="0"/>
              </a:spcBef>
              <a:spcAft>
                <a:spcPts val="0"/>
              </a:spcAft>
            </a:pPr>
            <a:r>
              <a:rPr lang="en-US"/>
              <a:t> Signup.php</a:t>
            </a:r>
          </a:p>
          <a:p>
            <a:pPr>
              <a:spcBef>
                <a:spcPct val="0"/>
              </a:spcBef>
              <a:spcAft>
                <a:spcPts val="0"/>
              </a:spcAft>
            </a:pPr>
            <a:r>
              <a:rPr lang="en-US" u="sng">
                <a:hlinkClick r:id="rId2"/>
              </a:rPr>
              <a:t>name=Hardik@123</a:t>
            </a:r>
            <a:r>
              <a:rPr lang="en-US"/>
              <a:t>.</a:t>
            </a:r>
          </a:p>
          <a:p>
            <a:pPr>
              <a:spcBef>
                <a:spcPct val="0"/>
              </a:spcBef>
              <a:spcAft>
                <a:spcPts val="0"/>
              </a:spcAft>
            </a:pPr>
            <a:r>
              <a:rPr lang="en-US" u="sng">
                <a:hlinkClick r:id="rId3"/>
              </a:rPr>
              <a:t>email=hardikp@gmail.com</a:t>
            </a:r>
            <a:r>
              <a:rPr lang="en-US"/>
              <a:t>.</a:t>
            </a:r>
          </a:p>
          <a:p>
            <a:pPr>
              <a:spcBef>
                <a:spcPct val="0"/>
              </a:spcBef>
              <a:spcAft>
                <a:spcPts val="0"/>
              </a:spcAft>
            </a:pPr>
            <a:r>
              <a:rPr lang="en-US" u="sng">
                <a:hlinkClick r:id="rId4"/>
              </a:rPr>
              <a:t>pass=Hardik@123</a:t>
            </a:r>
            <a:r>
              <a:rPr lang="en-US"/>
              <a:t>.</a:t>
            </a:r>
          </a:p>
          <a:p>
            <a:pPr>
              <a:spcBef>
                <a:spcPct val="0"/>
              </a:spcBef>
              <a:spcAft>
                <a:spcPts val="0"/>
              </a:spcAft>
            </a:pPr>
            <a:r>
              <a:rPr lang="en-US"/>
              <a:t>user=Hardik Pandya.</a:t>
            </a:r>
          </a:p>
          <a:p>
            <a:endParaRPr lang="en-US"/>
          </a:p>
        </p:txBody>
      </p:sp>
      <p:pic>
        <p:nvPicPr>
          <p:cNvPr id="5" name="Picture 5" descr="Graphical user interface, email&#10;&#10;Description automatically generated">
            <a:extLst>
              <a:ext uri="{FF2B5EF4-FFF2-40B4-BE49-F238E27FC236}">
                <a16:creationId xmlns:a16="http://schemas.microsoft.com/office/drawing/2014/main" id="{669D8528-0AC5-4B4D-A120-B15F6F3756C0}"/>
              </a:ext>
            </a:extLst>
          </p:cNvPr>
          <p:cNvPicPr>
            <a:picLocks noGrp="1" noChangeAspect="1"/>
          </p:cNvPicPr>
          <p:nvPr>
            <p:ph type="pic" idx="1"/>
          </p:nvPr>
        </p:nvPicPr>
        <p:blipFill rotWithShape="1">
          <a:blip r:embed="rId5"/>
          <a:srcRect t="13364" b="13364"/>
          <a:stretch/>
        </p:blipFill>
        <p:spPr>
          <a:xfrm>
            <a:off x="1360380" y="643538"/>
            <a:ext cx="9472339"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40B7444B-B33F-4F15-A87A-ADFE0A5DCBB8}"/>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endParaRPr lang="en-US" sz="2500"/>
          </a:p>
          <a:p>
            <a:pPr algn="r"/>
            <a:endParaRPr lang="en-US" sz="2500"/>
          </a:p>
          <a:p>
            <a:pPr algn="r"/>
            <a:endParaRPr lang="en-US" sz="2500"/>
          </a:p>
          <a:p>
            <a:pPr algn="r"/>
            <a:r>
              <a:rPr lang="en-US" sz="2500"/>
              <a:t>Complete Front-End Design:</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46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F6F872EB-EDF8-49D0-BE83-7BF991B6588A}"/>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3700"/>
              <a:t>Signup Database:-</a:t>
            </a:r>
          </a:p>
        </p:txBody>
      </p:sp>
      <p:sp>
        <p:nvSpPr>
          <p:cNvPr id="4" name="Text Placeholder 3">
            <a:extLst>
              <a:ext uri="{FF2B5EF4-FFF2-40B4-BE49-F238E27FC236}">
                <a16:creationId xmlns:a16="http://schemas.microsoft.com/office/drawing/2014/main" id="{88C6D75A-08DD-42EC-8C77-7F675492A4D1}"/>
              </a:ext>
            </a:extLst>
          </p:cNvPr>
          <p:cNvSpPr>
            <a:spLocks noGrp="1"/>
          </p:cNvSpPr>
          <p:nvPr>
            <p:ph type="body" sz="half" idx="2"/>
          </p:nvPr>
        </p:nvSpPr>
        <p:spPr>
          <a:xfrm>
            <a:off x="435869" y="3824516"/>
            <a:ext cx="3659246" cy="2393403"/>
          </a:xfrm>
        </p:spPr>
        <p:txBody>
          <a:bodyPr vert="horz" lIns="91440" tIns="45720" rIns="91440" bIns="45720" rtlCol="0">
            <a:normAutofit/>
          </a:bodyPr>
          <a:lstStyle/>
          <a:p>
            <a:pPr>
              <a:spcBef>
                <a:spcPts val="1200"/>
              </a:spcBef>
              <a:spcAft>
                <a:spcPts val="200"/>
              </a:spcAft>
            </a:pPr>
            <a:r>
              <a:rPr lang="en-US" sz="1500" cap="all" spc="200"/>
              <a:t>id=18 Hardik@123</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5" descr="Graphical user interface, application&#10;&#10;Description automatically generated">
            <a:extLst>
              <a:ext uri="{FF2B5EF4-FFF2-40B4-BE49-F238E27FC236}">
                <a16:creationId xmlns:a16="http://schemas.microsoft.com/office/drawing/2014/main" id="{A2F9742B-D881-4E59-9103-A110A9067572}"/>
              </a:ext>
            </a:extLst>
          </p:cNvPr>
          <p:cNvPicPr>
            <a:picLocks noGrp="1" noChangeAspect="1"/>
          </p:cNvPicPr>
          <p:nvPr>
            <p:ph type="pic" idx="1"/>
          </p:nvPr>
        </p:nvPicPr>
        <p:blipFill rotWithShape="1">
          <a:blip r:embed="rId2"/>
          <a:srcRect l="24147" r="24147"/>
          <a:stretch/>
        </p:blipFill>
        <p:spPr>
          <a:xfrm>
            <a:off x="5282335" y="2245621"/>
            <a:ext cx="6275667" cy="2366758"/>
          </a:xfrm>
          <a:prstGeom prst="rect">
            <a:avLst/>
          </a:prstGeom>
        </p:spPr>
      </p:pic>
    </p:spTree>
    <p:extLst>
      <p:ext uri="{BB962C8B-B14F-4D97-AF65-F5344CB8AC3E}">
        <p14:creationId xmlns:p14="http://schemas.microsoft.com/office/powerpoint/2010/main" val="73706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F64D683-76C8-4B21-99AC-0B0B4621184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spcBef>
                <a:spcPct val="0"/>
              </a:spcBef>
            </a:pPr>
            <a:r>
              <a:rPr lang="en-US" u="sng">
                <a:hlinkClick r:id="rId2"/>
              </a:rPr>
              <a:t>user=Hardik@123</a:t>
            </a:r>
            <a:r>
              <a:rPr lang="en-US"/>
              <a:t>.</a:t>
            </a:r>
          </a:p>
          <a:p>
            <a:pPr>
              <a:spcBef>
                <a:spcPct val="0"/>
              </a:spcBef>
            </a:pPr>
            <a:r>
              <a:rPr lang="en-US" u="sng">
                <a:hlinkClick r:id="rId3"/>
              </a:rPr>
              <a:t>pass=Hardik@123</a:t>
            </a:r>
            <a:r>
              <a:rPr lang="en-US"/>
              <a:t>.</a:t>
            </a:r>
          </a:p>
        </p:txBody>
      </p:sp>
      <p:pic>
        <p:nvPicPr>
          <p:cNvPr id="5" name="Picture 5" descr="Graphical user interface, text, application, email&#10;&#10;Description automatically generated">
            <a:extLst>
              <a:ext uri="{FF2B5EF4-FFF2-40B4-BE49-F238E27FC236}">
                <a16:creationId xmlns:a16="http://schemas.microsoft.com/office/drawing/2014/main" id="{E1567540-BA23-4027-A449-CEB564A81CB3}"/>
              </a:ext>
            </a:extLst>
          </p:cNvPr>
          <p:cNvPicPr>
            <a:picLocks noGrp="1" noChangeAspect="1"/>
          </p:cNvPicPr>
          <p:nvPr>
            <p:ph type="pic" idx="1"/>
          </p:nvPr>
        </p:nvPicPr>
        <p:blipFill rotWithShape="1">
          <a:blip r:embed="rId4"/>
          <a:srcRect t="14151" b="14151"/>
          <a:stretch/>
        </p:blipFill>
        <p:spPr>
          <a:xfrm>
            <a:off x="1371650" y="643538"/>
            <a:ext cx="9449800" cy="3557043"/>
          </a:xfrm>
          <a:prstGeom prst="rect">
            <a:avLst/>
          </a:prstGeom>
        </p:spPr>
      </p:pic>
      <p:sp>
        <p:nvSpPr>
          <p:cNvPr id="16"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80A9A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4F6D0C2A-35A8-4118-86A3-AAE586B024A4}"/>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3400"/>
              <a:t>Vitlogin.php</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80A9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226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VTI">
  <a:themeElements>
    <a:clrScheme name="AnalogousFromLightSeedRightStep">
      <a:dk1>
        <a:srgbClr val="000000"/>
      </a:dk1>
      <a:lt1>
        <a:srgbClr val="FFFFFF"/>
      </a:lt1>
      <a:dk2>
        <a:srgbClr val="243041"/>
      </a:dk2>
      <a:lt2>
        <a:srgbClr val="E8E2E3"/>
      </a:lt2>
      <a:accent1>
        <a:srgbClr val="80A9A3"/>
      </a:accent1>
      <a:accent2>
        <a:srgbClr val="7DA8B9"/>
      </a:accent2>
      <a:accent3>
        <a:srgbClr val="91A1C4"/>
      </a:accent3>
      <a:accent4>
        <a:srgbClr val="857FBA"/>
      </a:accent4>
      <a:accent5>
        <a:srgbClr val="AF96C6"/>
      </a:accent5>
      <a:accent6>
        <a:srgbClr val="B67FBA"/>
      </a:accent6>
      <a:hlink>
        <a:srgbClr val="AE6973"/>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RetrospectVTI</vt:lpstr>
      <vt:lpstr>Open source programming(ITE1008) Faculty: Dr. Jayakumar S</vt:lpstr>
      <vt:lpstr> abstract: -</vt:lpstr>
      <vt:lpstr> Problem Statement: - </vt:lpstr>
      <vt:lpstr>PowerPoint Presentation</vt:lpstr>
      <vt:lpstr>Module: </vt:lpstr>
      <vt:lpstr>PowerPoint Presentation</vt:lpstr>
      <vt:lpstr>   Complete Front-End Design:</vt:lpstr>
      <vt:lpstr>Signup Database:-</vt:lpstr>
      <vt:lpstr>Vitlogin.php</vt:lpstr>
      <vt:lpstr> Vtophome.php</vt:lpstr>
      <vt:lpstr>User Profile</vt:lpstr>
      <vt:lpstr> home4.php</vt:lpstr>
      <vt:lpstr>Question</vt:lpstr>
      <vt:lpstr> finalresult.php</vt:lpstr>
      <vt:lpstr>Database Details</vt:lpstr>
      <vt:lpstr>Database Details</vt:lpstr>
      <vt:lpstr>Signup Database</vt:lpstr>
      <vt:lpstr>Category Database</vt:lpstr>
      <vt:lpstr>Questions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cp:revision>
  <dcterms:created xsi:type="dcterms:W3CDTF">2021-05-01T08:46:55Z</dcterms:created>
  <dcterms:modified xsi:type="dcterms:W3CDTF">2021-05-01T08:53:59Z</dcterms:modified>
</cp:coreProperties>
</file>