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337" r:id="rId2"/>
    <p:sldId id="338" r:id="rId3"/>
    <p:sldId id="336" r:id="rId4"/>
    <p:sldId id="331" r:id="rId5"/>
    <p:sldId id="332" r:id="rId6"/>
    <p:sldId id="323" r:id="rId7"/>
    <p:sldId id="318" r:id="rId8"/>
    <p:sldId id="316" r:id="rId9"/>
    <p:sldId id="317" r:id="rId10"/>
    <p:sldId id="309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19" r:id="rId19"/>
    <p:sldId id="320" r:id="rId20"/>
    <p:sldId id="321" r:id="rId21"/>
    <p:sldId id="32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>
        <p:scale>
          <a:sx n="70" d="100"/>
          <a:sy n="70" d="100"/>
        </p:scale>
        <p:origin x="1180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CF18C-BCB7-984D-9D80-46B7075971B6}" type="doc">
      <dgm:prSet loTypeId="urn:microsoft.com/office/officeart/2005/8/layout/vList5" loCatId="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1AAF7BF-9CD5-5845-98FC-4AD7BC9117D1}">
      <dgm:prSet phldrT="[Text]"/>
      <dgm:spPr/>
      <dgm:t>
        <a:bodyPr/>
        <a:lstStyle/>
        <a:p>
          <a:r>
            <a:rPr lang="en-US" dirty="0"/>
            <a:t>Months visited/year</a:t>
          </a:r>
        </a:p>
      </dgm:t>
    </dgm:pt>
    <dgm:pt modelId="{93769E11-BEB9-8942-8B80-BFE5908F848E}" type="parTrans" cxnId="{9213BECC-F994-924F-BF8D-9F0508FFADFE}">
      <dgm:prSet/>
      <dgm:spPr/>
      <dgm:t>
        <a:bodyPr/>
        <a:lstStyle/>
        <a:p>
          <a:endParaRPr lang="en-US"/>
        </a:p>
      </dgm:t>
    </dgm:pt>
    <dgm:pt modelId="{E589C723-AA81-8D43-9940-BFE1A9F01927}" type="sibTrans" cxnId="{9213BECC-F994-924F-BF8D-9F0508FFADFE}">
      <dgm:prSet/>
      <dgm:spPr/>
      <dgm:t>
        <a:bodyPr/>
        <a:lstStyle/>
        <a:p>
          <a:endParaRPr lang="en-US"/>
        </a:p>
      </dgm:t>
    </dgm:pt>
    <dgm:pt modelId="{61EF0168-EBB4-034F-B8C0-009A2A1C8426}">
      <dgm:prSet phldrT="[Text]"/>
      <dgm:spPr/>
      <dgm:t>
        <a:bodyPr/>
        <a:lstStyle/>
        <a:p>
          <a:r>
            <a:rPr lang="en-US" dirty="0"/>
            <a:t>Time limited promos</a:t>
          </a:r>
        </a:p>
      </dgm:t>
    </dgm:pt>
    <dgm:pt modelId="{79AC7166-33D6-314B-8FC4-978ED97F6C4C}" type="parTrans" cxnId="{6E6AB901-747C-3C4B-BF6A-E8B2C0D6CD12}">
      <dgm:prSet/>
      <dgm:spPr/>
      <dgm:t>
        <a:bodyPr/>
        <a:lstStyle/>
        <a:p>
          <a:endParaRPr lang="en-US"/>
        </a:p>
      </dgm:t>
    </dgm:pt>
    <dgm:pt modelId="{81755B10-4C8A-9949-A793-A47AF5ED7AD0}" type="sibTrans" cxnId="{6E6AB901-747C-3C4B-BF6A-E8B2C0D6CD12}">
      <dgm:prSet/>
      <dgm:spPr/>
      <dgm:t>
        <a:bodyPr/>
        <a:lstStyle/>
        <a:p>
          <a:endParaRPr lang="en-US"/>
        </a:p>
      </dgm:t>
    </dgm:pt>
    <dgm:pt modelId="{8762392F-A36D-904B-BCE2-B0592217DE7C}">
      <dgm:prSet phldrT="[Text]"/>
      <dgm:spPr/>
      <dgm:t>
        <a:bodyPr/>
        <a:lstStyle/>
        <a:p>
          <a:r>
            <a:rPr lang="en-US" dirty="0"/>
            <a:t>To increase repeat visits</a:t>
          </a:r>
        </a:p>
      </dgm:t>
    </dgm:pt>
    <dgm:pt modelId="{C9D82663-BDC0-E549-A696-90513B946D4B}" type="parTrans" cxnId="{FC1F0936-AB78-F14A-88D9-6C9208F04578}">
      <dgm:prSet/>
      <dgm:spPr/>
      <dgm:t>
        <a:bodyPr/>
        <a:lstStyle/>
        <a:p>
          <a:endParaRPr lang="en-US"/>
        </a:p>
      </dgm:t>
    </dgm:pt>
    <dgm:pt modelId="{8E7B0698-C3B2-5C49-AEFC-00720F422CD6}" type="sibTrans" cxnId="{FC1F0936-AB78-F14A-88D9-6C9208F04578}">
      <dgm:prSet/>
      <dgm:spPr/>
      <dgm:t>
        <a:bodyPr/>
        <a:lstStyle/>
        <a:p>
          <a:endParaRPr lang="en-US"/>
        </a:p>
      </dgm:t>
    </dgm:pt>
    <dgm:pt modelId="{065B0E3D-B539-5E45-9AD8-BC4A113ECC10}">
      <dgm:prSet phldrT="[Text]"/>
      <dgm:spPr/>
      <dgm:t>
        <a:bodyPr/>
        <a:lstStyle/>
        <a:p>
          <a:r>
            <a:rPr lang="en-US" dirty="0"/>
            <a:t>New Customers/ Non food visits/Food visits</a:t>
          </a:r>
        </a:p>
      </dgm:t>
    </dgm:pt>
    <dgm:pt modelId="{12BB1FAE-F391-8B43-934B-BFD873448CE7}" type="parTrans" cxnId="{05240AA8-F1EE-E646-A6B6-7B1ECF81AAD6}">
      <dgm:prSet/>
      <dgm:spPr/>
      <dgm:t>
        <a:bodyPr/>
        <a:lstStyle/>
        <a:p>
          <a:endParaRPr lang="en-US"/>
        </a:p>
      </dgm:t>
    </dgm:pt>
    <dgm:pt modelId="{925B8D5A-7009-DF4A-B9BC-8CD93CFA374D}" type="sibTrans" cxnId="{05240AA8-F1EE-E646-A6B6-7B1ECF81AAD6}">
      <dgm:prSet/>
      <dgm:spPr/>
      <dgm:t>
        <a:bodyPr/>
        <a:lstStyle/>
        <a:p>
          <a:endParaRPr lang="en-US"/>
        </a:p>
      </dgm:t>
    </dgm:pt>
    <dgm:pt modelId="{5A7A1B4A-8B87-0346-91EB-C6CD23DB124D}">
      <dgm:prSet phldrT="[Text]"/>
      <dgm:spPr/>
      <dgm:t>
        <a:bodyPr/>
        <a:lstStyle/>
        <a:p>
          <a:r>
            <a:rPr lang="en-US" dirty="0"/>
            <a:t>Provide food promos </a:t>
          </a:r>
        </a:p>
      </dgm:t>
    </dgm:pt>
    <dgm:pt modelId="{2FE7AB6B-922B-314F-9157-6CD6B339FC4B}" type="parTrans" cxnId="{4546BF25-F395-B746-B6B1-68FBAFE945CF}">
      <dgm:prSet/>
      <dgm:spPr/>
      <dgm:t>
        <a:bodyPr/>
        <a:lstStyle/>
        <a:p>
          <a:endParaRPr lang="en-US"/>
        </a:p>
      </dgm:t>
    </dgm:pt>
    <dgm:pt modelId="{529BA496-0502-624F-AE81-AB97F092D2A7}" type="sibTrans" cxnId="{4546BF25-F395-B746-B6B1-68FBAFE945CF}">
      <dgm:prSet/>
      <dgm:spPr/>
      <dgm:t>
        <a:bodyPr/>
        <a:lstStyle/>
        <a:p>
          <a:endParaRPr lang="en-US"/>
        </a:p>
      </dgm:t>
    </dgm:pt>
    <dgm:pt modelId="{C5A056E5-8860-D941-A3AA-CCE652E232B3}">
      <dgm:prSet phldrT="[Text]"/>
      <dgm:spPr/>
      <dgm:t>
        <a:bodyPr/>
        <a:lstStyle/>
        <a:p>
          <a:r>
            <a:rPr lang="en-US" dirty="0"/>
            <a:t>Provide non-food promos</a:t>
          </a:r>
        </a:p>
      </dgm:t>
    </dgm:pt>
    <dgm:pt modelId="{CD1FA391-B529-604A-92F8-43B84910635E}" type="parTrans" cxnId="{2521FE27-F63A-3643-8A97-942E71A08A71}">
      <dgm:prSet/>
      <dgm:spPr/>
      <dgm:t>
        <a:bodyPr/>
        <a:lstStyle/>
        <a:p>
          <a:endParaRPr lang="en-US"/>
        </a:p>
      </dgm:t>
    </dgm:pt>
    <dgm:pt modelId="{0FB2E128-0482-334D-A920-004DADE3D187}" type="sibTrans" cxnId="{2521FE27-F63A-3643-8A97-942E71A08A71}">
      <dgm:prSet/>
      <dgm:spPr/>
      <dgm:t>
        <a:bodyPr/>
        <a:lstStyle/>
        <a:p>
          <a:endParaRPr lang="en-US"/>
        </a:p>
      </dgm:t>
    </dgm:pt>
    <dgm:pt modelId="{ABF5FDE3-8354-754F-AD01-B1E62B757EB3}">
      <dgm:prSet phldrT="[Text]"/>
      <dgm:spPr/>
      <dgm:t>
        <a:bodyPr/>
        <a:lstStyle/>
        <a:p>
          <a:r>
            <a:rPr lang="en-US" dirty="0"/>
            <a:t>Q1 actions</a:t>
          </a:r>
        </a:p>
      </dgm:t>
    </dgm:pt>
    <dgm:pt modelId="{908DA264-564A-D94D-A991-A5F287807621}" type="parTrans" cxnId="{8B0092BF-4173-1346-942B-60F24BF5D541}">
      <dgm:prSet/>
      <dgm:spPr/>
      <dgm:t>
        <a:bodyPr/>
        <a:lstStyle/>
        <a:p>
          <a:endParaRPr lang="en-US"/>
        </a:p>
      </dgm:t>
    </dgm:pt>
    <dgm:pt modelId="{996F00EF-EF35-D648-987C-E0348124D347}" type="sibTrans" cxnId="{8B0092BF-4173-1346-942B-60F24BF5D541}">
      <dgm:prSet/>
      <dgm:spPr/>
      <dgm:t>
        <a:bodyPr/>
        <a:lstStyle/>
        <a:p>
          <a:endParaRPr lang="en-US"/>
        </a:p>
      </dgm:t>
    </dgm:pt>
    <dgm:pt modelId="{ECABD289-DE30-364A-8538-E5140836C56F}">
      <dgm:prSet phldrT="[Text]"/>
      <dgm:spPr/>
      <dgm:t>
        <a:bodyPr/>
        <a:lstStyle/>
        <a:p>
          <a:r>
            <a:rPr lang="en-US" dirty="0"/>
            <a:t>Promos Q1(food) &gt; </a:t>
          </a:r>
          <a:r>
            <a:rPr lang="en-US" dirty="0" err="1"/>
            <a:t>Rs</a:t>
          </a:r>
          <a:r>
            <a:rPr lang="en-US" dirty="0"/>
            <a:t> 4000</a:t>
          </a:r>
        </a:p>
      </dgm:t>
    </dgm:pt>
    <dgm:pt modelId="{34CF426D-1C2C-CB48-B340-71821340F4D5}" type="parTrans" cxnId="{C5F0E4A9-DFD5-DA43-B5B2-3468B8468DC2}">
      <dgm:prSet/>
      <dgm:spPr/>
      <dgm:t>
        <a:bodyPr/>
        <a:lstStyle/>
        <a:p>
          <a:endParaRPr lang="en-US"/>
        </a:p>
      </dgm:t>
    </dgm:pt>
    <dgm:pt modelId="{1285943A-AB00-1042-9EF9-9DF0B28A5C18}" type="sibTrans" cxnId="{C5F0E4A9-DFD5-DA43-B5B2-3468B8468DC2}">
      <dgm:prSet/>
      <dgm:spPr/>
      <dgm:t>
        <a:bodyPr/>
        <a:lstStyle/>
        <a:p>
          <a:endParaRPr lang="en-US"/>
        </a:p>
      </dgm:t>
    </dgm:pt>
    <dgm:pt modelId="{F7046A7D-9126-8C45-AF1B-B9F2EB2E9F1D}">
      <dgm:prSet phldrT="[Text]"/>
      <dgm:spPr/>
      <dgm:t>
        <a:bodyPr/>
        <a:lstStyle/>
        <a:p>
          <a:r>
            <a:rPr lang="en-US" dirty="0"/>
            <a:t>Q2(#articles) </a:t>
          </a:r>
          <a:r>
            <a:rPr lang="en-US" dirty="0">
              <a:latin typeface="Wingdings"/>
              <a:ea typeface="Wingdings"/>
              <a:cs typeface="Wingdings"/>
              <a:sym typeface="Wingdings"/>
            </a:rPr>
            <a:t></a:t>
          </a:r>
          <a:endParaRPr lang="en-US" dirty="0"/>
        </a:p>
      </dgm:t>
    </dgm:pt>
    <dgm:pt modelId="{548FB031-665B-2345-828E-E37103150EFD}" type="parTrans" cxnId="{D6EB433E-5CE4-9844-8AB0-2199870CE457}">
      <dgm:prSet/>
      <dgm:spPr/>
      <dgm:t>
        <a:bodyPr/>
        <a:lstStyle/>
        <a:p>
          <a:endParaRPr lang="en-US"/>
        </a:p>
      </dgm:t>
    </dgm:pt>
    <dgm:pt modelId="{CD00E16C-A378-694C-BDA2-7EA4F37FE606}" type="sibTrans" cxnId="{D6EB433E-5CE4-9844-8AB0-2199870CE457}">
      <dgm:prSet/>
      <dgm:spPr/>
      <dgm:t>
        <a:bodyPr/>
        <a:lstStyle/>
        <a:p>
          <a:endParaRPr lang="en-US"/>
        </a:p>
      </dgm:t>
    </dgm:pt>
    <dgm:pt modelId="{93C33ACB-88B9-F94E-BE6B-43FCF4F6F107}">
      <dgm:prSet phldrT="[Text]"/>
      <dgm:spPr/>
      <dgm:t>
        <a:bodyPr/>
        <a:lstStyle/>
        <a:p>
          <a:r>
            <a:rPr lang="en-US" dirty="0"/>
            <a:t>Q4 actions</a:t>
          </a:r>
        </a:p>
      </dgm:t>
    </dgm:pt>
    <dgm:pt modelId="{907DF4AD-0C48-7141-B73E-ACE6C373C51D}" type="parTrans" cxnId="{97427819-C2AF-5B43-90DA-DB0B3A9EFE0D}">
      <dgm:prSet/>
      <dgm:spPr/>
      <dgm:t>
        <a:bodyPr/>
        <a:lstStyle/>
        <a:p>
          <a:endParaRPr lang="en-US"/>
        </a:p>
      </dgm:t>
    </dgm:pt>
    <dgm:pt modelId="{C8661D62-D3FD-684C-A0F3-E370947BD968}" type="sibTrans" cxnId="{97427819-C2AF-5B43-90DA-DB0B3A9EFE0D}">
      <dgm:prSet/>
      <dgm:spPr/>
      <dgm:t>
        <a:bodyPr/>
        <a:lstStyle/>
        <a:p>
          <a:endParaRPr lang="en-US"/>
        </a:p>
      </dgm:t>
    </dgm:pt>
    <dgm:pt modelId="{5D89378D-C805-2745-AEE6-76EA903421FF}">
      <dgm:prSet/>
      <dgm:spPr/>
      <dgm:t>
        <a:bodyPr/>
        <a:lstStyle/>
        <a:p>
          <a:r>
            <a:rPr lang="en-US" dirty="0"/>
            <a:t>Promos Q4(visits) ≥ 1</a:t>
          </a:r>
        </a:p>
      </dgm:t>
    </dgm:pt>
    <dgm:pt modelId="{FD82E2B9-CF92-7145-8A03-317FBAB64217}" type="parTrans" cxnId="{B984298D-F368-BF42-B15D-AAEE040CA73E}">
      <dgm:prSet/>
      <dgm:spPr/>
      <dgm:t>
        <a:bodyPr/>
        <a:lstStyle/>
        <a:p>
          <a:endParaRPr lang="en-US"/>
        </a:p>
      </dgm:t>
    </dgm:pt>
    <dgm:pt modelId="{B928731C-2595-9347-BB35-CECEE13D07E9}" type="sibTrans" cxnId="{B984298D-F368-BF42-B15D-AAEE040CA73E}">
      <dgm:prSet/>
      <dgm:spPr/>
      <dgm:t>
        <a:bodyPr/>
        <a:lstStyle/>
        <a:p>
          <a:endParaRPr lang="en-US"/>
        </a:p>
      </dgm:t>
    </dgm:pt>
    <dgm:pt modelId="{014735B2-A625-9A45-9487-B9A376DDFD31}" type="pres">
      <dgm:prSet presAssocID="{E40CF18C-BCB7-984D-9D80-46B7075971B6}" presName="Name0" presStyleCnt="0">
        <dgm:presLayoutVars>
          <dgm:dir/>
          <dgm:animLvl val="lvl"/>
          <dgm:resizeHandles val="exact"/>
        </dgm:presLayoutVars>
      </dgm:prSet>
      <dgm:spPr/>
    </dgm:pt>
    <dgm:pt modelId="{F6A33FC5-B629-FC4D-A444-F9F831FED24B}" type="pres">
      <dgm:prSet presAssocID="{21AAF7BF-9CD5-5845-98FC-4AD7BC9117D1}" presName="linNode" presStyleCnt="0"/>
      <dgm:spPr/>
    </dgm:pt>
    <dgm:pt modelId="{84FC170D-6B68-FB48-9A05-C227CCFD18EC}" type="pres">
      <dgm:prSet presAssocID="{21AAF7BF-9CD5-5845-98FC-4AD7BC9117D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24BFE1-B213-F044-93D9-F13294C236B6}" type="pres">
      <dgm:prSet presAssocID="{21AAF7BF-9CD5-5845-98FC-4AD7BC9117D1}" presName="descendantText" presStyleLbl="alignAccFollowNode1" presStyleIdx="0" presStyleCnt="4">
        <dgm:presLayoutVars>
          <dgm:bulletEnabled val="1"/>
        </dgm:presLayoutVars>
      </dgm:prSet>
      <dgm:spPr/>
    </dgm:pt>
    <dgm:pt modelId="{4D19DFE2-8C64-D043-8FB0-E599F2025B04}" type="pres">
      <dgm:prSet presAssocID="{E589C723-AA81-8D43-9940-BFE1A9F01927}" presName="sp" presStyleCnt="0"/>
      <dgm:spPr/>
    </dgm:pt>
    <dgm:pt modelId="{E50F4AF3-34D1-8F42-A96E-D48494F40F1A}" type="pres">
      <dgm:prSet presAssocID="{065B0E3D-B539-5E45-9AD8-BC4A113ECC10}" presName="linNode" presStyleCnt="0"/>
      <dgm:spPr/>
    </dgm:pt>
    <dgm:pt modelId="{37AB41F5-10E3-BD48-974E-3261A4DBE9AC}" type="pres">
      <dgm:prSet presAssocID="{065B0E3D-B539-5E45-9AD8-BC4A113ECC10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FC36A20-C0BF-E042-95CE-1F51D8BCDE68}" type="pres">
      <dgm:prSet presAssocID="{065B0E3D-B539-5E45-9AD8-BC4A113ECC10}" presName="descendantText" presStyleLbl="alignAccFollowNode1" presStyleIdx="1" presStyleCnt="4">
        <dgm:presLayoutVars>
          <dgm:bulletEnabled val="1"/>
        </dgm:presLayoutVars>
      </dgm:prSet>
      <dgm:spPr/>
    </dgm:pt>
    <dgm:pt modelId="{BAECEE93-358E-0149-84E2-7BA01C58ADED}" type="pres">
      <dgm:prSet presAssocID="{925B8D5A-7009-DF4A-B9BC-8CD93CFA374D}" presName="sp" presStyleCnt="0"/>
      <dgm:spPr/>
    </dgm:pt>
    <dgm:pt modelId="{732C6553-8EC7-CE45-B8D0-D8695FA1E473}" type="pres">
      <dgm:prSet presAssocID="{ABF5FDE3-8354-754F-AD01-B1E62B757EB3}" presName="linNode" presStyleCnt="0"/>
      <dgm:spPr/>
    </dgm:pt>
    <dgm:pt modelId="{30AB0E8A-F335-7947-BA85-9016E8FB1878}" type="pres">
      <dgm:prSet presAssocID="{ABF5FDE3-8354-754F-AD01-B1E62B757EB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425C71B-9AB2-7247-9935-90386924A7F2}" type="pres">
      <dgm:prSet presAssocID="{ABF5FDE3-8354-754F-AD01-B1E62B757EB3}" presName="descendantText" presStyleLbl="alignAccFollowNode1" presStyleIdx="2" presStyleCnt="4">
        <dgm:presLayoutVars>
          <dgm:bulletEnabled val="1"/>
        </dgm:presLayoutVars>
      </dgm:prSet>
      <dgm:spPr/>
    </dgm:pt>
    <dgm:pt modelId="{1EAF5761-5D3A-B84C-BAFA-748214FEBF9E}" type="pres">
      <dgm:prSet presAssocID="{996F00EF-EF35-D648-987C-E0348124D347}" presName="sp" presStyleCnt="0"/>
      <dgm:spPr/>
    </dgm:pt>
    <dgm:pt modelId="{4EEEE166-E3E5-D54D-87D6-932B8EC93BD7}" type="pres">
      <dgm:prSet presAssocID="{93C33ACB-88B9-F94E-BE6B-43FCF4F6F107}" presName="linNode" presStyleCnt="0"/>
      <dgm:spPr/>
    </dgm:pt>
    <dgm:pt modelId="{D660EC22-612C-8F43-8329-18C228BE1A6A}" type="pres">
      <dgm:prSet presAssocID="{93C33ACB-88B9-F94E-BE6B-43FCF4F6F10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F8E7279-08E9-B244-A65A-4AB7B7BDF0C4}" type="pres">
      <dgm:prSet presAssocID="{93C33ACB-88B9-F94E-BE6B-43FCF4F6F10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5F0E4A9-DFD5-DA43-B5B2-3468B8468DC2}" srcId="{ABF5FDE3-8354-754F-AD01-B1E62B757EB3}" destId="{ECABD289-DE30-364A-8538-E5140836C56F}" srcOrd="0" destOrd="0" parTransId="{34CF426D-1C2C-CB48-B340-71821340F4D5}" sibTransId="{1285943A-AB00-1042-9EF9-9DF0B28A5C18}"/>
    <dgm:cxn modelId="{730C7F33-68BC-BA45-A662-B1F5F5C5BB3C}" type="presOf" srcId="{065B0E3D-B539-5E45-9AD8-BC4A113ECC10}" destId="{37AB41F5-10E3-BD48-974E-3261A4DBE9AC}" srcOrd="0" destOrd="0" presId="urn:microsoft.com/office/officeart/2005/8/layout/vList5"/>
    <dgm:cxn modelId="{522D8FCC-4636-504F-B016-FBF4DA523E94}" type="presOf" srcId="{F7046A7D-9126-8C45-AF1B-B9F2EB2E9F1D}" destId="{2425C71B-9AB2-7247-9935-90386924A7F2}" srcOrd="0" destOrd="1" presId="urn:microsoft.com/office/officeart/2005/8/layout/vList5"/>
    <dgm:cxn modelId="{97427819-C2AF-5B43-90DA-DB0B3A9EFE0D}" srcId="{E40CF18C-BCB7-984D-9D80-46B7075971B6}" destId="{93C33ACB-88B9-F94E-BE6B-43FCF4F6F107}" srcOrd="3" destOrd="0" parTransId="{907DF4AD-0C48-7141-B73E-ACE6C373C51D}" sibTransId="{C8661D62-D3FD-684C-A0F3-E370947BD968}"/>
    <dgm:cxn modelId="{AE55DDA7-6E99-DA4E-B825-E8B4E4052E49}" type="presOf" srcId="{21AAF7BF-9CD5-5845-98FC-4AD7BC9117D1}" destId="{84FC170D-6B68-FB48-9A05-C227CCFD18EC}" srcOrd="0" destOrd="0" presId="urn:microsoft.com/office/officeart/2005/8/layout/vList5"/>
    <dgm:cxn modelId="{B984298D-F368-BF42-B15D-AAEE040CA73E}" srcId="{93C33ACB-88B9-F94E-BE6B-43FCF4F6F107}" destId="{5D89378D-C805-2745-AEE6-76EA903421FF}" srcOrd="0" destOrd="0" parTransId="{FD82E2B9-CF92-7145-8A03-317FBAB64217}" sibTransId="{B928731C-2595-9347-BB35-CECEE13D07E9}"/>
    <dgm:cxn modelId="{2521FE27-F63A-3643-8A97-942E71A08A71}" srcId="{065B0E3D-B539-5E45-9AD8-BC4A113ECC10}" destId="{C5A056E5-8860-D941-A3AA-CCE652E232B3}" srcOrd="1" destOrd="0" parTransId="{CD1FA391-B529-604A-92F8-43B84910635E}" sibTransId="{0FB2E128-0482-334D-A920-004DADE3D187}"/>
    <dgm:cxn modelId="{D6EB433E-5CE4-9844-8AB0-2199870CE457}" srcId="{ABF5FDE3-8354-754F-AD01-B1E62B757EB3}" destId="{F7046A7D-9126-8C45-AF1B-B9F2EB2E9F1D}" srcOrd="1" destOrd="0" parTransId="{548FB031-665B-2345-828E-E37103150EFD}" sibTransId="{CD00E16C-A378-694C-BDA2-7EA4F37FE606}"/>
    <dgm:cxn modelId="{A5B598BB-A7FC-2E48-A5FF-2CE4E684DA63}" type="presOf" srcId="{C5A056E5-8860-D941-A3AA-CCE652E232B3}" destId="{5FC36A20-C0BF-E042-95CE-1F51D8BCDE68}" srcOrd="0" destOrd="1" presId="urn:microsoft.com/office/officeart/2005/8/layout/vList5"/>
    <dgm:cxn modelId="{8962D9A9-09D3-4D41-9ECD-B5442B7F386A}" type="presOf" srcId="{ECABD289-DE30-364A-8538-E5140836C56F}" destId="{2425C71B-9AB2-7247-9935-90386924A7F2}" srcOrd="0" destOrd="0" presId="urn:microsoft.com/office/officeart/2005/8/layout/vList5"/>
    <dgm:cxn modelId="{9213BECC-F994-924F-BF8D-9F0508FFADFE}" srcId="{E40CF18C-BCB7-984D-9D80-46B7075971B6}" destId="{21AAF7BF-9CD5-5845-98FC-4AD7BC9117D1}" srcOrd="0" destOrd="0" parTransId="{93769E11-BEB9-8942-8B80-BFE5908F848E}" sibTransId="{E589C723-AA81-8D43-9940-BFE1A9F01927}"/>
    <dgm:cxn modelId="{4D8050F6-8731-3B4D-85FB-EDD66CE39123}" type="presOf" srcId="{5A7A1B4A-8B87-0346-91EB-C6CD23DB124D}" destId="{5FC36A20-C0BF-E042-95CE-1F51D8BCDE68}" srcOrd="0" destOrd="0" presId="urn:microsoft.com/office/officeart/2005/8/layout/vList5"/>
    <dgm:cxn modelId="{967D396D-C467-AC4A-9631-4E80BEC9A334}" type="presOf" srcId="{93C33ACB-88B9-F94E-BE6B-43FCF4F6F107}" destId="{D660EC22-612C-8F43-8329-18C228BE1A6A}" srcOrd="0" destOrd="0" presId="urn:microsoft.com/office/officeart/2005/8/layout/vList5"/>
    <dgm:cxn modelId="{4546BF25-F395-B746-B6B1-68FBAFE945CF}" srcId="{065B0E3D-B539-5E45-9AD8-BC4A113ECC10}" destId="{5A7A1B4A-8B87-0346-91EB-C6CD23DB124D}" srcOrd="0" destOrd="0" parTransId="{2FE7AB6B-922B-314F-9157-6CD6B339FC4B}" sibTransId="{529BA496-0502-624F-AE81-AB97F092D2A7}"/>
    <dgm:cxn modelId="{B6D15A8E-A9A6-EC49-AA97-99194E91D246}" type="presOf" srcId="{5D89378D-C805-2745-AEE6-76EA903421FF}" destId="{9F8E7279-08E9-B244-A65A-4AB7B7BDF0C4}" srcOrd="0" destOrd="0" presId="urn:microsoft.com/office/officeart/2005/8/layout/vList5"/>
    <dgm:cxn modelId="{8B0092BF-4173-1346-942B-60F24BF5D541}" srcId="{E40CF18C-BCB7-984D-9D80-46B7075971B6}" destId="{ABF5FDE3-8354-754F-AD01-B1E62B757EB3}" srcOrd="2" destOrd="0" parTransId="{908DA264-564A-D94D-A991-A5F287807621}" sibTransId="{996F00EF-EF35-D648-987C-E0348124D347}"/>
    <dgm:cxn modelId="{6E6AB901-747C-3C4B-BF6A-E8B2C0D6CD12}" srcId="{21AAF7BF-9CD5-5845-98FC-4AD7BC9117D1}" destId="{61EF0168-EBB4-034F-B8C0-009A2A1C8426}" srcOrd="0" destOrd="0" parTransId="{79AC7166-33D6-314B-8FC4-978ED97F6C4C}" sibTransId="{81755B10-4C8A-9949-A793-A47AF5ED7AD0}"/>
    <dgm:cxn modelId="{C4A4493E-B86A-EF49-9B89-75E7EE9DB262}" type="presOf" srcId="{61EF0168-EBB4-034F-B8C0-009A2A1C8426}" destId="{6F24BFE1-B213-F044-93D9-F13294C236B6}" srcOrd="0" destOrd="0" presId="urn:microsoft.com/office/officeart/2005/8/layout/vList5"/>
    <dgm:cxn modelId="{FC1F0936-AB78-F14A-88D9-6C9208F04578}" srcId="{21AAF7BF-9CD5-5845-98FC-4AD7BC9117D1}" destId="{8762392F-A36D-904B-BCE2-B0592217DE7C}" srcOrd="1" destOrd="0" parTransId="{C9D82663-BDC0-E549-A696-90513B946D4B}" sibTransId="{8E7B0698-C3B2-5C49-AEFC-00720F422CD6}"/>
    <dgm:cxn modelId="{05240AA8-F1EE-E646-A6B6-7B1ECF81AAD6}" srcId="{E40CF18C-BCB7-984D-9D80-46B7075971B6}" destId="{065B0E3D-B539-5E45-9AD8-BC4A113ECC10}" srcOrd="1" destOrd="0" parTransId="{12BB1FAE-F391-8B43-934B-BFD873448CE7}" sibTransId="{925B8D5A-7009-DF4A-B9BC-8CD93CFA374D}"/>
    <dgm:cxn modelId="{51C6E1D7-BA37-D045-A7A9-70B15292A663}" type="presOf" srcId="{8762392F-A36D-904B-BCE2-B0592217DE7C}" destId="{6F24BFE1-B213-F044-93D9-F13294C236B6}" srcOrd="0" destOrd="1" presId="urn:microsoft.com/office/officeart/2005/8/layout/vList5"/>
    <dgm:cxn modelId="{575D0371-51B4-6345-A1A0-B77DBE6B8CA5}" type="presOf" srcId="{ABF5FDE3-8354-754F-AD01-B1E62B757EB3}" destId="{30AB0E8A-F335-7947-BA85-9016E8FB1878}" srcOrd="0" destOrd="0" presId="urn:microsoft.com/office/officeart/2005/8/layout/vList5"/>
    <dgm:cxn modelId="{E5614F5F-2945-5E44-A646-4B78471C3310}" type="presOf" srcId="{E40CF18C-BCB7-984D-9D80-46B7075971B6}" destId="{014735B2-A625-9A45-9487-B9A376DDFD31}" srcOrd="0" destOrd="0" presId="urn:microsoft.com/office/officeart/2005/8/layout/vList5"/>
    <dgm:cxn modelId="{C4D60433-BA5B-1A4E-9466-E3AAEE93741B}" type="presParOf" srcId="{014735B2-A625-9A45-9487-B9A376DDFD31}" destId="{F6A33FC5-B629-FC4D-A444-F9F831FED24B}" srcOrd="0" destOrd="0" presId="urn:microsoft.com/office/officeart/2005/8/layout/vList5"/>
    <dgm:cxn modelId="{9F7EB318-F0AC-5040-9B3B-803FD771F7EE}" type="presParOf" srcId="{F6A33FC5-B629-FC4D-A444-F9F831FED24B}" destId="{84FC170D-6B68-FB48-9A05-C227CCFD18EC}" srcOrd="0" destOrd="0" presId="urn:microsoft.com/office/officeart/2005/8/layout/vList5"/>
    <dgm:cxn modelId="{19B09417-427B-5B4D-8008-A8C039474DA4}" type="presParOf" srcId="{F6A33FC5-B629-FC4D-A444-F9F831FED24B}" destId="{6F24BFE1-B213-F044-93D9-F13294C236B6}" srcOrd="1" destOrd="0" presId="urn:microsoft.com/office/officeart/2005/8/layout/vList5"/>
    <dgm:cxn modelId="{5B7FBEF7-9940-794E-8EF6-5ABACCF39608}" type="presParOf" srcId="{014735B2-A625-9A45-9487-B9A376DDFD31}" destId="{4D19DFE2-8C64-D043-8FB0-E599F2025B04}" srcOrd="1" destOrd="0" presId="urn:microsoft.com/office/officeart/2005/8/layout/vList5"/>
    <dgm:cxn modelId="{1FB6F58B-A3E5-494E-85DF-F63F5FA32F43}" type="presParOf" srcId="{014735B2-A625-9A45-9487-B9A376DDFD31}" destId="{E50F4AF3-34D1-8F42-A96E-D48494F40F1A}" srcOrd="2" destOrd="0" presId="urn:microsoft.com/office/officeart/2005/8/layout/vList5"/>
    <dgm:cxn modelId="{66286B28-DC51-204D-8343-1C3C6DE689E6}" type="presParOf" srcId="{E50F4AF3-34D1-8F42-A96E-D48494F40F1A}" destId="{37AB41F5-10E3-BD48-974E-3261A4DBE9AC}" srcOrd="0" destOrd="0" presId="urn:microsoft.com/office/officeart/2005/8/layout/vList5"/>
    <dgm:cxn modelId="{26FC3D2F-A148-4F48-8BA4-2D15F54AC660}" type="presParOf" srcId="{E50F4AF3-34D1-8F42-A96E-D48494F40F1A}" destId="{5FC36A20-C0BF-E042-95CE-1F51D8BCDE68}" srcOrd="1" destOrd="0" presId="urn:microsoft.com/office/officeart/2005/8/layout/vList5"/>
    <dgm:cxn modelId="{FBFD3632-6189-1E4D-93FD-28CDD2865E63}" type="presParOf" srcId="{014735B2-A625-9A45-9487-B9A376DDFD31}" destId="{BAECEE93-358E-0149-84E2-7BA01C58ADED}" srcOrd="3" destOrd="0" presId="urn:microsoft.com/office/officeart/2005/8/layout/vList5"/>
    <dgm:cxn modelId="{6BEBD065-3081-CD4C-ABD9-90776932E03E}" type="presParOf" srcId="{014735B2-A625-9A45-9487-B9A376DDFD31}" destId="{732C6553-8EC7-CE45-B8D0-D8695FA1E473}" srcOrd="4" destOrd="0" presId="urn:microsoft.com/office/officeart/2005/8/layout/vList5"/>
    <dgm:cxn modelId="{11B08FBC-C75D-1F40-80D8-BD9A50157312}" type="presParOf" srcId="{732C6553-8EC7-CE45-B8D0-D8695FA1E473}" destId="{30AB0E8A-F335-7947-BA85-9016E8FB1878}" srcOrd="0" destOrd="0" presId="urn:microsoft.com/office/officeart/2005/8/layout/vList5"/>
    <dgm:cxn modelId="{35C03B27-3992-4A45-8855-AFBEE1EDE6A2}" type="presParOf" srcId="{732C6553-8EC7-CE45-B8D0-D8695FA1E473}" destId="{2425C71B-9AB2-7247-9935-90386924A7F2}" srcOrd="1" destOrd="0" presId="urn:microsoft.com/office/officeart/2005/8/layout/vList5"/>
    <dgm:cxn modelId="{FDF022A5-33E8-824C-8BDF-81F8DD3814C5}" type="presParOf" srcId="{014735B2-A625-9A45-9487-B9A376DDFD31}" destId="{1EAF5761-5D3A-B84C-BAFA-748214FEBF9E}" srcOrd="5" destOrd="0" presId="urn:microsoft.com/office/officeart/2005/8/layout/vList5"/>
    <dgm:cxn modelId="{55E5826A-C342-6346-A479-4B2F300136E1}" type="presParOf" srcId="{014735B2-A625-9A45-9487-B9A376DDFD31}" destId="{4EEEE166-E3E5-D54D-87D6-932B8EC93BD7}" srcOrd="6" destOrd="0" presId="urn:microsoft.com/office/officeart/2005/8/layout/vList5"/>
    <dgm:cxn modelId="{1D3CA4D9-1377-DC4B-90DF-327E2831EE2B}" type="presParOf" srcId="{4EEEE166-E3E5-D54D-87D6-932B8EC93BD7}" destId="{D660EC22-612C-8F43-8329-18C228BE1A6A}" srcOrd="0" destOrd="0" presId="urn:microsoft.com/office/officeart/2005/8/layout/vList5"/>
    <dgm:cxn modelId="{757E2262-D469-564F-8693-2535F15E6A0B}" type="presParOf" srcId="{4EEEE166-E3E5-D54D-87D6-932B8EC93BD7}" destId="{9F8E7279-08E9-B244-A65A-4AB7B7BDF0C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4BFE1-B213-F044-93D9-F13294C236B6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Time limited promos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To increase repeat visits</a:t>
          </a:r>
        </a:p>
      </dsp:txBody>
      <dsp:txXfrm rot="-5400000">
        <a:off x="2962656" y="153764"/>
        <a:ext cx="5224396" cy="786505"/>
      </dsp:txXfrm>
    </dsp:sp>
    <dsp:sp modelId="{84FC170D-6B68-FB48-9A05-C227CCFD18EC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Months visited/year</a:t>
          </a:r>
        </a:p>
      </dsp:txBody>
      <dsp:txXfrm>
        <a:off x="53185" y="55450"/>
        <a:ext cx="2856286" cy="983131"/>
      </dsp:txXfrm>
    </dsp:sp>
    <dsp:sp modelId="{5FC36A20-C0BF-E042-95CE-1F51D8BCDE68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Provide food promos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Provide non-food promos</a:t>
          </a:r>
        </a:p>
      </dsp:txBody>
      <dsp:txXfrm rot="-5400000">
        <a:off x="2962656" y="1297741"/>
        <a:ext cx="5224396" cy="786505"/>
      </dsp:txXfrm>
    </dsp:sp>
    <dsp:sp modelId="{37AB41F5-10E3-BD48-974E-3261A4DBE9AC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New Customers/ Non food visits/Food visits</a:t>
          </a:r>
        </a:p>
      </dsp:txBody>
      <dsp:txXfrm>
        <a:off x="53185" y="1199427"/>
        <a:ext cx="2856286" cy="983131"/>
      </dsp:txXfrm>
    </dsp:sp>
    <dsp:sp modelId="{2425C71B-9AB2-7247-9935-90386924A7F2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Promos Q1(food) &gt; </a:t>
          </a:r>
          <a:r>
            <a:rPr lang="en-US" sz="2300" kern="1200" dirty="0" err="1"/>
            <a:t>Rs</a:t>
          </a:r>
          <a:r>
            <a:rPr lang="en-US" sz="2300" kern="1200" dirty="0"/>
            <a:t> 4000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Q2(#articles) </a:t>
          </a:r>
          <a:r>
            <a:rPr lang="en-US" sz="2300" kern="1200" dirty="0">
              <a:latin typeface="Wingdings"/>
              <a:ea typeface="Wingdings"/>
              <a:cs typeface="Wingdings"/>
              <a:sym typeface="Wingdings"/>
            </a:rPr>
            <a:t></a:t>
          </a:r>
          <a:endParaRPr lang="en-US" sz="2300" kern="1200" dirty="0"/>
        </a:p>
      </dsp:txBody>
      <dsp:txXfrm rot="-5400000">
        <a:off x="2962656" y="2441716"/>
        <a:ext cx="5224396" cy="786505"/>
      </dsp:txXfrm>
    </dsp:sp>
    <dsp:sp modelId="{30AB0E8A-F335-7947-BA85-9016E8FB1878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Q1 actions</a:t>
          </a:r>
        </a:p>
      </dsp:txBody>
      <dsp:txXfrm>
        <a:off x="53185" y="2343404"/>
        <a:ext cx="2856286" cy="983131"/>
      </dsp:txXfrm>
    </dsp:sp>
    <dsp:sp modelId="{9F8E7279-08E9-B244-A65A-4AB7B7BDF0C4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Promos Q4(visits) ≥ 1</a:t>
          </a:r>
        </a:p>
      </dsp:txBody>
      <dsp:txXfrm rot="-5400000">
        <a:off x="2962656" y="3585693"/>
        <a:ext cx="5224396" cy="786505"/>
      </dsp:txXfrm>
    </dsp:sp>
    <dsp:sp modelId="{D660EC22-612C-8F43-8329-18C228BE1A6A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Q4 actions</a:t>
          </a:r>
        </a:p>
      </dsp:txBody>
      <dsp:txXfrm>
        <a:off x="53185" y="3487380"/>
        <a:ext cx="2856286" cy="983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607E7-392A-40B8-8961-F84552A1199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27AD-9EA6-4B06-8CEB-98423166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missing values in the dataset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3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A732-9F43-4C3F-A311-2D12362E6598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1871-361B-49C3-B4E8-D96EE0839E4C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719-60E1-4959-A1F2-A06605725E10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6DBA-FAE2-4916-85E1-621EDFC73D0C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2840-AEE8-408F-A820-FE5462074B6C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61BB-845B-492C-BA18-4E8A7BF5DD53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EA4E-06F3-4A80-B46F-29B88358A01D}" type="datetime1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0932-65CF-4CF1-8860-CCDDB0E91756}" type="datetime1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E319-FEEF-4E60-AD22-E72C1E1D648E}" type="datetime1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3401-2227-4012-AE87-6B1F9D349CCC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5FB7-A39E-47DC-97C9-31C1710EB0CD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12A70-FFEB-4CA5-B3BF-C05B602718EA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OM_Powerpoint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slide" Target="slide15.xml"/><Relationship Id="rId7" Type="http://schemas.openxmlformats.org/officeDocument/2006/relationships/slide" Target="slide16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11" Type="http://schemas.openxmlformats.org/officeDocument/2006/relationships/slide" Target="slide18.xml"/><Relationship Id="rId5" Type="http://schemas.openxmlformats.org/officeDocument/2006/relationships/slide" Target="slide17.xml"/><Relationship Id="rId10" Type="http://schemas.openxmlformats.org/officeDocument/2006/relationships/image" Target="../media/image24.emf"/><Relationship Id="rId4" Type="http://schemas.openxmlformats.org/officeDocument/2006/relationships/image" Target="../media/image20.emf"/><Relationship Id="rId9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21" y="2363746"/>
            <a:ext cx="8229600" cy="440950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/>
          </a:p>
          <a:p>
            <a:pPr marL="1771650" lvl="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198" y="3991589"/>
            <a:ext cx="8045355" cy="238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Anurag Pandey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Harsha Vardhan Vemulapati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 Sarkar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Rony Chacko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Shantanu Kulkarni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90682"/>
            <a:ext cx="8229600" cy="972238"/>
          </a:xfrm>
        </p:spPr>
        <p:txBody>
          <a:bodyPr>
            <a:no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Prediction in Metro Cash and Carry, India</a:t>
            </a:r>
            <a:br>
              <a:rPr lang="en-US" dirty="0"/>
            </a:b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8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104640" y="3136309"/>
            <a:ext cx="2235200" cy="2235200"/>
            <a:chOff x="2844800" y="1828800"/>
            <a:chExt cx="2235200" cy="223520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6" name="Shape 15"/>
            <p:cNvSpPr/>
            <p:nvPr/>
          </p:nvSpPr>
          <p:spPr>
            <a:xfrm>
              <a:off x="2844800" y="1828800"/>
              <a:ext cx="2235200" cy="2235200"/>
            </a:xfrm>
            <a:prstGeom prst="gear9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hape 4"/>
            <p:cNvSpPr txBox="1"/>
            <p:nvPr/>
          </p:nvSpPr>
          <p:spPr>
            <a:xfrm>
              <a:off x="3294175" y="2352385"/>
              <a:ext cx="1336450" cy="11489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dirty="0"/>
                <a:t>Data Transformation</a:t>
              </a:r>
              <a:endParaRPr lang="en-US" sz="1400" b="1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04160" y="2607989"/>
            <a:ext cx="1625600" cy="1625600"/>
            <a:chOff x="1544320" y="1300480"/>
            <a:chExt cx="1625600" cy="162560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2" name="Shape 11"/>
            <p:cNvSpPr/>
            <p:nvPr/>
          </p:nvSpPr>
          <p:spPr>
            <a:xfrm>
              <a:off x="1544320" y="1300480"/>
              <a:ext cx="1625600" cy="1625600"/>
            </a:xfrm>
            <a:prstGeom prst="gear6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2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hape 6"/>
            <p:cNvSpPr txBox="1"/>
            <p:nvPr/>
          </p:nvSpPr>
          <p:spPr>
            <a:xfrm>
              <a:off x="1953570" y="1712203"/>
              <a:ext cx="807100" cy="8021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dirty="0"/>
                <a:t>Feature Creation</a:t>
              </a:r>
              <a:endParaRPr lang="en-US" sz="1400" b="1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14661" y="1486490"/>
            <a:ext cx="1592756" cy="1592756"/>
            <a:chOff x="2454821" y="178981"/>
            <a:chExt cx="1592756" cy="1592756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0" name="Shape 9"/>
            <p:cNvSpPr/>
            <p:nvPr/>
          </p:nvSpPr>
          <p:spPr>
            <a:xfrm rot="20700000">
              <a:off x="2454821" y="178981"/>
              <a:ext cx="1592756" cy="1592756"/>
            </a:xfrm>
            <a:prstGeom prst="gear6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hape 8"/>
            <p:cNvSpPr txBox="1"/>
            <p:nvPr/>
          </p:nvSpPr>
          <p:spPr>
            <a:xfrm>
              <a:off x="2804160" y="528320"/>
              <a:ext cx="894080" cy="89408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44450" rIns="44450" bIns="444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dirty="0"/>
                <a:t>Variable Selection</a:t>
              </a:r>
              <a:endParaRPr lang="en-US" sz="1400" b="1" kern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3215" y="4006375"/>
            <a:ext cx="2468880" cy="20313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To consider other  psychographic variable like price point preferences </a:t>
            </a:r>
            <a:r>
              <a:rPr lang="en-US" sz="1400" dirty="0" err="1">
                <a:solidFill>
                  <a:schemeClr val="bg1"/>
                </a:solidFill>
              </a:rPr>
              <a:t>etc</a:t>
            </a:r>
            <a:r>
              <a:rPr lang="en-US" sz="1400" dirty="0">
                <a:solidFill>
                  <a:schemeClr val="bg1"/>
                </a:solidFill>
              </a:rPr>
              <a:t> new feature has been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Interaction variable has been considered to capture chemistry between explanatory variable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3215" y="1484604"/>
            <a:ext cx="2468880" cy="203132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Data enjoys diverse array of customers, therefore absolute values of some variables is highly skewed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Rescaling using variable standardization has been tried to improve significance of such variables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4095" y="4006375"/>
            <a:ext cx="2468880" cy="224676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Different cut-off values iteratively have been tried out to create optimal bins which can produce better classification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Log transformation used to provide symmetric distribution in case of skewness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u="sng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64095" y="1484604"/>
            <a:ext cx="2468880" cy="203132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Correlated independent variables have been eliminated iteratively to achieve unbiased mutually exhaustive explanatory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Backward elimination provides final list of significant variables</a:t>
            </a:r>
          </a:p>
        </p:txBody>
      </p:sp>
    </p:spTree>
    <p:extLst>
      <p:ext uri="{BB962C8B-B14F-4D97-AF65-F5344CB8AC3E}">
        <p14:creationId xmlns:p14="http://schemas.microsoft.com/office/powerpoint/2010/main" val="76901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-21600000">
                                      <p:cBhvr>
                                        <p:cTn id="8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1600000">
                                      <p:cBhvr>
                                        <p:cTn id="10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21" y="2363746"/>
            <a:ext cx="8229600" cy="440950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/>
          </a:p>
          <a:p>
            <a:pPr marL="1771650" lvl="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842" y="1968929"/>
            <a:ext cx="6569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 WITH OPTIMAL BINNING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 WITH INTERACTIVE BINNING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 BEFORE VARIABLE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NEURAL NETWORK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DECISION TREE </a:t>
            </a: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47699" y="3716175"/>
            <a:ext cx="7797053" cy="24498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7275" y="1409252"/>
            <a:ext cx="581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71794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238" y="2022232"/>
            <a:ext cx="752352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59" y="1348768"/>
            <a:ext cx="5106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Cumulative Lift curve of the Models</a:t>
            </a:r>
          </a:p>
        </p:txBody>
      </p:sp>
    </p:spTree>
    <p:extLst>
      <p:ext uri="{BB962C8B-B14F-4D97-AF65-F5344CB8AC3E}">
        <p14:creationId xmlns:p14="http://schemas.microsoft.com/office/powerpoint/2010/main" val="68203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2025747"/>
            <a:ext cx="8243668" cy="42203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015" y="1347038"/>
            <a:ext cx="5106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ROC curve of the Models</a:t>
            </a:r>
          </a:p>
        </p:txBody>
      </p:sp>
    </p:spTree>
    <p:extLst>
      <p:ext uri="{BB962C8B-B14F-4D97-AF65-F5344CB8AC3E}">
        <p14:creationId xmlns:p14="http://schemas.microsoft.com/office/powerpoint/2010/main" val="2908647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1" y="1585579"/>
            <a:ext cx="5581445" cy="563813"/>
          </a:xfrm>
          <a:prstGeom prst="rect">
            <a:avLst/>
          </a:prstGeom>
        </p:spPr>
      </p:pic>
      <p:pic>
        <p:nvPicPr>
          <p:cNvPr id="14" name="Picture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31" y="2135324"/>
            <a:ext cx="5581445" cy="245358"/>
          </a:xfrm>
          <a:prstGeom prst="rect">
            <a:avLst/>
          </a:prstGeom>
        </p:spPr>
      </p:pic>
      <p:pic>
        <p:nvPicPr>
          <p:cNvPr id="16" name="Picture 1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331" y="2361539"/>
            <a:ext cx="5581445" cy="245358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331" y="2587754"/>
            <a:ext cx="5581445" cy="2453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331" y="2813969"/>
            <a:ext cx="5581445" cy="24535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331" y="3040184"/>
            <a:ext cx="5581445" cy="245358"/>
          </a:xfrm>
          <a:prstGeom prst="rect">
            <a:avLst/>
          </a:prstGeom>
        </p:spPr>
      </p:pic>
      <p:sp>
        <p:nvSpPr>
          <p:cNvPr id="23" name="Arrow: Right 22"/>
          <p:cNvSpPr/>
          <p:nvPr/>
        </p:nvSpPr>
        <p:spPr>
          <a:xfrm rot="10800000">
            <a:off x="6358597" y="2346341"/>
            <a:ext cx="194603" cy="2414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/>
          <p:cNvSpPr/>
          <p:nvPr/>
        </p:nvSpPr>
        <p:spPr>
          <a:xfrm rot="10800000">
            <a:off x="6372666" y="2817914"/>
            <a:ext cx="194603" cy="2414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/>
          <p:cNvSpPr/>
          <p:nvPr/>
        </p:nvSpPr>
        <p:spPr>
          <a:xfrm rot="10800000">
            <a:off x="6370318" y="3040654"/>
            <a:ext cx="194603" cy="2414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6654021" y="2310755"/>
            <a:ext cx="2377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After Interactive Binning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54021" y="2798148"/>
            <a:ext cx="2377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After Optimal Binning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65742" y="3034956"/>
            <a:ext cx="2377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Before Variable Transformation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6331" y="3682163"/>
            <a:ext cx="306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6066" y="4134252"/>
            <a:ext cx="7890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per the validation misclassification rate, the Decision Tree proved to be the best among all the models, followed closely behind by Regression(3).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per the training misclassification rate, Neural Network model performed better than the rest. 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301214" y="5475642"/>
            <a:ext cx="8520057" cy="527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 as our main objective is </a:t>
            </a:r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determine the key drivers that are responsible for customer churn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we selected the Regression(3) model as the best model for our project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: Rounded Corners 18">
            <a:hlinkClick r:id="rId11" action="ppaction://hlinksldjump"/>
          </p:cNvPr>
          <p:cNvSpPr/>
          <p:nvPr/>
        </p:nvSpPr>
        <p:spPr>
          <a:xfrm>
            <a:off x="6949440" y="6264910"/>
            <a:ext cx="1737360" cy="1828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15803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25" grpId="0" animBg="1"/>
      <p:bldP spid="25" grpId="1" animBg="1"/>
      <p:bldP spid="26" grpId="0"/>
      <p:bldP spid="27" grpId="0"/>
      <p:bldP spid="27" grpId="1"/>
      <p:bldP spid="28" grpId="0"/>
      <p:bldP spid="28" grpId="1"/>
      <p:bldP spid="29" grpId="0"/>
      <p:bldP spid="31" grpId="0"/>
      <p:bldP spid="32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79828" y="1589651"/>
            <a:ext cx="8306972" cy="482668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09488" y="1093710"/>
            <a:ext cx="372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DECISION TREE</a:t>
            </a: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7209692" y="1111348"/>
            <a:ext cx="1934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4003512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4745" y="1495320"/>
            <a:ext cx="3072549" cy="344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NEURAL NETWORK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54745" y="1969477"/>
          <a:ext cx="3390900" cy="820611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7312158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84385870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64204818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395292842"/>
                    </a:ext>
                  </a:extLst>
                </a:gridCol>
              </a:tblGrid>
              <a:tr h="249111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Training Model Prediction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59168"/>
                  </a:ext>
                </a:extLst>
              </a:tr>
              <a:tr h="190500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Churn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Retain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233092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Actual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Churn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715000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Retain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3568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00465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677214" y="2032777"/>
          <a:ext cx="3390900" cy="762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67962285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19396051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275424177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612387038"/>
                    </a:ext>
                  </a:extLst>
                </a:gridCol>
              </a:tblGrid>
              <a:tr h="19050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Validation Model Prediction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71396"/>
                  </a:ext>
                </a:extLst>
              </a:tr>
              <a:tr h="190500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Churn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Retain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0476819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Actual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Churn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634831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Retain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1174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623966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4745" y="3214278"/>
            <a:ext cx="3072549" cy="3495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DECISION TREE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54745" y="3824046"/>
          <a:ext cx="3390900" cy="762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396898967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415052199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289740692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255510512"/>
                    </a:ext>
                  </a:extLst>
                </a:gridCol>
              </a:tblGrid>
              <a:tr h="19050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Training Model Prediction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612067"/>
                  </a:ext>
                </a:extLst>
              </a:tr>
              <a:tr h="190500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Churn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Retain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7544986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Actual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Churn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643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1279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283898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Retain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465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3612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20318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677214" y="3824046"/>
          <a:ext cx="3390900" cy="762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283721233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68578021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0511517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802765987"/>
                    </a:ext>
                  </a:extLst>
                </a:gridCol>
              </a:tblGrid>
              <a:tr h="19050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Validation Model Prediction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50260"/>
                  </a:ext>
                </a:extLst>
              </a:tr>
              <a:tr h="190500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Churn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Retain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505193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Actual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Churn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748786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Retain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1210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24900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54745" y="4980791"/>
            <a:ext cx="3072549" cy="3719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LOGISTIC REGRESSION (AFTER INTERACTIVE BINNING)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54745" y="5776912"/>
          <a:ext cx="3390900" cy="762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95900089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35655185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996311149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487733987"/>
                    </a:ext>
                  </a:extLst>
                </a:gridCol>
              </a:tblGrid>
              <a:tr h="19050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Training Model Prediction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760514"/>
                  </a:ext>
                </a:extLst>
              </a:tr>
              <a:tr h="190500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Churn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Retain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6867276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Actual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Churn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588898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Retain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3527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566124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677214" y="5783937"/>
          <a:ext cx="3390900" cy="762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0939413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15787074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083210053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858222924"/>
                    </a:ext>
                  </a:extLst>
                </a:gridCol>
              </a:tblGrid>
              <a:tr h="19050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Validation  Model Prediction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75797"/>
                  </a:ext>
                </a:extLst>
              </a:tr>
              <a:tr h="190500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Churn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Retain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308090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Actual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Churn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755724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Retain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1184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5308236"/>
                  </a:ext>
                </a:extLst>
              </a:tr>
            </a:tbl>
          </a:graphicData>
        </a:graphic>
      </p:graphicFrame>
      <p:sp>
        <p:nvSpPr>
          <p:cNvPr id="17" name="TextBox 16">
            <a:hlinkClick r:id="rId2" action="ppaction://hlinksldjump"/>
          </p:cNvPr>
          <p:cNvSpPr txBox="1"/>
          <p:nvPr/>
        </p:nvSpPr>
        <p:spPr>
          <a:xfrm>
            <a:off x="7209692" y="1111348"/>
            <a:ext cx="1934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MODEL COMPARISON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3151" y="1111348"/>
            <a:ext cx="210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55854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81024" y="1868487"/>
            <a:ext cx="3990975" cy="46704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419399"/>
            <a:ext cx="3117850" cy="2574632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Right 6"/>
          <p:cNvSpPr/>
          <p:nvPr/>
        </p:nvSpPr>
        <p:spPr>
          <a:xfrm>
            <a:off x="4684542" y="3770142"/>
            <a:ext cx="661181" cy="3657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07962" y="1350498"/>
            <a:ext cx="571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LOGISTIC REGRESSION (AFTER INTERACTIVE BINNING)</a:t>
            </a: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7209692" y="1111348"/>
            <a:ext cx="1934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2816726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7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 Drivers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Months visited/year</a:t>
            </a:r>
          </a:p>
        </p:txBody>
      </p:sp>
      <p:pic>
        <p:nvPicPr>
          <p:cNvPr id="5" name="Content Placeholder 4" descr="calendar-year.jp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6" t="20427" r="7371" b="14235"/>
          <a:stretch/>
        </p:blipFill>
        <p:spPr>
          <a:xfrm>
            <a:off x="457200" y="2174875"/>
            <a:ext cx="3932748" cy="2581673"/>
          </a:xfrm>
        </p:spPr>
      </p:pic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Food spend/year</a:t>
            </a:r>
          </a:p>
        </p:txBody>
      </p:sp>
      <p:pic>
        <p:nvPicPr>
          <p:cNvPr id="23" name="Content Placeholder 22" descr="food-shopping.jpg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90" b="6455"/>
          <a:stretch/>
        </p:blipFill>
        <p:spPr>
          <a:xfrm>
            <a:off x="4389948" y="2174875"/>
            <a:ext cx="4041775" cy="25816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199" y="4965059"/>
            <a:ext cx="4581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&lt; 9 </a:t>
            </a:r>
            <a:r>
              <a:rPr lang="en-US" sz="3600" dirty="0">
                <a:sym typeface="Wingdings"/>
              </a:rPr>
              <a:t> </a:t>
            </a:r>
            <a:r>
              <a:rPr lang="en-US" sz="3600" dirty="0">
                <a:solidFill>
                  <a:srgbClr val="FF0000"/>
                </a:solidFill>
                <a:sym typeface="Wingdings"/>
              </a:rPr>
              <a:t>130%</a:t>
            </a:r>
          </a:p>
          <a:p>
            <a:r>
              <a:rPr lang="en-US" sz="3600" dirty="0">
                <a:sym typeface="Wingdings"/>
              </a:rPr>
              <a:t>&lt; 4  </a:t>
            </a:r>
            <a:r>
              <a:rPr lang="en-US" sz="3600" dirty="0">
                <a:solidFill>
                  <a:srgbClr val="FF0000"/>
                </a:solidFill>
                <a:sym typeface="Wingdings"/>
              </a:rPr>
              <a:t>230%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89948" y="4965059"/>
            <a:ext cx="4192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&lt; </a:t>
            </a:r>
            <a:r>
              <a:rPr lang="en-US" sz="4000" dirty="0" err="1"/>
              <a:t>Rs</a:t>
            </a:r>
            <a:r>
              <a:rPr lang="en-US" sz="4000" dirty="0"/>
              <a:t>. 55K </a:t>
            </a:r>
            <a:r>
              <a:rPr lang="en-US" sz="4000" dirty="0">
                <a:sym typeface="Wingdings"/>
              </a:rPr>
              <a:t> </a:t>
            </a:r>
            <a:r>
              <a:rPr lang="en-US" sz="4000" dirty="0">
                <a:solidFill>
                  <a:srgbClr val="FF0000"/>
                </a:solidFill>
                <a:sym typeface="Wingdings"/>
              </a:rPr>
              <a:t>30%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3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19" grpId="1" build="p"/>
      <p:bldP spid="20" grpId="0" build="p"/>
      <p:bldP spid="22" grpId="0"/>
      <p:bldP spid="22" grpId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Key Drivers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Non-food visits/year</a:t>
            </a:r>
          </a:p>
        </p:txBody>
      </p:sp>
      <p:pic>
        <p:nvPicPr>
          <p:cNvPr id="17" name="Content Placeholder 16" descr="non-food-shopping.jp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7" t="24970" r="7737" b="18427"/>
          <a:stretch/>
        </p:blipFill>
        <p:spPr>
          <a:xfrm>
            <a:off x="457200" y="2174875"/>
            <a:ext cx="4040188" cy="2236529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Total Visits/year</a:t>
            </a: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" r="-15"/>
          <a:stretch>
            <a:fillRect/>
          </a:stretch>
        </p:blipFill>
        <p:spPr>
          <a:xfrm>
            <a:off x="5290258" y="2136487"/>
            <a:ext cx="2525884" cy="24746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200" y="4611116"/>
            <a:ext cx="4192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&lt; 8 </a:t>
            </a:r>
            <a:r>
              <a:rPr lang="en-US" sz="3600" dirty="0">
                <a:sym typeface="Wingdings"/>
              </a:rPr>
              <a:t> </a:t>
            </a:r>
            <a:r>
              <a:rPr lang="en-US" sz="3600" dirty="0">
                <a:solidFill>
                  <a:srgbClr val="FF0000"/>
                </a:solidFill>
                <a:sym typeface="Wingdings"/>
              </a:rPr>
              <a:t>58%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9788" y="4611116"/>
            <a:ext cx="4040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/>
              <a:t>&lt; 1/3 </a:t>
            </a:r>
            <a:r>
              <a:rPr lang="en-US" sz="3600" dirty="0">
                <a:sym typeface="Wingdings"/>
              </a:rPr>
              <a:t> </a:t>
            </a:r>
            <a:r>
              <a:rPr lang="en-US" sz="3600" dirty="0">
                <a:solidFill>
                  <a:srgbClr val="FF0000"/>
                </a:solidFill>
                <a:sym typeface="Wingdings"/>
              </a:rPr>
              <a:t>72%</a:t>
            </a:r>
          </a:p>
          <a:p>
            <a:pPr algn="r"/>
            <a:r>
              <a:rPr lang="en-US" sz="3600" dirty="0">
                <a:sym typeface="Wingdings"/>
              </a:rPr>
              <a:t>&lt; ½ </a:t>
            </a:r>
            <a:r>
              <a:rPr lang="en-US" sz="3600" dirty="0">
                <a:solidFill>
                  <a:srgbClr val="FF0000"/>
                </a:solidFill>
                <a:sym typeface="Wingdings"/>
              </a:rPr>
              <a:t>40%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2" grpId="1" build="p"/>
      <p:bldP spid="14" grpId="0" build="p"/>
      <p:bldP spid="19" grpId="0"/>
      <p:bldP spid="19" grpId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8351" y="2118619"/>
            <a:ext cx="2179427" cy="40318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METRO Cash and Carry in represented in over 25 countries and having a headquarter in Dusseldorf, 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METRO Cash &amp; Carry pioneered the business-to-business wholesale concept</a:t>
            </a: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Every day at METRO serves business customers with approx. 50,000 food and non-food products, available under one roof at wholesale prices</a:t>
            </a: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Commenced Indian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operations in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23 operational wholesale centers in India. Each center typically stocks over 15000 SKUs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45460" y="2103870"/>
            <a:ext cx="2142466" cy="403250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Core customer include       - Small retailers &amp; “</a:t>
            </a:r>
            <a:r>
              <a:rPr lang="en-US" sz="1200" dirty="0" err="1">
                <a:solidFill>
                  <a:schemeClr val="bg1"/>
                </a:solidFill>
              </a:rPr>
              <a:t>kirana</a:t>
            </a:r>
            <a:r>
              <a:rPr lang="en-US" sz="1200" dirty="0">
                <a:solidFill>
                  <a:schemeClr val="bg1"/>
                </a:solidFill>
              </a:rPr>
              <a:t>”     outlets</a:t>
            </a:r>
          </a:p>
          <a:p>
            <a:pPr marL="354013" indent="-354013"/>
            <a:r>
              <a:rPr lang="en-US" sz="1200" dirty="0">
                <a:solidFill>
                  <a:schemeClr val="bg1"/>
                </a:solidFill>
              </a:rPr>
              <a:t>        -Hotels, Restaurants &amp; Caterers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-Corporates &amp; SME’s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METRO’s unique business model is defined by its registered wholesale customer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Products are available with options of bulk packs, refill packs, or multiple-packs for the convenience of professional customers</a:t>
            </a: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It aimed at enabling small retailers to stock themselves, which significantly reduces the procurement and inventory cost.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268351" y="1623610"/>
            <a:ext cx="1858623" cy="42062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Profile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245460" y="1623614"/>
            <a:ext cx="1858623" cy="42062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Profile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351" y="1000971"/>
            <a:ext cx="860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Overview –  </a:t>
            </a:r>
          </a:p>
        </p:txBody>
      </p:sp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80" y="2428327"/>
            <a:ext cx="3357563" cy="2871788"/>
          </a:xfrm>
        </p:spPr>
      </p:pic>
    </p:spTree>
    <p:extLst>
      <p:ext uri="{BB962C8B-B14F-4D97-AF65-F5344CB8AC3E}">
        <p14:creationId xmlns:p14="http://schemas.microsoft.com/office/powerpoint/2010/main" val="31833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Key Drivers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Q1 patterns</a:t>
            </a:r>
          </a:p>
        </p:txBody>
      </p:sp>
      <p:pic>
        <p:nvPicPr>
          <p:cNvPr id="3" name="Content Placeholder 2" descr="first-quarter.jp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5" b="14326"/>
          <a:stretch/>
        </p:blipFill>
        <p:spPr>
          <a:xfrm>
            <a:off x="457200" y="2388393"/>
            <a:ext cx="4040188" cy="1836163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Q4 patterns</a:t>
            </a:r>
          </a:p>
        </p:txBody>
      </p:sp>
      <p:pic>
        <p:nvPicPr>
          <p:cNvPr id="10" name="Content Placeholder 9" descr="fourth-q.jpg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8" b="6174"/>
          <a:stretch/>
        </p:blipFill>
        <p:spPr>
          <a:xfrm>
            <a:off x="4645025" y="2277947"/>
            <a:ext cx="4041775" cy="19466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1" y="4583505"/>
            <a:ext cx="47902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Promo purchases &lt; </a:t>
            </a:r>
            <a:r>
              <a:rPr lang="en-US" sz="2400" dirty="0" err="1"/>
              <a:t>Rs</a:t>
            </a:r>
            <a:r>
              <a:rPr lang="en-US" sz="2400" dirty="0"/>
              <a:t> 800 = </a:t>
            </a:r>
            <a:r>
              <a:rPr lang="en-US" sz="2400" dirty="0">
                <a:solidFill>
                  <a:srgbClr val="FF0000"/>
                </a:solidFill>
              </a:rPr>
              <a:t>33%</a:t>
            </a:r>
          </a:p>
          <a:p>
            <a:r>
              <a:rPr lang="en-US" sz="2400" dirty="0"/>
              <a:t>Q1 to Q2 visit % 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2400" dirty="0"/>
              <a:t> = Retention </a:t>
            </a:r>
            <a:r>
              <a:rPr lang="en-US" sz="2400" dirty="0">
                <a:solidFill>
                  <a:srgbClr val="00B050"/>
                </a:solidFill>
              </a:rPr>
              <a:t>25%</a:t>
            </a:r>
          </a:p>
          <a:p>
            <a:r>
              <a:rPr lang="en-US" sz="2400" dirty="0"/>
              <a:t>Q1 to Q2 #articles 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2400" dirty="0"/>
              <a:t>= Retention </a:t>
            </a:r>
            <a:r>
              <a:rPr lang="en-US" sz="2400" dirty="0">
                <a:solidFill>
                  <a:srgbClr val="00B050"/>
                </a:solidFill>
              </a:rPr>
              <a:t>33%</a:t>
            </a:r>
          </a:p>
          <a:p>
            <a:r>
              <a:rPr lang="en-US" sz="2400" dirty="0" err="1"/>
              <a:t>Recency</a:t>
            </a:r>
            <a:r>
              <a:rPr lang="en-US" sz="2400" dirty="0"/>
              <a:t> (10 days)     = Retention </a:t>
            </a:r>
            <a:r>
              <a:rPr lang="en-US" sz="2400" dirty="0">
                <a:solidFill>
                  <a:srgbClr val="00B050"/>
                </a:solidFill>
              </a:rPr>
              <a:t>50% </a:t>
            </a:r>
            <a:r>
              <a:rPr lang="en-US" sz="2400" dirty="0"/>
              <a:t>After 2 months</a:t>
            </a:r>
            <a:r>
              <a:rPr lang="en-US" sz="2400" dirty="0">
                <a:sym typeface="Wingdings"/>
              </a:rPr>
              <a:t>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30% </a:t>
            </a:r>
            <a:r>
              <a:rPr lang="en-US" sz="2400" dirty="0"/>
              <a:t>less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odds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7389" y="4583505"/>
            <a:ext cx="41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Visits ≥ 1 = Retention </a:t>
            </a:r>
            <a:r>
              <a:rPr lang="en-US" sz="2400" dirty="0">
                <a:solidFill>
                  <a:srgbClr val="00B050"/>
                </a:solidFill>
              </a:rPr>
              <a:t>25% 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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89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7" grpId="0" build="p"/>
      <p:bldP spid="11" grpId="0"/>
      <p:bldP spid="11" grpId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13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Action Plan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0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4FC170D-6B68-FB48-9A05-C227CCFD18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AB41F5-10E3-BD48-974E-3261A4DBE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0AB0E8A-F335-7947-BA85-9016E8FB18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660EC22-612C-8F43-8329-18C228BE1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24BFE1-B213-F044-93D9-F13294C236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FC36A20-C0BF-E042-95CE-1F51D8BCDE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425C71B-9AB2-7247-9935-90386924A7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F8E7279-08E9-B244-A65A-4AB7B7BDF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174" y="2831718"/>
            <a:ext cx="2834640" cy="21248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31433" y="4925402"/>
            <a:ext cx="3108960" cy="16004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Impact of Promo vs Non-promo, Discounts on customer churn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Trip behavior (Stock up vs seasonal vs department destination)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Food vs Non Food visit behavior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Visit Pattern: Repeat rate, </a:t>
            </a:r>
            <a:r>
              <a:rPr lang="en-US" sz="1400" dirty="0" err="1">
                <a:solidFill>
                  <a:schemeClr val="bg1"/>
                </a:solidFill>
              </a:rPr>
              <a:t>Recency</a:t>
            </a:r>
            <a:r>
              <a:rPr lang="en-US" sz="1400" dirty="0">
                <a:solidFill>
                  <a:schemeClr val="bg1"/>
                </a:solidFill>
              </a:rPr>
              <a:t>, Trail rate for New Customers </a:t>
            </a:r>
            <a:r>
              <a:rPr lang="en-US" sz="1400" dirty="0" err="1">
                <a:solidFill>
                  <a:schemeClr val="bg1"/>
                </a:solidFill>
              </a:rPr>
              <a:t>etc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1433" y="2041740"/>
            <a:ext cx="3108960" cy="95410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 better framework to identify leading indicators which are contributing to customer churn is required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7743" y="2520572"/>
            <a:ext cx="2468880" cy="33284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Metro Unique business model is defined by its registered wholesale customer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Metro India has realized that 32.2% of registered customer churn in a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Metro wants to understand the combined effect of transactional metrics on customer churn and also needs recommendations on key drivers to act on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5382" y="2520572"/>
            <a:ext cx="2468880" cy="332398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Metro India recognized key drivers which are leading customer churn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It can prioritize customer engagement by considering customer purchase rate, promotional sales, newly acquired customer behavior </a:t>
            </a:r>
            <a:r>
              <a:rPr lang="en-US" sz="1400" dirty="0" err="1">
                <a:solidFill>
                  <a:schemeClr val="bg1"/>
                </a:solidFill>
              </a:rPr>
              <a:t>etc</a:t>
            </a:r>
            <a:endParaRPr lang="en-US" sz="14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 comprehensive plan including promotion, assortment, bundling and coupons </a:t>
            </a:r>
            <a:r>
              <a:rPr lang="en-US" sz="1400" dirty="0" err="1">
                <a:solidFill>
                  <a:schemeClr val="bg1"/>
                </a:solidFill>
              </a:rPr>
              <a:t>etc</a:t>
            </a:r>
            <a:r>
              <a:rPr lang="en-US" sz="1400" dirty="0">
                <a:solidFill>
                  <a:schemeClr val="bg1"/>
                </a:solidFill>
              </a:rPr>
              <a:t> has been prepared to minimize customer churn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8351" y="1033201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Metro India Wants to Identify Key drivers of Customer Churn  </a:t>
            </a:r>
          </a:p>
        </p:txBody>
      </p:sp>
    </p:spTree>
    <p:extLst>
      <p:ext uri="{BB962C8B-B14F-4D97-AF65-F5344CB8AC3E}">
        <p14:creationId xmlns:p14="http://schemas.microsoft.com/office/powerpoint/2010/main" val="136573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4074" y="1020728"/>
            <a:ext cx="2573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Dataset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320" y="1509199"/>
            <a:ext cx="81232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Our project uses first-hand data received from a METRO employee. </a:t>
            </a:r>
            <a:r>
              <a:rPr lang="en-US" sz="1600" dirty="0"/>
              <a:t>Metro uses this sample live dataset to test new applicants who want to join the analytics wing of the organization.</a:t>
            </a:r>
            <a:endParaRPr lang="en-US" sz="1600" dirty="0"/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196526"/>
              </p:ext>
            </p:extLst>
          </p:nvPr>
        </p:nvGraphicFramePr>
        <p:xfrm>
          <a:off x="1777113" y="2250262"/>
          <a:ext cx="5207000" cy="2963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2605690769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1842451864"/>
                    </a:ext>
                  </a:extLst>
                </a:gridCol>
              </a:tblGrid>
              <a:tr h="1957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How many observations in the dataset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8478367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How many binary variables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0912906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How many nominal variables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8845105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How many interval variables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6359839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is the outcome / target variable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 churn or not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1384354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is the level of the target variable (nominal, binary or interval)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binary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463511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If binary or nominal: What percentage of the variables belong to each class.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32.04% - churned customer 67.96% - consistent customer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860691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If interval: What is the mean value of the target variable?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0888523"/>
                  </a:ext>
                </a:extLst>
              </a:tr>
              <a:tr h="7828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Before doing any further processing, what is your prediction of the target variable?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Approximately 7 out of 10 customers will continue shopping in Metro Cash &amp; Carry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204075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105791" y="5846131"/>
            <a:ext cx="2530549" cy="6463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60% Training Data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41651" y="5846130"/>
            <a:ext cx="1988289" cy="6244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solidFill>
                  <a:schemeClr val="tx1"/>
                </a:solidFill>
              </a:rPr>
              <a:t>20% Validation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35251" y="5847906"/>
            <a:ext cx="1988289" cy="636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20% Test Data</a:t>
            </a:r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5665" y="5349877"/>
            <a:ext cx="771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      Data Partition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3540" y="3585305"/>
            <a:ext cx="1754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Apriori</a:t>
            </a:r>
            <a:r>
              <a:rPr lang="en-US" sz="1600" dirty="0"/>
              <a:t> Statistics</a:t>
            </a:r>
          </a:p>
        </p:txBody>
      </p:sp>
      <p:sp>
        <p:nvSpPr>
          <p:cNvPr id="9" name="Left Arrow 8"/>
          <p:cNvSpPr/>
          <p:nvPr/>
        </p:nvSpPr>
        <p:spPr>
          <a:xfrm>
            <a:off x="7081279" y="3700832"/>
            <a:ext cx="542261" cy="13822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7" grpId="0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/>
        </p:nvSpPr>
        <p:spPr>
          <a:xfrm>
            <a:off x="840822" y="1168286"/>
            <a:ext cx="1978577" cy="26046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Missing value treatment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841234" y="1168287"/>
            <a:ext cx="1737360" cy="2604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Outlier Detection</a:t>
            </a:r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05" y="1586285"/>
            <a:ext cx="4865370" cy="338328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870146" y="1586285"/>
            <a:ext cx="2660650" cy="246888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5"/>
          <a:stretch>
            <a:fillRect/>
          </a:stretch>
        </p:blipFill>
        <p:spPr>
          <a:xfrm>
            <a:off x="5877131" y="4075546"/>
            <a:ext cx="2653665" cy="2560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005" y="5326912"/>
            <a:ext cx="4263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Outliers were treated by capping the variables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Capping on the upper limit was done by replacing the variables with the 99 percentile value and on the lower limit with the 1 percentile value of the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89957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62" y="1388165"/>
            <a:ext cx="3244850" cy="512064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3" y="1388165"/>
            <a:ext cx="3200400" cy="5120640"/>
          </a:xfrm>
          <a:prstGeom prst="rect">
            <a:avLst/>
          </a:prstGeom>
        </p:spPr>
      </p:pic>
      <p:sp>
        <p:nvSpPr>
          <p:cNvPr id="10" name="Rectangle: Rounded Corners 9"/>
          <p:cNvSpPr/>
          <p:nvPr/>
        </p:nvSpPr>
        <p:spPr>
          <a:xfrm>
            <a:off x="840823" y="1168287"/>
            <a:ext cx="1554480" cy="1828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Multicollinearity Check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4927462" y="1168287"/>
            <a:ext cx="1737360" cy="1828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Variable Selection Method</a:t>
            </a:r>
          </a:p>
        </p:txBody>
      </p:sp>
    </p:spTree>
    <p:extLst>
      <p:ext uri="{BB962C8B-B14F-4D97-AF65-F5344CB8AC3E}">
        <p14:creationId xmlns:p14="http://schemas.microsoft.com/office/powerpoint/2010/main" val="344724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40823" y="1403678"/>
            <a:ext cx="5943600" cy="1856105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840823" y="1168287"/>
            <a:ext cx="2194560" cy="1828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  <a:r>
              <a:rPr lang="en-US" sz="1100" baseline="30000" dirty="0"/>
              <a:t>st</a:t>
            </a:r>
            <a:r>
              <a:rPr lang="en-US" sz="1100" dirty="0"/>
              <a:t> try of Binning – Optimal Binning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840823" y="3407489"/>
            <a:ext cx="1554480" cy="1828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 Transform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40823" y="3650615"/>
            <a:ext cx="4916805" cy="2848610"/>
            <a:chOff x="840823" y="3738076"/>
            <a:chExt cx="4916805" cy="2848610"/>
          </a:xfrm>
        </p:grpSpPr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40823" y="3738076"/>
              <a:ext cx="4916805" cy="284861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934650" y="4621489"/>
              <a:ext cx="2257425" cy="15906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403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23" y="1405523"/>
            <a:ext cx="59436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: Rounded Corners 8"/>
          <p:cNvSpPr/>
          <p:nvPr/>
        </p:nvSpPr>
        <p:spPr>
          <a:xfrm>
            <a:off x="840823" y="1168287"/>
            <a:ext cx="2468880" cy="1828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2nd try of Binning – Interactive Binning</a:t>
            </a:r>
          </a:p>
        </p:txBody>
      </p:sp>
      <p:pic>
        <p:nvPicPr>
          <p:cNvPr id="10" name="Picture 9" descr="03-logofpvisitsyoyI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23" y="3431554"/>
            <a:ext cx="5586095" cy="2691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610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47" y="1397171"/>
            <a:ext cx="5694680" cy="247523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75647" y="4123319"/>
            <a:ext cx="5754370" cy="253555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6304478" y="2928068"/>
            <a:ext cx="2560320" cy="2560320"/>
          </a:xfrm>
          <a:prstGeom prst="rect">
            <a:avLst/>
          </a:prstGeom>
        </p:spPr>
      </p:pic>
      <p:sp>
        <p:nvSpPr>
          <p:cNvPr id="9" name="Rectangle: Rounded Corners 8"/>
          <p:cNvSpPr/>
          <p:nvPr/>
        </p:nvSpPr>
        <p:spPr>
          <a:xfrm>
            <a:off x="575647" y="1168287"/>
            <a:ext cx="2468880" cy="1828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Feature Creation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75647" y="3893996"/>
            <a:ext cx="2468880" cy="1828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Variable Standardization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304478" y="2702882"/>
            <a:ext cx="2468880" cy="1828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Interaction Variable</a:t>
            </a:r>
          </a:p>
        </p:txBody>
      </p:sp>
    </p:spTree>
    <p:extLst>
      <p:ext uri="{BB962C8B-B14F-4D97-AF65-F5344CB8AC3E}">
        <p14:creationId xmlns:p14="http://schemas.microsoft.com/office/powerpoint/2010/main" val="250814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9500</TotalTime>
  <Words>1083</Words>
  <Application>Microsoft Office PowerPoint</Application>
  <PresentationFormat>On-screen Show (4:3)</PresentationFormat>
  <Paragraphs>220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Mangal</vt:lpstr>
      <vt:lpstr>Times New Roman</vt:lpstr>
      <vt:lpstr>Wingdings</vt:lpstr>
      <vt:lpstr>Office Theme</vt:lpstr>
      <vt:lpstr>Customer Churn Prediction in Metro Cash and Carry, India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Drivers</vt:lpstr>
      <vt:lpstr>Key Drivers</vt:lpstr>
      <vt:lpstr>Key Drivers</vt:lpstr>
      <vt:lpstr>Action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Ranga Rao Amirapu</dc:creator>
  <cp:lastModifiedBy>Anurag Pandey</cp:lastModifiedBy>
  <cp:revision>242</cp:revision>
  <dcterms:created xsi:type="dcterms:W3CDTF">2011-08-25T15:49:05Z</dcterms:created>
  <dcterms:modified xsi:type="dcterms:W3CDTF">2016-11-30T03:01:35Z</dcterms:modified>
</cp:coreProperties>
</file>