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25" r:id="rId5"/>
    <p:sldId id="327" r:id="rId6"/>
    <p:sldId id="328" r:id="rId7"/>
    <p:sldId id="329" r:id="rId8"/>
    <p:sldId id="330" r:id="rId9"/>
    <p:sldId id="340" r:id="rId10"/>
    <p:sldId id="347" r:id="rId11"/>
    <p:sldId id="341" r:id="rId12"/>
    <p:sldId id="345" r:id="rId13"/>
    <p:sldId id="342" r:id="rId14"/>
    <p:sldId id="343" r:id="rId15"/>
    <p:sldId id="344" r:id="rId16"/>
    <p:sldId id="348" r:id="rId17"/>
    <p:sldId id="349" r:id="rId18"/>
    <p:sldId id="346" r:id="rId19"/>
    <p:sldId id="33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5" autoAdjust="0"/>
  </p:normalViewPr>
  <p:slideViewPr>
    <p:cSldViewPr snapToGrid="0">
      <p:cViewPr varScale="1">
        <p:scale>
          <a:sx n="83" d="100"/>
          <a:sy n="83" d="100"/>
        </p:scale>
        <p:origin x="686" y="8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4/18/2024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muhammadardiputra/font-recognition-data/download?datasetVersionNumber=1"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5797622-4DDF-47EB-D72C-823534FF5D35}"/>
              </a:ext>
            </a:extLst>
          </p:cNvPr>
          <p:cNvPicPr>
            <a:picLocks noGrp="1" noChangeAspect="1"/>
          </p:cNvPicPr>
          <p:nvPr>
            <p:ph type="pic" sz="quarter" idx="10"/>
          </p:nvPr>
        </p:nvPicPr>
        <p:blipFill>
          <a:blip r:embed="rId2"/>
          <a:srcRect l="7823" r="7823"/>
          <a:stretch>
            <a:fillRect/>
          </a:stretch>
        </p:blipFill>
        <p:spPr>
          <a:xfrm>
            <a:off x="1235363" y="286328"/>
            <a:ext cx="9571182" cy="6299200"/>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b="1" dirty="0">
                <a:solidFill>
                  <a:schemeClr val="bg1"/>
                </a:solidFill>
              </a:rPr>
              <a:t>Font detection</a:t>
            </a:r>
            <a:br>
              <a:rPr lang="en-US" b="1" dirty="0">
                <a:solidFill>
                  <a:schemeClr val="bg1"/>
                </a:solidFill>
              </a:rPr>
            </a:br>
            <a:r>
              <a:rPr lang="en-US" b="1" dirty="0">
                <a:solidFill>
                  <a:schemeClr val="bg1"/>
                </a:solidFill>
              </a:rPr>
              <a:t>algorithm using </a:t>
            </a:r>
            <a:br>
              <a:rPr lang="en-US" b="1" dirty="0">
                <a:solidFill>
                  <a:schemeClr val="bg1"/>
                </a:solidFill>
              </a:rPr>
            </a:br>
            <a:r>
              <a:rPr lang="en-US" b="1" dirty="0" err="1">
                <a:solidFill>
                  <a:schemeClr val="bg1"/>
                </a:solidFill>
              </a:rPr>
              <a:t>cnn</a:t>
            </a:r>
            <a:endParaRPr lang="en-US" b="1" dirty="0">
              <a:solidFill>
                <a:schemeClr val="bg1"/>
              </a:solidFill>
            </a:endParaRP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b="1" dirty="0">
                <a:solidFill>
                  <a:schemeClr val="bg1"/>
                </a:solidFill>
              </a:rPr>
              <a:t>Rohit saswadkar</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4 compiling</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7" name="Content Placeholder 6">
            <a:extLst>
              <a:ext uri="{FF2B5EF4-FFF2-40B4-BE49-F238E27FC236}">
                <a16:creationId xmlns:a16="http://schemas.microsoft.com/office/drawing/2014/main" id="{23A4EDF3-69F9-D9F3-8C09-C6E632D67B96}"/>
              </a:ext>
            </a:extLst>
          </p:cNvPr>
          <p:cNvSpPr>
            <a:spLocks noGrp="1"/>
          </p:cNvSpPr>
          <p:nvPr>
            <p:ph idx="1"/>
          </p:nvPr>
        </p:nvSpPr>
        <p:spPr/>
        <p:txBody>
          <a:bodyPr/>
          <a:lstStyle/>
          <a:p>
            <a:pPr marL="0" indent="0">
              <a:buNone/>
            </a:pPr>
            <a:r>
              <a:rPr lang="en-US" dirty="0"/>
              <a:t>I chose Adam as the optimizer for its ability to adjust weights during each epoch, making it robust to sparse or noisy gradients.</a:t>
            </a:r>
          </a:p>
          <a:p>
            <a:pPr marL="0" indent="0">
              <a:buNone/>
            </a:pPr>
            <a:endParaRPr lang="en-US" dirty="0"/>
          </a:p>
          <a:p>
            <a:pPr marL="0" indent="0">
              <a:buNone/>
            </a:pPr>
            <a:r>
              <a:rPr lang="en-US" dirty="0"/>
              <a:t>I opted for categorical </a:t>
            </a:r>
            <a:r>
              <a:rPr lang="en-US" dirty="0" err="1"/>
              <a:t>crossentropy</a:t>
            </a:r>
            <a:r>
              <a:rPr lang="en-US" dirty="0"/>
              <a:t> as the loss function since I applied one-hot encoding on labels. Otherwise, we would have had to use sparse categorical </a:t>
            </a:r>
            <a:r>
              <a:rPr lang="en-US" dirty="0" err="1"/>
              <a:t>crossentropy</a:t>
            </a:r>
            <a:r>
              <a:rPr lang="en-US" dirty="0"/>
              <a:t>.</a:t>
            </a:r>
          </a:p>
          <a:p>
            <a:pPr marL="0" indent="0">
              <a:buNone/>
            </a:pPr>
            <a:endParaRPr lang="en-US" dirty="0"/>
          </a:p>
          <a:p>
            <a:pPr marL="0" indent="0">
              <a:buNone/>
            </a:pPr>
            <a:r>
              <a:rPr lang="en-US" dirty="0"/>
              <a:t>Accuracy was selected as the performance monitoring metric during training, given the nature of our classification task.</a:t>
            </a:r>
          </a:p>
        </p:txBody>
      </p:sp>
    </p:spTree>
    <p:extLst>
      <p:ext uri="{BB962C8B-B14F-4D97-AF65-F5344CB8AC3E}">
        <p14:creationId xmlns:p14="http://schemas.microsoft.com/office/powerpoint/2010/main" val="30304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5 Dataset split</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7" name="Content Placeholder 6">
            <a:extLst>
              <a:ext uri="{FF2B5EF4-FFF2-40B4-BE49-F238E27FC236}">
                <a16:creationId xmlns:a16="http://schemas.microsoft.com/office/drawing/2014/main" id="{23A4EDF3-69F9-D9F3-8C09-C6E632D67B96}"/>
              </a:ext>
            </a:extLst>
          </p:cNvPr>
          <p:cNvSpPr>
            <a:spLocks noGrp="1"/>
          </p:cNvSpPr>
          <p:nvPr>
            <p:ph idx="1"/>
          </p:nvPr>
        </p:nvSpPr>
        <p:spPr/>
        <p:txBody>
          <a:bodyPr/>
          <a:lstStyle/>
          <a:p>
            <a:pPr marL="0" indent="0">
              <a:buNone/>
            </a:pPr>
            <a:r>
              <a:rPr lang="en-US" dirty="0"/>
              <a:t>Divided dataset into x train , x validation and x test to train and evaluate the model respectively.</a:t>
            </a:r>
          </a:p>
          <a:p>
            <a:pPr marL="0" indent="0">
              <a:buNone/>
            </a:pPr>
            <a:endParaRPr lang="en-US" dirty="0"/>
          </a:p>
          <a:p>
            <a:pPr marL="0" indent="0">
              <a:buNone/>
            </a:pPr>
            <a:r>
              <a:rPr lang="en-US" dirty="0"/>
              <a:t>This code performs data preprocessing by normalizing pixel values and reshaping the input data to match the CNN input shape.</a:t>
            </a:r>
          </a:p>
          <a:p>
            <a:pPr marL="0" indent="0">
              <a:buNone/>
            </a:pPr>
            <a:endParaRPr lang="en-US" dirty="0"/>
          </a:p>
          <a:p>
            <a:pPr marL="0" indent="0">
              <a:buNone/>
            </a:pPr>
            <a:r>
              <a:rPr lang="en-US" dirty="0"/>
              <a:t>To normalize the pixel values, I divided each value in the image matrix, representing the color range from 0 to 255, by 255. This conversion ensures that the values of each image are within the range of 0 to 1, facilitating model training and convergence.</a:t>
            </a:r>
          </a:p>
        </p:txBody>
      </p:sp>
    </p:spTree>
    <p:extLst>
      <p:ext uri="{BB962C8B-B14F-4D97-AF65-F5344CB8AC3E}">
        <p14:creationId xmlns:p14="http://schemas.microsoft.com/office/powerpoint/2010/main" val="47252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6 training and evaluation</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7" name="Content Placeholder 6">
            <a:extLst>
              <a:ext uri="{FF2B5EF4-FFF2-40B4-BE49-F238E27FC236}">
                <a16:creationId xmlns:a16="http://schemas.microsoft.com/office/drawing/2014/main" id="{23A4EDF3-69F9-D9F3-8C09-C6E632D67B96}"/>
              </a:ext>
            </a:extLst>
          </p:cNvPr>
          <p:cNvSpPr>
            <a:spLocks noGrp="1"/>
          </p:cNvSpPr>
          <p:nvPr>
            <p:ph idx="1"/>
          </p:nvPr>
        </p:nvSpPr>
        <p:spPr>
          <a:xfrm>
            <a:off x="1188720" y="2133600"/>
            <a:ext cx="9829800" cy="3965448"/>
          </a:xfrm>
        </p:spPr>
        <p:txBody>
          <a:bodyPr/>
          <a:lstStyle/>
          <a:p>
            <a:pPr marL="0" indent="0">
              <a:buNone/>
            </a:pPr>
            <a:r>
              <a:rPr lang="en-US" dirty="0"/>
              <a:t>This code snippet trains the CNN model on the training data and validates it on the validation data.</a:t>
            </a:r>
          </a:p>
          <a:p>
            <a:pPr marL="0" indent="0">
              <a:buNone/>
            </a:pPr>
            <a:endParaRPr lang="en-US" dirty="0"/>
          </a:p>
          <a:p>
            <a:pPr marL="0" indent="0">
              <a:buNone/>
            </a:pPr>
            <a:r>
              <a:rPr lang="en-US" dirty="0"/>
              <a:t>To manage the computational load on my laptop, I opted for 10 epochs during training.</a:t>
            </a:r>
          </a:p>
          <a:p>
            <a:pPr marL="0" indent="0">
              <a:buNone/>
            </a:pPr>
            <a:endParaRPr lang="en-US" dirty="0"/>
          </a:p>
          <a:p>
            <a:pPr marL="0" indent="0">
              <a:buNone/>
            </a:pPr>
            <a:r>
              <a:rPr lang="en-US" dirty="0"/>
              <a:t>The test accuracy after 10 epochs reached </a:t>
            </a:r>
            <a:r>
              <a:rPr lang="en-US" dirty="0" err="1"/>
              <a:t>upto</a:t>
            </a:r>
            <a:r>
              <a:rPr lang="en-US" dirty="0"/>
              <a:t> 98.5%.</a:t>
            </a:r>
          </a:p>
          <a:p>
            <a:pPr marL="0" indent="0">
              <a:buNone/>
            </a:pPr>
            <a:r>
              <a:rPr lang="en-US" dirty="0"/>
              <a:t>It can also increase by increase in epochs.</a:t>
            </a:r>
          </a:p>
        </p:txBody>
      </p:sp>
    </p:spTree>
    <p:extLst>
      <p:ext uri="{BB962C8B-B14F-4D97-AF65-F5344CB8AC3E}">
        <p14:creationId xmlns:p14="http://schemas.microsoft.com/office/powerpoint/2010/main" val="103195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Model testing</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7" name="Content Placeholder 6">
            <a:extLst>
              <a:ext uri="{FF2B5EF4-FFF2-40B4-BE49-F238E27FC236}">
                <a16:creationId xmlns:a16="http://schemas.microsoft.com/office/drawing/2014/main" id="{23A4EDF3-69F9-D9F3-8C09-C6E632D67B96}"/>
              </a:ext>
            </a:extLst>
          </p:cNvPr>
          <p:cNvSpPr>
            <a:spLocks noGrp="1"/>
          </p:cNvSpPr>
          <p:nvPr>
            <p:ph idx="1"/>
          </p:nvPr>
        </p:nvSpPr>
        <p:spPr>
          <a:xfrm>
            <a:off x="1188720" y="1357746"/>
            <a:ext cx="9829800" cy="2071254"/>
          </a:xfrm>
        </p:spPr>
        <p:txBody>
          <a:bodyPr/>
          <a:lstStyle/>
          <a:p>
            <a:pPr marL="0" indent="0">
              <a:buNone/>
            </a:pPr>
            <a:r>
              <a:rPr lang="en-US" dirty="0"/>
              <a:t>1] I created a simple model testing file using open cv.</a:t>
            </a:r>
          </a:p>
          <a:p>
            <a:pPr marL="0" indent="0">
              <a:buNone/>
            </a:pPr>
            <a:r>
              <a:rPr lang="en-US" dirty="0"/>
              <a:t>2] It gets the input image , preprocess it as resizing and normalizing.</a:t>
            </a:r>
          </a:p>
          <a:p>
            <a:pPr marL="0" indent="0">
              <a:buNone/>
            </a:pPr>
            <a:r>
              <a:rPr lang="en-US" dirty="0"/>
              <a:t>3] we have to paste the image path in it with “Model H5 file” path and run all cells.</a:t>
            </a:r>
          </a:p>
          <a:p>
            <a:pPr marL="0" indent="0">
              <a:buNone/>
            </a:pPr>
            <a:r>
              <a:rPr lang="en-US" dirty="0"/>
              <a:t>4] after all it will shows the image as output to show the texts regions with respective fonts recognition</a:t>
            </a:r>
          </a:p>
        </p:txBody>
      </p:sp>
    </p:spTree>
    <p:extLst>
      <p:ext uri="{BB962C8B-B14F-4D97-AF65-F5344CB8AC3E}">
        <p14:creationId xmlns:p14="http://schemas.microsoft.com/office/powerpoint/2010/main" val="47371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4A08-7CBE-E154-D8C0-169543A79D42}"/>
              </a:ext>
            </a:extLst>
          </p:cNvPr>
          <p:cNvSpPr>
            <a:spLocks noGrp="1"/>
          </p:cNvSpPr>
          <p:nvPr>
            <p:ph type="title"/>
          </p:nvPr>
        </p:nvSpPr>
        <p:spPr/>
        <p:txBody>
          <a:bodyPr/>
          <a:lstStyle/>
          <a:p>
            <a:r>
              <a:rPr lang="en-US" dirty="0"/>
              <a:t>Testing</a:t>
            </a:r>
          </a:p>
        </p:txBody>
      </p:sp>
      <p:pic>
        <p:nvPicPr>
          <p:cNvPr id="7" name="Content Placeholder 6">
            <a:extLst>
              <a:ext uri="{FF2B5EF4-FFF2-40B4-BE49-F238E27FC236}">
                <a16:creationId xmlns:a16="http://schemas.microsoft.com/office/drawing/2014/main" id="{7CFB80EA-6F4E-EA15-0554-425655898144}"/>
              </a:ext>
            </a:extLst>
          </p:cNvPr>
          <p:cNvPicPr>
            <a:picLocks noGrp="1" noChangeAspect="1"/>
          </p:cNvPicPr>
          <p:nvPr>
            <p:ph idx="1"/>
          </p:nvPr>
        </p:nvPicPr>
        <p:blipFill>
          <a:blip r:embed="rId2"/>
          <a:stretch>
            <a:fillRect/>
          </a:stretch>
        </p:blipFill>
        <p:spPr>
          <a:xfrm>
            <a:off x="743954" y="1524000"/>
            <a:ext cx="4557720" cy="4883150"/>
          </a:xfrm>
        </p:spPr>
      </p:pic>
      <p:sp>
        <p:nvSpPr>
          <p:cNvPr id="4" name="Slide Number Placeholder 3">
            <a:extLst>
              <a:ext uri="{FF2B5EF4-FFF2-40B4-BE49-F238E27FC236}">
                <a16:creationId xmlns:a16="http://schemas.microsoft.com/office/drawing/2014/main" id="{AF7490B8-D856-F65D-0951-51AC0046196B}"/>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0A9DDC70-12AB-C2F8-D7B2-52D4807E0067}"/>
              </a:ext>
            </a:extLst>
          </p:cNvPr>
          <p:cNvSpPr>
            <a:spLocks noGrp="1"/>
          </p:cNvSpPr>
          <p:nvPr>
            <p:ph type="ftr" sz="quarter" idx="12"/>
          </p:nvPr>
        </p:nvSpPr>
        <p:spPr/>
        <p:txBody>
          <a:bodyPr/>
          <a:lstStyle/>
          <a:p>
            <a:r>
              <a:rPr lang="en-US"/>
              <a:t>presentation title</a:t>
            </a:r>
            <a:endParaRPr lang="en-US" dirty="0"/>
          </a:p>
        </p:txBody>
      </p:sp>
      <p:sp>
        <p:nvSpPr>
          <p:cNvPr id="8" name="Arrow: Right 7">
            <a:extLst>
              <a:ext uri="{FF2B5EF4-FFF2-40B4-BE49-F238E27FC236}">
                <a16:creationId xmlns:a16="http://schemas.microsoft.com/office/drawing/2014/main" id="{DC96FA83-99A6-CAE9-94E1-18C2F61A665C}"/>
              </a:ext>
            </a:extLst>
          </p:cNvPr>
          <p:cNvSpPr/>
          <p:nvPr/>
        </p:nvSpPr>
        <p:spPr>
          <a:xfrm>
            <a:off x="5301674" y="3330067"/>
            <a:ext cx="866848" cy="1271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AF33C26-2E41-E561-BC47-8290D054179A}"/>
              </a:ext>
            </a:extLst>
          </p:cNvPr>
          <p:cNvPicPr>
            <a:picLocks noChangeAspect="1"/>
          </p:cNvPicPr>
          <p:nvPr/>
        </p:nvPicPr>
        <p:blipFill>
          <a:blip r:embed="rId3"/>
          <a:stretch>
            <a:fillRect/>
          </a:stretch>
        </p:blipFill>
        <p:spPr>
          <a:xfrm>
            <a:off x="6308436" y="1338913"/>
            <a:ext cx="5883564" cy="5253324"/>
          </a:xfrm>
          <a:prstGeom prst="rect">
            <a:avLst/>
          </a:prstGeom>
        </p:spPr>
      </p:pic>
    </p:spTree>
    <p:extLst>
      <p:ext uri="{BB962C8B-B14F-4D97-AF65-F5344CB8AC3E}">
        <p14:creationId xmlns:p14="http://schemas.microsoft.com/office/powerpoint/2010/main" val="420017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cs typeface="Calibri Light"/>
              </a:rPr>
              <a:t>Future Improvements</a:t>
            </a:r>
            <a:endParaRPr lang="en-US" dirty="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7" name="Content Placeholder 6">
            <a:extLst>
              <a:ext uri="{FF2B5EF4-FFF2-40B4-BE49-F238E27FC236}">
                <a16:creationId xmlns:a16="http://schemas.microsoft.com/office/drawing/2014/main" id="{23A4EDF3-69F9-D9F3-8C09-C6E632D67B96}"/>
              </a:ext>
            </a:extLst>
          </p:cNvPr>
          <p:cNvSpPr>
            <a:spLocks noGrp="1"/>
          </p:cNvSpPr>
          <p:nvPr>
            <p:ph idx="1"/>
          </p:nvPr>
        </p:nvSpPr>
        <p:spPr>
          <a:xfrm>
            <a:off x="1188720" y="1524000"/>
            <a:ext cx="9829800" cy="4575048"/>
          </a:xfrm>
        </p:spPr>
        <p:txBody>
          <a:bodyPr/>
          <a:lstStyle/>
          <a:p>
            <a:pPr marL="0" indent="0">
              <a:buNone/>
            </a:pPr>
            <a:r>
              <a:rPr lang="en-US" dirty="0"/>
              <a:t>We can also train our model on color font detection which will also recognizing the color used in font, which will helpful during the maintenance of the aircraft, filling and recognizing the maintenance reports and spare parts box texts recognitions.</a:t>
            </a:r>
          </a:p>
          <a:p>
            <a:pPr marL="0" indent="0">
              <a:buNone/>
            </a:pPr>
            <a:endParaRPr lang="en-US" dirty="0"/>
          </a:p>
          <a:p>
            <a:pPr marL="0" indent="0">
              <a:buNone/>
            </a:pPr>
            <a:r>
              <a:rPr lang="en-US" dirty="0"/>
              <a:t>By increasing epochs, the model accuracy can increase. Also we can introduce cache and prefetch to reduce the training period.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2581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to giving this opportunity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a:xfrm>
            <a:off x="1572768" y="5273964"/>
            <a:ext cx="9116568" cy="1311563"/>
          </a:xfrm>
        </p:spPr>
        <p:txBody>
          <a:bodyPr/>
          <a:lstStyle/>
          <a:p>
            <a:pPr marL="0" indent="0" algn="ctr">
              <a:lnSpc>
                <a:spcPts val="2660"/>
              </a:lnSpc>
              <a:spcBef>
                <a:spcPts val="0"/>
              </a:spcBef>
              <a:buNone/>
            </a:pPr>
            <a:r>
              <a:rPr lang="en-US" sz="2000" cap="all" spc="0" dirty="0"/>
              <a:t>Rohit saswadkar</a:t>
            </a:r>
            <a:endParaRPr lang="en-US" dirty="0"/>
          </a:p>
          <a:p>
            <a:pPr marL="0" indent="0" algn="ctr">
              <a:lnSpc>
                <a:spcPts val="2660"/>
              </a:lnSpc>
              <a:spcBef>
                <a:spcPts val="0"/>
              </a:spcBef>
              <a:buNone/>
            </a:pPr>
            <a:endParaRPr lang="en-US" sz="2000" cap="all" spc="0" dirty="0"/>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814619" y="2438401"/>
            <a:ext cx="7395926" cy="3770375"/>
          </a:xfrm>
        </p:spPr>
        <p:txBody>
          <a:bodyPr/>
          <a:lstStyle/>
          <a:p>
            <a:pPr marL="0" indent="0">
              <a:lnSpc>
                <a:spcPts val="2400"/>
              </a:lnSpc>
              <a:buNone/>
            </a:pPr>
            <a:r>
              <a:rPr lang="en-US" dirty="0">
                <a:ea typeface="+mn-lt"/>
                <a:cs typeface="+mn-lt"/>
              </a:rPr>
              <a:t>Our aerospace company set out to revolutionize font recognition for airlines, MROs, and regulatory organizations. Understanding the critical role fonts play in documentation and compliance, we developed a specialized convolutional neural network (CNN) model. </a:t>
            </a:r>
          </a:p>
          <a:p>
            <a:pPr marL="0" indent="0">
              <a:lnSpc>
                <a:spcPts val="2400"/>
              </a:lnSpc>
              <a:buNone/>
            </a:pPr>
            <a:r>
              <a:rPr lang="en-US" dirty="0">
                <a:ea typeface="+mn-lt"/>
                <a:cs typeface="+mn-lt"/>
              </a:rPr>
              <a:t>Through rigorous training and evaluation, our model achieved remarkable accuracy of 98.5% in font recognition tasks. Now, it streamlines document analysis, brand verification, and compliance measures in aerospace engineering. This marks just the beginning of our journey toward efficiency, accuracy, and innovation in aerospace documentation.</a:t>
            </a:r>
            <a:endParaRPr lang="en-US" sz="2000" spc="0" dirty="0">
              <a:ea typeface="+mn-lt"/>
              <a:cs typeface="+mn-lt"/>
            </a:endParaRPr>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524000" y="1485900"/>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6825673" y="4461164"/>
            <a:ext cx="4128653" cy="1228436"/>
          </a:xfrm>
        </p:spPr>
        <p:txBody>
          <a:bodyPr/>
          <a:lstStyle/>
          <a:p>
            <a:r>
              <a:rPr lang="en-US" dirty="0"/>
              <a:t>1] build a Model</a:t>
            </a:r>
          </a:p>
          <a:p>
            <a:r>
              <a:rPr lang="en-US" dirty="0"/>
              <a:t>2] Font detection using model</a:t>
            </a:r>
          </a:p>
          <a:p>
            <a:endParaRPr lang="en-US" dirty="0"/>
          </a:p>
        </p:txBody>
      </p:sp>
    </p:spTree>
    <p:extLst>
      <p:ext uri="{BB962C8B-B14F-4D97-AF65-F5344CB8AC3E}">
        <p14:creationId xmlns:p14="http://schemas.microsoft.com/office/powerpoint/2010/main" val="29244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5399" y="609600"/>
            <a:ext cx="10058400" cy="591127"/>
          </a:xfrm>
        </p:spPr>
        <p:txBody>
          <a:bodyPr/>
          <a:lstStyle/>
          <a:p>
            <a:r>
              <a:rPr lang="en-US" dirty="0"/>
              <a:t>Approach</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9" name="Content Placeholder 8">
            <a:extLst>
              <a:ext uri="{FF2B5EF4-FFF2-40B4-BE49-F238E27FC236}">
                <a16:creationId xmlns:a16="http://schemas.microsoft.com/office/drawing/2014/main" id="{93213C00-7F80-4999-DE2C-5B6677A474E3}"/>
              </a:ext>
            </a:extLst>
          </p:cNvPr>
          <p:cNvSpPr>
            <a:spLocks noGrp="1"/>
          </p:cNvSpPr>
          <p:nvPr>
            <p:ph idx="1"/>
          </p:nvPr>
        </p:nvSpPr>
        <p:spPr/>
        <p:txBody>
          <a:bodyPr/>
          <a:lstStyle/>
          <a:p>
            <a:r>
              <a:rPr lang="en-US" dirty="0"/>
              <a:t>Data loading</a:t>
            </a:r>
          </a:p>
          <a:p>
            <a:r>
              <a:rPr lang="en-US" dirty="0"/>
              <a:t>Preprocessing (scaling and resizing)</a:t>
            </a:r>
          </a:p>
          <a:p>
            <a:r>
              <a:rPr lang="en-US" dirty="0"/>
              <a:t>Build a model architecture</a:t>
            </a:r>
          </a:p>
          <a:p>
            <a:r>
              <a:rPr lang="en-US" dirty="0"/>
              <a:t>Compiling</a:t>
            </a:r>
          </a:p>
          <a:p>
            <a:r>
              <a:rPr lang="en-US" dirty="0"/>
              <a:t>Split dataset</a:t>
            </a:r>
          </a:p>
          <a:p>
            <a:r>
              <a:rPr lang="en-US" dirty="0"/>
              <a:t>Training , evaluation and model saving </a:t>
            </a:r>
          </a:p>
          <a:p>
            <a:r>
              <a:rPr lang="en-US" dirty="0"/>
              <a:t>Future improvements</a:t>
            </a:r>
          </a:p>
          <a:p>
            <a:pPr marL="0" indent="0">
              <a:buNone/>
            </a:pPr>
            <a:endParaRPr lang="en-US" dirty="0"/>
          </a:p>
        </p:txBody>
      </p:sp>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1 Data loading</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7" name="Content Placeholder 6">
            <a:extLst>
              <a:ext uri="{FF2B5EF4-FFF2-40B4-BE49-F238E27FC236}">
                <a16:creationId xmlns:a16="http://schemas.microsoft.com/office/drawing/2014/main" id="{23A4EDF3-69F9-D9F3-8C09-C6E632D67B96}"/>
              </a:ext>
            </a:extLst>
          </p:cNvPr>
          <p:cNvSpPr>
            <a:spLocks noGrp="1"/>
          </p:cNvSpPr>
          <p:nvPr>
            <p:ph idx="1"/>
          </p:nvPr>
        </p:nvSpPr>
        <p:spPr/>
        <p:txBody>
          <a:bodyPr/>
          <a:lstStyle/>
          <a:p>
            <a:r>
              <a:rPr lang="en-US" dirty="0"/>
              <a:t>Used and loaded the Kaggle grayscale font detection data</a:t>
            </a:r>
          </a:p>
          <a:p>
            <a:r>
              <a:rPr lang="en-US" dirty="0"/>
              <a:t>Link - </a:t>
            </a:r>
            <a:r>
              <a:rPr lang="en-US" dirty="0">
                <a:hlinkClick r:id="rId2"/>
              </a:rPr>
              <a:t>https://www.kaggle.com/datasets/muhammadardiputra/font-recognition-data/download?datasetVersionNumber=1</a:t>
            </a:r>
            <a:endParaRPr lang="en-US" dirty="0"/>
          </a:p>
          <a:p>
            <a:endParaRPr lang="en-US" dirty="0"/>
          </a:p>
          <a:p>
            <a:r>
              <a:rPr lang="en-US" dirty="0"/>
              <a:t>Dataset has 2 types of data – 1] Font dataset large  2] Font dataset color</a:t>
            </a:r>
          </a:p>
          <a:p>
            <a:r>
              <a:rPr lang="en-US" dirty="0"/>
              <a:t>I used </a:t>
            </a:r>
            <a:r>
              <a:rPr lang="en-US" b="1" dirty="0"/>
              <a:t>font dataset large </a:t>
            </a:r>
            <a:r>
              <a:rPr lang="en-US" dirty="0"/>
              <a:t>which is a grayscale image dataset because I ran the model in my PC due to google drive data loading time constraints, so the grayscale data reduced the processing load on PC.</a:t>
            </a:r>
          </a:p>
          <a:p>
            <a:pPr marL="0" indent="0">
              <a:buNone/>
            </a:pPr>
            <a:endParaRPr lang="en-US" dirty="0"/>
          </a:p>
        </p:txBody>
      </p:sp>
    </p:spTree>
    <p:extLst>
      <p:ext uri="{BB962C8B-B14F-4D97-AF65-F5344CB8AC3E}">
        <p14:creationId xmlns:p14="http://schemas.microsoft.com/office/powerpoint/2010/main" val="123935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2 preprocessing</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23A4EDF3-69F9-D9F3-8C09-C6E632D67B96}"/>
              </a:ext>
            </a:extLst>
          </p:cNvPr>
          <p:cNvSpPr>
            <a:spLocks noGrp="1"/>
          </p:cNvSpPr>
          <p:nvPr>
            <p:ph idx="1"/>
          </p:nvPr>
        </p:nvSpPr>
        <p:spPr/>
        <p:txBody>
          <a:bodyPr/>
          <a:lstStyle/>
          <a:p>
            <a:pPr marL="0" indent="0">
              <a:buNone/>
            </a:pPr>
            <a:r>
              <a:rPr lang="en-US" dirty="0"/>
              <a:t>Used </a:t>
            </a:r>
            <a:r>
              <a:rPr lang="en-US" b="1" dirty="0" err="1"/>
              <a:t>keras</a:t>
            </a:r>
            <a:r>
              <a:rPr lang="en-US" b="1" dirty="0"/>
              <a:t> </a:t>
            </a:r>
            <a:r>
              <a:rPr lang="en-US" b="1" dirty="0" err="1"/>
              <a:t>tensorflow</a:t>
            </a:r>
            <a:r>
              <a:rPr lang="en-US" b="1" dirty="0"/>
              <a:t> </a:t>
            </a:r>
            <a:r>
              <a:rPr lang="en-US" dirty="0"/>
              <a:t>to build the model and used </a:t>
            </a:r>
            <a:r>
              <a:rPr lang="en-US" b="1" dirty="0"/>
              <a:t>open cv </a:t>
            </a:r>
            <a:r>
              <a:rPr lang="en-US" dirty="0"/>
              <a:t>to convert images to grayscale and rescale the images.</a:t>
            </a:r>
          </a:p>
          <a:p>
            <a:pPr marL="0" indent="0">
              <a:buNone/>
            </a:pPr>
            <a:endParaRPr lang="en-US" dirty="0"/>
          </a:p>
          <a:p>
            <a:pPr marL="0" indent="0">
              <a:buNone/>
            </a:pPr>
            <a:r>
              <a:rPr lang="en-US" dirty="0"/>
              <a:t>I created a function as load data which will get the dataset as input and then separates the images and their corresponding labels.</a:t>
            </a:r>
          </a:p>
          <a:p>
            <a:pPr marL="0" indent="0">
              <a:buNone/>
            </a:pPr>
            <a:r>
              <a:rPr lang="en-US" dirty="0"/>
              <a:t>The image size of the dataset is 256 x 256 x 3 so to reduce processing load on pc I resized the image size as 64 x 64 x 1.</a:t>
            </a:r>
          </a:p>
          <a:p>
            <a:pPr marL="0" indent="0">
              <a:buNone/>
            </a:pPr>
            <a:r>
              <a:rPr lang="en-US" dirty="0"/>
              <a:t>Each image matrix contains color data ranges from 0 to 255 , so to normalize it in range of 0 to 1 I divided each matrix by 255.</a:t>
            </a:r>
          </a:p>
          <a:p>
            <a:pPr marL="0" indent="0">
              <a:buNone/>
            </a:pPr>
            <a:r>
              <a:rPr lang="en-US" dirty="0"/>
              <a:t>After this </a:t>
            </a:r>
            <a:r>
              <a:rPr lang="en-US" dirty="0" err="1"/>
              <a:t>processings</a:t>
            </a:r>
            <a:r>
              <a:rPr lang="en-US" dirty="0"/>
              <a:t> the images and their labels are loaded in lists</a:t>
            </a:r>
          </a:p>
        </p:txBody>
      </p:sp>
    </p:spTree>
    <p:extLst>
      <p:ext uri="{BB962C8B-B14F-4D97-AF65-F5344CB8AC3E}">
        <p14:creationId xmlns:p14="http://schemas.microsoft.com/office/powerpoint/2010/main" val="287307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3BA7-CA94-1ACD-DC5E-27EB3032E6AE}"/>
              </a:ext>
            </a:extLst>
          </p:cNvPr>
          <p:cNvSpPr>
            <a:spLocks noGrp="1"/>
          </p:cNvSpPr>
          <p:nvPr>
            <p:ph type="title"/>
          </p:nvPr>
        </p:nvSpPr>
        <p:spPr>
          <a:xfrm>
            <a:off x="1095248" y="295564"/>
            <a:ext cx="9452679" cy="526472"/>
          </a:xfrm>
        </p:spPr>
        <p:txBody>
          <a:bodyPr/>
          <a:lstStyle/>
          <a:p>
            <a:r>
              <a:rPr lang="en-US" dirty="0"/>
              <a:t>Model architecture</a:t>
            </a:r>
          </a:p>
        </p:txBody>
      </p:sp>
      <p:pic>
        <p:nvPicPr>
          <p:cNvPr id="8" name="Content Placeholder 7">
            <a:extLst>
              <a:ext uri="{FF2B5EF4-FFF2-40B4-BE49-F238E27FC236}">
                <a16:creationId xmlns:a16="http://schemas.microsoft.com/office/drawing/2014/main" id="{CE1C0711-44E8-8C82-420A-825762F46A7C}"/>
              </a:ext>
            </a:extLst>
          </p:cNvPr>
          <p:cNvPicPr>
            <a:picLocks noGrp="1" noChangeAspect="1"/>
          </p:cNvPicPr>
          <p:nvPr>
            <p:ph idx="1"/>
          </p:nvPr>
        </p:nvPicPr>
        <p:blipFill>
          <a:blip r:embed="rId2"/>
          <a:stretch>
            <a:fillRect/>
          </a:stretch>
        </p:blipFill>
        <p:spPr>
          <a:xfrm>
            <a:off x="877824" y="2751859"/>
            <a:ext cx="10718060" cy="3473247"/>
          </a:xfrm>
        </p:spPr>
      </p:pic>
      <p:sp>
        <p:nvSpPr>
          <p:cNvPr id="4" name="Text Placeholder 3">
            <a:extLst>
              <a:ext uri="{FF2B5EF4-FFF2-40B4-BE49-F238E27FC236}">
                <a16:creationId xmlns:a16="http://schemas.microsoft.com/office/drawing/2014/main" id="{E3AC24E4-B9B4-9254-D8BF-788F5FB60C4F}"/>
              </a:ext>
            </a:extLst>
          </p:cNvPr>
          <p:cNvSpPr>
            <a:spLocks noGrp="1"/>
          </p:cNvSpPr>
          <p:nvPr>
            <p:ph type="body" sz="half" idx="2"/>
          </p:nvPr>
        </p:nvSpPr>
        <p:spPr>
          <a:xfrm>
            <a:off x="1095248" y="996950"/>
            <a:ext cx="10718061" cy="1579995"/>
          </a:xfrm>
        </p:spPr>
        <p:txBody>
          <a:bodyPr/>
          <a:lstStyle/>
          <a:p>
            <a:pPr marL="0" indent="0">
              <a:buNone/>
            </a:pPr>
            <a:r>
              <a:rPr lang="en-US" sz="2400" dirty="0"/>
              <a:t>I built a convolutional neural network model using TensorFlow </a:t>
            </a:r>
            <a:r>
              <a:rPr lang="en-US" sz="2400" dirty="0" err="1"/>
              <a:t>Keras</a:t>
            </a:r>
            <a:r>
              <a:rPr lang="en-US" sz="2400" dirty="0"/>
              <a:t>.</a:t>
            </a:r>
          </a:p>
          <a:p>
            <a:pPr marL="0" indent="0">
              <a:buNone/>
            </a:pPr>
            <a:endParaRPr lang="en-US" sz="2400" dirty="0"/>
          </a:p>
          <a:p>
            <a:pPr marL="0" indent="0">
              <a:buNone/>
            </a:pPr>
            <a:r>
              <a:rPr lang="en-US" sz="2400" dirty="0"/>
              <a:t>1] I implemented three convolutional layers, each with 32 filters of size 3 x 3. These filters slide across the image to extract meaningful features.</a:t>
            </a:r>
          </a:p>
          <a:p>
            <a:pPr marL="0" indent="0">
              <a:buNone/>
            </a:pPr>
            <a:endParaRPr lang="en-US" sz="2400" dirty="0"/>
          </a:p>
          <a:p>
            <a:pPr marL="0" indent="0">
              <a:buNone/>
            </a:pPr>
            <a:endParaRPr lang="en-US" sz="2400" dirty="0"/>
          </a:p>
          <a:p>
            <a:endParaRPr lang="en-US" sz="2400" dirty="0"/>
          </a:p>
        </p:txBody>
      </p:sp>
      <p:sp>
        <p:nvSpPr>
          <p:cNvPr id="5" name="Slide Number Placeholder 4">
            <a:extLst>
              <a:ext uri="{FF2B5EF4-FFF2-40B4-BE49-F238E27FC236}">
                <a16:creationId xmlns:a16="http://schemas.microsoft.com/office/drawing/2014/main" id="{918370C1-AD6A-F83E-65EC-CBFF34A006C3}"/>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6" name="Footer Placeholder 5">
            <a:extLst>
              <a:ext uri="{FF2B5EF4-FFF2-40B4-BE49-F238E27FC236}">
                <a16:creationId xmlns:a16="http://schemas.microsoft.com/office/drawing/2014/main" id="{BA19CA07-D25B-5FB5-915A-889D91205181}"/>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34666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3 model architecture</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7" name="Content Placeholder 6">
            <a:extLst>
              <a:ext uri="{FF2B5EF4-FFF2-40B4-BE49-F238E27FC236}">
                <a16:creationId xmlns:a16="http://schemas.microsoft.com/office/drawing/2014/main" id="{23A4EDF3-69F9-D9F3-8C09-C6E632D67B96}"/>
              </a:ext>
            </a:extLst>
          </p:cNvPr>
          <p:cNvSpPr>
            <a:spLocks noGrp="1"/>
          </p:cNvSpPr>
          <p:nvPr>
            <p:ph idx="1"/>
          </p:nvPr>
        </p:nvSpPr>
        <p:spPr>
          <a:xfrm>
            <a:off x="1188720" y="1607127"/>
            <a:ext cx="9829800" cy="4978399"/>
          </a:xfrm>
        </p:spPr>
        <p:txBody>
          <a:bodyPr/>
          <a:lstStyle/>
          <a:p>
            <a:pPr marL="0" indent="0">
              <a:buNone/>
            </a:pPr>
            <a:r>
              <a:rPr lang="en-US" dirty="0"/>
              <a:t>2] Employing max pooling with a window size of 2 x 2, I extracted the most valuable features to minimize computation and mitigate overfitting.</a:t>
            </a:r>
          </a:p>
          <a:p>
            <a:pPr marL="0" indent="0">
              <a:buNone/>
            </a:pPr>
            <a:endParaRPr lang="en-US" dirty="0"/>
          </a:p>
          <a:p>
            <a:pPr marL="0" indent="0">
              <a:buNone/>
            </a:pPr>
            <a:r>
              <a:rPr lang="en-US" dirty="0"/>
              <a:t>3] In the hidden layers, I utilized the </a:t>
            </a:r>
            <a:r>
              <a:rPr lang="en-US" dirty="0" err="1"/>
              <a:t>ReLU</a:t>
            </a:r>
            <a:r>
              <a:rPr lang="en-US" dirty="0"/>
              <a:t> activation function to introduce non-linearity. </a:t>
            </a:r>
            <a:r>
              <a:rPr lang="en-US" dirty="0" err="1"/>
              <a:t>ReLU</a:t>
            </a:r>
            <a:r>
              <a:rPr lang="en-US" dirty="0"/>
              <a:t> returns positive values and zeroes for negative values, enhancing the model's expressiveness.</a:t>
            </a:r>
          </a:p>
          <a:p>
            <a:pPr marL="0" indent="0">
              <a:buNone/>
            </a:pPr>
            <a:endParaRPr lang="en-US" dirty="0"/>
          </a:p>
        </p:txBody>
      </p:sp>
    </p:spTree>
    <p:extLst>
      <p:ext uri="{BB962C8B-B14F-4D97-AF65-F5344CB8AC3E}">
        <p14:creationId xmlns:p14="http://schemas.microsoft.com/office/powerpoint/2010/main" val="77941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3 model architecture</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7" name="Content Placeholder 6">
            <a:extLst>
              <a:ext uri="{FF2B5EF4-FFF2-40B4-BE49-F238E27FC236}">
                <a16:creationId xmlns:a16="http://schemas.microsoft.com/office/drawing/2014/main" id="{23A4EDF3-69F9-D9F3-8C09-C6E632D67B96}"/>
              </a:ext>
            </a:extLst>
          </p:cNvPr>
          <p:cNvSpPr>
            <a:spLocks noGrp="1"/>
          </p:cNvSpPr>
          <p:nvPr>
            <p:ph idx="1"/>
          </p:nvPr>
        </p:nvSpPr>
        <p:spPr>
          <a:xfrm>
            <a:off x="1188720" y="1607127"/>
            <a:ext cx="9829800" cy="4978399"/>
          </a:xfrm>
        </p:spPr>
        <p:txBody>
          <a:bodyPr/>
          <a:lstStyle/>
          <a:p>
            <a:pPr marL="0" indent="0">
              <a:buNone/>
            </a:pPr>
            <a:endParaRPr lang="en-US" dirty="0"/>
          </a:p>
          <a:p>
            <a:pPr marL="0" indent="0">
              <a:buNone/>
            </a:pPr>
            <a:r>
              <a:rPr lang="en-US" dirty="0"/>
              <a:t>4] To optimize computational efficiency and combat overfitting, I designed dense layers comprising 64 neurons. This approach was essential as I trained the model on my laptop.</a:t>
            </a:r>
          </a:p>
          <a:p>
            <a:pPr marL="0" indent="0">
              <a:buNone/>
            </a:pPr>
            <a:endParaRPr lang="en-US" dirty="0"/>
          </a:p>
          <a:p>
            <a:pPr marL="0" indent="0">
              <a:buNone/>
            </a:pPr>
            <a:r>
              <a:rPr lang="en-US" dirty="0"/>
              <a:t>5] In the output layer, I utilized the </a:t>
            </a:r>
            <a:r>
              <a:rPr lang="en-US" dirty="0" err="1"/>
              <a:t>softmax</a:t>
            </a:r>
            <a:r>
              <a:rPr lang="en-US" dirty="0"/>
              <a:t> activation function, which is commonly employed for classification tasks. This function converts raw inputs into class probabilities, aiding in accurate classification.</a:t>
            </a:r>
          </a:p>
        </p:txBody>
      </p:sp>
    </p:spTree>
    <p:extLst>
      <p:ext uri="{BB962C8B-B14F-4D97-AF65-F5344CB8AC3E}">
        <p14:creationId xmlns:p14="http://schemas.microsoft.com/office/powerpoint/2010/main" val="3721594400"/>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{3E4620E7-09C6-444A-8FC0-C82B870796A6}tf67061901_win32</Template>
  <TotalTime>143</TotalTime>
  <Words>942</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Daytona Condensed Light</vt:lpstr>
      <vt:lpstr>Posterama</vt:lpstr>
      <vt:lpstr>Office Theme</vt:lpstr>
      <vt:lpstr>Font detection algorithm using  cnn</vt:lpstr>
      <vt:lpstr>Introduction</vt:lpstr>
      <vt:lpstr>Primary goals</vt:lpstr>
      <vt:lpstr>Approach</vt:lpstr>
      <vt:lpstr>1 Data loading</vt:lpstr>
      <vt:lpstr>2 preprocessing</vt:lpstr>
      <vt:lpstr>Model architecture</vt:lpstr>
      <vt:lpstr>3 model architecture</vt:lpstr>
      <vt:lpstr>3 model architecture</vt:lpstr>
      <vt:lpstr>4 compiling</vt:lpstr>
      <vt:lpstr>5 Dataset split</vt:lpstr>
      <vt:lpstr>6 training and evaluation</vt:lpstr>
      <vt:lpstr>Model testing</vt:lpstr>
      <vt:lpstr>Testing</vt:lpstr>
      <vt:lpstr>Future Improvements</vt:lpstr>
      <vt:lpstr>Thank you to giving this opportunity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detection algorithm using  cnn</dc:title>
  <dc:creator>rohit saswadkar</dc:creator>
  <cp:lastModifiedBy>rohit saswadkar</cp:lastModifiedBy>
  <cp:revision>3</cp:revision>
  <dcterms:created xsi:type="dcterms:W3CDTF">2024-04-18T16:29:28Z</dcterms:created>
  <dcterms:modified xsi:type="dcterms:W3CDTF">2024-04-18T18:53:26Z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