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3add3d00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3add3d00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3add3d0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3add3d0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3add3d00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3add3d00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3add3d00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3add3d00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0.png"/><Relationship Id="rId7" Type="http://schemas.openxmlformats.org/officeDocument/2006/relationships/image" Target="../media/image6.png"/><Relationship Id="rId8"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03253" y="1381575"/>
            <a:ext cx="54222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Munching the methylation data with </a:t>
            </a:r>
            <a:endParaRPr/>
          </a:p>
          <a:p>
            <a:pPr indent="0" lvl="0" marL="0" rtl="0" algn="l">
              <a:spcBef>
                <a:spcPts val="0"/>
              </a:spcBef>
              <a:spcAft>
                <a:spcPts val="0"/>
              </a:spcAft>
              <a:buNone/>
            </a:pPr>
            <a:r>
              <a:rPr i="1" lang="en">
                <a:solidFill>
                  <a:schemeClr val="accent1"/>
                </a:solidFill>
              </a:rPr>
              <a:t>m</a:t>
            </a:r>
            <a:r>
              <a:rPr i="1" lang="en">
                <a:solidFill>
                  <a:schemeClr val="accent1"/>
                </a:solidFill>
              </a:rPr>
              <a:t>infi</a:t>
            </a:r>
            <a:r>
              <a:rPr lang="en"/>
              <a:t> </a:t>
            </a:r>
            <a:endParaRPr/>
          </a:p>
        </p:txBody>
      </p:sp>
      <p:sp>
        <p:nvSpPr>
          <p:cNvPr id="55" name="Google Shape;55;p13"/>
          <p:cNvSpPr txBox="1"/>
          <p:nvPr>
            <p:ph idx="1" type="subTitle"/>
          </p:nvPr>
        </p:nvSpPr>
        <p:spPr>
          <a:xfrm>
            <a:off x="3403250" y="3511775"/>
            <a:ext cx="5266500" cy="792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A high level Overview</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By Group 1</a:t>
            </a:r>
            <a:endParaRPr i="1"/>
          </a:p>
        </p:txBody>
      </p:sp>
      <p:pic>
        <p:nvPicPr>
          <p:cNvPr id="56" name="Google Shape;56;p13"/>
          <p:cNvPicPr preferRelativeResize="0"/>
          <p:nvPr/>
        </p:nvPicPr>
        <p:blipFill>
          <a:blip r:embed="rId3">
            <a:alphaModFix/>
          </a:blip>
          <a:stretch>
            <a:fillRect/>
          </a:stretch>
        </p:blipFill>
        <p:spPr>
          <a:xfrm>
            <a:off x="545425" y="586126"/>
            <a:ext cx="2661274" cy="3575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2845225" y="376025"/>
            <a:ext cx="5889750" cy="3801125"/>
          </a:xfrm>
          <a:prstGeom prst="rect">
            <a:avLst/>
          </a:prstGeom>
          <a:noFill/>
          <a:ln>
            <a:noFill/>
          </a:ln>
        </p:spPr>
      </p:pic>
      <p:pic>
        <p:nvPicPr>
          <p:cNvPr id="62" name="Google Shape;62;p14"/>
          <p:cNvPicPr preferRelativeResize="0"/>
          <p:nvPr/>
        </p:nvPicPr>
        <p:blipFill>
          <a:blip r:embed="rId4">
            <a:alphaModFix/>
          </a:blip>
          <a:stretch>
            <a:fillRect/>
          </a:stretch>
        </p:blipFill>
        <p:spPr>
          <a:xfrm>
            <a:off x="516700" y="635050"/>
            <a:ext cx="2167524" cy="4508451"/>
          </a:xfrm>
          <a:prstGeom prst="rect">
            <a:avLst/>
          </a:prstGeom>
          <a:noFill/>
          <a:ln>
            <a:noFill/>
          </a:ln>
        </p:spPr>
      </p:pic>
      <p:sp>
        <p:nvSpPr>
          <p:cNvPr id="63" name="Google Shape;63;p14"/>
          <p:cNvSpPr txBox="1"/>
          <p:nvPr/>
        </p:nvSpPr>
        <p:spPr>
          <a:xfrm>
            <a:off x="437150" y="167350"/>
            <a:ext cx="25119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Why methylation?</a:t>
            </a:r>
            <a:endParaRPr b="1"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HumanMethylation450</a:t>
            </a:r>
            <a:endParaRPr/>
          </a:p>
        </p:txBody>
      </p:sp>
      <p:sp>
        <p:nvSpPr>
          <p:cNvPr id="69" name="Google Shape;69;p15"/>
          <p:cNvSpPr txBox="1"/>
          <p:nvPr/>
        </p:nvSpPr>
        <p:spPr>
          <a:xfrm>
            <a:off x="399825" y="1165575"/>
            <a:ext cx="4297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04040"/>
                </a:solidFill>
                <a:highlight>
                  <a:srgbClr val="FCFCFC"/>
                </a:highlight>
              </a:rPr>
              <a:t>1. Historical: </a:t>
            </a:r>
            <a:r>
              <a:rPr lang="en" sz="1200">
                <a:solidFill>
                  <a:srgbClr val="404040"/>
                </a:solidFill>
                <a:highlight>
                  <a:srgbClr val="FCFCFC"/>
                </a:highlight>
              </a:rPr>
              <a:t>Illumina on the HumanMethylation27 (27k) array: </a:t>
            </a:r>
            <a:endParaRPr sz="1200">
              <a:solidFill>
                <a:srgbClr val="404040"/>
              </a:solidFill>
              <a:highlight>
                <a:srgbClr val="FCFCFC"/>
              </a:highlight>
            </a:endParaRPr>
          </a:p>
          <a:p>
            <a:pPr indent="-304800" lvl="0" marL="457200" rtl="0" algn="l">
              <a:spcBef>
                <a:spcPts val="0"/>
              </a:spcBef>
              <a:spcAft>
                <a:spcPts val="0"/>
              </a:spcAft>
              <a:buClr>
                <a:srgbClr val="404040"/>
              </a:buClr>
              <a:buSzPts val="1200"/>
              <a:buChar char="-"/>
            </a:pPr>
            <a:r>
              <a:rPr lang="en" sz="1200">
                <a:solidFill>
                  <a:srgbClr val="404040"/>
                </a:solidFill>
                <a:highlight>
                  <a:srgbClr val="FCFCFC"/>
                </a:highlight>
              </a:rPr>
              <a:t>measured methylation at approximately 27,000 CpGs, primarily in gene promoters. </a:t>
            </a:r>
            <a:endParaRPr sz="1200">
              <a:solidFill>
                <a:srgbClr val="404040"/>
              </a:solidFill>
              <a:highlight>
                <a:srgbClr val="FCFCFC"/>
              </a:highlight>
            </a:endParaRPr>
          </a:p>
          <a:p>
            <a:pPr indent="-304800" lvl="0" marL="457200" rtl="0" algn="l">
              <a:spcBef>
                <a:spcPts val="0"/>
              </a:spcBef>
              <a:spcAft>
                <a:spcPts val="0"/>
              </a:spcAft>
              <a:buClr>
                <a:schemeClr val="accent1"/>
              </a:buClr>
              <a:buSzPts val="1200"/>
              <a:buChar char="-"/>
            </a:pPr>
            <a:r>
              <a:rPr lang="en" sz="1200">
                <a:solidFill>
                  <a:schemeClr val="accent1"/>
                </a:solidFill>
                <a:highlight>
                  <a:srgbClr val="FCFCFC"/>
                </a:highlight>
              </a:rPr>
              <a:t>Not truly considered “genome-wide” </a:t>
            </a:r>
            <a:endParaRPr sz="1200">
              <a:solidFill>
                <a:schemeClr val="accent1"/>
              </a:solidFill>
              <a:highlight>
                <a:srgbClr val="FCFCFC"/>
              </a:highlight>
            </a:endParaRPr>
          </a:p>
          <a:p>
            <a:pPr indent="0" lvl="0" marL="0" rtl="0" algn="l">
              <a:spcBef>
                <a:spcPts val="0"/>
              </a:spcBef>
              <a:spcAft>
                <a:spcPts val="0"/>
              </a:spcAft>
              <a:buNone/>
            </a:pPr>
            <a:r>
              <a:rPr lang="en" sz="1200">
                <a:solidFill>
                  <a:srgbClr val="404040"/>
                </a:solidFill>
                <a:highlight>
                  <a:srgbClr val="FCFCFC"/>
                </a:highlight>
              </a:rPr>
              <a:t>2. </a:t>
            </a:r>
            <a:r>
              <a:rPr b="1" lang="en" sz="1200">
                <a:solidFill>
                  <a:srgbClr val="404040"/>
                </a:solidFill>
                <a:highlight>
                  <a:srgbClr val="FCFCFC"/>
                </a:highlight>
              </a:rPr>
              <a:t>Second Best:</a:t>
            </a:r>
            <a:r>
              <a:rPr lang="en" sz="1200">
                <a:solidFill>
                  <a:srgbClr val="404040"/>
                </a:solidFill>
                <a:highlight>
                  <a:srgbClr val="FCFCFC"/>
                </a:highlight>
              </a:rPr>
              <a:t> </a:t>
            </a:r>
            <a:r>
              <a:rPr lang="en" sz="1200">
                <a:solidFill>
                  <a:srgbClr val="404040"/>
                </a:solidFill>
                <a:highlight>
                  <a:srgbClr val="FCFCFC"/>
                </a:highlight>
              </a:rPr>
              <a:t>Illumina on the HumanMethylation450K (combined  original Infinium I probes with the novel Infinium II probes.)</a:t>
            </a:r>
            <a:endParaRPr sz="1200">
              <a:solidFill>
                <a:srgbClr val="404040"/>
              </a:solidFill>
              <a:highlight>
                <a:srgbClr val="FCFCFC"/>
              </a:highlight>
            </a:endParaRPr>
          </a:p>
          <a:p>
            <a:pPr indent="0" lvl="0" marL="0" rtl="0" algn="l">
              <a:spcBef>
                <a:spcPts val="0"/>
              </a:spcBef>
              <a:spcAft>
                <a:spcPts val="0"/>
              </a:spcAft>
              <a:buNone/>
            </a:pPr>
            <a:r>
              <a:t/>
            </a:r>
            <a:endParaRPr sz="1200">
              <a:solidFill>
                <a:srgbClr val="404040"/>
              </a:solidFill>
              <a:highlight>
                <a:srgbClr val="FCFCFC"/>
              </a:highlight>
            </a:endParaRPr>
          </a:p>
          <a:p>
            <a:pPr indent="0" lvl="0" marL="0" rtl="0" algn="l">
              <a:spcBef>
                <a:spcPts val="0"/>
              </a:spcBef>
              <a:spcAft>
                <a:spcPts val="0"/>
              </a:spcAft>
              <a:buNone/>
            </a:pPr>
            <a:r>
              <a:rPr lang="en" sz="1200">
                <a:solidFill>
                  <a:srgbClr val="404040"/>
                </a:solidFill>
                <a:highlight>
                  <a:srgbClr val="FCFCFC"/>
                </a:highlight>
              </a:rPr>
              <a:t>3. </a:t>
            </a:r>
            <a:r>
              <a:rPr b="1" lang="en" sz="1200">
                <a:solidFill>
                  <a:srgbClr val="404040"/>
                </a:solidFill>
                <a:highlight>
                  <a:srgbClr val="FCFCFC"/>
                </a:highlight>
              </a:rPr>
              <a:t>EPIC 850K:</a:t>
            </a:r>
            <a:r>
              <a:rPr lang="en" sz="1200">
                <a:solidFill>
                  <a:srgbClr val="404040"/>
                </a:solidFill>
                <a:highlight>
                  <a:srgbClr val="FCFCFC"/>
                </a:highlight>
              </a:rPr>
              <a:t> Additional ~350K CpGs in mainly enhancer regions.</a:t>
            </a:r>
            <a:endParaRPr sz="1200">
              <a:solidFill>
                <a:srgbClr val="404040"/>
              </a:solidFill>
              <a:highlight>
                <a:srgbClr val="FCFCFC"/>
              </a:highlight>
            </a:endParaRPr>
          </a:p>
        </p:txBody>
      </p:sp>
      <p:sp>
        <p:nvSpPr>
          <p:cNvPr id="70" name="Google Shape;70;p15"/>
          <p:cNvSpPr txBox="1"/>
          <p:nvPr/>
        </p:nvSpPr>
        <p:spPr>
          <a:xfrm>
            <a:off x="5355900" y="4540525"/>
            <a:ext cx="3788100" cy="2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solidFill>
                  <a:schemeClr val="dk2"/>
                </a:solidFill>
              </a:rPr>
              <a:t>Source: Ross et al 2022; Batch-effect detection, correction and characterisation in Illumina HumanMethylation450 and MethylationEPIC BeadChip array data</a:t>
            </a:r>
            <a:endParaRPr sz="400">
              <a:solidFill>
                <a:schemeClr val="dk2"/>
              </a:solidFill>
            </a:endParaRPr>
          </a:p>
        </p:txBody>
      </p:sp>
      <p:pic>
        <p:nvPicPr>
          <p:cNvPr id="71" name="Google Shape;71;p15"/>
          <p:cNvPicPr preferRelativeResize="0"/>
          <p:nvPr/>
        </p:nvPicPr>
        <p:blipFill>
          <a:blip r:embed="rId3">
            <a:alphaModFix/>
          </a:blip>
          <a:stretch>
            <a:fillRect/>
          </a:stretch>
        </p:blipFill>
        <p:spPr>
          <a:xfrm>
            <a:off x="5017375" y="1017725"/>
            <a:ext cx="3814923" cy="3218000"/>
          </a:xfrm>
          <a:prstGeom prst="rect">
            <a:avLst/>
          </a:prstGeom>
          <a:noFill/>
          <a:ln>
            <a:noFill/>
          </a:ln>
        </p:spPr>
      </p:pic>
      <p:pic>
        <p:nvPicPr>
          <p:cNvPr id="72" name="Google Shape;72;p15"/>
          <p:cNvPicPr preferRelativeResize="0"/>
          <p:nvPr/>
        </p:nvPicPr>
        <p:blipFill rotWithShape="1">
          <a:blip r:embed="rId4">
            <a:alphaModFix/>
          </a:blip>
          <a:srcRect b="70542" l="0" r="0" t="0"/>
          <a:stretch/>
        </p:blipFill>
        <p:spPr>
          <a:xfrm>
            <a:off x="5570979" y="167100"/>
            <a:ext cx="3292472" cy="727424"/>
          </a:xfrm>
          <a:prstGeom prst="rect">
            <a:avLst/>
          </a:prstGeom>
          <a:noFill/>
          <a:ln>
            <a:noFill/>
          </a:ln>
        </p:spPr>
      </p:pic>
      <p:sp>
        <p:nvSpPr>
          <p:cNvPr id="73" name="Google Shape;73;p15"/>
          <p:cNvSpPr txBox="1"/>
          <p:nvPr/>
        </p:nvSpPr>
        <p:spPr>
          <a:xfrm>
            <a:off x="417375" y="3740125"/>
            <a:ext cx="4262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333333"/>
                </a:solidFill>
                <a:highlight>
                  <a:srgbClr val="FFFFFF"/>
                </a:highlight>
              </a:rPr>
              <a:t>Objective:</a:t>
            </a:r>
            <a:r>
              <a:rPr lang="en" sz="1000">
                <a:solidFill>
                  <a:srgbClr val="333333"/>
                </a:solidFill>
                <a:highlight>
                  <a:srgbClr val="FFFFFF"/>
                </a:highlight>
              </a:rPr>
              <a:t> Identify d</a:t>
            </a:r>
            <a:r>
              <a:rPr lang="en" sz="1000">
                <a:solidFill>
                  <a:srgbClr val="333333"/>
                </a:solidFill>
                <a:highlight>
                  <a:srgbClr val="FFFFFF"/>
                </a:highlight>
              </a:rPr>
              <a:t>ifferences in DNA methylation between samples which can either be at a single CpG: aka </a:t>
            </a:r>
            <a:r>
              <a:rPr b="1" lang="en" sz="1000">
                <a:solidFill>
                  <a:srgbClr val="333333"/>
                </a:solidFill>
                <a:highlight>
                  <a:srgbClr val="FFFFFF"/>
                </a:highlight>
              </a:rPr>
              <a:t>differentially methylated position (DMP)</a:t>
            </a:r>
            <a:r>
              <a:rPr lang="en" sz="1000">
                <a:solidFill>
                  <a:srgbClr val="333333"/>
                </a:solidFill>
                <a:highlight>
                  <a:srgbClr val="FFFFFF"/>
                </a:highlight>
              </a:rPr>
              <a:t>, or at a regional level which is called a </a:t>
            </a:r>
            <a:r>
              <a:rPr b="1" lang="en" sz="1000">
                <a:solidFill>
                  <a:srgbClr val="333333"/>
                </a:solidFill>
                <a:highlight>
                  <a:srgbClr val="FFFFFF"/>
                </a:highlight>
              </a:rPr>
              <a:t>differentially methylated region (DMR).</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Minfi offers</a:t>
            </a:r>
            <a:endParaRPr/>
          </a:p>
        </p:txBody>
      </p:sp>
      <p:pic>
        <p:nvPicPr>
          <p:cNvPr id="79" name="Google Shape;79;p16"/>
          <p:cNvPicPr preferRelativeResize="0"/>
          <p:nvPr/>
        </p:nvPicPr>
        <p:blipFill>
          <a:blip r:embed="rId3">
            <a:alphaModFix/>
          </a:blip>
          <a:stretch>
            <a:fillRect/>
          </a:stretch>
        </p:blipFill>
        <p:spPr>
          <a:xfrm>
            <a:off x="7887775" y="1674099"/>
            <a:ext cx="1145400" cy="818129"/>
          </a:xfrm>
          <a:prstGeom prst="rect">
            <a:avLst/>
          </a:prstGeom>
          <a:noFill/>
          <a:ln>
            <a:noFill/>
          </a:ln>
        </p:spPr>
      </p:pic>
      <p:pic>
        <p:nvPicPr>
          <p:cNvPr id="80" name="Google Shape;80;p16"/>
          <p:cNvPicPr preferRelativeResize="0"/>
          <p:nvPr/>
        </p:nvPicPr>
        <p:blipFill>
          <a:blip r:embed="rId4">
            <a:alphaModFix/>
          </a:blip>
          <a:stretch>
            <a:fillRect/>
          </a:stretch>
        </p:blipFill>
        <p:spPr>
          <a:xfrm>
            <a:off x="6466324" y="1514800"/>
            <a:ext cx="1479724" cy="1056950"/>
          </a:xfrm>
          <a:prstGeom prst="rect">
            <a:avLst/>
          </a:prstGeom>
          <a:noFill/>
          <a:ln>
            <a:noFill/>
          </a:ln>
        </p:spPr>
      </p:pic>
      <p:sp>
        <p:nvSpPr>
          <p:cNvPr id="81" name="Google Shape;81;p16"/>
          <p:cNvSpPr txBox="1"/>
          <p:nvPr/>
        </p:nvSpPr>
        <p:spPr>
          <a:xfrm>
            <a:off x="672250" y="1175075"/>
            <a:ext cx="11454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2" name="Google Shape;82;p16"/>
          <p:cNvSpPr txBox="1"/>
          <p:nvPr/>
        </p:nvSpPr>
        <p:spPr>
          <a:xfrm>
            <a:off x="103000" y="602675"/>
            <a:ext cx="5407800" cy="3618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lang="en" sz="1200">
                <a:solidFill>
                  <a:schemeClr val="dk2"/>
                </a:solidFill>
              </a:rPr>
              <a:t>Functions to load and transform IDAT file (raw files obtained post microarray) using </a:t>
            </a:r>
            <a:r>
              <a:rPr i="1" lang="en" sz="1200">
                <a:solidFill>
                  <a:srgbClr val="4A86E8"/>
                </a:solidFill>
              </a:rPr>
              <a:t>read.metharray.exp.</a:t>
            </a:r>
            <a:endParaRPr i="1" sz="1200">
              <a:solidFill>
                <a:srgbClr val="4A86E8"/>
              </a:solidFill>
            </a:endParaRPr>
          </a:p>
          <a:p>
            <a:pPr indent="-304800" lvl="0" marL="457200" rtl="0" algn="l">
              <a:spcBef>
                <a:spcPts val="0"/>
              </a:spcBef>
              <a:spcAft>
                <a:spcPts val="0"/>
              </a:spcAft>
              <a:buClr>
                <a:schemeClr val="dk2"/>
              </a:buClr>
              <a:buSzPts val="1200"/>
              <a:buChar char="●"/>
            </a:pPr>
            <a:r>
              <a:rPr lang="en" sz="1200">
                <a:solidFill>
                  <a:schemeClr val="dk2"/>
                </a:solidFill>
              </a:rPr>
              <a:t>Perform basic </a:t>
            </a:r>
            <a:r>
              <a:rPr b="1" lang="en" sz="1200">
                <a:solidFill>
                  <a:schemeClr val="dk2"/>
                </a:solidFill>
              </a:rPr>
              <a:t>QC</a:t>
            </a:r>
            <a:r>
              <a:rPr lang="en" sz="1200">
                <a:solidFill>
                  <a:schemeClr val="dk2"/>
                </a:solidFill>
              </a:rPr>
              <a:t>.</a:t>
            </a:r>
            <a:endParaRPr sz="1200">
              <a:solidFill>
                <a:schemeClr val="dk2"/>
              </a:solidFill>
            </a:endParaRPr>
          </a:p>
          <a:p>
            <a:pPr indent="-304800" lvl="0" marL="457200" rtl="0" algn="l">
              <a:spcBef>
                <a:spcPts val="0"/>
              </a:spcBef>
              <a:spcAft>
                <a:spcPts val="0"/>
              </a:spcAft>
              <a:buClr>
                <a:schemeClr val="dk2"/>
              </a:buClr>
              <a:buSzPts val="1200"/>
              <a:buChar char="●"/>
            </a:pPr>
            <a:r>
              <a:rPr b="1" lang="en" sz="1200">
                <a:solidFill>
                  <a:schemeClr val="dk2"/>
                </a:solidFill>
              </a:rPr>
              <a:t>Normalization </a:t>
            </a:r>
            <a:r>
              <a:rPr lang="en" sz="1200">
                <a:solidFill>
                  <a:schemeClr val="dk2"/>
                </a:solidFill>
              </a:rPr>
              <a:t>(remember we are using probes from both infinium 1 and 2). Because these two types of probes use different methods (two colors vs. one color, and different biochemical reactions) to measure methylation, the data they produce are on slightly different scales. If left uncorrected - there would be a relative overenrichment of type I over type II probes in a top ranked list of probes correlating with a phenotype.</a:t>
            </a:r>
            <a:endParaRPr sz="1200">
              <a:solidFill>
                <a:schemeClr val="dk2"/>
              </a:solidFill>
            </a:endParaRPr>
          </a:p>
          <a:p>
            <a:pPr indent="0" lvl="0" marL="457200" rtl="0" algn="l">
              <a:spcBef>
                <a:spcPts val="0"/>
              </a:spcBef>
              <a:spcAft>
                <a:spcPts val="0"/>
              </a:spcAft>
              <a:buNone/>
            </a:pPr>
            <a:r>
              <a:rPr lang="en" sz="1200">
                <a:solidFill>
                  <a:schemeClr val="dk2"/>
                </a:solidFill>
              </a:rPr>
              <a:t>	- </a:t>
            </a:r>
            <a:r>
              <a:rPr b="1" lang="en" sz="1200">
                <a:solidFill>
                  <a:schemeClr val="dk2"/>
                </a:solidFill>
              </a:rPr>
              <a:t>Rule of thumb:</a:t>
            </a:r>
            <a:r>
              <a:rPr lang="en" sz="1200">
                <a:solidFill>
                  <a:schemeClr val="dk2"/>
                </a:solidFill>
              </a:rPr>
              <a:t> If you expect global biological methylation differences in samples (eg: normal vs cancer) use  </a:t>
            </a:r>
            <a:r>
              <a:rPr i="1" lang="en" sz="1200">
                <a:solidFill>
                  <a:srgbClr val="4A86E8"/>
                </a:solidFill>
              </a:rPr>
              <a:t>preprocessFunnorm </a:t>
            </a:r>
            <a:r>
              <a:rPr lang="en" sz="1200">
                <a:solidFill>
                  <a:schemeClr val="dk2"/>
                </a:solidFill>
              </a:rPr>
              <a:t>otherwise if having simple data (all from same tissue/cell type) use </a:t>
            </a:r>
            <a:r>
              <a:rPr i="1" lang="en" sz="1200">
                <a:solidFill>
                  <a:schemeClr val="accent1"/>
                </a:solidFill>
              </a:rPr>
              <a:t>preprocessQuantile.</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Data exploration usingMDS plot (similar to PCA).</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Poor quality Probe filtering (since C to T conversions are the most common type of SNP in the human genome)</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Probe-Wise Differential Methylation (Per base) using limma and </a:t>
            </a:r>
            <a:r>
              <a:rPr i="1" lang="en" sz="1200">
                <a:solidFill>
                  <a:schemeClr val="accent1"/>
                </a:solidFill>
              </a:rPr>
              <a:t>dmpFinder</a:t>
            </a:r>
            <a:r>
              <a:rPr lang="en" sz="1200">
                <a:solidFill>
                  <a:schemeClr val="dk2"/>
                </a:solidFill>
              </a:rPr>
              <a:t>.</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Differentially methylated regions (DMRs for  scale of gene promoters (1–2 kb)) using </a:t>
            </a:r>
            <a:r>
              <a:rPr i="1" lang="en" sz="1200">
                <a:solidFill>
                  <a:schemeClr val="accent1"/>
                </a:solidFill>
              </a:rPr>
              <a:t>bumphunter.</a:t>
            </a: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Block finding (from 10Kbp-11Mbp)</a:t>
            </a:r>
            <a:endParaRPr sz="1200">
              <a:solidFill>
                <a:schemeClr val="dk2"/>
              </a:solidFill>
            </a:endParaRPr>
          </a:p>
          <a:p>
            <a:pPr indent="0" lvl="0" marL="0" rtl="0" algn="l">
              <a:spcBef>
                <a:spcPts val="0"/>
              </a:spcBef>
              <a:spcAft>
                <a:spcPts val="0"/>
              </a:spcAft>
              <a:buNone/>
            </a:pPr>
            <a:r>
              <a:t/>
            </a:r>
            <a:endParaRPr i="1" sz="1200">
              <a:solidFill>
                <a:schemeClr val="accent1"/>
              </a:solidFill>
            </a:endParaRPr>
          </a:p>
        </p:txBody>
      </p:sp>
      <p:pic>
        <p:nvPicPr>
          <p:cNvPr id="83" name="Google Shape;83;p16"/>
          <p:cNvPicPr preferRelativeResize="0"/>
          <p:nvPr/>
        </p:nvPicPr>
        <p:blipFill>
          <a:blip r:embed="rId5">
            <a:alphaModFix/>
          </a:blip>
          <a:stretch>
            <a:fillRect/>
          </a:stretch>
        </p:blipFill>
        <p:spPr>
          <a:xfrm>
            <a:off x="5388675" y="1661725"/>
            <a:ext cx="1145400" cy="818135"/>
          </a:xfrm>
          <a:prstGeom prst="rect">
            <a:avLst/>
          </a:prstGeom>
          <a:noFill/>
          <a:ln>
            <a:noFill/>
          </a:ln>
        </p:spPr>
      </p:pic>
      <p:pic>
        <p:nvPicPr>
          <p:cNvPr id="84" name="Google Shape;84;p16"/>
          <p:cNvPicPr preferRelativeResize="0"/>
          <p:nvPr/>
        </p:nvPicPr>
        <p:blipFill>
          <a:blip r:embed="rId6">
            <a:alphaModFix/>
          </a:blip>
          <a:stretch>
            <a:fillRect/>
          </a:stretch>
        </p:blipFill>
        <p:spPr>
          <a:xfrm>
            <a:off x="5565020" y="653750"/>
            <a:ext cx="2074000" cy="956300"/>
          </a:xfrm>
          <a:prstGeom prst="rect">
            <a:avLst/>
          </a:prstGeom>
          <a:noFill/>
          <a:ln>
            <a:noFill/>
          </a:ln>
        </p:spPr>
      </p:pic>
      <p:pic>
        <p:nvPicPr>
          <p:cNvPr id="85" name="Google Shape;85;p16"/>
          <p:cNvPicPr preferRelativeResize="0"/>
          <p:nvPr/>
        </p:nvPicPr>
        <p:blipFill>
          <a:blip r:embed="rId7">
            <a:alphaModFix/>
          </a:blip>
          <a:stretch>
            <a:fillRect/>
          </a:stretch>
        </p:blipFill>
        <p:spPr>
          <a:xfrm>
            <a:off x="5632773" y="2479850"/>
            <a:ext cx="1407600" cy="1384150"/>
          </a:xfrm>
          <a:prstGeom prst="rect">
            <a:avLst/>
          </a:prstGeom>
          <a:noFill/>
          <a:ln>
            <a:noFill/>
          </a:ln>
        </p:spPr>
      </p:pic>
      <p:sp>
        <p:nvSpPr>
          <p:cNvPr id="86" name="Google Shape;86;p16"/>
          <p:cNvSpPr txBox="1"/>
          <p:nvPr/>
        </p:nvSpPr>
        <p:spPr>
          <a:xfrm>
            <a:off x="0" y="4958100"/>
            <a:ext cx="501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Source: </a:t>
            </a:r>
            <a:r>
              <a:rPr lang="en" sz="500"/>
              <a:t>https://nbis-workshop-epigenomics.readthedocs.io/en/latest/content/tutorials/methylationArray/Array_Tutorial.html#data-exploration</a:t>
            </a:r>
            <a:endParaRPr sz="500"/>
          </a:p>
        </p:txBody>
      </p:sp>
      <p:pic>
        <p:nvPicPr>
          <p:cNvPr id="87" name="Google Shape;87;p16"/>
          <p:cNvPicPr preferRelativeResize="0"/>
          <p:nvPr/>
        </p:nvPicPr>
        <p:blipFill>
          <a:blip r:embed="rId8">
            <a:alphaModFix/>
          </a:blip>
          <a:stretch>
            <a:fillRect/>
          </a:stretch>
        </p:blipFill>
        <p:spPr>
          <a:xfrm>
            <a:off x="5565025" y="3905899"/>
            <a:ext cx="2391200" cy="119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RGChannelSet</a:t>
            </a:r>
            <a:endParaRPr/>
          </a:p>
        </p:txBody>
      </p:sp>
      <p:pic>
        <p:nvPicPr>
          <p:cNvPr id="93" name="Google Shape;93;p17"/>
          <p:cNvPicPr preferRelativeResize="0"/>
          <p:nvPr/>
        </p:nvPicPr>
        <p:blipFill>
          <a:blip r:embed="rId3">
            <a:alphaModFix/>
          </a:blip>
          <a:stretch>
            <a:fillRect/>
          </a:stretch>
        </p:blipFill>
        <p:spPr>
          <a:xfrm>
            <a:off x="389600" y="1102325"/>
            <a:ext cx="2586726" cy="1496975"/>
          </a:xfrm>
          <a:prstGeom prst="rect">
            <a:avLst/>
          </a:prstGeom>
          <a:noFill/>
          <a:ln>
            <a:noFill/>
          </a:ln>
        </p:spPr>
      </p:pic>
      <p:pic>
        <p:nvPicPr>
          <p:cNvPr id="94" name="Google Shape;94;p17"/>
          <p:cNvPicPr preferRelativeResize="0"/>
          <p:nvPr/>
        </p:nvPicPr>
        <p:blipFill>
          <a:blip r:embed="rId4">
            <a:alphaModFix/>
          </a:blip>
          <a:stretch>
            <a:fillRect/>
          </a:stretch>
        </p:blipFill>
        <p:spPr>
          <a:xfrm>
            <a:off x="343376" y="3062299"/>
            <a:ext cx="3947939" cy="1820375"/>
          </a:xfrm>
          <a:prstGeom prst="rect">
            <a:avLst/>
          </a:prstGeom>
          <a:noFill/>
          <a:ln>
            <a:noFill/>
          </a:ln>
        </p:spPr>
      </p:pic>
      <p:pic>
        <p:nvPicPr>
          <p:cNvPr id="95" name="Google Shape;95;p17"/>
          <p:cNvPicPr preferRelativeResize="0"/>
          <p:nvPr/>
        </p:nvPicPr>
        <p:blipFill>
          <a:blip r:embed="rId5">
            <a:alphaModFix/>
          </a:blip>
          <a:stretch>
            <a:fillRect/>
          </a:stretch>
        </p:blipFill>
        <p:spPr>
          <a:xfrm>
            <a:off x="3671200" y="1188375"/>
            <a:ext cx="1563176" cy="1324900"/>
          </a:xfrm>
          <a:prstGeom prst="rect">
            <a:avLst/>
          </a:prstGeom>
          <a:noFill/>
          <a:ln>
            <a:noFill/>
          </a:ln>
        </p:spPr>
      </p:pic>
      <p:sp>
        <p:nvSpPr>
          <p:cNvPr id="96" name="Google Shape;96;p17"/>
          <p:cNvSpPr txBox="1"/>
          <p:nvPr/>
        </p:nvSpPr>
        <p:spPr>
          <a:xfrm>
            <a:off x="2908550" y="1671263"/>
            <a:ext cx="914700" cy="35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Similar to ==</a:t>
            </a:r>
            <a:endParaRPr sz="800">
              <a:solidFill>
                <a:schemeClr val="dk2"/>
              </a:solidFill>
            </a:endParaRPr>
          </a:p>
        </p:txBody>
      </p:sp>
      <p:pic>
        <p:nvPicPr>
          <p:cNvPr id="97" name="Google Shape;97;p17"/>
          <p:cNvPicPr preferRelativeResize="0"/>
          <p:nvPr/>
        </p:nvPicPr>
        <p:blipFill>
          <a:blip r:embed="rId6">
            <a:alphaModFix/>
          </a:blip>
          <a:stretch>
            <a:fillRect/>
          </a:stretch>
        </p:blipFill>
        <p:spPr>
          <a:xfrm>
            <a:off x="5293448" y="2078850"/>
            <a:ext cx="3818950" cy="2763776"/>
          </a:xfrm>
          <a:prstGeom prst="rect">
            <a:avLst/>
          </a:prstGeom>
          <a:noFill/>
          <a:ln>
            <a:noFill/>
          </a:ln>
        </p:spPr>
      </p:pic>
      <p:sp>
        <p:nvSpPr>
          <p:cNvPr id="98" name="Google Shape;98;p17"/>
          <p:cNvSpPr txBox="1"/>
          <p:nvPr/>
        </p:nvSpPr>
        <p:spPr>
          <a:xfrm>
            <a:off x="5539800" y="4842625"/>
            <a:ext cx="41283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Source: </a:t>
            </a:r>
            <a:r>
              <a:rPr lang="en" sz="500"/>
              <a:t>https://bioconductor.org/help/course-materials/2015/BioC2015/methylation450k.html</a:t>
            </a:r>
            <a:endParaRPr sz="500"/>
          </a:p>
        </p:txBody>
      </p:sp>
      <p:sp>
        <p:nvSpPr>
          <p:cNvPr id="99" name="Google Shape;99;p17"/>
          <p:cNvSpPr txBox="1"/>
          <p:nvPr/>
        </p:nvSpPr>
        <p:spPr>
          <a:xfrm>
            <a:off x="6038025" y="1138500"/>
            <a:ext cx="3000000" cy="7041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1200"/>
              </a:spcAft>
              <a:buNone/>
            </a:pPr>
            <a:r>
              <a:rPr b="1" lang="en" sz="1500">
                <a:solidFill>
                  <a:srgbClr val="1F2328"/>
                </a:solidFill>
                <a:highlight>
                  <a:srgbClr val="FFFFFF"/>
                </a:highlight>
              </a:rPr>
              <a:t>Don’t forget to check out </a:t>
            </a:r>
            <a:r>
              <a:rPr b="1" lang="en" sz="1500">
                <a:solidFill>
                  <a:srgbClr val="1F2328"/>
                </a:solidFill>
                <a:highlight>
                  <a:srgbClr val="FFFFFF"/>
                </a:highlight>
              </a:rPr>
              <a:t>shinyMethyl and EpiViz!!</a:t>
            </a:r>
            <a:endParaRPr b="1" sz="1500">
              <a:solidFill>
                <a:srgbClr val="1F2328"/>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