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4400f7d75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4400f7d75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4400f7d7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4400f7d7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predict gender from methylome, then corroborate with metadata.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4400f7d7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4400f7d7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4400f7d7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4400f7d7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665550" y="4351800"/>
            <a:ext cx="18129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#1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163" y="1082675"/>
            <a:ext cx="6335674" cy="320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88" y="167600"/>
            <a:ext cx="8360022" cy="7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50" y="792975"/>
            <a:ext cx="3811101" cy="26427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572000" y="1506075"/>
            <a:ext cx="4067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Total 59 blood samples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n" sz="1800">
                <a:solidFill>
                  <a:schemeClr val="dk2"/>
                </a:solidFill>
              </a:rPr>
              <a:t>48 severe COVID-19 patientes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n" sz="1800">
                <a:solidFill>
                  <a:schemeClr val="dk2"/>
                </a:solidFill>
              </a:rPr>
              <a:t>11 healthy donors (HDs)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96300" y="231300"/>
            <a:ext cx="53646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Samples and main question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182150" y="3572425"/>
            <a:ext cx="6779700" cy="10311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What are the epigenetic alterations that occur monocytes during hyperinflammatory responses in severe COVID-19 patients?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564625" y="1068075"/>
            <a:ext cx="1683000" cy="2062725"/>
            <a:chOff x="3154225" y="1525275"/>
            <a:chExt cx="1683000" cy="2062725"/>
          </a:xfrm>
        </p:grpSpPr>
        <p:sp>
          <p:nvSpPr>
            <p:cNvPr id="70" name="Google Shape;70;p15"/>
            <p:cNvSpPr/>
            <p:nvPr/>
          </p:nvSpPr>
          <p:spPr>
            <a:xfrm>
              <a:off x="3485717" y="3079475"/>
              <a:ext cx="12948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 txBox="1"/>
            <p:nvPr/>
          </p:nvSpPr>
          <p:spPr>
            <a:xfrm>
              <a:off x="3154233" y="3216600"/>
              <a:ext cx="692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Quality Control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Google Shape;72;p15"/>
            <p:cNvSpPr txBox="1"/>
            <p:nvPr/>
          </p:nvSpPr>
          <p:spPr>
            <a:xfrm>
              <a:off x="3154225" y="1525275"/>
              <a:ext cx="1683000" cy="12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ShinyÉPICo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Roboto"/>
                <a:buChar char="❏"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Success of array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Roboto"/>
                <a:buChar char="❏"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Success of disulphite assay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Roboto"/>
                <a:buChar char="❏"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 Exclude regions not of interest (chr X and Y)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Roboto"/>
                <a:buChar char="❏"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SNP removal (Noob)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73" name="Google Shape;73;p15"/>
            <p:cNvGrpSpPr/>
            <p:nvPr/>
          </p:nvGrpSpPr>
          <p:grpSpPr>
            <a:xfrm>
              <a:off x="3435870" y="2800065"/>
              <a:ext cx="92400" cy="411825"/>
              <a:chOff x="845575" y="2563700"/>
              <a:chExt cx="92400" cy="411825"/>
            </a:xfrm>
          </p:grpSpPr>
          <p:sp>
            <p:nvSpPr>
              <p:cNvPr id="74" name="Google Shape;74;p15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" name="Google Shape;75;p15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76" name="Google Shape;76;p15"/>
          <p:cNvGrpSpPr/>
          <p:nvPr/>
        </p:nvGrpSpPr>
        <p:grpSpPr>
          <a:xfrm>
            <a:off x="1714975" y="2245396"/>
            <a:ext cx="1881900" cy="2275504"/>
            <a:chOff x="1714975" y="2702596"/>
            <a:chExt cx="1881900" cy="2275504"/>
          </a:xfrm>
        </p:grpSpPr>
        <p:sp>
          <p:nvSpPr>
            <p:cNvPr id="77" name="Google Shape;77;p15"/>
            <p:cNvSpPr/>
            <p:nvPr/>
          </p:nvSpPr>
          <p:spPr>
            <a:xfrm>
              <a:off x="2191011" y="3079475"/>
              <a:ext cx="1294800" cy="133500"/>
            </a:xfrm>
            <a:prstGeom prst="rect">
              <a:avLst/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1828196" y="2702596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DMPs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1714975" y="3503000"/>
              <a:ext cx="1881900" cy="14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limma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Roboto"/>
                <a:buChar char="❏"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Batch correction (technical variation vs biological variation), followed by PCA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Roboto"/>
                <a:buChar char="❏"/>
              </a:pPr>
              <a:r>
                <a:rPr b="1"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Quantile normalization (minfi)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Roboto"/>
                <a:buChar char="❏"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differentially methylated CpG sites by using t-tests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Roboto"/>
                <a:buChar char="❏"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Include relevant covariates in the analysis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0" name="Google Shape;80;p15"/>
            <p:cNvGrpSpPr/>
            <p:nvPr/>
          </p:nvGrpSpPr>
          <p:grpSpPr>
            <a:xfrm rot="10800000">
              <a:off x="2149293" y="3079467"/>
              <a:ext cx="92400" cy="411825"/>
              <a:chOff x="2072481" y="2563700"/>
              <a:chExt cx="92400" cy="411825"/>
            </a:xfrm>
          </p:grpSpPr>
          <p:cxnSp>
            <p:nvCxnSpPr>
              <p:cNvPr id="81" name="Google Shape;81;p15"/>
              <p:cNvCxnSpPr/>
              <p:nvPr/>
            </p:nvCxnSpPr>
            <p:spPr>
              <a:xfrm>
                <a:off x="2118681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2" name="Google Shape;82;p15"/>
              <p:cNvSpPr/>
              <p:nvPr/>
            </p:nvSpPr>
            <p:spPr>
              <a:xfrm>
                <a:off x="2072481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3" name="Google Shape;83;p15"/>
          <p:cNvGrpSpPr/>
          <p:nvPr/>
        </p:nvGrpSpPr>
        <p:grpSpPr>
          <a:xfrm>
            <a:off x="2842400" y="1395650"/>
            <a:ext cx="1976700" cy="1735150"/>
            <a:chOff x="2842400" y="1852850"/>
            <a:chExt cx="1976700" cy="1735150"/>
          </a:xfrm>
        </p:grpSpPr>
        <p:sp>
          <p:nvSpPr>
            <p:cNvPr id="84" name="Google Shape;84;p15"/>
            <p:cNvSpPr/>
            <p:nvPr/>
          </p:nvSpPr>
          <p:spPr>
            <a:xfrm>
              <a:off x="3485717" y="3079475"/>
              <a:ext cx="12948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3154233" y="3216600"/>
              <a:ext cx="692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DVPs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2842400" y="1852850"/>
              <a:ext cx="1976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Roboto"/>
                <a:buChar char="❏"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Filtering by FDR and delta b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Roboto"/>
                <a:buChar char="❏"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iEVORA - equality of variance by Barlett’s test (FDR &lt; 0.001)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7" name="Google Shape;87;p15"/>
            <p:cNvGrpSpPr/>
            <p:nvPr/>
          </p:nvGrpSpPr>
          <p:grpSpPr>
            <a:xfrm>
              <a:off x="3435870" y="2800065"/>
              <a:ext cx="92400" cy="411825"/>
              <a:chOff x="845575" y="2563700"/>
              <a:chExt cx="92400" cy="411825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9" name="Google Shape;89;p15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90" name="Google Shape;90;p15"/>
          <p:cNvGrpSpPr/>
          <p:nvPr/>
        </p:nvGrpSpPr>
        <p:grpSpPr>
          <a:xfrm>
            <a:off x="4070925" y="2114550"/>
            <a:ext cx="2004296" cy="1877250"/>
            <a:chOff x="4070925" y="2571750"/>
            <a:chExt cx="2004296" cy="1877250"/>
          </a:xfrm>
        </p:grpSpPr>
        <p:sp>
          <p:nvSpPr>
            <p:cNvPr id="91" name="Google Shape;91;p15"/>
            <p:cNvSpPr/>
            <p:nvPr/>
          </p:nvSpPr>
          <p:spPr>
            <a:xfrm>
              <a:off x="4780421" y="3079475"/>
              <a:ext cx="1294800" cy="133500"/>
            </a:xfrm>
            <a:prstGeom prst="rect">
              <a:avLst/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15"/>
            <p:cNvGrpSpPr/>
            <p:nvPr/>
          </p:nvGrpSpPr>
          <p:grpSpPr>
            <a:xfrm rot="10800000">
              <a:off x="4737413" y="3079467"/>
              <a:ext cx="92400" cy="411825"/>
              <a:chOff x="2070100" y="2563700"/>
              <a:chExt cx="92400" cy="411825"/>
            </a:xfrm>
          </p:grpSpPr>
          <p:cxnSp>
            <p:nvCxnSpPr>
              <p:cNvPr id="93" name="Google Shape;93;p15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4" name="Google Shape;94;p15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" name="Google Shape;95;p15"/>
            <p:cNvSpPr txBox="1"/>
            <p:nvPr/>
          </p:nvSpPr>
          <p:spPr>
            <a:xfrm>
              <a:off x="4098426" y="2571750"/>
              <a:ext cx="13704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Association analysis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5"/>
            <p:cNvSpPr txBox="1"/>
            <p:nvPr/>
          </p:nvSpPr>
          <p:spPr>
            <a:xfrm>
              <a:off x="4070925" y="3505200"/>
              <a:ext cx="18819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Roboto"/>
                <a:buChar char="❏"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Hypermethylation correlation (Spearman) with SOFA categories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Google Shape;97;p15"/>
          <p:cNvGrpSpPr/>
          <p:nvPr/>
        </p:nvGrpSpPr>
        <p:grpSpPr>
          <a:xfrm>
            <a:off x="5296698" y="1395650"/>
            <a:ext cx="2364900" cy="1735150"/>
            <a:chOff x="5296698" y="1852850"/>
            <a:chExt cx="2364900" cy="1735150"/>
          </a:xfrm>
        </p:grpSpPr>
        <p:sp>
          <p:nvSpPr>
            <p:cNvPr id="98" name="Google Shape;98;p15"/>
            <p:cNvSpPr/>
            <p:nvPr/>
          </p:nvSpPr>
          <p:spPr>
            <a:xfrm>
              <a:off x="6075125" y="3079475"/>
              <a:ext cx="12948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15"/>
            <p:cNvGrpSpPr/>
            <p:nvPr/>
          </p:nvGrpSpPr>
          <p:grpSpPr>
            <a:xfrm>
              <a:off x="6031394" y="2800065"/>
              <a:ext cx="92400" cy="411825"/>
              <a:chOff x="845575" y="2563700"/>
              <a:chExt cx="92400" cy="411825"/>
            </a:xfrm>
          </p:grpSpPr>
          <p:cxnSp>
            <p:nvCxnSpPr>
              <p:cNvPr id="100" name="Google Shape;100;p15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1" name="Google Shape;101;p15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" name="Google Shape;102;p15"/>
            <p:cNvSpPr txBox="1"/>
            <p:nvPr/>
          </p:nvSpPr>
          <p:spPr>
            <a:xfrm>
              <a:off x="5707743" y="3216600"/>
              <a:ext cx="14406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Genomic regions characterization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5"/>
            <p:cNvSpPr txBox="1"/>
            <p:nvPr/>
          </p:nvSpPr>
          <p:spPr>
            <a:xfrm>
              <a:off x="5296698" y="1852850"/>
              <a:ext cx="23649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Roboto"/>
                <a:buChar char="❏"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Motif enrichment (HOMER)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Roboto"/>
                <a:buChar char="❏"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GREAT for GO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Roboto"/>
                <a:buChar char="❏"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Chromatin functional state enrichment with ChromHMM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" name="Google Shape;104;p15"/>
          <p:cNvGrpSpPr/>
          <p:nvPr/>
        </p:nvGrpSpPr>
        <p:grpSpPr>
          <a:xfrm>
            <a:off x="7004002" y="2245400"/>
            <a:ext cx="2142435" cy="1744202"/>
            <a:chOff x="7004002" y="2702600"/>
            <a:chExt cx="2142435" cy="1744202"/>
          </a:xfrm>
        </p:grpSpPr>
        <p:sp>
          <p:nvSpPr>
            <p:cNvPr id="105" name="Google Shape;105;p15"/>
            <p:cNvSpPr/>
            <p:nvPr/>
          </p:nvSpPr>
          <p:spPr>
            <a:xfrm>
              <a:off x="7369837" y="3079475"/>
              <a:ext cx="1776600" cy="133500"/>
            </a:xfrm>
            <a:prstGeom prst="rect">
              <a:avLst/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" name="Google Shape;106;p15"/>
            <p:cNvGrpSpPr/>
            <p:nvPr/>
          </p:nvGrpSpPr>
          <p:grpSpPr>
            <a:xfrm rot="10800000">
              <a:off x="7328221" y="3079467"/>
              <a:ext cx="92400" cy="411825"/>
              <a:chOff x="2070100" y="2563700"/>
              <a:chExt cx="92400" cy="411825"/>
            </a:xfrm>
          </p:grpSpPr>
          <p:cxnSp>
            <p:nvCxnSpPr>
              <p:cNvPr id="107" name="Google Shape;107;p15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8" name="Google Shape;108;p15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" name="Google Shape;109;p15"/>
            <p:cNvSpPr txBox="1"/>
            <p:nvPr/>
          </p:nvSpPr>
          <p:spPr>
            <a:xfrm>
              <a:off x="7004002" y="2702600"/>
              <a:ext cx="1132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DEG analysis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7028367" y="3503002"/>
              <a:ext cx="16830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Roboto"/>
                <a:buChar char="❏"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Used limma for DEG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Roboto"/>
                <a:buChar char="❏"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DoRothEA for TF analysis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1" name="Google Shape;111;p15"/>
          <p:cNvSpPr txBox="1"/>
          <p:nvPr>
            <p:ph idx="4294967295" type="subTitle"/>
          </p:nvPr>
        </p:nvSpPr>
        <p:spPr>
          <a:xfrm>
            <a:off x="296300" y="231300"/>
            <a:ext cx="53646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Pipeline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311700" y="379425"/>
            <a:ext cx="8520600" cy="45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EPIC arrays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QC and analysis of EPIC with ShinyÉPICo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3703"/>
              <a:buChar char="○"/>
            </a:pPr>
            <a:r>
              <a:rPr lang="en"/>
              <a:t>uses minfi 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for normalization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7895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Georgia"/>
              <a:buChar char="■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red/green ratio for each control position was calculated for each sample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7895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Georgia"/>
              <a:buChar char="■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conversion rate was above the quality threshold of 2 established by Illumina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7895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Georgia"/>
              <a:buChar char="■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chromosomes X and Y were also excluded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789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Georgia"/>
              <a:buChar char="○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Uses limma for analyzing differentially methylated positions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7895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Georgia"/>
              <a:buChar char="■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batch effect correction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7895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Georgia"/>
              <a:buChar char="■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Sex and age of the donors were included as covariates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7895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Georgia"/>
              <a:buChar char="■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Trend and Robust options were implemented in the eBayes moderated t-test analysis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7895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Georgia"/>
              <a:buChar char="■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identified differentially methylated CpG sites by using t-tests and a method with defined empirical array weights, included in the limma package (FDR of &lt; 0.05 and a Δβ of &gt; 0.15)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789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Georgia"/>
              <a:buChar char="○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identify differentially variable positions (DVPs) used iEVORA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789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Georgia"/>
              <a:buChar char="○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SOFA association to changes in CpG methylation calculated with spearman correlation (rho &gt; 0.4 and p &lt; 0.01.)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789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Georgia"/>
              <a:buChar char="○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GREAT for GO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789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Georgia"/>
              <a:buChar char="○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motif enrichment done with findMotifsGenome.pt tool from the motif discovery HOMER software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789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Georgia"/>
              <a:buChar char="○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Generate chromatin functional state enrichment with ChromHMM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7895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Georgia"/>
              <a:buChar char="○"/>
            </a:pPr>
            <a:r>
              <a:rPr lang="en" sz="1350" strike="sngStrike">
                <a:solidFill>
                  <a:srgbClr val="FF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DGEA done with limma</a:t>
            </a:r>
            <a:endParaRPr sz="1350" strike="sngStrike">
              <a:solidFill>
                <a:srgbClr val="FF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7895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Georgia"/>
              <a:buChar char="○"/>
            </a:pPr>
            <a:r>
              <a:rPr lang="en" sz="1350" strike="sngStrike">
                <a:solidFill>
                  <a:srgbClr val="FF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transcription factor (TF) involvement in transcriptomic changes, we used DoRothEA</a:t>
            </a:r>
            <a:endParaRPr sz="1350" strike="sngStrike">
              <a:solidFill>
                <a:srgbClr val="FF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789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Georgia"/>
              <a:buChar char="○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Overlap between DVPs and Ensembl Regulatory Build (from GSE87197) using GenomicRanges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789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Georgia"/>
              <a:buChar char="○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Compare and check overlap between GSE138074 (DMP from sepsis) and their data under assumption: </a:t>
            </a:r>
            <a:r>
              <a:rPr b="1"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severe COVID-19 can be considered a form of sepsis 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OddsRatio.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11700" y="379425"/>
            <a:ext cx="8520600" cy="45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EPIC arrays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Georgia"/>
              <a:buChar char="○"/>
            </a:pPr>
            <a:r>
              <a:rPr lang="en"/>
              <a:t>Single cell analysis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Cell ranger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Souporcell - demultiplexing</a:t>
            </a:r>
            <a:endParaRPr i="1"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Georgia"/>
              <a:buChar char="■"/>
            </a:pPr>
            <a:r>
              <a:rPr i="1"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Scrublet - duplets removal</a:t>
            </a:r>
            <a:endParaRPr i="1"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Georgia"/>
              <a:buChar char="■"/>
            </a:pPr>
            <a:r>
              <a:rPr i="1"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single-cell variational inference (scVI) performed by merging other datasets of of HDs</a:t>
            </a:r>
            <a:endParaRPr i="1"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Georgia"/>
              <a:buChar char="■"/>
            </a:pPr>
            <a:r>
              <a:t/>
            </a:r>
            <a:endParaRPr i="1"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